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094DBFB-5C9F-4012-BF1C-4F24576E9C77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000C48-70AE-47F5-9DF3-9192C2C95C1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Michal </a:t>
            </a:r>
            <a:r>
              <a:rPr lang="cs-CZ" dirty="0" err="1"/>
              <a:t>Kaplánek</a:t>
            </a:r>
            <a:r>
              <a:rPr lang="cs-CZ" dirty="0"/>
              <a:t>, </a:t>
            </a:r>
            <a:r>
              <a:rPr lang="cs-CZ" dirty="0" err="1"/>
              <a:t>Th.d</a:t>
            </a:r>
            <a:r>
              <a:rPr lang="cs-CZ" dirty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Problémy </a:t>
            </a:r>
            <a:br>
              <a:rPr lang="cs-CZ" dirty="0"/>
            </a:br>
            <a:r>
              <a:rPr lang="cs-CZ" dirty="0"/>
              <a:t>spojené s volným časem</a:t>
            </a:r>
          </a:p>
        </p:txBody>
      </p:sp>
    </p:spTree>
    <p:extLst>
      <p:ext uri="{BB962C8B-B14F-4D97-AF65-F5344CB8AC3E}">
        <p14:creationId xmlns:p14="http://schemas.microsoft.com/office/powerpoint/2010/main" val="469194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Ekonomizace volného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Stále roste podíl tzv. třetího sektoru, do něhož patří také služby, které nabízí využití volného času</a:t>
            </a:r>
          </a:p>
          <a:p>
            <a:r>
              <a:rPr lang="cs-CZ" dirty="0"/>
              <a:t>Volný čas se tak stává prostředkem zisku, zejména pro komerční nabídky využití volného času</a:t>
            </a:r>
          </a:p>
          <a:p>
            <a:r>
              <a:rPr lang="cs-CZ" dirty="0"/>
              <a:t>Komerční nabídky volného času představují příležitost pro hodnotné využití volného času, ale i nebezpečí, pokud se pro ty, kdo využití volného času nabízejí, stane zisk jediným kritériem</a:t>
            </a:r>
          </a:p>
          <a:p>
            <a:r>
              <a:rPr lang="cs-CZ" dirty="0"/>
              <a:t>Komerční nabídky ve velkém někdy nazýváme „zábavní průmysl“</a:t>
            </a:r>
          </a:p>
        </p:txBody>
      </p:sp>
    </p:spTree>
    <p:extLst>
      <p:ext uri="{BB962C8B-B14F-4D97-AF65-F5344CB8AC3E}">
        <p14:creationId xmlns:p14="http://schemas.microsoft.com/office/powerpoint/2010/main" val="6336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spojené s volným časem - 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0392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u="sng" dirty="0"/>
              <a:t>19. století</a:t>
            </a:r>
          </a:p>
          <a:p>
            <a:r>
              <a:rPr lang="cs-CZ" sz="2600" dirty="0"/>
              <a:t>Nedostatek volného času širokých lidových vrstev – boj o zkrácení pracovní doby, úsilí o právo na dovolenou</a:t>
            </a:r>
          </a:p>
          <a:p>
            <a:r>
              <a:rPr lang="cs-CZ" sz="2600" dirty="0"/>
              <a:t>Obava ze vzniku protestních hnutí, zejména mezi mládeží</a:t>
            </a:r>
          </a:p>
          <a:p>
            <a:r>
              <a:rPr lang="cs-CZ" sz="2600" dirty="0"/>
              <a:t>Nebezpečí „zahálky“</a:t>
            </a:r>
          </a:p>
          <a:p>
            <a:pPr marL="0" indent="0">
              <a:buNone/>
            </a:pPr>
            <a:r>
              <a:rPr lang="cs-CZ" sz="2600" u="sng" dirty="0"/>
              <a:t>20. století</a:t>
            </a:r>
          </a:p>
          <a:p>
            <a:r>
              <a:rPr lang="cs-CZ" sz="2600" dirty="0"/>
              <a:t>Volný čas jako prostředek ideologie</a:t>
            </a:r>
          </a:p>
          <a:p>
            <a:r>
              <a:rPr lang="cs-CZ" sz="2600" dirty="0"/>
              <a:t>Kompenzační pojetí volného času</a:t>
            </a:r>
          </a:p>
          <a:p>
            <a:r>
              <a:rPr lang="cs-CZ" sz="2600" dirty="0"/>
              <a:t>Ekonomizace volného času</a:t>
            </a:r>
          </a:p>
          <a:p>
            <a:r>
              <a:rPr lang="cs-CZ" sz="2600" dirty="0"/>
              <a:t>Privatizace volného času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49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18. – 19. století: Úsilí o změnu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i="1" dirty="0"/>
              <a:t>Friedrich </a:t>
            </a:r>
            <a:r>
              <a:rPr lang="cs-CZ" i="1" dirty="0" err="1"/>
              <a:t>Schleiermacher</a:t>
            </a:r>
            <a:r>
              <a:rPr lang="cs-CZ" dirty="0"/>
              <a:t> </a:t>
            </a:r>
            <a:r>
              <a:rPr lang="cs-CZ" i="1" dirty="0"/>
              <a:t>(1768-1834)</a:t>
            </a:r>
            <a:r>
              <a:rPr lang="cs-CZ" dirty="0"/>
              <a:t> – navrhoval zkrácení pracovní doby i pro poddané (jeho východiskem byla osvícenská myšlenka svobody a rovnosti pro všechny)</a:t>
            </a:r>
          </a:p>
          <a:p>
            <a:pPr algn="just"/>
            <a:r>
              <a:rPr lang="cs-CZ" i="1" dirty="0"/>
              <a:t>Karl Marx</a:t>
            </a:r>
            <a:r>
              <a:rPr lang="cs-CZ" dirty="0"/>
              <a:t> </a:t>
            </a:r>
            <a:r>
              <a:rPr lang="cs-CZ" i="1" dirty="0"/>
              <a:t>(1818-1883)</a:t>
            </a:r>
            <a:r>
              <a:rPr lang="cs-CZ" dirty="0"/>
              <a:t>, </a:t>
            </a:r>
            <a:r>
              <a:rPr lang="cs-CZ" i="1" dirty="0"/>
              <a:t>Friedrich Engels (1820-1895): „Práce proletářů ztratila díky rozšíření strojního zařízení a dělbě práce jakýkoli samostatný charakter, a tím také jakoukoli přitažlivost pro dělníky. Dělník se stává pouhým příslušenstvím stroje, od nějž se vyžaduje jen ten nejjednodušší a </a:t>
            </a:r>
            <a:r>
              <a:rPr lang="cs-CZ" i="1" dirty="0" err="1"/>
              <a:t>nejjednotvárnější</a:t>
            </a:r>
            <a:r>
              <a:rPr lang="cs-CZ" i="1" dirty="0"/>
              <a:t> úkon, který se dá co nejsnadněji naučit.“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22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18. – 19. století: Úsilí o změnu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Hnutí za sociální spravedlnost</a:t>
            </a:r>
          </a:p>
          <a:p>
            <a:r>
              <a:rPr lang="cs-CZ" dirty="0"/>
              <a:t>Neúnosné pracovní nároky v době industrializace – jak po stránce kvantitativní, tak kvalitativní – vedly v 19. století ke vzniku aktivit směřujících ke zlepšení situace těžce pracujících, zejména dělníků </a:t>
            </a:r>
          </a:p>
          <a:p>
            <a:r>
              <a:rPr lang="cs-CZ" dirty="0"/>
              <a:t>Hnutí za sociální spravedlnost vycházelo z různých myšlenkových základů – od Komunistického manifestu (Marx, Engels, 1848) až k encyklice </a:t>
            </a:r>
            <a:r>
              <a:rPr lang="cs-CZ" dirty="0" err="1"/>
              <a:t>Rerum</a:t>
            </a:r>
            <a:r>
              <a:rPr lang="cs-CZ" dirty="0"/>
              <a:t> </a:t>
            </a:r>
            <a:r>
              <a:rPr lang="cs-CZ" dirty="0" err="1"/>
              <a:t>novarum</a:t>
            </a:r>
            <a:r>
              <a:rPr lang="cs-CZ" dirty="0"/>
              <a:t> (Lev XIII., 1891) </a:t>
            </a:r>
          </a:p>
        </p:txBody>
      </p:sp>
    </p:spTree>
    <p:extLst>
      <p:ext uri="{BB962C8B-B14F-4D97-AF65-F5344CB8AC3E}">
        <p14:creationId xmlns:p14="http://schemas.microsoft.com/office/powerpoint/2010/main" val="286851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Volný čas mladých dělníků – rizikový potenciál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r>
              <a:rPr lang="cs-CZ" dirty="0"/>
              <a:t>Německo: na konferenci pořádané r. 1892 Berlínskou centrálou sociálních zařízení pro pracující (</a:t>
            </a:r>
            <a:r>
              <a:rPr lang="cs-CZ" dirty="0" err="1"/>
              <a:t>Berliner</a:t>
            </a:r>
            <a:r>
              <a:rPr lang="cs-CZ" dirty="0"/>
              <a:t> </a:t>
            </a:r>
            <a:r>
              <a:rPr lang="cs-CZ" dirty="0" err="1"/>
              <a:t>Centralstelle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Arbeiter-Wohlfahrtseinrichtungen</a:t>
            </a:r>
            <a:r>
              <a:rPr lang="cs-CZ" dirty="0"/>
              <a:t>) bylo konstatováno, že volný čas „nesmí být ponechán sám sobě, ale že musí být smysluplně využit a především smysluplně uspořádán“</a:t>
            </a:r>
          </a:p>
          <a:p>
            <a:r>
              <a:rPr lang="cs-CZ" dirty="0"/>
              <a:t>Česko: v publikaci přednášky prof. T. G. Masaryka z r. 1900 najdeme již pojem „volný čas“. Masaryk byl přesvědčen, že v práci každý ví, co má dělat, zatímco u volného času to není jasné (Masaryk, 2. vyd. 1921)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4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Zneužití volného času ze strany </a:t>
            </a:r>
            <a:br>
              <a:rPr lang="cs-CZ" dirty="0"/>
            </a:br>
            <a:r>
              <a:rPr lang="cs-CZ" dirty="0"/>
              <a:t>vládnoucí ideologie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obavách o to, že zejména mladí lidé nebudou umět zacházet se svým volným časem,  můžeme vidět původ pozdější </a:t>
            </a:r>
            <a:r>
              <a:rPr lang="cs-CZ" i="1" dirty="0"/>
              <a:t>pedagogizace volného času</a:t>
            </a:r>
            <a:r>
              <a:rPr lang="cs-CZ" dirty="0"/>
              <a:t>, která se projevila zejména v praxi obou totalitních režimů 20. století, nacismu a komunismu (</a:t>
            </a:r>
            <a:r>
              <a:rPr lang="cs-CZ" dirty="0" err="1"/>
              <a:t>Hitlerjugend</a:t>
            </a:r>
            <a:r>
              <a:rPr lang="cs-CZ" dirty="0"/>
              <a:t>, Komsomol)</a:t>
            </a:r>
          </a:p>
          <a:p>
            <a:r>
              <a:rPr lang="cs-CZ" dirty="0"/>
              <a:t>Mimotřídní a později mimoškolní výchova vznikla v Československu po r. 1948 ve snaze, aby děti trávily maximum svého času „organizovaně“, tedy ve vazbě na instituce, které sledovali ideovou linii režimu</a:t>
            </a:r>
          </a:p>
        </p:txBody>
      </p:sp>
    </p:spTree>
    <p:extLst>
      <p:ext uri="{BB962C8B-B14F-4D97-AF65-F5344CB8AC3E}">
        <p14:creationId xmlns:p14="http://schemas.microsoft.com/office/powerpoint/2010/main" val="428920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Postmaterialistická</a:t>
            </a:r>
            <a:r>
              <a:rPr lang="cs-CZ" dirty="0"/>
              <a:t> společnost zážitku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Inglehart</a:t>
            </a:r>
            <a:r>
              <a:rPr lang="cs-CZ" dirty="0"/>
              <a:t> došel k závěru, že probíhá souvislý proces změny hodnotové orientace směrem od materialismu k </a:t>
            </a:r>
            <a:r>
              <a:rPr lang="cs-CZ" dirty="0" err="1"/>
              <a:t>postmaterialismu</a:t>
            </a:r>
            <a:r>
              <a:rPr lang="cs-CZ" dirty="0"/>
              <a:t>. Tento vývoj vysvětluje stoupající ekonomickou jistotou západní společnosti ve sledovaném období a říká:</a:t>
            </a:r>
          </a:p>
          <a:p>
            <a:pPr marL="274320" lvl="1" indent="0">
              <a:buNone/>
            </a:pPr>
            <a:r>
              <a:rPr lang="cs-CZ" i="1" dirty="0"/>
              <a:t>„Ne samým chlebem žije člověk, zejména tehdy, když má chleba dostatek. ... Zastáváme názor, že uspokojení fyziologických potřeb vede k vyššímu důrazu na jiné – nefyziologické – neboli </a:t>
            </a:r>
            <a:r>
              <a:rPr lang="cs-CZ" i="1" dirty="0" err="1"/>
              <a:t>postmaterialistické</a:t>
            </a:r>
            <a:r>
              <a:rPr lang="cs-CZ" i="1" dirty="0"/>
              <a:t> cíle.“</a:t>
            </a:r>
            <a:r>
              <a:rPr lang="cs-CZ" dirty="0"/>
              <a:t> </a:t>
            </a:r>
          </a:p>
          <a:p>
            <a:r>
              <a:rPr lang="cs-CZ" dirty="0"/>
              <a:t> Schulze (</a:t>
            </a:r>
            <a:r>
              <a:rPr lang="cs-CZ" dirty="0" err="1"/>
              <a:t>Erlebnisgesellschaft</a:t>
            </a:r>
            <a:r>
              <a:rPr lang="cs-CZ" dirty="0"/>
              <a:t>) tvrdí, že současný člověk definuje smysl života na základě „kvality subjektivních procesů“ (zážitků):</a:t>
            </a:r>
          </a:p>
          <a:p>
            <a:pPr marL="274320" lvl="1" indent="0">
              <a:buNone/>
            </a:pPr>
            <a:r>
              <a:rPr lang="cs-CZ" i="1" dirty="0"/>
              <a:t>„Člověk chce krásný, zajímavý, příjemný a fascinující život. ... Nejde nám v první řadě o přežití, o jistotu, o odvrácení nebezpečí a o boj proti omezení, ale o uspořádání života nezávisle na problémech daných situací, nezávisle od objektivní existence těchto problémů.“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20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Privatizace a individualizace volného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David </a:t>
            </a:r>
            <a:r>
              <a:rPr lang="cs-CZ" dirty="0" err="1"/>
              <a:t>Riesman</a:t>
            </a:r>
            <a:r>
              <a:rPr lang="cs-CZ" dirty="0"/>
              <a:t> (1950: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Lonely</a:t>
            </a:r>
            <a:r>
              <a:rPr lang="cs-CZ" dirty="0"/>
              <a:t> </a:t>
            </a:r>
            <a:r>
              <a:rPr lang="cs-CZ" dirty="0" err="1"/>
              <a:t>Crowd</a:t>
            </a:r>
            <a:r>
              <a:rPr lang="cs-CZ" dirty="0"/>
              <a:t> – Osamělý dav) – odhaluje nebezpečí konzumní společnosti: </a:t>
            </a:r>
            <a:r>
              <a:rPr lang="cs-CZ" i="1" dirty="0"/>
              <a:t>ovladatelnost člověka zvenčí.</a:t>
            </a:r>
            <a:r>
              <a:rPr lang="cs-CZ" dirty="0"/>
              <a:t> Hovořil o </a:t>
            </a:r>
            <a:r>
              <a:rPr lang="cs-CZ" i="1" dirty="0"/>
              <a:t>člověku volného času.</a:t>
            </a:r>
          </a:p>
          <a:p>
            <a:r>
              <a:rPr lang="cs-CZ" dirty="0" err="1"/>
              <a:t>Faith</a:t>
            </a:r>
            <a:r>
              <a:rPr lang="cs-CZ" dirty="0"/>
              <a:t> Popcorn (Život v kokonu): člověk pociťuje naléhavou potřebu zavřít se do svého soukromí, chce mít od všeho a od každého pokoj, tedy </a:t>
            </a:r>
            <a:r>
              <a:rPr lang="cs-CZ" i="1" dirty="0"/>
              <a:t>zakuklit se</a:t>
            </a:r>
            <a:r>
              <a:rPr lang="cs-CZ" dirty="0"/>
              <a:t> (dosl. </a:t>
            </a:r>
            <a:r>
              <a:rPr lang="cs-CZ" i="1" dirty="0" err="1"/>
              <a:t>cocooning</a:t>
            </a:r>
            <a:r>
              <a:rPr lang="cs-CZ" i="1" dirty="0"/>
              <a:t>, </a:t>
            </a:r>
            <a:r>
              <a:rPr lang="cs-CZ" dirty="0"/>
              <a:t>od </a:t>
            </a:r>
            <a:r>
              <a:rPr lang="cs-CZ" dirty="0" err="1"/>
              <a:t>cocoon</a:t>
            </a:r>
            <a:r>
              <a:rPr lang="cs-CZ" dirty="0"/>
              <a:t> = hedvábný obal kukly).</a:t>
            </a:r>
          </a:p>
          <a:p>
            <a:r>
              <a:rPr lang="cs-CZ" dirty="0"/>
              <a:t>Pozitivní vnímání volného času je dáno spíše pocitem, který člověk má, než konkrétní činností, kterou ve volném čase dělá. Jde hlavně o pocit bezstarostnosti a svobody. Tak kontrastuje „barevný volný čas“ s šedí všedního dne. Tato představa volného času vytváří navenek určité klišé, pod jehož pláštíkem se skrývá vysoce konfliktní realita:</a:t>
            </a:r>
          </a:p>
          <a:p>
            <a:pPr lvl="1"/>
            <a:r>
              <a:rPr lang="cs-CZ" i="1" dirty="0"/>
              <a:t>Volný čas je časem prázdnoty </a:t>
            </a:r>
            <a:r>
              <a:rPr lang="cs-CZ" dirty="0"/>
              <a:t>(pocit „bezedného sudu“, fenomén nudy)</a:t>
            </a:r>
          </a:p>
          <a:p>
            <a:pPr lvl="1"/>
            <a:r>
              <a:rPr lang="cs-CZ" i="1" dirty="0"/>
              <a:t>Volný čas se „musí naplnit“ </a:t>
            </a:r>
            <a:r>
              <a:rPr lang="cs-CZ" dirty="0"/>
              <a:t>(„naplnění“ volného času se stává povinností)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66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Volnočasová klišé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i="1" dirty="0"/>
              <a:t>Ve volném čase musím mít radost, být veselý a spokojený</a:t>
            </a:r>
            <a:endParaRPr lang="cs-CZ" dirty="0"/>
          </a:p>
          <a:p>
            <a:r>
              <a:rPr lang="cs-CZ" dirty="0"/>
              <a:t>S vážnosti světa práce kontrastuje „svět zábavy“, který vzbuzuje dojem ráje svobody, radosti a požitku. Reklama probouzí v lidech sotva splnitelná přání. Propast mezi mediálně sugerovaným klišé a reálnou zkušeností s volným časem způsobuje </a:t>
            </a:r>
            <a:r>
              <a:rPr lang="cs-CZ" i="1" dirty="0"/>
              <a:t>zklamání z volného času.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i="1" dirty="0"/>
              <a:t>Ve volném čase nesmím mít žádné problémy</a:t>
            </a:r>
            <a:endParaRPr lang="cs-CZ" dirty="0"/>
          </a:p>
          <a:p>
            <a:r>
              <a:rPr lang="cs-CZ" dirty="0"/>
              <a:t>Reálné životní problémy se stávají při společenské zábavě tabu a člověk je ze svého volného času vytěsňuje („když jsme na dovolené, nebudeme přece řešit problémy“). Pokud se toto tabu dodržuje, stává se volný čas nedotknutelnou sférou osobního soukromí.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i="1" dirty="0"/>
              <a:t>Volný čas je mi přidělen</a:t>
            </a:r>
            <a:endParaRPr lang="cs-CZ" dirty="0"/>
          </a:p>
          <a:p>
            <a:r>
              <a:rPr lang="cs-CZ" dirty="0"/>
              <a:t>Zaměstnaný člověk „nemá“ volný čas, ale „dostává“ volno, ať už od svého zaměstnavatele nebo od státu či od společnosti (ze zákona). S „přidělením“ volného času je spojeno jeho nutné odůvodnění – uvedení účelu, jako např. „dovolená na zotavenou“.  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Volný čas si musím zasloužit</a:t>
            </a:r>
            <a:endParaRPr lang="cs-CZ" dirty="0"/>
          </a:p>
          <a:p>
            <a:r>
              <a:rPr lang="cs-CZ" dirty="0"/>
              <a:t>V současnosti nelze mluvit o volném čase, a přitom nemluvit o zaměstnání. Ve veřejném mínění má právo na volný čas jen ten, kdo chodí do zaměstnání. Volný čas je pak v praxi mnoha lidem upírán nebo se o něm jako o volném čase neuvažuje, což se týká třeba lidí, kteří nejsou zaměstnáni, jako jsou nezaměstnaní, důchodci, ženy v domácnosti, studenti, děti a další skupiny obyvatelstva.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Volný čas vytváří strach</a:t>
            </a:r>
            <a:endParaRPr lang="cs-CZ" dirty="0"/>
          </a:p>
          <a:p>
            <a:r>
              <a:rPr lang="cs-CZ" dirty="0"/>
              <a:t>Škola, vzdělání a zaměstnání propůjčují životu strukturu a formu, poskytují určitou životní jistotu. Pokud některá součást této kostry chybí, člověk se cítí nejistý a má strach, že „vypadne z rytmu“ nebo že si zvykne na příliš velký prostor volného času. Důsledkem je, že když člověk má volný čas, svěří starost o jeho využití někomu jinému – médiím, organizátorům zábavy atp.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81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</TotalTime>
  <Words>1154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Georgia</vt:lpstr>
      <vt:lpstr>Wingdings</vt:lpstr>
      <vt:lpstr>Wingdings 2</vt:lpstr>
      <vt:lpstr>Administrativní</vt:lpstr>
      <vt:lpstr>Problémy  spojené s volným časem</vt:lpstr>
      <vt:lpstr>Problémy spojené s volným časem - přehled</vt:lpstr>
      <vt:lpstr>18. – 19. století: Úsilí o změnu (1)</vt:lpstr>
      <vt:lpstr>18. – 19. století: Úsilí o změnu (2)</vt:lpstr>
      <vt:lpstr>Volný čas mladých dělníků – rizikový potenciál</vt:lpstr>
      <vt:lpstr>Zneužití volného času ze strany  vládnoucí ideologie</vt:lpstr>
      <vt:lpstr>Postmaterialistická společnost zážitku</vt:lpstr>
      <vt:lpstr>Privatizace a individualizace volného času</vt:lpstr>
      <vt:lpstr>Volnočasová klišé</vt:lpstr>
      <vt:lpstr>Ekonomizace volného času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Problémy  spojené s volným časem</dc:title>
  <dc:creator>kaplanek</dc:creator>
  <cp:lastModifiedBy>Michal Kaplánek</cp:lastModifiedBy>
  <cp:revision>7</cp:revision>
  <dcterms:created xsi:type="dcterms:W3CDTF">2021-01-23T08:37:00Z</dcterms:created>
  <dcterms:modified xsi:type="dcterms:W3CDTF">2024-03-14T08:40:58Z</dcterms:modified>
</cp:coreProperties>
</file>