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7A06B-65EC-44DD-A61B-FA8C1A96C77F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DF762-B758-425D-B4A5-8BAF3E5CC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6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804603-BDAF-4916-B34A-FA24A25AAAB6}" type="slidenum">
              <a:rPr lang="cs-CZ" smtClean="0">
                <a:cs typeface="Arial" charset="0"/>
              </a:rPr>
              <a:pPr/>
              <a:t>2</a:t>
            </a:fld>
            <a:endParaRPr lang="cs-CZ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4467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289EC7-AFA1-46CC-A102-C011BA8B85C9}" type="slidenum">
              <a:rPr lang="cs-CZ" smtClean="0">
                <a:cs typeface="Arial" charset="0"/>
              </a:rPr>
              <a:pPr/>
              <a:t>3</a:t>
            </a:fld>
            <a:endParaRPr lang="cs-CZ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51275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ECAC45-8821-466E-8BCA-4B0C2DD27393}" type="slidenum">
              <a:rPr lang="cs-CZ" smtClean="0">
                <a:cs typeface="Arial" charset="0"/>
              </a:rPr>
              <a:pPr/>
              <a:t>4</a:t>
            </a:fld>
            <a:endParaRPr lang="cs-CZ" smtClean="0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71276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2ECA24-4152-4A32-97DE-2324F8836384}" type="slidenum">
              <a:rPr lang="cs-CZ" smtClean="0">
                <a:cs typeface="Arial" charset="0"/>
              </a:rPr>
              <a:pPr/>
              <a:t>5</a:t>
            </a:fld>
            <a:endParaRPr lang="cs-CZ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21186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B79E0A-11A2-48F9-8E20-8124FD8FD0FB}" type="slidenum">
              <a:rPr lang="cs-CZ" smtClean="0">
                <a:cs typeface="Arial" charset="0"/>
              </a:rPr>
              <a:pPr/>
              <a:t>6</a:t>
            </a:fld>
            <a:endParaRPr lang="cs-CZ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57501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</p:spPr>
        <p:txBody>
          <a:bodyPr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57000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 defTabSz="955675"/>
            <a:fld id="{1860D300-FA2D-4E67-9400-464C3726F9BB}" type="slidenum">
              <a:rPr lang="cs-CZ" sz="1300"/>
              <a:pPr algn="r" defTabSz="955675"/>
              <a:t>9</a:t>
            </a:fld>
            <a:endParaRPr lang="cs-CZ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</p:spPr>
        <p:txBody>
          <a:bodyPr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779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b="1" dirty="0">
                <a:solidFill>
                  <a:prstClr val="black"/>
                </a:solidFill>
              </a:rPr>
              <a:t>Volný čas</a:t>
            </a:r>
            <a:br>
              <a:rPr lang="cs-CZ" sz="3600" b="1" dirty="0">
                <a:solidFill>
                  <a:prstClr val="black"/>
                </a:solidFill>
              </a:rPr>
            </a:br>
            <a:r>
              <a:rPr lang="cs-CZ" sz="3600" b="1" dirty="0">
                <a:solidFill>
                  <a:prstClr val="black"/>
                </a:solidFill>
              </a:rPr>
              <a:t>v minulosti a v současnosti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doc. Michal Kaplánek, </a:t>
            </a:r>
            <a:r>
              <a:rPr lang="cs-CZ" b="1" dirty="0" err="1">
                <a:solidFill>
                  <a:schemeClr val="tx2"/>
                </a:solidFill>
              </a:rPr>
              <a:t>Th</a:t>
            </a:r>
            <a:r>
              <a:rPr lang="cs-CZ" b="1" dirty="0">
                <a:solidFill>
                  <a:schemeClr val="tx2"/>
                </a:solidFill>
              </a:rPr>
              <a:t>. 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0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Náboženské slavnosti a svátky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0"/>
            <a:ext cx="8229600" cy="4997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>
                <a:latin typeface="Georgia" pitchFamily="18" charset="0"/>
              </a:rPr>
              <a:t>„vybočení“</a:t>
            </a:r>
            <a:r>
              <a:rPr lang="cs-CZ" sz="2400" dirty="0" smtClean="0">
                <a:latin typeface="Georgia" pitchFamily="18" charset="0"/>
              </a:rPr>
              <a:t> z všednosti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zážitek krásy a smyslu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výměna rolí (např. karneval)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odpočinek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2400" dirty="0" smtClean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jako </a:t>
            </a:r>
            <a:r>
              <a:rPr lang="cs-CZ" sz="2400" b="1" dirty="0" smtClean="0">
                <a:latin typeface="Georgia" pitchFamily="18" charset="0"/>
              </a:rPr>
              <a:t>připomínka</a:t>
            </a:r>
            <a:r>
              <a:rPr lang="cs-CZ" sz="2400" dirty="0" smtClean="0">
                <a:latin typeface="Georgia" pitchFamily="18" charset="0"/>
              </a:rPr>
              <a:t> dějinné události nebo skutečnosti víry (neslavilo se bez příčiny)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platnost </a:t>
            </a:r>
            <a:r>
              <a:rPr lang="cs-CZ" sz="2400" b="1" dirty="0" smtClean="0">
                <a:latin typeface="Georgia" pitchFamily="18" charset="0"/>
              </a:rPr>
              <a:t>pro všechny</a:t>
            </a:r>
            <a:r>
              <a:rPr lang="cs-CZ" sz="2400" dirty="0" smtClean="0">
                <a:latin typeface="Georgia" pitchFamily="18" charset="0"/>
              </a:rPr>
              <a:t> společenské vrstvy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>
                <a:latin typeface="Georgia" pitchFamily="18" charset="0"/>
              </a:rPr>
              <a:t>povinnost</a:t>
            </a:r>
            <a:r>
              <a:rPr lang="cs-CZ" sz="2400" dirty="0" smtClean="0">
                <a:latin typeface="Georgia" pitchFamily="18" charset="0"/>
              </a:rPr>
              <a:t> slavení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společenská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latin typeface="Georgia" pitchFamily="18" charset="0"/>
              </a:rPr>
              <a:t>náboženská</a:t>
            </a:r>
          </a:p>
        </p:txBody>
      </p:sp>
    </p:spTree>
    <p:extLst>
      <p:ext uri="{BB962C8B-B14F-4D97-AF65-F5344CB8AC3E}">
        <p14:creationId xmlns:p14="http://schemas.microsoft.com/office/powerpoint/2010/main" val="11697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7878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Chápání volného </a:t>
            </a:r>
            <a:r>
              <a:rPr lang="cs-CZ" b="1" dirty="0" smtClean="0"/>
              <a:t>času ve 20. století</a:t>
            </a:r>
            <a:endParaRPr lang="cs-CZ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44402" y="1593970"/>
            <a:ext cx="8229600" cy="475507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Georgia" pitchFamily="18" charset="0"/>
              </a:rPr>
              <a:t>Volný čas jako čas k načerpání sil pro další práci </a:t>
            </a:r>
            <a:r>
              <a:rPr lang="cs-CZ" sz="2800" i="1" dirty="0" smtClean="0">
                <a:latin typeface="Georgia" pitchFamily="18" charset="0"/>
              </a:rPr>
              <a:t>(negativní vymezení volného času – volno jako sociální „výdobytek“)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2800" i="1" dirty="0" smtClean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Georgia" pitchFamily="18" charset="0"/>
              </a:rPr>
              <a:t>Volný čas jako doba, kdy „skutečně žiji“ </a:t>
            </a:r>
            <a:r>
              <a:rPr lang="cs-CZ" sz="2800" i="1" dirty="0" smtClean="0">
                <a:latin typeface="Georgia" pitchFamily="18" charset="0"/>
              </a:rPr>
              <a:t>(kompenzační pojetí volného času - </a:t>
            </a:r>
            <a:r>
              <a:rPr lang="cs-CZ" sz="2800" i="1" dirty="0" err="1" smtClean="0">
                <a:latin typeface="Georgia" pitchFamily="18" charset="0"/>
              </a:rPr>
              <a:t>Habermas</a:t>
            </a:r>
            <a:r>
              <a:rPr lang="cs-CZ" sz="2800" i="1" dirty="0" smtClean="0">
                <a:latin typeface="Georgi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2800" i="1" dirty="0" smtClean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Georgia" pitchFamily="18" charset="0"/>
              </a:rPr>
              <a:t>Volný čas jako doba, kdy mohu rozvíjet svoji osobnost, která se realizuje jak v práci, tak ve volnu </a:t>
            </a:r>
            <a:r>
              <a:rPr lang="cs-CZ" sz="2800" i="1" dirty="0" smtClean="0">
                <a:latin typeface="Georgia" pitchFamily="18" charset="0"/>
              </a:rPr>
              <a:t>(integrační pojetí volného času – </a:t>
            </a:r>
            <a:r>
              <a:rPr lang="cs-CZ" sz="2800" i="1" dirty="0" err="1" smtClean="0">
                <a:latin typeface="Georgia" pitchFamily="18" charset="0"/>
              </a:rPr>
              <a:t>Opaschowski</a:t>
            </a:r>
            <a:r>
              <a:rPr lang="cs-CZ" sz="2800" i="1" dirty="0" smtClean="0">
                <a:latin typeface="Georgia" pitchFamily="18" charset="0"/>
              </a:rPr>
              <a:t>)</a:t>
            </a:r>
            <a:r>
              <a:rPr lang="cs-CZ" sz="28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208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1377" y="484636"/>
            <a:ext cx="7772400" cy="1143000"/>
          </a:xfrm>
          <a:solidFill>
            <a:schemeClr val="accent2">
              <a:alpha val="41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>
                <a:solidFill>
                  <a:schemeClr val="tx1"/>
                </a:solidFill>
              </a:rPr>
              <a:t>„Mám volno,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abych mohl zase pracovat“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6486" y="2165231"/>
            <a:ext cx="8229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latin typeface="Georgia" pitchFamily="18" charset="0"/>
              </a:rPr>
              <a:t>Nutnost odpočinku a </a:t>
            </a:r>
            <a:r>
              <a:rPr lang="cs-CZ" sz="2400" dirty="0" smtClean="0">
                <a:latin typeface="Georgia" pitchFamily="18" charset="0"/>
              </a:rPr>
              <a:t>rekreace</a:t>
            </a:r>
            <a:endParaRPr lang="cs-CZ" sz="2400" dirty="0" smtClean="0">
              <a:latin typeface="Georgia" pitchFamily="18" charset="0"/>
            </a:endParaRPr>
          </a:p>
          <a:p>
            <a:pPr eaLnBrk="1" hangingPunct="1"/>
            <a:r>
              <a:rPr lang="cs-CZ" sz="2400" dirty="0" smtClean="0">
                <a:latin typeface="Georgia" pitchFamily="18" charset="0"/>
              </a:rPr>
              <a:t>Výsledek boje za sociální spravedlnost</a:t>
            </a:r>
          </a:p>
          <a:p>
            <a:pPr eaLnBrk="1" hangingPunct="1"/>
            <a:r>
              <a:rPr lang="cs-CZ" sz="2400" dirty="0" smtClean="0">
                <a:latin typeface="Georgia" pitchFamily="18" charset="0"/>
              </a:rPr>
              <a:t>Generační </a:t>
            </a:r>
            <a:r>
              <a:rPr lang="cs-CZ" sz="2400" dirty="0" smtClean="0">
                <a:latin typeface="Georgia" pitchFamily="18" charset="0"/>
              </a:rPr>
              <a:t>problém</a:t>
            </a:r>
          </a:p>
          <a:p>
            <a:pPr lvl="1" eaLnBrk="1" hangingPunct="1"/>
            <a:r>
              <a:rPr lang="cs-CZ" sz="2400" dirty="0" smtClean="0">
                <a:latin typeface="Georgia" pitchFamily="18" charset="0"/>
              </a:rPr>
              <a:t>pozitivní a negativní stránky vývoje</a:t>
            </a:r>
          </a:p>
          <a:p>
            <a:pPr eaLnBrk="1" hangingPunct="1"/>
            <a:r>
              <a:rPr lang="cs-CZ" sz="2400" dirty="0" smtClean="0">
                <a:latin typeface="Georgia" pitchFamily="18" charset="0"/>
              </a:rPr>
              <a:t>Specifikum </a:t>
            </a:r>
            <a:r>
              <a:rPr lang="cs-CZ" sz="2400" dirty="0" smtClean="0">
                <a:latin typeface="Georgia" pitchFamily="18" charset="0"/>
              </a:rPr>
              <a:t>postkomunistických zemí (Česká republika, východní Německo):</a:t>
            </a:r>
          </a:p>
          <a:p>
            <a:pPr lvl="1" eaLnBrk="1" hangingPunct="1"/>
            <a:r>
              <a:rPr lang="cs-CZ" sz="2000" dirty="0" smtClean="0">
                <a:latin typeface="Georgia" pitchFamily="18" charset="0"/>
              </a:rPr>
              <a:t>Práce chápána jako jediný smysl a náplň žití</a:t>
            </a:r>
          </a:p>
          <a:p>
            <a:pPr lvl="1" eaLnBrk="1" hangingPunct="1"/>
            <a:r>
              <a:rPr lang="cs-CZ" sz="2000" dirty="0" smtClean="0">
                <a:latin typeface="Georgia" pitchFamily="18" charset="0"/>
              </a:rPr>
              <a:t>Podcenění duchovní a intelektuální dimenze</a:t>
            </a:r>
          </a:p>
          <a:p>
            <a:pPr lvl="1" eaLnBrk="1" hangingPunct="1">
              <a:buFontTx/>
              <a:buNone/>
            </a:pPr>
            <a:endParaRPr lang="cs-CZ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3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„Mám volno, abych si mohl užít“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2225614"/>
            <a:ext cx="8229600" cy="4372035"/>
          </a:xfrm>
        </p:spPr>
        <p:txBody>
          <a:bodyPr>
            <a:noAutofit/>
          </a:bodyPr>
          <a:lstStyle/>
          <a:p>
            <a:pPr eaLnBrk="1" hangingPunct="1"/>
            <a:r>
              <a:rPr lang="cs-CZ" sz="2400" b="1" dirty="0" smtClean="0"/>
              <a:t>Odlidštění práce</a:t>
            </a:r>
            <a:r>
              <a:rPr lang="cs-CZ" sz="2400" dirty="0" smtClean="0"/>
              <a:t> (pásová výroba) - popsal </a:t>
            </a:r>
            <a:r>
              <a:rPr lang="cs-CZ" sz="2400" dirty="0" err="1" smtClean="0"/>
              <a:t>Habermas</a:t>
            </a:r>
            <a:r>
              <a:rPr lang="cs-CZ" sz="2400" dirty="0" smtClean="0"/>
              <a:t> (1958)</a:t>
            </a:r>
          </a:p>
          <a:p>
            <a:pPr eaLnBrk="1" hangingPunct="1"/>
            <a:r>
              <a:rPr lang="cs-CZ" sz="2400" dirty="0" smtClean="0"/>
              <a:t>Volný čas jako „výsostný“ </a:t>
            </a:r>
            <a:r>
              <a:rPr lang="cs-CZ" sz="2400" b="1" dirty="0" smtClean="0"/>
              <a:t>prostor seberealizace</a:t>
            </a:r>
          </a:p>
          <a:p>
            <a:pPr eaLnBrk="1" hangingPunct="1"/>
            <a:r>
              <a:rPr lang="cs-CZ" sz="2400" dirty="0" smtClean="0"/>
              <a:t>Problém: </a:t>
            </a:r>
            <a:r>
              <a:rPr lang="cs-CZ" sz="2400" b="1" dirty="0" smtClean="0"/>
              <a:t>extrémní polarizace</a:t>
            </a:r>
          </a:p>
          <a:p>
            <a:pPr eaLnBrk="1" hangingPunct="1"/>
            <a:r>
              <a:rPr lang="cs-CZ" sz="2400" u="sng" dirty="0" smtClean="0"/>
              <a:t>Důsledky:</a:t>
            </a:r>
          </a:p>
          <a:p>
            <a:pPr lvl="1" eaLnBrk="1" hangingPunct="1"/>
            <a:r>
              <a:rPr lang="cs-CZ" sz="2400" b="1" dirty="0" smtClean="0"/>
              <a:t>Privatizace</a:t>
            </a:r>
            <a:r>
              <a:rPr lang="cs-CZ" sz="2400" dirty="0" smtClean="0"/>
              <a:t> volného času</a:t>
            </a:r>
          </a:p>
          <a:p>
            <a:pPr lvl="1" eaLnBrk="1" hangingPunct="1"/>
            <a:r>
              <a:rPr lang="cs-CZ" sz="2400" b="1" dirty="0" smtClean="0"/>
              <a:t>Hédonismus </a:t>
            </a:r>
            <a:r>
              <a:rPr lang="cs-CZ" sz="2400" dirty="0" smtClean="0"/>
              <a:t>a negativní vztah k práci</a:t>
            </a:r>
            <a:endParaRPr lang="cs-CZ" sz="2400" b="1" dirty="0" smtClean="0"/>
          </a:p>
          <a:p>
            <a:pPr lvl="1" eaLnBrk="1" hangingPunct="1"/>
            <a:r>
              <a:rPr lang="cs-CZ" sz="2400" b="1" dirty="0" smtClean="0"/>
              <a:t>Zábavní průmysl </a:t>
            </a:r>
            <a:r>
              <a:rPr lang="cs-CZ" sz="2400" dirty="0" smtClean="0"/>
              <a:t>(komerční nabídky zábavy)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427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>
                <a:solidFill>
                  <a:schemeClr val="tx1"/>
                </a:solidFill>
              </a:rPr>
              <a:t>„Mám volno, abych se mohl vzdělávat a dělat, co mě baví“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18007" y="2553418"/>
            <a:ext cx="7772400" cy="41244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err="1" smtClean="0">
                <a:latin typeface="Georgia" pitchFamily="18" charset="0"/>
              </a:rPr>
              <a:t>Opaschowski</a:t>
            </a:r>
            <a:r>
              <a:rPr lang="cs-CZ" sz="2400" dirty="0" smtClean="0">
                <a:latin typeface="Georgia" pitchFamily="18" charset="0"/>
              </a:rPr>
              <a:t> chápe pedagogiku volného času jako prostředek k </a:t>
            </a:r>
            <a:r>
              <a:rPr lang="cs-CZ" sz="2400" b="1" dirty="0" smtClean="0">
                <a:latin typeface="Georgia" pitchFamily="18" charset="0"/>
              </a:rPr>
              <a:t>překonání propasti mezi prací a volným časem</a:t>
            </a:r>
          </a:p>
          <a:p>
            <a:pPr eaLnBrk="1" hangingPunct="1">
              <a:buFont typeface="Wingdings 2" pitchFamily="18" charset="2"/>
              <a:buNone/>
            </a:pPr>
            <a:endParaRPr lang="cs-CZ" sz="2400" b="1" dirty="0" smtClean="0">
              <a:latin typeface="Georgia" pitchFamily="18" charset="0"/>
            </a:endParaRPr>
          </a:p>
          <a:p>
            <a:pPr eaLnBrk="1" hangingPunct="1"/>
            <a:r>
              <a:rPr lang="cs-CZ" sz="2400" dirty="0" smtClean="0">
                <a:latin typeface="Georgia" pitchFamily="18" charset="0"/>
              </a:rPr>
              <a:t>Cílem je pomoci člověku, aby uměl zacházet se svým časem – </a:t>
            </a:r>
            <a:r>
              <a:rPr lang="cs-CZ" sz="2400" b="1" dirty="0" smtClean="0">
                <a:latin typeface="Georgia" pitchFamily="18" charset="0"/>
              </a:rPr>
              <a:t>(volno)časová kompetence</a:t>
            </a:r>
          </a:p>
          <a:p>
            <a:pPr eaLnBrk="1" hangingPunct="1">
              <a:buFont typeface="Wingdings 2" pitchFamily="18" charset="2"/>
              <a:buNone/>
            </a:pPr>
            <a:endParaRPr lang="cs-CZ" sz="2400" b="1" dirty="0" smtClean="0">
              <a:latin typeface="Georgia" pitchFamily="18" charset="0"/>
            </a:endParaRPr>
          </a:p>
          <a:p>
            <a:pPr eaLnBrk="1" hangingPunct="1"/>
            <a:r>
              <a:rPr lang="cs-CZ" sz="2400" dirty="0" smtClean="0">
                <a:latin typeface="Georgia" pitchFamily="18" charset="0"/>
              </a:rPr>
              <a:t>Člověk volnočasově kompetentní se realizuje     </a:t>
            </a:r>
            <a:r>
              <a:rPr lang="cs-CZ" sz="2400" b="1" dirty="0" smtClean="0">
                <a:latin typeface="Georgia" pitchFamily="18" charset="0"/>
              </a:rPr>
              <a:t>jak v práci, tak ve volném čase</a:t>
            </a:r>
          </a:p>
        </p:txBody>
      </p:sp>
    </p:spTree>
    <p:extLst>
      <p:ext uri="{BB962C8B-B14F-4D97-AF65-F5344CB8AC3E}">
        <p14:creationId xmlns:p14="http://schemas.microsoft.com/office/powerpoint/2010/main" val="28365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>
                <a:latin typeface="Arial" charset="0"/>
                <a:cs typeface="Arial" charset="0"/>
              </a:rPr>
              <a:t>Pedagogika volného času v České republice</a:t>
            </a:r>
            <a:r>
              <a:rPr lang="cs-CZ" sz="2800" b="1">
                <a:latin typeface="Arial" charset="0"/>
              </a:rPr>
              <a:t> </a:t>
            </a:r>
            <a:r>
              <a:rPr lang="cs-CZ" sz="2400" i="1"/>
              <a:t>navazuje na dvě tradice:</a:t>
            </a:r>
            <a:endParaRPr lang="cs-CZ" sz="2400" b="1"/>
          </a:p>
        </p:txBody>
      </p:sp>
      <p:sp>
        <p:nvSpPr>
          <p:cNvPr id="8192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240462" y="1930400"/>
            <a:ext cx="4766843" cy="4738688"/>
          </a:xfrm>
          <a:solidFill>
            <a:srgbClr val="000080"/>
          </a:solidFill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sz="2000">
                <a:solidFill>
                  <a:schemeClr val="bg1"/>
                </a:solidFill>
              </a:rPr>
              <a:t>MIMOŠKOLNÍ VÝCHOVA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>
                <a:solidFill>
                  <a:schemeClr val="bg1"/>
                </a:solidFill>
              </a:rPr>
              <a:t>(postkomunistické země)</a:t>
            </a:r>
          </a:p>
          <a:p>
            <a:r>
              <a:rPr lang="cs-CZ" sz="2000">
                <a:solidFill>
                  <a:schemeClr val="bg1"/>
                </a:solidFill>
              </a:rPr>
              <a:t>zaměření na děti a mládež</a:t>
            </a:r>
          </a:p>
          <a:p>
            <a:r>
              <a:rPr lang="cs-CZ" sz="2000">
                <a:solidFill>
                  <a:schemeClr val="bg1"/>
                </a:solidFill>
              </a:rPr>
              <a:t>neformální výchova</a:t>
            </a:r>
          </a:p>
          <a:p>
            <a:r>
              <a:rPr lang="cs-CZ" sz="2000">
                <a:solidFill>
                  <a:schemeClr val="bg1"/>
                </a:solidFill>
              </a:rPr>
              <a:t>organizovaná činnost</a:t>
            </a:r>
          </a:p>
          <a:p>
            <a:r>
              <a:rPr lang="cs-CZ" sz="2000">
                <a:solidFill>
                  <a:schemeClr val="bg1"/>
                </a:solidFill>
              </a:rPr>
              <a:t>z původní vazby na školu samostatná síť zařízení</a:t>
            </a:r>
          </a:p>
          <a:p>
            <a:r>
              <a:rPr lang="cs-CZ" sz="2000">
                <a:solidFill>
                  <a:schemeClr val="bg1"/>
                </a:solidFill>
              </a:rPr>
              <a:t>sociální problémy neřeší</a:t>
            </a:r>
          </a:p>
        </p:txBody>
      </p:sp>
      <p:sp>
        <p:nvSpPr>
          <p:cNvPr id="8192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776377" y="1930401"/>
            <a:ext cx="5103723" cy="4740276"/>
          </a:xfrm>
          <a:solidFill>
            <a:srgbClr val="808080"/>
          </a:soli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sz="2000" dirty="0">
                <a:solidFill>
                  <a:schemeClr val="bg1"/>
                </a:solidFill>
              </a:rPr>
              <a:t>PEDAGOGIKA VOLNÉHO ČASU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 dirty="0">
                <a:solidFill>
                  <a:schemeClr val="bg1"/>
                </a:solidFill>
              </a:rPr>
              <a:t>(Německo, vliv Francie)</a:t>
            </a:r>
          </a:p>
          <a:p>
            <a:r>
              <a:rPr lang="cs-CZ" sz="2000" dirty="0">
                <a:solidFill>
                  <a:schemeClr val="bg1"/>
                </a:solidFill>
              </a:rPr>
              <a:t>sociálně-pedagogické zaměření</a:t>
            </a:r>
          </a:p>
          <a:p>
            <a:r>
              <a:rPr lang="cs-CZ" sz="2000" dirty="0">
                <a:solidFill>
                  <a:schemeClr val="bg1"/>
                </a:solidFill>
              </a:rPr>
              <a:t>výchova neformální a informální</a:t>
            </a:r>
          </a:p>
          <a:p>
            <a:r>
              <a:rPr lang="cs-CZ" sz="2000" dirty="0">
                <a:solidFill>
                  <a:schemeClr val="bg1"/>
                </a:solidFill>
              </a:rPr>
              <a:t>otevřenost výchovného prostředí</a:t>
            </a:r>
          </a:p>
          <a:p>
            <a:r>
              <a:rPr lang="cs-CZ" sz="2000" dirty="0">
                <a:solidFill>
                  <a:schemeClr val="bg1"/>
                </a:solidFill>
              </a:rPr>
              <a:t>vychází ze společenských věd</a:t>
            </a:r>
          </a:p>
          <a:p>
            <a:r>
              <a:rPr lang="cs-CZ" sz="2000" dirty="0">
                <a:solidFill>
                  <a:schemeClr val="bg1"/>
                </a:solidFill>
              </a:rPr>
              <a:t>spektrální výzkumný obor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1847850" y="5661025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cs-CZ" sz="440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>
          <a:xfrm>
            <a:off x="2209800" y="228600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>
                <a:solidFill>
                  <a:schemeClr val="accent2"/>
                </a:solidFill>
              </a:rPr>
              <a:t>Východiska rozvoje PVČ</a:t>
            </a:r>
            <a:endParaRPr lang="cs-CZ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006415" y="1354347"/>
            <a:ext cx="4191000" cy="503555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VĚDA REFLEKTUJÍCÍ VOLNÝ ČAS </a:t>
            </a:r>
          </a:p>
          <a:p>
            <a:pPr eaLnBrk="0" hangingPunct="0"/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Z HLEDISKA OSOBNOSTNÍHO ROZVOJE JEDINCE</a:t>
            </a: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východisko: filozofie/teologie, sociologie, psychologie</a:t>
            </a:r>
          </a:p>
          <a:p>
            <a:pPr eaLnBrk="0" hangingPunct="0">
              <a:buFontTx/>
              <a:buChar char="•"/>
            </a:pP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základní metoda: zkoumání fenoménu „volný čas“ a jeho místa v životě člověka</a:t>
            </a:r>
          </a:p>
          <a:p>
            <a:pPr eaLnBrk="0" hangingPunct="0">
              <a:buFontTx/>
              <a:buChar char="•"/>
            </a:pP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praktický výsledek: stanovení etických, politických a pedagogických principů pro utváření volného času</a:t>
            </a:r>
            <a:endParaRPr lang="cs-CZ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6103519" y="1354346"/>
            <a:ext cx="4187794" cy="4801314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SPECIÁLNÍ OBOR PEDAGOGIKY</a:t>
            </a:r>
          </a:p>
          <a:p>
            <a:pPr eaLnBrk="0" hangingPunct="0"/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ZAMĚŘENÝ NA VÝCHOVU </a:t>
            </a:r>
          </a:p>
          <a:p>
            <a:pPr eaLnBrk="0" hangingPunct="0"/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VE VOLNÉM ČASE</a:t>
            </a: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východisko: mimoškolní pedagogika (zájmová činnost, organizace dětí a mládeže, práce v nízkoprahových zařízeních)</a:t>
            </a:r>
          </a:p>
          <a:p>
            <a:pPr eaLnBrk="0" hangingPunct="0">
              <a:buFontTx/>
              <a:buChar char="•"/>
            </a:pP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základní metoda: zkoumání vlivu volnočasových aktivit na děti a mládež a metod práce s dětmi a mládeží ve volném čase</a:t>
            </a:r>
          </a:p>
          <a:p>
            <a:pPr eaLnBrk="0" hangingPunct="0"/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 praktický výsledek: rozvinutí organizace a metodik volnočasových aktivit </a:t>
            </a:r>
          </a:p>
        </p:txBody>
      </p:sp>
    </p:spTree>
    <p:extLst>
      <p:ext uri="{BB962C8B-B14F-4D97-AF65-F5344CB8AC3E}">
        <p14:creationId xmlns:p14="http://schemas.microsoft.com/office/powerpoint/2010/main" val="21641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8213" y="404813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cs-CZ" sz="2400" b="1">
                <a:solidFill>
                  <a:srgbClr val="002060"/>
                </a:solidFill>
              </a:rPr>
              <a:t>Vzájemný vztah vědeckých disciplín, které se dotýkají volného času dětí a mládeže</a:t>
            </a:r>
          </a:p>
        </p:txBody>
      </p:sp>
      <p:sp>
        <p:nvSpPr>
          <p:cNvPr id="84995" name="Oval 3"/>
          <p:cNvSpPr>
            <a:spLocks noChangeArrowheads="1"/>
          </p:cNvSpPr>
          <p:nvPr/>
        </p:nvSpPr>
        <p:spPr bwMode="auto">
          <a:xfrm>
            <a:off x="5159375" y="1628776"/>
            <a:ext cx="4464050" cy="4392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5159375" y="3789363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4997" name="Oval 5"/>
          <p:cNvSpPr>
            <a:spLocks noChangeArrowheads="1"/>
          </p:cNvSpPr>
          <p:nvPr/>
        </p:nvSpPr>
        <p:spPr bwMode="auto">
          <a:xfrm>
            <a:off x="2208214" y="1700214"/>
            <a:ext cx="3095625" cy="3024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4998" name="Oval 6" descr="Široký šikmo nahoru"/>
          <p:cNvSpPr>
            <a:spLocks noChangeArrowheads="1"/>
          </p:cNvSpPr>
          <p:nvPr/>
        </p:nvSpPr>
        <p:spPr bwMode="auto">
          <a:xfrm>
            <a:off x="3863976" y="1412875"/>
            <a:ext cx="2879725" cy="2736850"/>
          </a:xfrm>
          <a:prstGeom prst="ellipse">
            <a:avLst/>
          </a:prstGeom>
          <a:pattFill prst="wdUpDiag">
            <a:fgClr>
              <a:srgbClr val="FFFF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2351089" y="3213100"/>
            <a:ext cx="167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Rekreologie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5016501" y="170021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PVČ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7104064" y="2492376"/>
            <a:ext cx="16017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</a:t>
            </a:r>
          </a:p>
          <a:p>
            <a:pPr eaLnBrk="0" hangingPunct="0"/>
            <a:r>
              <a:rPr lang="cs-CZ" sz="2400">
                <a:latin typeface="Times New Roman" pitchFamily="18" charset="0"/>
              </a:rPr>
              <a:t>pedagogika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6527801" y="4652963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 práce</a:t>
            </a:r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4727575" y="33575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863975" y="4941889"/>
            <a:ext cx="142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Nauka (věda)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o volném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čase</a:t>
            </a:r>
          </a:p>
        </p:txBody>
      </p:sp>
    </p:spTree>
    <p:extLst>
      <p:ext uri="{BB962C8B-B14F-4D97-AF65-F5344CB8AC3E}">
        <p14:creationId xmlns:p14="http://schemas.microsoft.com/office/powerpoint/2010/main" val="348743526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487</Words>
  <Application>Microsoft Office PowerPoint</Application>
  <PresentationFormat>Širokoúhlá obrazovka</PresentationFormat>
  <Paragraphs>95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Trebuchet MS</vt:lpstr>
      <vt:lpstr>Wingdings 2</vt:lpstr>
      <vt:lpstr>Wingdings 3</vt:lpstr>
      <vt:lpstr>Fazeta</vt:lpstr>
      <vt:lpstr>Volný čas v minulosti a v současnosti</vt:lpstr>
      <vt:lpstr>Náboženské slavnosti a svátky</vt:lpstr>
      <vt:lpstr>Chápání volného času ve 20. století</vt:lpstr>
      <vt:lpstr>„Mám volno,  abych mohl zase pracovat“</vt:lpstr>
      <vt:lpstr>„Mám volno, abych si mohl užít“</vt:lpstr>
      <vt:lpstr>„Mám volno, abych se mohl vzdělávat a dělat, co mě baví“</vt:lpstr>
      <vt:lpstr>Pedagogika volného času v České republice navazuje na dvě tradice:</vt:lpstr>
      <vt:lpstr>Východiska rozvoje PVČ</vt:lpstr>
      <vt:lpstr>Vzájemný vztah vědeckých disciplín, které se dotýkají volného času dětí a mládeže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Kaplánek</dc:creator>
  <cp:lastModifiedBy>Michal Kaplánek</cp:lastModifiedBy>
  <cp:revision>2</cp:revision>
  <dcterms:created xsi:type="dcterms:W3CDTF">2024-03-11T13:16:39Z</dcterms:created>
  <dcterms:modified xsi:type="dcterms:W3CDTF">2024-03-11T13:28:27Z</dcterms:modified>
</cp:coreProperties>
</file>