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0" r:id="rId2"/>
  </p:sld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67" r:id="rId21"/>
  </p:sldIdLst>
  <p:sldSz cx="9144000" cy="6858000" type="screen4x3"/>
  <p:notesSz cx="6858000" cy="9144000"/>
  <p:custDataLst>
    <p:tags r:id="rId2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uzeumpapiru.cz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b="1" dirty="0" smtClean="0"/>
              <a:t>Věda, technika a technické vzdělávání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Významné objevy a vynálezy v historii </a:t>
            </a:r>
            <a:r>
              <a:rPr lang="cs-CZ" dirty="0" smtClean="0"/>
              <a:t>techniky 1</a:t>
            </a: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/>
          <a:lstStyle/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r>
              <a:rPr lang="cs-CZ" smtClean="0">
                <a:solidFill>
                  <a:schemeClr val="tx1"/>
                </a:solidFill>
              </a:rPr>
              <a:t>Thales Milétský (filozof a Státník) a Pythagoras.</a:t>
            </a:r>
          </a:p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endParaRPr lang="cs-CZ" smtClean="0">
              <a:solidFill>
                <a:schemeClr val="tx1"/>
              </a:solidFill>
            </a:endParaRPr>
          </a:p>
          <a:p>
            <a:pPr marL="26988" algn="just" eaLnBrk="1" hangingPunct="1"/>
            <a:r>
              <a:rPr lang="cs-CZ" smtClean="0">
                <a:solidFill>
                  <a:schemeClr val="tx1"/>
                </a:solidFill>
              </a:rPr>
              <a:t>Důraz v Řecku kladen především na obchod.</a:t>
            </a:r>
          </a:p>
          <a:p>
            <a:pPr marL="26988" algn="just" eaLnBrk="1" hangingPunct="1"/>
            <a:r>
              <a:rPr lang="cs-CZ" smtClean="0">
                <a:solidFill>
                  <a:schemeClr val="tx1"/>
                </a:solidFill>
              </a:rPr>
              <a:t>Války jako podnět k technickému rozvoji.</a:t>
            </a:r>
          </a:p>
          <a:p>
            <a:pPr marL="26988" algn="just" eaLnBrk="1" hangingPunct="1"/>
            <a:r>
              <a:rPr lang="cs-CZ" smtClean="0">
                <a:solidFill>
                  <a:schemeClr val="tx1"/>
                </a:solidFill>
              </a:rPr>
              <a:t>Rozkvět přírodních věd – abstraktní myšlení.</a:t>
            </a:r>
          </a:p>
        </p:txBody>
      </p:sp>
      <p:pic>
        <p:nvPicPr>
          <p:cNvPr id="17412" name="Obrázek 3" descr="skenovat0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92375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ek 4" descr="skenovat00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20938"/>
            <a:ext cx="189706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383212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Řím: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800 př.n.l. nejstarší nálezy, od r.509 př.n.l. nastolena republika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400 </a:t>
            </a:r>
            <a:r>
              <a:rPr lang="cs-CZ" dirty="0" smtClean="0"/>
              <a:t>př.n.l. </a:t>
            </a:r>
            <a:r>
              <a:rPr lang="cs-CZ" dirty="0" err="1" smtClean="0"/>
              <a:t>Claudius</a:t>
            </a:r>
            <a:r>
              <a:rPr lang="cs-CZ" dirty="0" smtClean="0"/>
              <a:t> dal podnět k postavení první zpevněné silnice.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(Řím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-</a:t>
            </a:r>
            <a:r>
              <a:rPr lang="cs-CZ" dirty="0" err="1" smtClean="0"/>
              <a:t>Capua</a:t>
            </a:r>
            <a:r>
              <a:rPr lang="cs-CZ" dirty="0" smtClean="0"/>
              <a:t>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Vojsko základ moci, voják ovládal řemesla – uměl sestavovat válečné stroje.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Kanalizace, vodovod, doprava a rozvoj stavitelství.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6" name="Obrázek 3" descr="skenovat0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45037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383212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Dva technické divy světa 290 -280 </a:t>
            </a:r>
            <a:r>
              <a:rPr lang="cs-CZ" dirty="0" smtClean="0"/>
              <a:t>př.n.l.</a:t>
            </a: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Maják na ostrově </a:t>
            </a:r>
            <a:r>
              <a:rPr lang="cs-CZ" dirty="0" err="1" smtClean="0"/>
              <a:t>Faros</a:t>
            </a:r>
            <a:r>
              <a:rPr lang="cs-CZ" dirty="0" smtClean="0"/>
              <a:t> u Alexandrie.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Kolos Rhodský – 32m vysoká socha sloužící jako námořní znamení.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9460" name="Obrázek 4" descr="skenovat00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068638"/>
            <a:ext cx="44069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6" descr="skenovat00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03675"/>
            <a:ext cx="35433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II. Středověk: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400 n.l. období po rozpadu římského impéria.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Využití vodní a větrné energie ve službě řemesel.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Železo jako hlavní perspektivní materiál.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Kolo k čerpání vody poháněné osly.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700-800 n.l.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Rozvoj architektury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a chemie u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Arabů.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484" name="Obrázek 4" descr="skenovat0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422751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II. Středověk: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Románské období: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800 n.l. státy středověké Evropy</a:t>
            </a:r>
            <a:r>
              <a:rPr lang="cs-CZ" dirty="0" smtClean="0">
                <a:solidFill>
                  <a:schemeClr val="tx1"/>
                </a:solidFill>
              </a:rPr>
              <a:t>. Církev silně omezovala vědu a technický pokrok.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900 n.l. k pohonu mlýnů využívána větrná energie (Čína a Persie), do Evropy se větrné mlýny dostaly až r.1100.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Technologie malby na skle rozvoj okolo r.999 n.l.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1508" name="Obrázek 4" descr="skenovat0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640263"/>
            <a:ext cx="219551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</a:rPr>
              <a:t>Rozvoj technických věd – Čína, Persie.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9 stol. - výroba alkoholu destilací (Arabové), objev klikové hřídele a podkovy.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972 n.l. Čína - poprvé použity ohňostrojové rakety.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1040 n.l. Číňan </a:t>
            </a:r>
            <a:r>
              <a:rPr lang="cs-CZ" dirty="0" err="1" smtClean="0">
                <a:solidFill>
                  <a:schemeClr val="tx1"/>
                </a:solidFill>
              </a:rPr>
              <a:t>Pi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Cheng</a:t>
            </a:r>
            <a:r>
              <a:rPr lang="cs-CZ" dirty="0" smtClean="0">
                <a:solidFill>
                  <a:schemeClr val="tx1"/>
                </a:solidFill>
              </a:rPr>
              <a:t> vynalezl pohyblivé tiskařské litery (knihtisk).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V muslimských zemích používány chladničky (jáma vyplněná ledem k uchování potravin.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1044 n.l. exploze střelného prachu.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V Číně rozvoj hvězdářství – pozorována supernova ve vzdálenosti 4000 s.l. (1054 n.l.)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12. stol. – vodní kola pohánějí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hamry.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V Evropě popsána technologie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Odlévání zvonu (okolo r.1100).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V Evropě mlýn na výrobu cukru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z třtiny.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1190 n.l.  v německém </a:t>
            </a:r>
            <a:r>
              <a:rPr lang="cs-CZ" dirty="0" err="1" smtClean="0">
                <a:solidFill>
                  <a:schemeClr val="tx1"/>
                </a:solidFill>
              </a:rPr>
              <a:t>Ravensburku</a:t>
            </a:r>
            <a:r>
              <a:rPr lang="cs-CZ" dirty="0" smtClean="0">
                <a:solidFill>
                  <a:schemeClr val="tx1"/>
                </a:solidFill>
              </a:rPr>
              <a:t> zahájen provoz papírnického mlýna. Papír se vyráběl ze stromové kůry, konopí, hadrů a rybářských sítí.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1202 n.l. </a:t>
            </a:r>
            <a:r>
              <a:rPr lang="cs-CZ" dirty="0" err="1" smtClean="0">
                <a:solidFill>
                  <a:schemeClr val="tx1"/>
                </a:solidFill>
              </a:rPr>
              <a:t>Leonardo</a:t>
            </a:r>
            <a:r>
              <a:rPr lang="cs-CZ" dirty="0" smtClean="0">
                <a:solidFill>
                  <a:schemeClr val="tx1"/>
                </a:solidFill>
              </a:rPr>
              <a:t> z Pisy uvedl do Evropy indické (arabské) číslice.</a:t>
            </a:r>
            <a:r>
              <a:rPr lang="cs-CZ" dirty="0" smtClean="0"/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3556" name="Obrázek 3" descr="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1341438"/>
            <a:ext cx="28670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4580" name="Obrázek 4" descr="skenovat00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763" y="1052513"/>
            <a:ext cx="36068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Historie výroby papíru.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Ruční papírna – Velké Losiny.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Muzeum papíru.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C000"/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rgbClr val="FFC000"/>
                </a:solidFill>
                <a:hlinkClick r:id="rId2"/>
              </a:rPr>
              <a:t>muzeumpapiru.cz</a:t>
            </a:r>
            <a:r>
              <a:rPr lang="cs-CZ" dirty="0" smtClean="0">
                <a:solidFill>
                  <a:srgbClr val="FFC000"/>
                </a:solidFill>
                <a:hlinkClick r:id="rId2"/>
              </a:rPr>
              <a:t>/</a:t>
            </a:r>
            <a:endParaRPr lang="cs-CZ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933825"/>
            <a:ext cx="63801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57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	FRIEDMANN, Zdeněk. </a:t>
            </a:r>
            <a:r>
              <a:rPr lang="cs-CZ" sz="2400" i="1" dirty="0" smtClean="0"/>
              <a:t>Didaktika technické výchovy</a:t>
            </a:r>
            <a:r>
              <a:rPr lang="cs-CZ" sz="2400" dirty="0" smtClean="0"/>
              <a:t>. Brno: Pedagogická fakulta MU, 2001. 92 s. ISBN 80-210-2641-3.</a:t>
            </a:r>
            <a:br>
              <a:rPr lang="cs-CZ" sz="2400" dirty="0" smtClean="0"/>
            </a:br>
            <a:r>
              <a:rPr lang="cs-CZ" sz="2400" dirty="0" smtClean="0"/>
              <a:t>BRDIČKA, Bořivoj. </a:t>
            </a:r>
            <a:r>
              <a:rPr lang="cs-CZ" sz="2400" i="1" dirty="0" smtClean="0"/>
              <a:t>Role internetu ve vzdělávání :studijní materiál pro učitele snažící se uplatnit moderní technologie ve výuce</a:t>
            </a:r>
            <a:r>
              <a:rPr lang="cs-CZ" sz="2400" dirty="0" smtClean="0"/>
              <a:t>. Kladno: </a:t>
            </a:r>
            <a:r>
              <a:rPr lang="cs-CZ" sz="2400" dirty="0" err="1" smtClean="0"/>
              <a:t>Aisis</a:t>
            </a:r>
            <a:r>
              <a:rPr lang="cs-CZ" sz="2400" dirty="0" smtClean="0"/>
              <a:t>, 2003. 122 s. ISBN 8023901060.</a:t>
            </a:r>
          </a:p>
          <a:p>
            <a:pPr>
              <a:buNone/>
            </a:pPr>
            <a:r>
              <a:rPr lang="cs-CZ" sz="2400" dirty="0" smtClean="0"/>
              <a:t>	PATURI, Felix R. </a:t>
            </a:r>
            <a:r>
              <a:rPr lang="cs-CZ" sz="2400" i="1" dirty="0" smtClean="0"/>
              <a:t>Kronika techniky</a:t>
            </a:r>
            <a:r>
              <a:rPr lang="cs-CZ" sz="2400" dirty="0" smtClean="0"/>
              <a:t>. 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Fortuna </a:t>
            </a:r>
            <a:r>
              <a:rPr lang="cs-CZ" sz="2400" dirty="0" err="1" smtClean="0"/>
              <a:t>Print</a:t>
            </a:r>
            <a:r>
              <a:rPr lang="cs-CZ" sz="2400" dirty="0" smtClean="0"/>
              <a:t>, 1993. 651 s.</a:t>
            </a: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313" y="360363"/>
            <a:ext cx="7481887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Úloha techniky ve vývoji společnosti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>Technika</a:t>
            </a:r>
            <a:r>
              <a:rPr lang="cs-CZ" b="1" dirty="0" smtClean="0"/>
              <a:t> </a:t>
            </a:r>
            <a:r>
              <a:rPr lang="cs-CZ" dirty="0" smtClean="0"/>
              <a:t>(z řečtiny </a:t>
            </a:r>
            <a:r>
              <a:rPr lang="cs-CZ" dirty="0" err="1" smtClean="0"/>
              <a:t>techné</a:t>
            </a:r>
            <a:r>
              <a:rPr lang="cs-CZ" dirty="0" smtClean="0"/>
              <a:t> = umět) – původně obsahovala vědomosti a dovednosti z řemeslné a umělecké práce.</a:t>
            </a: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„člověk doslova žije s technikou od okamžiku, kdy se z primáta stal biologický druh HOMO“ (</a:t>
            </a:r>
            <a:r>
              <a:rPr lang="cs-CZ" dirty="0" err="1" smtClean="0"/>
              <a:t>Paturi</a:t>
            </a:r>
            <a:r>
              <a:rPr lang="cs-CZ" dirty="0" smtClean="0"/>
              <a:t>, 1993,s.7).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Člověk bez potřebných základních technických vědomostí a dovedností by nemohl vést plnohodnotný život.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Člověk + Technika = cílený vztah k rozvoji společnosti.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Vývoj člověka: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Homo </a:t>
            </a:r>
            <a:r>
              <a:rPr lang="cs-CZ" dirty="0" err="1" smtClean="0">
                <a:solidFill>
                  <a:schemeClr val="tx1"/>
                </a:solidFill>
              </a:rPr>
              <a:t>habilis</a:t>
            </a:r>
            <a:r>
              <a:rPr lang="cs-CZ" dirty="0" smtClean="0">
                <a:solidFill>
                  <a:schemeClr val="tx1"/>
                </a:solidFill>
              </a:rPr>
              <a:t> (člověk zručný) asi před 1,8 mil. let a   Homo </a:t>
            </a:r>
            <a:r>
              <a:rPr lang="cs-CZ" dirty="0" err="1" smtClean="0">
                <a:solidFill>
                  <a:schemeClr val="tx1"/>
                </a:solidFill>
              </a:rPr>
              <a:t>erectus</a:t>
            </a:r>
            <a:r>
              <a:rPr lang="cs-CZ" dirty="0" smtClean="0">
                <a:solidFill>
                  <a:schemeClr val="tx1"/>
                </a:solidFill>
              </a:rPr>
              <a:t> (vzpřímený) asi před 1,7 mil. let.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Pazourek a pěstní klín.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Člověk </a:t>
            </a:r>
            <a:r>
              <a:rPr lang="cs-CZ" dirty="0" err="1" smtClean="0"/>
              <a:t>neandrtálský</a:t>
            </a:r>
            <a:r>
              <a:rPr lang="cs-CZ" dirty="0" smtClean="0"/>
              <a:t> asi před 75-35 tis. let.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Jednoduché vrtáky a opalování hrotů.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Homo sapiens asi před 40-10 tis. let.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Kostěné násady, dlabané čluny.</a:t>
            </a:r>
            <a:endParaRPr lang="cs-CZ" dirty="0"/>
          </a:p>
        </p:txBody>
      </p:sp>
      <p:pic>
        <p:nvPicPr>
          <p:cNvPr id="10244" name="Obrázek 3" descr="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643188"/>
            <a:ext cx="16398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Počátky civilizací: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Paleolit asi před 35-15 tis. l.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Výroba drobných nástrojů, lovecké zbraně a opracování kostí a parohů,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Neolit asi před 8 tis. l.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První rolníci a řemeslníci, první metalurgie a hrnčířské práce, lněné a vlněné tkaniny.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7.-6.tis. př.n.l. poprvé tavena měď (olovo).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Kopí a sekery s kovovými hroty.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I. Starověk: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Kolem r. 3700 </a:t>
            </a:r>
            <a:r>
              <a:rPr lang="cs-CZ" dirty="0" smtClean="0"/>
              <a:t>př.n.l. první města v povodí Eufrat a Tigris.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Vznik písma (klínové - psané na hliněné destičky) asi </a:t>
            </a:r>
            <a:r>
              <a:rPr lang="cs-CZ" dirty="0" smtClean="0">
                <a:solidFill>
                  <a:schemeClr val="tx1"/>
                </a:solidFill>
              </a:rPr>
              <a:t>3300 </a:t>
            </a:r>
            <a:r>
              <a:rPr lang="cs-CZ" dirty="0" smtClean="0"/>
              <a:t>př.n.l.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Rozvoj hutnictví 3000 </a:t>
            </a:r>
            <a:r>
              <a:rPr lang="cs-CZ" dirty="0" smtClean="0"/>
              <a:t>př.n.l., výroba bronzu. Běžně se využívá drahých kovů.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2779 </a:t>
            </a:r>
            <a:r>
              <a:rPr lang="cs-CZ" dirty="0" smtClean="0"/>
              <a:t>př.n.l. </a:t>
            </a:r>
            <a:r>
              <a:rPr lang="cs-CZ" dirty="0" smtClean="0"/>
              <a:t>Počátky matematiky v Indii, Egyptě Sumeru.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2" name="Obrázek 3" descr="skenovat00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286124"/>
            <a:ext cx="2400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ázek 4" descr="skenovat00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643314"/>
            <a:ext cx="14779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Kolem r. 2630 </a:t>
            </a:r>
            <a:r>
              <a:rPr lang="cs-CZ" dirty="0" smtClean="0"/>
              <a:t>př.n.l. pyramida v </a:t>
            </a:r>
            <a:r>
              <a:rPr lang="cs-CZ" dirty="0" err="1" smtClean="0"/>
              <a:t>Sakkaře</a:t>
            </a:r>
            <a:r>
              <a:rPr lang="cs-CZ" dirty="0" smtClean="0"/>
              <a:t> (Egypt).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Setkáváme se s prvními váhami a mírami – podpora obchodu.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2400 př.n.l. – rozvoj mořeplavectví, architektury.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316" name="Obrázek 3" descr="skenovat00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07524"/>
            <a:ext cx="3708421" cy="29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4" descr="skenovat00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97200"/>
            <a:ext cx="29337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1500 </a:t>
            </a:r>
            <a:r>
              <a:rPr lang="cs-CZ" dirty="0" err="1" smtClean="0"/>
              <a:t>př.n.l</a:t>
            </a:r>
            <a:r>
              <a:rPr lang="cs-CZ" dirty="0" smtClean="0"/>
              <a:t> - r</a:t>
            </a:r>
            <a:r>
              <a:rPr lang="cs-CZ" dirty="0" smtClean="0">
                <a:solidFill>
                  <a:schemeClr val="tx1"/>
                </a:solidFill>
              </a:rPr>
              <a:t>ozvoj hutnictví</a:t>
            </a:r>
            <a:r>
              <a:rPr lang="cs-CZ" dirty="0" smtClean="0"/>
              <a:t>, výroba železa, kujné železo. Výroba tkanin a tkacího zařízení – tkalcovský stav.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</a:rPr>
              <a:t>Egypt: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Další rozvoj matematiky a astronomie, měření času a délky a hmotnosti </a:t>
            </a:r>
            <a:r>
              <a:rPr lang="cs-CZ" dirty="0" smtClean="0">
                <a:solidFill>
                  <a:schemeClr val="tx1"/>
                </a:solidFill>
              </a:rPr>
              <a:t>(jednotka loket </a:t>
            </a:r>
            <a:r>
              <a:rPr lang="cs-CZ" dirty="0" err="1" smtClean="0">
                <a:solidFill>
                  <a:schemeClr val="tx1"/>
                </a:solidFill>
              </a:rPr>
              <a:t>deben</a:t>
            </a:r>
            <a:r>
              <a:rPr lang="cs-CZ" dirty="0" smtClean="0">
                <a:solidFill>
                  <a:schemeClr val="tx1"/>
                </a:solidFill>
              </a:rPr>
              <a:t>), vlastní kalendář, vodní a sluneční hodiny, výroba papyru</a:t>
            </a:r>
            <a:r>
              <a:rPr lang="cs-CZ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Vrchol sklářského umění.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4340" name="Obrázek 3" descr="skenovat00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437063"/>
            <a:ext cx="15843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4" descr="skenovat00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437063"/>
            <a:ext cx="9191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900 </a:t>
            </a:r>
            <a:r>
              <a:rPr lang="cs-CZ" dirty="0" smtClean="0"/>
              <a:t>př.n.l. těžba soli v Alpách (solné doly)</a:t>
            </a: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Kolem r. 700 </a:t>
            </a:r>
            <a:r>
              <a:rPr lang="cs-CZ" dirty="0" smtClean="0"/>
              <a:t>př.n.l. vynález kladkostroje.</a:t>
            </a: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Po r. 700 </a:t>
            </a:r>
            <a:r>
              <a:rPr lang="cs-CZ" dirty="0" smtClean="0"/>
              <a:t>př.n.l. rozvoj řemesel Etrusků ve střední Itálii – mistrovské zpracování kovů.</a:t>
            </a: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Rozvoj obchodu, barvení látek, opracování kovů a slonoviny 539 </a:t>
            </a:r>
            <a:r>
              <a:rPr lang="cs-CZ" dirty="0" smtClean="0"/>
              <a:t>př.n.l.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364" name="Obrázek 5" descr="skenovat00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3238"/>
            <a:ext cx="34496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Obrázek 6" descr="skenovat00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28775"/>
            <a:ext cx="16891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Řecko: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Kolébka evropské vzdělanosti, hrnčířský kruh 1. tis. </a:t>
            </a:r>
            <a:r>
              <a:rPr lang="cs-CZ" dirty="0" smtClean="0"/>
              <a:t>př.n.l., stavitelství,  filozofie (přítel moudrosti) – Sokrates, Platón, Aristoteles, matematika – geometrie, šroub, ložisko, ozubené soukolí, kladkostroj, hoblík ....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600 </a:t>
            </a:r>
            <a:r>
              <a:rPr lang="cs-CZ" dirty="0" smtClean="0"/>
              <a:t>př.n.l. </a:t>
            </a:r>
            <a:r>
              <a:rPr lang="cs-CZ" dirty="0" err="1" smtClean="0"/>
              <a:t>Anaximandros</a:t>
            </a:r>
            <a:r>
              <a:rPr lang="cs-CZ" dirty="0" smtClean="0"/>
              <a:t> a jeho představa země jako plochého válce.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6388" name="Obrázek 5" descr="skenovat0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00570"/>
            <a:ext cx="3246433" cy="22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7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8 - &amp;quot;Konstruování v 3D&amp;quot;&quot;/&gt;&lt;property id=&quot;20307&quot; value=&quot;258&quot;/&gt;&lt;/object&gt;&lt;object type=&quot;3&quot; unique_id=&quot;10184&quot;&gt;&lt;property id=&quot;20148&quot; value=&quot;5&quot;/&gt;&lt;property id=&quot;20300&quot; value=&quot;Slide 15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Osnova&amp;quot;&quot;/&gt;&lt;property id=&quot;20307&quot; value=&quot;275&quot;/&gt;&lt;/object&gt;&lt;object type=&quot;3&quot; unique_id=&quot;10803&quot;&gt;&lt;property id=&quot;20148&quot; value=&quot;5&quot;/&gt;&lt;property id=&quot;20300&quot; value=&quot;Slide 5 - &amp;quot;2D CAD&amp;quot;&quot;/&gt;&lt;property id=&quot;20307&quot; value=&quot;277&quot;/&gt;&lt;/object&gt;&lt;object type=&quot;3&quot; unique_id=&quot;10806&quot;&gt;&lt;property id=&quot;20148&quot; value=&quot;5&quot;/&gt;&lt;property id=&quot;20300&quot; value=&quot;Slide 6 - &amp;quot;Tvorba výkresové dokumentace&amp;quot;&quot;/&gt;&lt;property id=&quot;20307&quot; value=&quot;280&quot;/&gt;&lt;/object&gt;&lt;object type=&quot;3&quot; unique_id=&quot;10993&quot;&gt;&lt;property id=&quot;20148&quot; value=&quot;5&quot;/&gt;&lt;property id=&quot;20300&quot; value=&quot;Slide 9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0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1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3 - &amp;quot;Design a konstruování v 3D&amp;quot;&quot;/&gt;&lt;property id=&quot;20307&quot; value=&quot;285&quot;/&gt;&lt;/object&gt;&lt;object type=&quot;3&quot; unique_id=&quot;11256&quot;&gt;&lt;property id=&quot;20148&quot; value=&quot;5&quot;/&gt;&lt;property id=&quot;20300&quot; value=&quot;Slide 3 - &amp;quot;Osnova&amp;quot;&quot;/&gt;&lt;property id=&quot;20307&quot; value=&quot;291&quot;/&gt;&lt;/object&gt;&lt;object type=&quot;3&quot; unique_id=&quot;11303&quot;&gt;&lt;property id=&quot;20148&quot; value=&quot;5&quot;/&gt;&lt;property id=&quot;20300&quot; value=&quot;Slide 12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14 - &amp;quot;Design a konstruování v 3D&amp;quot;&quot;/&gt;&lt;property id=&quot;20307&quot; value=&quot;293&quot;/&gt;&lt;/object&gt;&lt;object type=&quot;3&quot; unique_id=&quot;11321&quot;&gt;&lt;property id=&quot;20148&quot; value=&quot;5&quot;/&gt;&lt;property id=&quot;20300&quot; value=&quot;Slide 4 - &amp;quot;Ukončení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857</TotalTime>
  <Words>930</Words>
  <Application>Microsoft Office PowerPoint</Application>
  <PresentationFormat>Předvádění na obrazovce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Slunovrat</vt:lpstr>
      <vt:lpstr>1_Slunovrat</vt:lpstr>
      <vt:lpstr>Věda, technika a technické vzdělávání</vt:lpstr>
      <vt:lpstr>Úloha techniky ve vývoji společnosti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Literární a elektronické zdroje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i5</cp:lastModifiedBy>
  <cp:revision>81</cp:revision>
  <dcterms:created xsi:type="dcterms:W3CDTF">2010-03-01T14:40:18Z</dcterms:created>
  <dcterms:modified xsi:type="dcterms:W3CDTF">2017-02-22T18:02:41Z</dcterms:modified>
</cp:coreProperties>
</file>