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328" r:id="rId3"/>
    <p:sldId id="329" r:id="rId4"/>
    <p:sldId id="342" r:id="rId5"/>
    <p:sldId id="330" r:id="rId6"/>
    <p:sldId id="331" r:id="rId7"/>
    <p:sldId id="332" r:id="rId8"/>
    <p:sldId id="343" r:id="rId9"/>
    <p:sldId id="344" r:id="rId10"/>
    <p:sldId id="333" r:id="rId11"/>
    <p:sldId id="334" r:id="rId12"/>
    <p:sldId id="335" r:id="rId13"/>
    <p:sldId id="336" r:id="rId14"/>
    <p:sldId id="337" r:id="rId15"/>
    <p:sldId id="338" r:id="rId16"/>
    <p:sldId id="339" r:id="rId17"/>
    <p:sldId id="340" r:id="rId18"/>
    <p:sldId id="341" r:id="rId19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40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FB70-D459-456E-9347-F82CBB2371EB}" type="datetimeFigureOut">
              <a:rPr lang="cs-CZ" smtClean="0"/>
              <a:pPr/>
              <a:t>22.3.2017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B7F7-E56C-43E3-B25C-BE7B60630C2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759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FB70-D459-456E-9347-F82CBB2371EB}" type="datetimeFigureOut">
              <a:rPr lang="cs-CZ" smtClean="0"/>
              <a:pPr/>
              <a:t>22.3.2017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B7F7-E56C-43E3-B25C-BE7B60630C2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6340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FB70-D459-456E-9347-F82CBB2371EB}" type="datetimeFigureOut">
              <a:rPr lang="cs-CZ" smtClean="0"/>
              <a:pPr/>
              <a:t>22.3.2017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B7F7-E56C-43E3-B25C-BE7B60630C2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972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FB70-D459-456E-9347-F82CBB2371EB}" type="datetimeFigureOut">
              <a:rPr lang="cs-CZ" smtClean="0"/>
              <a:pPr/>
              <a:t>22.3.2017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B7F7-E56C-43E3-B25C-BE7B60630C2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3897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FB70-D459-456E-9347-F82CBB2371EB}" type="datetimeFigureOut">
              <a:rPr lang="cs-CZ" smtClean="0"/>
              <a:pPr/>
              <a:t>22.3.2017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B7F7-E56C-43E3-B25C-BE7B60630C2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7830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FB70-D459-456E-9347-F82CBB2371EB}" type="datetimeFigureOut">
              <a:rPr lang="cs-CZ" smtClean="0"/>
              <a:pPr/>
              <a:t>22.3.2017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B7F7-E56C-43E3-B25C-BE7B60630C2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528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FB70-D459-456E-9347-F82CBB2371EB}" type="datetimeFigureOut">
              <a:rPr lang="cs-CZ" smtClean="0"/>
              <a:pPr/>
              <a:t>22.3.2017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B7F7-E56C-43E3-B25C-BE7B60630C2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98743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FB70-D459-456E-9347-F82CBB2371EB}" type="datetimeFigureOut">
              <a:rPr lang="cs-CZ" smtClean="0"/>
              <a:pPr/>
              <a:t>22.3.2017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B7F7-E56C-43E3-B25C-BE7B60630C2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6440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FB70-D459-456E-9347-F82CBB2371EB}" type="datetimeFigureOut">
              <a:rPr lang="cs-CZ" smtClean="0"/>
              <a:pPr/>
              <a:t>22.3.2017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B7F7-E56C-43E3-B25C-BE7B60630C2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67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FB70-D459-456E-9347-F82CBB2371EB}" type="datetimeFigureOut">
              <a:rPr lang="cs-CZ" smtClean="0"/>
              <a:pPr/>
              <a:t>22.3.2017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B7F7-E56C-43E3-B25C-BE7B60630C2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3612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FB70-D459-456E-9347-F82CBB2371EB}" type="datetimeFigureOut">
              <a:rPr lang="cs-CZ" smtClean="0"/>
              <a:pPr/>
              <a:t>22.3.2017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B7F7-E56C-43E3-B25C-BE7B60630C2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0788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FB70-D459-456E-9347-F82CBB2371EB}" type="datetimeFigureOut">
              <a:rPr lang="cs-CZ" smtClean="0"/>
              <a:pPr/>
              <a:t>22.3.2017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B7F7-E56C-43E3-B25C-BE7B60630C2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7556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FB70-D459-456E-9347-F82CBB2371EB}" type="datetimeFigureOut">
              <a:rPr lang="cs-CZ" smtClean="0"/>
              <a:pPr/>
              <a:t>22.3.2017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B7F7-E56C-43E3-B25C-BE7B60630C2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8959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FB70-D459-456E-9347-F82CBB2371EB}" type="datetimeFigureOut">
              <a:rPr lang="cs-CZ" smtClean="0"/>
              <a:pPr/>
              <a:t>22.3.2017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B7F7-E56C-43E3-B25C-BE7B60630C2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5040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FB70-D459-456E-9347-F82CBB2371EB}" type="datetimeFigureOut">
              <a:rPr lang="cs-CZ" smtClean="0"/>
              <a:pPr/>
              <a:t>22.3.2017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B7F7-E56C-43E3-B25C-BE7B60630C2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8591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CFB70-D459-456E-9347-F82CBB2371EB}" type="datetimeFigureOut">
              <a:rPr lang="cs-CZ" smtClean="0"/>
              <a:pPr/>
              <a:t>22.3.2017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1B7F7-E56C-43E3-B25C-BE7B60630C2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8798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CFB70-D459-456E-9347-F82CBB2371EB}" type="datetimeFigureOut">
              <a:rPr lang="cs-CZ" smtClean="0"/>
              <a:pPr/>
              <a:t>22.3.2017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431B7F7-E56C-43E3-B25C-BE7B60630C2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1591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nete.cz/solidworks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www.youtube.com/watch?feature=player_embedded&amp;v=yjuHX4iHrBs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rotime.com/videos/video_player/videoid/27/free-drawing-basics-1.aspx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lidworks.com/sw/products/cad-software-3d-design.htm" TargetMode="External"/><Relationship Id="rId2" Type="http://schemas.openxmlformats.org/officeDocument/2006/relationships/hyperlink" Target="http://www.solidvision.cz/solidworks-201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rotime.com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CATIA" TargetMode="External"/><Relationship Id="rId2" Type="http://schemas.openxmlformats.org/officeDocument/2006/relationships/hyperlink" Target="http://www.aveng.cz/technologie/proengineer/nove-funkce-v-xe-a-basic.aspx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hop.cadstudio.cz/autodesk-inventor-lt-2017-cs-pronajem-na-3-roky-pro-majitele-starsich-verzi.html?cur=1&amp;redirected=1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solicad.com/h/t-flex" TargetMode="External"/><Relationship Id="rId2" Type="http://schemas.openxmlformats.org/officeDocument/2006/relationships/hyperlink" Target="http://www.solicad.com/CZ/CAD-Software/T-Flex/video-navody-tflex-cad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Počítačový design, modelování a konstruování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2D CAD - </a:t>
            </a:r>
            <a:r>
              <a:rPr lang="cs-CZ" dirty="0" err="1" smtClean="0"/>
              <a:t>progeCAD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satMod val="150000"/>
                  </a:schemeClr>
                </a:solidFill>
              </a:rPr>
              <a:t>Solid Works</a:t>
            </a:r>
            <a:endParaRPr lang="cs-CZ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 typeface="Wingdings 2" panose="05020102010507070707" pitchFamily="18" charset="2"/>
              <a:buNone/>
            </a:pPr>
            <a:r>
              <a:rPr lang="cs-CZ" altLang="cs-CZ" sz="2800" smtClean="0"/>
              <a:t>SolidWorks je výkonný 3D parametrický objemový a plošný modelář s možností poloautomatického generování 2D dokumentace. Je postaven na modelovacím jádru Parasolid a je určen pro strojní a designérské odvětví.</a:t>
            </a:r>
            <a:endParaRPr lang="cs-CZ" altLang="cs-CZ" sz="2800" b="1" smtClean="0">
              <a:solidFill>
                <a:srgbClr val="320E04"/>
              </a:solidFill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cs-CZ" altLang="cs-CZ" sz="2800" smtClean="0"/>
          </a:p>
        </p:txBody>
      </p:sp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8425" y="29370"/>
            <a:ext cx="26892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Obdélník 5"/>
          <p:cNvSpPr>
            <a:spLocks noChangeArrowheads="1"/>
          </p:cNvSpPr>
          <p:nvPr/>
        </p:nvSpPr>
        <p:spPr bwMode="auto">
          <a:xfrm>
            <a:off x="0" y="5876925"/>
            <a:ext cx="72009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cs-CZ" altLang="cs-CZ" sz="2400">
                <a:latin typeface="Arial" panose="020B0604020202020204" pitchFamily="34" charset="0"/>
              </a:rPr>
              <a:t>Zdroj: http://www.solidworks.com/sw/industries/gallery.htm</a:t>
            </a:r>
          </a:p>
        </p:txBody>
      </p:sp>
      <p:pic>
        <p:nvPicPr>
          <p:cNvPr id="14342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318" y="4509120"/>
            <a:ext cx="2117332" cy="2045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9140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satMod val="150000"/>
                  </a:schemeClr>
                </a:solidFill>
              </a:rPr>
              <a:t>Solid Works</a:t>
            </a:r>
            <a:endParaRPr lang="cs-CZ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 typeface="Wingdings 2" panose="05020102010507070707" pitchFamily="18" charset="2"/>
              <a:buNone/>
            </a:pPr>
            <a:endParaRPr lang="cs-CZ" altLang="cs-CZ" sz="2800" b="1" smtClean="0">
              <a:solidFill>
                <a:srgbClr val="320E04"/>
              </a:solidFill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cs-CZ" altLang="cs-CZ" sz="2800" smtClean="0"/>
          </a:p>
          <a:p>
            <a:pPr eaLnBrk="1" hangingPunct="1">
              <a:buFont typeface="Wingdings 2" panose="05020102010507070707" pitchFamily="18" charset="2"/>
              <a:buNone/>
            </a:pPr>
            <a:endParaRPr lang="cs-CZ" altLang="cs-CZ" sz="2800" smtClean="0"/>
          </a:p>
          <a:p>
            <a:pPr eaLnBrk="1" hangingPunct="1">
              <a:buFont typeface="Wingdings 2" panose="05020102010507070707" pitchFamily="18" charset="2"/>
              <a:buNone/>
            </a:pPr>
            <a:endParaRPr lang="cs-CZ" altLang="cs-CZ" sz="2800" smtClean="0"/>
          </a:p>
        </p:txBody>
      </p:sp>
      <p:pic>
        <p:nvPicPr>
          <p:cNvPr id="15364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557338"/>
            <a:ext cx="571500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Obdélník 3"/>
          <p:cNvSpPr>
            <a:spLocks noChangeArrowheads="1"/>
          </p:cNvSpPr>
          <p:nvPr/>
        </p:nvSpPr>
        <p:spPr bwMode="auto">
          <a:xfrm>
            <a:off x="457200" y="5997575"/>
            <a:ext cx="58435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>
                <a:hlinkClick r:id="rId3"/>
              </a:rPr>
              <a:t>https://www.lanete.cz/solidworks</a:t>
            </a:r>
            <a:endParaRPr lang="cs-CZ" altLang="cs-CZ"/>
          </a:p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311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satMod val="150000"/>
                  </a:schemeClr>
                </a:solidFill>
              </a:rPr>
              <a:t>Solid Works</a:t>
            </a:r>
            <a:endParaRPr lang="cs-CZ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638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 typeface="Wingdings 2" panose="05020102010507070707" pitchFamily="18" charset="2"/>
              <a:buNone/>
            </a:pPr>
            <a:endParaRPr lang="cs-CZ" altLang="cs-CZ" sz="2800" b="1" smtClean="0">
              <a:solidFill>
                <a:srgbClr val="320E04"/>
              </a:solidFill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cs-CZ" altLang="cs-CZ" sz="2800" smtClean="0"/>
          </a:p>
        </p:txBody>
      </p:sp>
      <p:pic>
        <p:nvPicPr>
          <p:cNvPr id="16388" name="Obrázek 4" descr="solidworks20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773238"/>
            <a:ext cx="4732338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700213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508500"/>
            <a:ext cx="30480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Obdélník 9"/>
          <p:cNvSpPr>
            <a:spLocks noChangeArrowheads="1"/>
          </p:cNvSpPr>
          <p:nvPr/>
        </p:nvSpPr>
        <p:spPr bwMode="auto">
          <a:xfrm>
            <a:off x="0" y="5661025"/>
            <a:ext cx="579596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cs-CZ" altLang="cs-CZ" sz="2400" b="1">
                <a:latin typeface="Arial" panose="020B0604020202020204" pitchFamily="34" charset="0"/>
              </a:rPr>
              <a:t> </a:t>
            </a:r>
            <a:r>
              <a:rPr lang="cs-CZ" altLang="cs-CZ" sz="2400">
                <a:latin typeface="Arial" panose="020B0604020202020204" pitchFamily="34" charset="0"/>
              </a:rPr>
              <a:t>Další nástroje:</a:t>
            </a:r>
          </a:p>
          <a:p>
            <a:pPr eaLnBrk="1" hangingPunct="1">
              <a:buClrTx/>
              <a:buSzTx/>
              <a:buFontTx/>
              <a:buChar char="-"/>
            </a:pPr>
            <a:r>
              <a:rPr lang="cs-CZ" altLang="cs-CZ" sz="2400">
                <a:latin typeface="Arial" panose="020B0604020202020204" pitchFamily="34" charset="0"/>
              </a:rPr>
              <a:t> analytický a simulační nástroj</a:t>
            </a:r>
          </a:p>
          <a:p>
            <a:pPr eaLnBrk="1" hangingPunct="1">
              <a:buClrTx/>
              <a:buSzTx/>
              <a:buFontTx/>
              <a:buNone/>
            </a:pPr>
            <a:r>
              <a:rPr lang="cs-CZ" altLang="cs-CZ" sz="2400">
                <a:latin typeface="Arial" panose="020B0604020202020204" pitchFamily="34" charset="0"/>
              </a:rPr>
              <a:t>- pohybové simulace mechanismů</a:t>
            </a:r>
          </a:p>
          <a:p>
            <a:pPr eaLnBrk="1" hangingPunct="1">
              <a:buClrTx/>
              <a:buSzTx/>
              <a:buFontTx/>
              <a:buNone/>
            </a:pPr>
            <a:endParaRPr lang="cs-CZ" altLang="cs-CZ" sz="2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843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satMod val="150000"/>
                  </a:schemeClr>
                </a:solidFill>
              </a:rPr>
              <a:t>Solid Works + </a:t>
            </a:r>
            <a:r>
              <a:rPr lang="cs-CZ" dirty="0" err="1" smtClean="0">
                <a:solidFill>
                  <a:schemeClr val="accent1">
                    <a:satMod val="150000"/>
                  </a:schemeClr>
                </a:solidFill>
              </a:rPr>
              <a:t>SolidCAM</a:t>
            </a:r>
            <a:endParaRPr lang="cs-CZ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741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 typeface="Wingdings 2" panose="05020102010507070707" pitchFamily="18" charset="2"/>
              <a:buNone/>
            </a:pPr>
            <a:endParaRPr lang="cs-CZ" altLang="cs-CZ" sz="2800" b="1" smtClean="0">
              <a:solidFill>
                <a:srgbClr val="320E04"/>
              </a:solidFill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cs-CZ" altLang="cs-CZ" sz="2800" smtClean="0"/>
          </a:p>
        </p:txBody>
      </p:sp>
      <p:sp>
        <p:nvSpPr>
          <p:cNvPr id="17412" name="Obdélník 9"/>
          <p:cNvSpPr>
            <a:spLocks noChangeArrowheads="1"/>
          </p:cNvSpPr>
          <p:nvPr/>
        </p:nvSpPr>
        <p:spPr bwMode="auto">
          <a:xfrm>
            <a:off x="0" y="5661025"/>
            <a:ext cx="7885113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cs-CZ" altLang="cs-CZ" sz="2400">
                <a:latin typeface="Arial" panose="020B0604020202020204" pitchFamily="34" charset="0"/>
                <a:hlinkClick r:id="rId2"/>
              </a:rPr>
              <a:t>http://www.youtube.com/watch?feature=player_embedded&amp;v=yjuHX4iHrBs</a:t>
            </a:r>
            <a:endParaRPr lang="cs-CZ" altLang="cs-CZ" sz="2400">
              <a:latin typeface="Arial" panose="020B0604020202020204" pitchFamily="34" charset="0"/>
            </a:endParaRPr>
          </a:p>
          <a:p>
            <a:pPr eaLnBrk="1" hangingPunct="1">
              <a:buClrTx/>
              <a:buSzTx/>
              <a:buFontTx/>
              <a:buNone/>
            </a:pPr>
            <a:endParaRPr lang="cs-CZ" altLang="cs-CZ" sz="2400">
              <a:latin typeface="Arial" panose="020B0604020202020204" pitchFamily="34" charset="0"/>
            </a:endParaRPr>
          </a:p>
          <a:p>
            <a:pPr eaLnBrk="1" hangingPunct="1">
              <a:buClrTx/>
              <a:buSzTx/>
              <a:buFontTx/>
              <a:buNone/>
            </a:pPr>
            <a:endParaRPr lang="cs-CZ" altLang="cs-CZ" sz="2400">
              <a:latin typeface="Arial" panose="020B0604020202020204" pitchFamily="34" charset="0"/>
            </a:endParaRPr>
          </a:p>
        </p:txBody>
      </p:sp>
      <p:pic>
        <p:nvPicPr>
          <p:cNvPr id="17413" name="Picture 2" descr="http://www.solidcam.cz/typo3temp/pics/4f2e20506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84313"/>
            <a:ext cx="7343775" cy="389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9519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satMod val="150000"/>
                  </a:schemeClr>
                </a:solidFill>
              </a:rPr>
              <a:t>Pro </a:t>
            </a:r>
            <a:r>
              <a:rPr lang="cs-CZ" dirty="0" err="1" smtClean="0">
                <a:solidFill>
                  <a:schemeClr val="accent1">
                    <a:satMod val="150000"/>
                  </a:schemeClr>
                </a:solidFill>
              </a:rPr>
              <a:t>Engineer</a:t>
            </a:r>
            <a:r>
              <a:rPr lang="cs-CZ" dirty="0" smtClean="0">
                <a:solidFill>
                  <a:schemeClr val="accent1">
                    <a:satMod val="150000"/>
                  </a:schemeClr>
                </a:solidFill>
              </a:rPr>
              <a:t>, CATIA</a:t>
            </a:r>
            <a:endParaRPr lang="cs-CZ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cs-CZ" altLang="cs-CZ" sz="2800" smtClean="0">
                <a:solidFill>
                  <a:srgbClr val="320E04"/>
                </a:solidFill>
              </a:rPr>
              <a:t>Pro Engineer.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cs-CZ" altLang="cs-CZ" sz="2800" smtClean="0">
              <a:solidFill>
                <a:srgbClr val="320E04"/>
              </a:solidFill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cs-CZ" altLang="cs-CZ" sz="2800" smtClean="0"/>
          </a:p>
        </p:txBody>
      </p:sp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797425"/>
            <a:ext cx="3290888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1600200"/>
            <a:ext cx="2881313" cy="248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2978150"/>
            <a:ext cx="4932362" cy="36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4760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satMod val="150000"/>
                  </a:schemeClr>
                </a:solidFill>
              </a:rPr>
              <a:t>Pro </a:t>
            </a:r>
            <a:r>
              <a:rPr lang="cs-CZ" dirty="0" err="1" smtClean="0">
                <a:solidFill>
                  <a:schemeClr val="accent1">
                    <a:satMod val="150000"/>
                  </a:schemeClr>
                </a:solidFill>
              </a:rPr>
              <a:t>Engineer</a:t>
            </a:r>
            <a:endParaRPr lang="cs-CZ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357563"/>
            <a:ext cx="4325937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9550" y="2276475"/>
            <a:ext cx="4468813" cy="3455988"/>
          </a:xfrm>
          <a:noFill/>
        </p:spPr>
      </p:pic>
      <p:sp>
        <p:nvSpPr>
          <p:cNvPr id="19461" name="Obdélník 8"/>
          <p:cNvSpPr>
            <a:spLocks noChangeArrowheads="1"/>
          </p:cNvSpPr>
          <p:nvPr/>
        </p:nvSpPr>
        <p:spPr bwMode="auto">
          <a:xfrm>
            <a:off x="539750" y="1773238"/>
            <a:ext cx="74882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cs-CZ" altLang="cs-CZ" sz="2400" dirty="0">
                <a:latin typeface="Arial" panose="020B0604020202020204" pitchFamily="34" charset="0"/>
              </a:rPr>
              <a:t>Ergonomické studie a pevnostní návrhy.</a:t>
            </a:r>
          </a:p>
        </p:txBody>
      </p:sp>
    </p:spTree>
    <p:extLst>
      <p:ext uri="{BB962C8B-B14F-4D97-AF65-F5344CB8AC3E}">
        <p14:creationId xmlns:p14="http://schemas.microsoft.com/office/powerpoint/2010/main" val="9495956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satMod val="150000"/>
                  </a:schemeClr>
                </a:solidFill>
              </a:rPr>
              <a:t>Pro </a:t>
            </a:r>
            <a:r>
              <a:rPr lang="cs-CZ" dirty="0" err="1" smtClean="0">
                <a:solidFill>
                  <a:schemeClr val="accent1">
                    <a:satMod val="150000"/>
                  </a:schemeClr>
                </a:solidFill>
              </a:rPr>
              <a:t>Engineer</a:t>
            </a:r>
            <a:endParaRPr lang="cs-CZ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endParaRPr lang="cs-CZ" altLang="cs-CZ" sz="2800" smtClean="0">
              <a:solidFill>
                <a:srgbClr val="320E04"/>
              </a:solidFill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cs-CZ" altLang="cs-CZ" sz="2800" smtClean="0"/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75" y="3295650"/>
            <a:ext cx="4772025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557338"/>
            <a:ext cx="4314825" cy="322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Obdélník 7"/>
          <p:cNvSpPr>
            <a:spLocks noChangeArrowheads="1"/>
          </p:cNvSpPr>
          <p:nvPr/>
        </p:nvSpPr>
        <p:spPr bwMode="auto">
          <a:xfrm>
            <a:off x="4427538" y="1844675"/>
            <a:ext cx="47164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cs-CZ" altLang="cs-CZ" sz="1800">
                <a:latin typeface="Arial" panose="020B0604020202020204" pitchFamily="34" charset="0"/>
                <a:hlinkClick r:id="rId4"/>
              </a:rPr>
              <a:t>http://www.frotime.com/videos/video_player/videoid/27/free-drawing-basics-1.aspx</a:t>
            </a:r>
            <a:endParaRPr lang="cs-CZ" altLang="cs-CZ" sz="1800">
              <a:latin typeface="Arial" panose="020B0604020202020204" pitchFamily="34" charset="0"/>
            </a:endParaRPr>
          </a:p>
          <a:p>
            <a:pPr eaLnBrk="1" hangingPunct="1">
              <a:buClrTx/>
              <a:buSzTx/>
              <a:buFontTx/>
              <a:buNone/>
            </a:pPr>
            <a:endParaRPr lang="cs-CZ" altLang="cs-CZ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8611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satMod val="150000"/>
                  </a:schemeClr>
                </a:solidFill>
              </a:rPr>
              <a:t>Literární a elektronické zdroje</a:t>
            </a:r>
            <a:endParaRPr lang="cs-CZ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1507" name="Zástupný symbol pro obsah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916487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 typeface="Wingdings 2" panose="05020102010507070707" pitchFamily="18" charset="2"/>
              <a:buNone/>
            </a:pPr>
            <a:endParaRPr lang="cs-CZ" altLang="cs-CZ" sz="2800" dirty="0" smtClean="0">
              <a:hlinkClick r:id="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cs-CZ" altLang="cs-CZ" sz="2800" dirty="0" smtClean="0">
                <a:hlinkClick r:id=""/>
              </a:rPr>
              <a:t>https</a:t>
            </a:r>
            <a:r>
              <a:rPr lang="cs-CZ" altLang="cs-CZ" sz="2800" dirty="0" smtClean="0">
                <a:hlinkClick r:id=""/>
              </a:rPr>
              <a:t>://shop.cadstudio.cz/autodesk-inventor-lt-2017-cs-pronajem-na-3-roky-pro-majitele-starsich-verzi.html?cur=1&amp;redirected=1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cs-CZ" altLang="cs-CZ" sz="2800" dirty="0" smtClean="0">
                <a:hlinkClick r:id=""/>
              </a:rPr>
              <a:t>http://www.autodesk.cz/adsk/servlet/index?siteID=551663&amp;id=14579222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cs-CZ" altLang="cs-CZ" sz="2800" dirty="0" smtClean="0">
                <a:hlinkClick r:id=""/>
              </a:rPr>
              <a:t>http://www.cadstudio.cz/inventor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cs-CZ" altLang="cs-CZ" sz="2800" dirty="0" smtClean="0">
                <a:hlinkClick r:id=""/>
              </a:rPr>
              <a:t>http://www.solidcam.cz/article.asp?nArticleID=64&amp;nDepartmentID=4&amp;nLanguageID=1</a:t>
            </a:r>
            <a:endParaRPr lang="cs-CZ" altLang="cs-CZ" sz="2800" dirty="0" smtClean="0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cs-CZ" altLang="cs-CZ" sz="2800" dirty="0" smtClean="0">
                <a:hlinkClick r:id="rId2"/>
              </a:rPr>
              <a:t>http://www.solidvision.cz/solidworks-2010/</a:t>
            </a:r>
            <a:endParaRPr lang="cs-CZ" altLang="cs-CZ" sz="2800" dirty="0" smtClean="0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cs-CZ" altLang="cs-CZ" sz="2800" dirty="0" smtClean="0">
                <a:hlinkClick r:id="rId3"/>
              </a:rPr>
              <a:t>http://www.solidworks.com/sw/products/cad-software-3d-design.htm</a:t>
            </a:r>
            <a:endParaRPr lang="cs-CZ" altLang="cs-CZ" sz="2800" dirty="0" smtClean="0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cs-CZ" altLang="cs-CZ" sz="2800" dirty="0" smtClean="0">
                <a:hlinkClick r:id="rId4"/>
              </a:rPr>
              <a:t>http://www.frotime.com/</a:t>
            </a:r>
            <a:endParaRPr lang="cs-CZ" altLang="cs-CZ" sz="2800" dirty="0" smtClean="0"/>
          </a:p>
          <a:p>
            <a:pPr eaLnBrk="1" hangingPunct="1">
              <a:buFont typeface="Wingdings 2" panose="05020102010507070707" pitchFamily="18" charset="2"/>
              <a:buNone/>
            </a:pPr>
            <a:endParaRPr lang="cs-CZ" altLang="cs-CZ" sz="2800" dirty="0" smtClean="0"/>
          </a:p>
          <a:p>
            <a:pPr eaLnBrk="1" hangingPunct="1">
              <a:buFont typeface="Wingdings 2" panose="05020102010507070707" pitchFamily="18" charset="2"/>
              <a:buNone/>
            </a:pPr>
            <a:endParaRPr lang="cs-CZ" altLang="cs-CZ" sz="2800" dirty="0" smtClean="0"/>
          </a:p>
          <a:p>
            <a:pPr eaLnBrk="1" hangingPunct="1">
              <a:buFont typeface="Wingdings 2" panose="05020102010507070707" pitchFamily="18" charset="2"/>
              <a:buNone/>
            </a:pPr>
            <a:endParaRPr lang="cs-CZ" altLang="cs-CZ" sz="2800" dirty="0" smtClean="0"/>
          </a:p>
          <a:p>
            <a:pPr eaLnBrk="1" hangingPunct="1">
              <a:buFont typeface="Wingdings 2" panose="05020102010507070707" pitchFamily="18" charset="2"/>
              <a:buNone/>
            </a:pPr>
            <a:endParaRPr lang="cs-CZ" altLang="cs-CZ" sz="2800" dirty="0" smtClean="0">
              <a:solidFill>
                <a:srgbClr val="320E04"/>
              </a:solidFill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cs-CZ" alt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11491116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satMod val="150000"/>
                  </a:schemeClr>
                </a:solidFill>
              </a:rPr>
              <a:t>Literární a elektronické zdroje</a:t>
            </a:r>
            <a:endParaRPr lang="cs-CZ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916487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cs-CZ" altLang="cs-CZ" sz="2800" smtClean="0">
                <a:hlinkClick r:id="rId2"/>
              </a:rPr>
              <a:t>http://www.aveng.cz/technologie/proengineer/nove-funkce-v-xe-a-basic.aspx</a:t>
            </a:r>
            <a:endParaRPr lang="cs-CZ" altLang="cs-CZ" sz="2800" smtClean="0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cs-CZ" altLang="cs-CZ" sz="2800" smtClean="0">
                <a:hlinkClick r:id="rId3"/>
              </a:rPr>
              <a:t>https://cs.wikipedia.org/wiki/CATIA</a:t>
            </a:r>
            <a:endParaRPr lang="cs-CZ" altLang="cs-CZ" sz="2800" smtClean="0"/>
          </a:p>
          <a:p>
            <a:pPr eaLnBrk="1" hangingPunct="1">
              <a:buFont typeface="Wingdings 2" panose="05020102010507070707" pitchFamily="18" charset="2"/>
              <a:buNone/>
            </a:pPr>
            <a:endParaRPr lang="cs-CZ" altLang="cs-CZ" sz="2800" smtClean="0"/>
          </a:p>
          <a:p>
            <a:pPr eaLnBrk="1" hangingPunct="1">
              <a:buFont typeface="Wingdings 2" panose="05020102010507070707" pitchFamily="18" charset="2"/>
              <a:buNone/>
            </a:pPr>
            <a:endParaRPr lang="cs-CZ" altLang="cs-CZ" sz="2800" smtClean="0"/>
          </a:p>
          <a:p>
            <a:pPr eaLnBrk="1" hangingPunct="1">
              <a:buFont typeface="Wingdings 2" panose="05020102010507070707" pitchFamily="18" charset="2"/>
              <a:buNone/>
            </a:pPr>
            <a:endParaRPr lang="cs-CZ" altLang="cs-CZ" sz="2800" smtClean="0"/>
          </a:p>
          <a:p>
            <a:pPr eaLnBrk="1" hangingPunct="1">
              <a:buFont typeface="Wingdings 2" panose="05020102010507070707" pitchFamily="18" charset="2"/>
              <a:buNone/>
            </a:pPr>
            <a:endParaRPr lang="cs-CZ" altLang="cs-CZ" sz="2800" smtClean="0"/>
          </a:p>
          <a:p>
            <a:pPr eaLnBrk="1" hangingPunct="1">
              <a:buFont typeface="Wingdings 2" panose="05020102010507070707" pitchFamily="18" charset="2"/>
              <a:buNone/>
            </a:pPr>
            <a:endParaRPr lang="cs-CZ" altLang="cs-CZ" sz="2800" smtClean="0">
              <a:solidFill>
                <a:srgbClr val="320E04"/>
              </a:solidFill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cs-CZ" altLang="cs-CZ" sz="2800" smtClean="0"/>
          </a:p>
        </p:txBody>
      </p:sp>
    </p:spTree>
    <p:extLst>
      <p:ext uri="{BB962C8B-B14F-4D97-AF65-F5344CB8AC3E}">
        <p14:creationId xmlns:p14="http://schemas.microsoft.com/office/powerpoint/2010/main" val="378565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575"/>
            <a:ext cx="8229600" cy="125253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cs-CZ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cs-CZ" dirty="0" smtClean="0">
                <a:solidFill>
                  <a:schemeClr val="accent1">
                    <a:satMod val="150000"/>
                  </a:schemeClr>
                </a:solidFill>
              </a:rPr>
              <a:t>Úvod</a:t>
            </a:r>
            <a:endParaRPr lang="cs-CZ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9219" name="Zástupný symbol pro obsah 2"/>
          <p:cNvSpPr>
            <a:spLocks noGrp="1"/>
          </p:cNvSpPr>
          <p:nvPr>
            <p:ph idx="1"/>
          </p:nvPr>
        </p:nvSpPr>
        <p:spPr>
          <a:xfrm>
            <a:off x="609598" y="2160590"/>
            <a:ext cx="7994849" cy="3880773"/>
          </a:xfrm>
        </p:spPr>
        <p:txBody>
          <a:bodyPr>
            <a:normAutofit/>
          </a:bodyPr>
          <a:lstStyle/>
          <a:p>
            <a:pPr algn="just" eaLnBrk="1" hangingPunct="1">
              <a:buFont typeface="Wingdings 2" panose="05020102010507070707" pitchFamily="18" charset="2"/>
              <a:buNone/>
            </a:pPr>
            <a:r>
              <a:rPr lang="cs-CZ" altLang="cs-CZ" sz="2800" dirty="0" smtClean="0">
                <a:solidFill>
                  <a:srgbClr val="FF0000"/>
                </a:solidFill>
              </a:rPr>
              <a:t>Současnost a budoucnost konstruování </a:t>
            </a:r>
            <a:r>
              <a:rPr lang="cs-CZ" altLang="cs-CZ" sz="2800" dirty="0" smtClean="0"/>
              <a:t>– 3D CAD (konstruování) s vazbou na CAM (výroba), CAE (inženýrské aplikace), CAQ (kvalita).</a:t>
            </a:r>
            <a:endParaRPr lang="cs-CZ" altLang="cs-CZ" sz="2800" i="1" dirty="0" smtClean="0">
              <a:solidFill>
                <a:srgbClr val="320E04"/>
              </a:solidFill>
            </a:endParaRPr>
          </a:p>
          <a:p>
            <a:pPr algn="just" eaLnBrk="1" hangingPunct="1">
              <a:buFont typeface="Wingdings 2" panose="05020102010507070707" pitchFamily="18" charset="2"/>
              <a:buNone/>
            </a:pPr>
            <a:r>
              <a:rPr lang="cs-CZ" altLang="cs-CZ" sz="2800" dirty="0" smtClean="0">
                <a:solidFill>
                  <a:srgbClr val="FF0000"/>
                </a:solidFill>
              </a:rPr>
              <a:t>3D CAD </a:t>
            </a:r>
            <a:r>
              <a:rPr lang="cs-CZ" altLang="cs-CZ" sz="2800" dirty="0" smtClean="0"/>
              <a:t>- obsahuje funkce pro adaptivní a parametrické 3D navrhování, tvorbu 2D výkresové dokumentace, prezentace a fotorealistické vizualizace a animace, i správu dokumentů a konstrukčních dat.</a:t>
            </a:r>
          </a:p>
        </p:txBody>
      </p:sp>
    </p:spTree>
    <p:extLst>
      <p:ext uri="{BB962C8B-B14F-4D97-AF65-F5344CB8AC3E}">
        <p14:creationId xmlns:p14="http://schemas.microsoft.com/office/powerpoint/2010/main" val="2259311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satMod val="150000"/>
                  </a:schemeClr>
                </a:solidFill>
              </a:rPr>
              <a:t>Konstruování v 3D</a:t>
            </a:r>
            <a:endParaRPr lang="cs-CZ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 eaLnBrk="1" hangingPunct="1">
              <a:buFont typeface="Wingdings 2" panose="05020102010507070707" pitchFamily="18" charset="2"/>
              <a:buNone/>
            </a:pPr>
            <a:r>
              <a:rPr lang="cs-CZ" altLang="cs-CZ" sz="2800" dirty="0" smtClean="0">
                <a:solidFill>
                  <a:srgbClr val="FF0000"/>
                </a:solidFill>
              </a:rPr>
              <a:t>Oblast strojírenství a navrhování výrobků (kov, plasty).</a:t>
            </a:r>
          </a:p>
          <a:p>
            <a:pPr algn="just" eaLnBrk="1" hangingPunct="1">
              <a:buFont typeface="Wingdings 2" panose="05020102010507070707" pitchFamily="18" charset="2"/>
              <a:buNone/>
            </a:pPr>
            <a:r>
              <a:rPr lang="cs-CZ" altLang="cs-CZ" sz="2800" dirty="0" smtClean="0">
                <a:solidFill>
                  <a:srgbClr val="320E04"/>
                </a:solidFill>
              </a:rPr>
              <a:t>3. generace CAD (parametrické modelování):</a:t>
            </a:r>
          </a:p>
          <a:p>
            <a:pPr algn="just" eaLnBrk="1" hangingPunct="1">
              <a:buFont typeface="Wingdings 2" panose="05020102010507070707" pitchFamily="18" charset="2"/>
              <a:buNone/>
            </a:pPr>
            <a:endParaRPr lang="cs-CZ" altLang="cs-CZ" sz="2800" dirty="0" smtClean="0">
              <a:solidFill>
                <a:srgbClr val="320E04"/>
              </a:solidFill>
            </a:endParaRPr>
          </a:p>
          <a:p>
            <a:pPr algn="just" eaLnBrk="1" hangingPunct="1">
              <a:buFontTx/>
              <a:buChar char="-"/>
            </a:pPr>
            <a:r>
              <a:rPr lang="cs-CZ" altLang="cs-CZ" sz="2800" dirty="0" smtClean="0">
                <a:solidFill>
                  <a:srgbClr val="320E04"/>
                </a:solidFill>
              </a:rPr>
              <a:t>Autodesk </a:t>
            </a:r>
            <a:r>
              <a:rPr lang="cs-CZ" altLang="cs-CZ" sz="2800" dirty="0" err="1" smtClean="0">
                <a:solidFill>
                  <a:srgbClr val="320E04"/>
                </a:solidFill>
              </a:rPr>
              <a:t>Inventor</a:t>
            </a:r>
            <a:r>
              <a:rPr lang="cs-CZ" altLang="cs-CZ" sz="2800" dirty="0" smtClean="0">
                <a:solidFill>
                  <a:srgbClr val="320E04"/>
                </a:solidFill>
              </a:rPr>
              <a:t>;</a:t>
            </a:r>
          </a:p>
          <a:p>
            <a:pPr algn="just" eaLnBrk="1" hangingPunct="1">
              <a:buFontTx/>
              <a:buChar char="-"/>
            </a:pPr>
            <a:r>
              <a:rPr lang="cs-CZ" altLang="cs-CZ" sz="2800" dirty="0" smtClean="0">
                <a:solidFill>
                  <a:srgbClr val="320E04"/>
                </a:solidFill>
              </a:rPr>
              <a:t>Solid Works;</a:t>
            </a:r>
          </a:p>
          <a:p>
            <a:pPr algn="just" eaLnBrk="1" hangingPunct="1">
              <a:buFontTx/>
              <a:buChar char="-"/>
            </a:pPr>
            <a:r>
              <a:rPr lang="cs-CZ" altLang="cs-CZ" sz="2800" dirty="0" smtClean="0">
                <a:solidFill>
                  <a:srgbClr val="320E04"/>
                </a:solidFill>
              </a:rPr>
              <a:t>Pro </a:t>
            </a:r>
            <a:r>
              <a:rPr lang="cs-CZ" altLang="cs-CZ" sz="2800" dirty="0" err="1" smtClean="0">
                <a:solidFill>
                  <a:srgbClr val="320E04"/>
                </a:solidFill>
              </a:rPr>
              <a:t>Engineer</a:t>
            </a:r>
            <a:r>
              <a:rPr lang="cs-CZ" altLang="cs-CZ" sz="2800" dirty="0" smtClean="0">
                <a:solidFill>
                  <a:srgbClr val="320E04"/>
                </a:solidFill>
              </a:rPr>
              <a:t>, CATIA.</a:t>
            </a:r>
            <a:endParaRPr lang="cs-CZ" altLang="cs-CZ" sz="2800" dirty="0" smtClean="0"/>
          </a:p>
        </p:txBody>
      </p:sp>
      <p:pic>
        <p:nvPicPr>
          <p:cNvPr id="1024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736" y="3154826"/>
            <a:ext cx="164465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5391150"/>
            <a:ext cx="370522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6003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Autodesk Product Design Suite for Education </a:t>
            </a:r>
            <a:endParaRPr lang="cs-CZ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altLang="cs-CZ" sz="2400" b="1" smtClean="0"/>
              <a:t>Sada obsahuje tyto produkty:</a:t>
            </a:r>
            <a:endParaRPr lang="cs-CZ" altLang="cs-CZ" sz="2400" smtClean="0"/>
          </a:p>
          <a:p>
            <a:r>
              <a:rPr lang="cs-CZ" altLang="cs-CZ" sz="2400" smtClean="0"/>
              <a:t> AutoCAD Electrical</a:t>
            </a:r>
          </a:p>
          <a:p>
            <a:r>
              <a:rPr lang="cs-CZ" altLang="cs-CZ" sz="2400" smtClean="0"/>
              <a:t>AutoCAD Mechanical</a:t>
            </a:r>
          </a:p>
          <a:p>
            <a:r>
              <a:rPr lang="cs-CZ" altLang="cs-CZ" sz="2400" smtClean="0"/>
              <a:t>Autodesk Alias Design</a:t>
            </a:r>
          </a:p>
          <a:p>
            <a:r>
              <a:rPr lang="cs-CZ" altLang="cs-CZ" sz="2400" smtClean="0"/>
              <a:t>Autodesk Inventor Professional</a:t>
            </a:r>
          </a:p>
          <a:p>
            <a:r>
              <a:rPr lang="cs-CZ" altLang="cs-CZ" sz="2400" smtClean="0"/>
              <a:t>Autodesk Moldflow Adviser Adv.</a:t>
            </a:r>
          </a:p>
          <a:p>
            <a:r>
              <a:rPr lang="cs-CZ" altLang="cs-CZ" sz="2400" smtClean="0"/>
              <a:t>Autodesk Mudbox</a:t>
            </a:r>
          </a:p>
          <a:p>
            <a:r>
              <a:rPr lang="cs-CZ" altLang="cs-CZ" sz="2400" smtClean="0"/>
              <a:t>Autodesk Showcase</a:t>
            </a:r>
          </a:p>
          <a:p>
            <a:r>
              <a:rPr lang="cs-CZ" altLang="cs-CZ" sz="2400" smtClean="0"/>
              <a:t>Autodesk Simulation Multiphysics</a:t>
            </a:r>
          </a:p>
          <a:p>
            <a:r>
              <a:rPr lang="cs-CZ" altLang="cs-CZ" sz="2400" smtClean="0"/>
              <a:t>Autodesk SketchBook Designer</a:t>
            </a:r>
          </a:p>
          <a:p>
            <a:r>
              <a:rPr lang="cs-CZ" altLang="cs-CZ" sz="2400" smtClean="0"/>
              <a:t>Autodesk 3ds Max Design</a:t>
            </a:r>
          </a:p>
          <a:p>
            <a:pPr algn="just" eaLnBrk="1" hangingPunct="1">
              <a:buFont typeface="Wingdings 2" panose="05020102010507070707" pitchFamily="18" charset="2"/>
              <a:buNone/>
            </a:pPr>
            <a:endParaRPr lang="cs-CZ" altLang="cs-CZ" smtClean="0"/>
          </a:p>
        </p:txBody>
      </p:sp>
      <p:pic>
        <p:nvPicPr>
          <p:cNvPr id="10244" name="Picture 6" descr="Autodesk Product Design Suite 2013 Ultim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1928813"/>
            <a:ext cx="2928938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351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satMod val="150000"/>
                  </a:schemeClr>
                </a:solidFill>
              </a:rPr>
              <a:t>Autodesk </a:t>
            </a:r>
            <a:r>
              <a:rPr lang="cs-CZ" dirty="0" err="1" smtClean="0">
                <a:solidFill>
                  <a:schemeClr val="accent1">
                    <a:satMod val="150000"/>
                  </a:schemeClr>
                </a:solidFill>
              </a:rPr>
              <a:t>Inventor</a:t>
            </a:r>
            <a:endParaRPr lang="cs-CZ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126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 typeface="Wingdings 2" panose="05020102010507070707" pitchFamily="18" charset="2"/>
              <a:buNone/>
            </a:pPr>
            <a:r>
              <a:rPr lang="cs-CZ" altLang="cs-CZ" sz="2400" dirty="0" smtClean="0"/>
              <a:t>Přechod z 2D na 3D. Autodesk </a:t>
            </a:r>
            <a:r>
              <a:rPr lang="cs-CZ" altLang="cs-CZ" sz="2400" dirty="0" err="1" smtClean="0"/>
              <a:t>Inventor</a:t>
            </a:r>
            <a:r>
              <a:rPr lang="cs-CZ" altLang="cs-CZ" sz="2400" dirty="0" smtClean="0"/>
              <a:t> nabízí nástroje pro obě varianty. </a:t>
            </a:r>
            <a:r>
              <a:rPr lang="cs-CZ" altLang="cs-CZ" sz="2400" dirty="0" err="1" smtClean="0"/>
              <a:t>Inventor</a:t>
            </a:r>
            <a:r>
              <a:rPr lang="cs-CZ" altLang="cs-CZ" sz="2400" dirty="0" smtClean="0"/>
              <a:t> obsahuje funkce pro navrhování lepších výrobků, pro správu konstrukčních procesů a pro sdílení dat.</a:t>
            </a:r>
            <a:endParaRPr lang="cs-CZ" altLang="cs-CZ" sz="2400" dirty="0" smtClean="0">
              <a:solidFill>
                <a:srgbClr val="320E04"/>
              </a:solidFill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cs-CZ" altLang="cs-CZ" sz="2800" dirty="0" smtClean="0"/>
          </a:p>
        </p:txBody>
      </p:sp>
      <p:pic>
        <p:nvPicPr>
          <p:cNvPr id="11268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430" y="3730412"/>
            <a:ext cx="4195763" cy="316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8431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satMod val="150000"/>
                  </a:schemeClr>
                </a:solidFill>
              </a:rPr>
              <a:t>Autodesk </a:t>
            </a:r>
            <a:r>
              <a:rPr lang="cs-CZ" dirty="0" err="1" smtClean="0">
                <a:solidFill>
                  <a:schemeClr val="accent1">
                    <a:satMod val="150000"/>
                  </a:schemeClr>
                </a:solidFill>
              </a:rPr>
              <a:t>Inventor</a:t>
            </a:r>
            <a:endParaRPr lang="cs-CZ" dirty="0">
              <a:solidFill>
                <a:schemeClr val="accent1">
                  <a:satMod val="150000"/>
                </a:schemeClr>
              </a:solidFill>
            </a:endParaRPr>
          </a:p>
        </p:txBody>
      </p:sp>
      <p:pic>
        <p:nvPicPr>
          <p:cNvPr id="12291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557338"/>
            <a:ext cx="6985000" cy="4202112"/>
          </a:xfrm>
        </p:spPr>
      </p:pic>
      <p:sp>
        <p:nvSpPr>
          <p:cNvPr id="12292" name="Obdélník 3"/>
          <p:cNvSpPr>
            <a:spLocks noChangeArrowheads="1"/>
          </p:cNvSpPr>
          <p:nvPr/>
        </p:nvSpPr>
        <p:spPr bwMode="auto">
          <a:xfrm>
            <a:off x="3059113" y="5800725"/>
            <a:ext cx="64627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>
                <a:hlinkClick r:id="rId3"/>
              </a:rPr>
              <a:t>https://shop.cadstudio.cz/autodesk-inventor-lt-2017-cs-pronajem-na-3-roky-pro-majitele-starsich-verzi.html?cur=1&amp;redirected=1</a:t>
            </a:r>
            <a:endParaRPr lang="cs-CZ" altLang="cs-CZ"/>
          </a:p>
          <a:p>
            <a:pPr eaLnBrk="1" hangingPunct="1"/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65522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satMod val="150000"/>
                  </a:schemeClr>
                </a:solidFill>
              </a:rPr>
              <a:t>Autodesk </a:t>
            </a:r>
            <a:r>
              <a:rPr lang="cs-CZ" dirty="0" err="1" smtClean="0">
                <a:solidFill>
                  <a:schemeClr val="accent1">
                    <a:satMod val="150000"/>
                  </a:schemeClr>
                </a:solidFill>
              </a:rPr>
              <a:t>Inventor</a:t>
            </a:r>
            <a:endParaRPr lang="cs-CZ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13315" name="Obdélník 4"/>
          <p:cNvSpPr>
            <a:spLocks noChangeArrowheads="1"/>
          </p:cNvSpPr>
          <p:nvPr/>
        </p:nvSpPr>
        <p:spPr bwMode="auto">
          <a:xfrm>
            <a:off x="107950" y="5661025"/>
            <a:ext cx="46085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66C7D"/>
              </a:buClr>
              <a:buFont typeface="Arial" panose="020B0604020202020204" pitchFamily="34" charset="0"/>
              <a:buChar char="▪"/>
              <a:defRPr sz="2400"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6BB76D"/>
              </a:buClr>
              <a:buFont typeface="Arial" panose="020B0604020202020204" pitchFamily="34" charset="0"/>
              <a:buChar char="▪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anose="05040102010807070707" pitchFamily="18" charset="2"/>
              <a:buChar char=""/>
              <a:defRPr sz="2000"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cs-CZ" altLang="cs-CZ" sz="2400">
                <a:latin typeface="Arial" panose="020B0604020202020204" pitchFamily="34" charset="0"/>
              </a:rPr>
              <a:t>Zdroj: http://www.cadstudio.cz/inventor</a:t>
            </a:r>
          </a:p>
        </p:txBody>
      </p:sp>
      <p:pic>
        <p:nvPicPr>
          <p:cNvPr id="13316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288"/>
            <a:ext cx="5807075" cy="4373562"/>
          </a:xfrm>
        </p:spPr>
      </p:pic>
      <p:pic>
        <p:nvPicPr>
          <p:cNvPr id="13317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3500438"/>
            <a:ext cx="4191000" cy="315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303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Alternativy k produktům </a:t>
            </a:r>
            <a:r>
              <a:rPr lang="cs-CZ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Autodesku</a:t>
            </a:r>
            <a:endParaRPr lang="cs-CZ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339" name="Zástupný symbol pro obsah 2"/>
          <p:cNvSpPr>
            <a:spLocks noGrp="1"/>
          </p:cNvSpPr>
          <p:nvPr>
            <p:ph idx="1"/>
          </p:nvPr>
        </p:nvSpPr>
        <p:spPr>
          <a:xfrm>
            <a:off x="301625" y="1527174"/>
            <a:ext cx="8504238" cy="4926161"/>
          </a:xfrm>
        </p:spPr>
        <p:txBody>
          <a:bodyPr>
            <a:normAutofit/>
          </a:bodyPr>
          <a:lstStyle/>
          <a:p>
            <a:pPr algn="just" eaLnBrk="1" hangingPunct="1">
              <a:buFont typeface="Wingdings" panose="05000000000000000000" pitchFamily="2" charset="2"/>
              <a:buNone/>
            </a:pPr>
            <a:endParaRPr lang="cs-CZ" altLang="cs-CZ" dirty="0" smtClean="0"/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cs-CZ" altLang="cs-CZ" sz="2800" dirty="0" smtClean="0"/>
              <a:t>Alternativa </a:t>
            </a:r>
            <a:r>
              <a:rPr lang="cs-CZ" altLang="cs-CZ" sz="2800" dirty="0" smtClean="0"/>
              <a:t>ze skupiny parametrických CAD systémů. T-</a:t>
            </a:r>
            <a:r>
              <a:rPr lang="cs-CZ" altLang="cs-CZ" sz="2800" dirty="0" err="1" smtClean="0"/>
              <a:t>Flex</a:t>
            </a:r>
            <a:r>
              <a:rPr lang="cs-CZ" altLang="cs-CZ" sz="2800" dirty="0" smtClean="0"/>
              <a:t> je plně funkční program umožňující profesionální tvorbu parametrických 3D modelů včetně ploch a výkresů. 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cs-CZ" altLang="cs-CZ" sz="2800" b="1" dirty="0" smtClean="0"/>
              <a:t>Funkční omezení verze T-FLEX CAD Student </a:t>
            </a:r>
            <a:r>
              <a:rPr lang="cs-CZ" altLang="cs-CZ" sz="2800" b="1" dirty="0" err="1" smtClean="0"/>
              <a:t>Edition</a:t>
            </a:r>
            <a:r>
              <a:rPr lang="cs-CZ" altLang="cs-CZ" sz="2800" b="1" dirty="0" smtClean="0"/>
              <a:t> oproti komerční verzi!</a:t>
            </a:r>
          </a:p>
          <a:p>
            <a:pPr algn="just" eaLnBrk="1" hangingPunct="1">
              <a:buFont typeface="Wingdings" panose="05000000000000000000" pitchFamily="2" charset="2"/>
              <a:buNone/>
            </a:pPr>
            <a:r>
              <a:rPr lang="cs-CZ" altLang="cs-CZ" sz="2800" b="1" dirty="0" smtClean="0">
                <a:hlinkClick r:id="rId2"/>
              </a:rPr>
              <a:t>http://</a:t>
            </a:r>
            <a:r>
              <a:rPr lang="cs-CZ" altLang="cs-CZ" sz="2800" b="1" dirty="0" smtClean="0">
                <a:hlinkClick r:id="rId2"/>
              </a:rPr>
              <a:t>www.solicad.com/CZ/CAD-Software/T-Flex/video-navody-tflex-cad</a:t>
            </a:r>
            <a:endParaRPr lang="cs-CZ" altLang="cs-CZ" sz="2800" b="1" dirty="0" smtClean="0"/>
          </a:p>
          <a:p>
            <a:pPr algn="just">
              <a:buNone/>
            </a:pPr>
            <a:r>
              <a:rPr lang="cs-CZ" altLang="cs-CZ" sz="2800" b="1" dirty="0">
                <a:hlinkClick r:id="rId3"/>
              </a:rPr>
              <a:t>http://</a:t>
            </a:r>
            <a:r>
              <a:rPr lang="cs-CZ" altLang="cs-CZ" sz="2800" b="1" dirty="0" smtClean="0">
                <a:hlinkClick r:id="rId3"/>
              </a:rPr>
              <a:t>solicad.com/h/t-flex</a:t>
            </a:r>
            <a:endParaRPr lang="cs-CZ" altLang="cs-CZ" sz="2800" b="1" dirty="0" smtClean="0"/>
          </a:p>
          <a:p>
            <a:pPr algn="just">
              <a:buNone/>
            </a:pPr>
            <a:endParaRPr lang="cs-CZ" altLang="cs-CZ" sz="2800" b="1" dirty="0" smtClean="0"/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cs-CZ" altLang="cs-CZ" sz="2800" b="1" dirty="0" smtClean="0"/>
          </a:p>
          <a:p>
            <a:pPr algn="just" eaLnBrk="1" hangingPunct="1">
              <a:buFont typeface="Wingdings" panose="05000000000000000000" pitchFamily="2" charset="2"/>
              <a:buNone/>
            </a:pPr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175193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T-</a:t>
            </a:r>
            <a:r>
              <a:rPr lang="cs-CZ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Flex</a:t>
            </a:r>
            <a:endParaRPr lang="cs-CZ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None/>
            </a:pPr>
            <a:r>
              <a:rPr lang="cs-CZ" altLang="cs-CZ" dirty="0" smtClean="0"/>
              <a:t> </a:t>
            </a:r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00" y="1341438"/>
            <a:ext cx="6540500" cy="523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432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Počítačový design, modelování a konstruování&amp;quot;&quot;/&gt;&lt;property id=&quot;20307&quot; value=&quot;256&quot;/&gt;&lt;/object&gt;&lt;object type=&quot;3&quot; unique_id=&quot;13608&quot;&gt;&lt;property id=&quot;20148&quot; value=&quot;5&quot;/&gt;&lt;property id=&quot;20300&quot; value=&quot;Slide 2 - &amp;quot;&amp;#x0D;&amp;#x0A;Úvod&amp;quot;&quot;/&gt;&lt;property id=&quot;20307&quot; value=&quot;328&quot;/&gt;&lt;/object&gt;&lt;object type=&quot;3&quot; unique_id=&quot;13609&quot;&gt;&lt;property id=&quot;20148&quot; value=&quot;5&quot;/&gt;&lt;property id=&quot;20300&quot; value=&quot;Slide 3 - &amp;quot;Konstruování v 3D&amp;quot;&quot;/&gt;&lt;property id=&quot;20307&quot; value=&quot;329&quot;/&gt;&lt;/object&gt;&lt;object type=&quot;3&quot; unique_id=&quot;13610&quot;&gt;&lt;property id=&quot;20148&quot; value=&quot;5&quot;/&gt;&lt;property id=&quot;20300&quot; value=&quot;Slide 5 - &amp;quot;Autodesk Inventor&amp;quot;&quot;/&gt;&lt;property id=&quot;20307&quot; value=&quot;330&quot;/&gt;&lt;/object&gt;&lt;object type=&quot;3&quot; unique_id=&quot;13611&quot;&gt;&lt;property id=&quot;20148&quot; value=&quot;5&quot;/&gt;&lt;property id=&quot;20300&quot; value=&quot;Slide 6 - &amp;quot;Autodesk Inventor&amp;quot;&quot;/&gt;&lt;property id=&quot;20307&quot; value=&quot;331&quot;/&gt;&lt;/object&gt;&lt;object type=&quot;3&quot; unique_id=&quot;13612&quot;&gt;&lt;property id=&quot;20148&quot; value=&quot;5&quot;/&gt;&lt;property id=&quot;20300&quot; value=&quot;Slide 7 - &amp;quot;Autodesk Inventor&amp;quot;&quot;/&gt;&lt;property id=&quot;20307&quot; value=&quot;332&quot;/&gt;&lt;/object&gt;&lt;object type=&quot;3&quot; unique_id=&quot;13613&quot;&gt;&lt;property id=&quot;20148&quot; value=&quot;5&quot;/&gt;&lt;property id=&quot;20300&quot; value=&quot;Slide 10 - &amp;quot;Solid Works&amp;quot;&quot;/&gt;&lt;property id=&quot;20307&quot; value=&quot;333&quot;/&gt;&lt;/object&gt;&lt;object type=&quot;3&quot; unique_id=&quot;13614&quot;&gt;&lt;property id=&quot;20148&quot; value=&quot;5&quot;/&gt;&lt;property id=&quot;20300&quot; value=&quot;Slide 11 - &amp;quot;Solid Works&amp;quot;&quot;/&gt;&lt;property id=&quot;20307&quot; value=&quot;334&quot;/&gt;&lt;/object&gt;&lt;object type=&quot;3&quot; unique_id=&quot;13615&quot;&gt;&lt;property id=&quot;20148&quot; value=&quot;5&quot;/&gt;&lt;property id=&quot;20300&quot; value=&quot;Slide 12 - &amp;quot;Solid Works&amp;quot;&quot;/&gt;&lt;property id=&quot;20307&quot; value=&quot;335&quot;/&gt;&lt;/object&gt;&lt;object type=&quot;3&quot; unique_id=&quot;13616&quot;&gt;&lt;property id=&quot;20148&quot; value=&quot;5&quot;/&gt;&lt;property id=&quot;20300&quot; value=&quot;Slide 13 - &amp;quot;Solid Works + SolidCAM&amp;quot;&quot;/&gt;&lt;property id=&quot;20307&quot; value=&quot;336&quot;/&gt;&lt;/object&gt;&lt;object type=&quot;3&quot; unique_id=&quot;13617&quot;&gt;&lt;property id=&quot;20148&quot; value=&quot;5&quot;/&gt;&lt;property id=&quot;20300&quot; value=&quot;Slide 14 - &amp;quot;Pro Engineer, CATIA&amp;quot;&quot;/&gt;&lt;property id=&quot;20307&quot; value=&quot;337&quot;/&gt;&lt;/object&gt;&lt;object type=&quot;3&quot; unique_id=&quot;13618&quot;&gt;&lt;property id=&quot;20148&quot; value=&quot;5&quot;/&gt;&lt;property id=&quot;20300&quot; value=&quot;Slide 15 - &amp;quot;Pro Engineer&amp;quot;&quot;/&gt;&lt;property id=&quot;20307&quot; value=&quot;338&quot;/&gt;&lt;/object&gt;&lt;object type=&quot;3&quot; unique_id=&quot;13619&quot;&gt;&lt;property id=&quot;20148&quot; value=&quot;5&quot;/&gt;&lt;property id=&quot;20300&quot; value=&quot;Slide 16 - &amp;quot;Pro Engineer&amp;quot;&quot;/&gt;&lt;property id=&quot;20307&quot; value=&quot;339&quot;/&gt;&lt;/object&gt;&lt;object type=&quot;3&quot; unique_id=&quot;13620&quot;&gt;&lt;property id=&quot;20148&quot; value=&quot;5&quot;/&gt;&lt;property id=&quot;20300&quot; value=&quot;Slide 17 - &amp;quot;Literární a elektronické zdroje&amp;quot;&quot;/&gt;&lt;property id=&quot;20307&quot; value=&quot;340&quot;/&gt;&lt;/object&gt;&lt;object type=&quot;3&quot; unique_id=&quot;13621&quot;&gt;&lt;property id=&quot;20148&quot; value=&quot;5&quot;/&gt;&lt;property id=&quot;20300&quot; value=&quot;Slide 18 - &amp;quot;Literární a elektronické zdroje&amp;quot;&quot;/&gt;&lt;property id=&quot;20307&quot; value=&quot;341&quot;/&gt;&lt;/object&gt;&lt;object type=&quot;3&quot; unique_id=&quot;13808&quot;&gt;&lt;property id=&quot;20148&quot; value=&quot;5&quot;/&gt;&lt;property id=&quot;20300&quot; value=&quot;Slide 4 - &amp;quot;Autodesk Product Design Suite for Education &amp;quot;&quot;/&gt;&lt;property id=&quot;20307&quot; value=&quot;342&quot;/&gt;&lt;/object&gt;&lt;object type=&quot;3&quot; unique_id=&quot;13809&quot;&gt;&lt;property id=&quot;20148&quot; value=&quot;5&quot;/&gt;&lt;property id=&quot;20300&quot; value=&quot;Slide 8 - &amp;quot;Alternativy k produktům Autodesku&amp;quot;&quot;/&gt;&lt;property id=&quot;20307&quot; value=&quot;343&quot;/&gt;&lt;/object&gt;&lt;object type=&quot;3&quot; unique_id=&quot;13810&quot;&gt;&lt;property id=&quot;20148&quot; value=&quot;5&quot;/&gt;&lt;property id=&quot;20300&quot; value=&quot;Slide 9 - &amp;quot;T-Flex&amp;quot;&quot;/&gt;&lt;property id=&quot;20307&quot; value=&quot;34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436</TotalTime>
  <Words>323</Words>
  <Application>Microsoft Office PowerPoint</Application>
  <PresentationFormat>Předvádění na obrazovce (4:3)</PresentationFormat>
  <Paragraphs>77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4" baseType="lpstr">
      <vt:lpstr>Arial</vt:lpstr>
      <vt:lpstr>Trebuchet MS</vt:lpstr>
      <vt:lpstr>Wingdings</vt:lpstr>
      <vt:lpstr>Wingdings 2</vt:lpstr>
      <vt:lpstr>Wingdings 3</vt:lpstr>
      <vt:lpstr>Fazeta</vt:lpstr>
      <vt:lpstr>Počítačový design, modelování a konstruování</vt:lpstr>
      <vt:lpstr> Úvod</vt:lpstr>
      <vt:lpstr>Konstruování v 3D</vt:lpstr>
      <vt:lpstr>Autodesk Product Design Suite for Education </vt:lpstr>
      <vt:lpstr>Autodesk Inventor</vt:lpstr>
      <vt:lpstr>Autodesk Inventor</vt:lpstr>
      <vt:lpstr>Autodesk Inventor</vt:lpstr>
      <vt:lpstr>Alternativy k produktům Autodesku</vt:lpstr>
      <vt:lpstr>T-Flex</vt:lpstr>
      <vt:lpstr>Solid Works</vt:lpstr>
      <vt:lpstr>Solid Works</vt:lpstr>
      <vt:lpstr>Solid Works</vt:lpstr>
      <vt:lpstr>Solid Works + SolidCAM</vt:lpstr>
      <vt:lpstr>Pro Engineer, CATIA</vt:lpstr>
      <vt:lpstr>Pro Engineer</vt:lpstr>
      <vt:lpstr>Pro Engineer</vt:lpstr>
      <vt:lpstr>Literární a elektronické zdroje</vt:lpstr>
      <vt:lpstr>Literární a elektronické zdroje</vt:lpstr>
    </vt:vector>
  </TitlesOfParts>
  <Company>ATC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Technická grafika</dc:title>
  <dc:creator>admin</dc:creator>
  <cp:lastModifiedBy>Zdenek</cp:lastModifiedBy>
  <cp:revision>51</cp:revision>
  <dcterms:created xsi:type="dcterms:W3CDTF">2012-06-06T10:02:39Z</dcterms:created>
  <dcterms:modified xsi:type="dcterms:W3CDTF">2017-03-22T12:58:31Z</dcterms:modified>
</cp:coreProperties>
</file>