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75" r:id="rId3"/>
    <p:sldId id="291" r:id="rId4"/>
    <p:sldId id="295" r:id="rId5"/>
    <p:sldId id="297" r:id="rId6"/>
    <p:sldId id="298" r:id="rId7"/>
    <p:sldId id="299" r:id="rId8"/>
    <p:sldId id="300" r:id="rId9"/>
    <p:sldId id="301" r:id="rId10"/>
    <p:sldId id="302" r:id="rId11"/>
    <p:sldId id="303" r:id="rId12"/>
    <p:sldId id="304" r:id="rId13"/>
    <p:sldId id="305" r:id="rId14"/>
    <p:sldId id="306" r:id="rId15"/>
    <p:sldId id="267" r:id="rId16"/>
  </p:sldIdLst>
  <p:sldSz cx="9144000" cy="6858000" type="screen4x3"/>
  <p:notesSz cx="6858000" cy="9144000"/>
  <p:custDataLst>
    <p:tags r:id="rId1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22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pPr>
              <a:defRPr/>
            </a:pPr>
            <a:fld id="{2EAF7707-68D1-46E0-B8CC-D11DD3BDCEAC}" type="datetimeFigureOut">
              <a:rPr lang="cs-CZ" smtClean="0"/>
              <a:pPr>
                <a:defRPr/>
              </a:pPr>
              <a:t>8.3.2022</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D7C441B4-E5BF-4A1F-A467-CA18A8D52526}" type="slidenum">
              <a:rPr lang="cs-CZ" smtClean="0"/>
              <a:pPr>
                <a:defRPr/>
              </a:pPr>
              <a:t>‹#›</a:t>
            </a:fld>
            <a:endParaRPr lang="cs-CZ"/>
          </a:p>
        </p:txBody>
      </p:sp>
    </p:spTree>
    <p:extLst>
      <p:ext uri="{BB962C8B-B14F-4D97-AF65-F5344CB8AC3E}">
        <p14:creationId xmlns:p14="http://schemas.microsoft.com/office/powerpoint/2010/main" val="1978859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a:defRPr/>
            </a:pPr>
            <a:fld id="{465F8D09-F334-4F87-9EFC-BB2CCC23E8BB}" type="datetimeFigureOut">
              <a:rPr lang="cs-CZ" smtClean="0"/>
              <a:pPr>
                <a:defRPr/>
              </a:pPr>
              <a:t>8.3.2022</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38111694-8B1A-4BAA-8F14-134DE50DA467}" type="slidenum">
              <a:rPr lang="cs-CZ" smtClean="0"/>
              <a:pPr>
                <a:defRPr/>
              </a:pPr>
              <a:t>‹#›</a:t>
            </a:fld>
            <a:endParaRPr lang="cs-CZ"/>
          </a:p>
        </p:txBody>
      </p:sp>
    </p:spTree>
    <p:extLst>
      <p:ext uri="{BB962C8B-B14F-4D97-AF65-F5344CB8AC3E}">
        <p14:creationId xmlns:p14="http://schemas.microsoft.com/office/powerpoint/2010/main" val="297620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a:defRPr/>
            </a:pPr>
            <a:fld id="{465F8D09-F334-4F87-9EFC-BB2CCC23E8BB}" type="datetimeFigureOut">
              <a:rPr lang="cs-CZ" smtClean="0"/>
              <a:pPr>
                <a:defRPr/>
              </a:pPr>
              <a:t>8.3.2022</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38111694-8B1A-4BAA-8F14-134DE50DA467}" type="slidenum">
              <a:rPr lang="cs-CZ" smtClean="0"/>
              <a:pPr>
                <a:defRPr/>
              </a:pPr>
              <a:t>‹#›</a:t>
            </a:fld>
            <a:endParaRPr lang="cs-CZ"/>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68219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a:defRPr/>
            </a:pPr>
            <a:fld id="{465F8D09-F334-4F87-9EFC-BB2CCC23E8BB}" type="datetimeFigureOut">
              <a:rPr lang="cs-CZ" smtClean="0"/>
              <a:pPr>
                <a:defRPr/>
              </a:pPr>
              <a:t>8.3.2022</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38111694-8B1A-4BAA-8F14-134DE50DA467}" type="slidenum">
              <a:rPr lang="cs-CZ" smtClean="0"/>
              <a:pPr>
                <a:defRPr/>
              </a:pPr>
              <a:t>‹#›</a:t>
            </a:fld>
            <a:endParaRPr lang="cs-CZ"/>
          </a:p>
        </p:txBody>
      </p:sp>
    </p:spTree>
    <p:extLst>
      <p:ext uri="{BB962C8B-B14F-4D97-AF65-F5344CB8AC3E}">
        <p14:creationId xmlns:p14="http://schemas.microsoft.com/office/powerpoint/2010/main" val="2007784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a:defRPr/>
            </a:pPr>
            <a:fld id="{465F8D09-F334-4F87-9EFC-BB2CCC23E8BB}" type="datetimeFigureOut">
              <a:rPr lang="cs-CZ" smtClean="0"/>
              <a:pPr>
                <a:defRPr/>
              </a:pPr>
              <a:t>8.3.2022</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38111694-8B1A-4BAA-8F14-134DE50DA467}" type="slidenum">
              <a:rPr lang="cs-CZ" smtClean="0"/>
              <a:pPr>
                <a:defRPr/>
              </a:pPr>
              <a:t>‹#›</a:t>
            </a:fld>
            <a:endParaRPr lang="cs-CZ"/>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49527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a:defRPr/>
            </a:pPr>
            <a:fld id="{465F8D09-F334-4F87-9EFC-BB2CCC23E8BB}" type="datetimeFigureOut">
              <a:rPr lang="cs-CZ" smtClean="0"/>
              <a:pPr>
                <a:defRPr/>
              </a:pPr>
              <a:t>8.3.2022</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38111694-8B1A-4BAA-8F14-134DE50DA467}" type="slidenum">
              <a:rPr lang="cs-CZ" smtClean="0"/>
              <a:pPr>
                <a:defRPr/>
              </a:pPr>
              <a:t>‹#›</a:t>
            </a:fld>
            <a:endParaRPr lang="cs-CZ"/>
          </a:p>
        </p:txBody>
      </p:sp>
    </p:spTree>
    <p:extLst>
      <p:ext uri="{BB962C8B-B14F-4D97-AF65-F5344CB8AC3E}">
        <p14:creationId xmlns:p14="http://schemas.microsoft.com/office/powerpoint/2010/main" val="150254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defRPr/>
            </a:pPr>
            <a:fld id="{5F7CC7ED-E11D-403E-BA25-4C2F8982CC0C}" type="datetimeFigureOut">
              <a:rPr lang="cs-CZ" smtClean="0"/>
              <a:pPr>
                <a:defRPr/>
              </a:pPr>
              <a:t>8.3.2022</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85B1143A-6BA2-458F-BE46-CCC75323C173}" type="slidenum">
              <a:rPr lang="cs-CZ" smtClean="0"/>
              <a:pPr>
                <a:defRPr/>
              </a:pPr>
              <a:t>‹#›</a:t>
            </a:fld>
            <a:endParaRPr lang="cs-CZ"/>
          </a:p>
        </p:txBody>
      </p:sp>
    </p:spTree>
    <p:extLst>
      <p:ext uri="{BB962C8B-B14F-4D97-AF65-F5344CB8AC3E}">
        <p14:creationId xmlns:p14="http://schemas.microsoft.com/office/powerpoint/2010/main" val="495065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defRPr/>
            </a:pPr>
            <a:fld id="{34D55514-EF9F-4B63-BBE4-29B10C85C538}" type="datetimeFigureOut">
              <a:rPr lang="cs-CZ" smtClean="0"/>
              <a:pPr>
                <a:defRPr/>
              </a:pPr>
              <a:t>8.3.2022</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7FB62187-B4B2-479A-AACF-E277FFA157CE}" type="slidenum">
              <a:rPr lang="cs-CZ" smtClean="0"/>
              <a:pPr>
                <a:defRPr/>
              </a:pPr>
              <a:t>‹#›</a:t>
            </a:fld>
            <a:endParaRPr lang="cs-CZ"/>
          </a:p>
        </p:txBody>
      </p:sp>
    </p:spTree>
    <p:extLst>
      <p:ext uri="{BB962C8B-B14F-4D97-AF65-F5344CB8AC3E}">
        <p14:creationId xmlns:p14="http://schemas.microsoft.com/office/powerpoint/2010/main" val="4026216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a:defRPr/>
            </a:pPr>
            <a:fld id="{465F8D09-F334-4F87-9EFC-BB2CCC23E8BB}" type="datetimeFigureOut">
              <a:rPr lang="cs-CZ" smtClean="0"/>
              <a:pPr>
                <a:defRPr/>
              </a:pPr>
              <a:t>8.3.2022</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38111694-8B1A-4BAA-8F14-134DE50DA467}" type="slidenum">
              <a:rPr lang="cs-CZ" smtClean="0"/>
              <a:pPr>
                <a:defRPr/>
              </a:pPr>
              <a:t>‹#›</a:t>
            </a:fld>
            <a:endParaRPr lang="cs-CZ"/>
          </a:p>
        </p:txBody>
      </p:sp>
    </p:spTree>
    <p:extLst>
      <p:ext uri="{BB962C8B-B14F-4D97-AF65-F5344CB8AC3E}">
        <p14:creationId xmlns:p14="http://schemas.microsoft.com/office/powerpoint/2010/main" val="4116177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a:defRPr/>
            </a:pPr>
            <a:fld id="{C05EDA24-6C70-41FC-A71E-850D7359BBC8}" type="datetimeFigureOut">
              <a:rPr lang="cs-CZ" smtClean="0"/>
              <a:pPr>
                <a:defRPr/>
              </a:pPr>
              <a:t>8.3.2022</a:t>
            </a:fld>
            <a:endParaRPr lang="cs-CZ"/>
          </a:p>
        </p:txBody>
      </p:sp>
      <p:sp>
        <p:nvSpPr>
          <p:cNvPr id="5" name="Footer Placeholder 4"/>
          <p:cNvSpPr>
            <a:spLocks noGrp="1"/>
          </p:cNvSpPr>
          <p:nvPr>
            <p:ph type="ftr" sz="quarter" idx="11"/>
          </p:nvPr>
        </p:nvSpPr>
        <p:spPr/>
        <p:txBody>
          <a:bodyPr/>
          <a:lstStyle/>
          <a:p>
            <a:pPr>
              <a:defRPr/>
            </a:pPr>
            <a:endParaRPr lang="cs-CZ"/>
          </a:p>
        </p:txBody>
      </p:sp>
      <p:sp>
        <p:nvSpPr>
          <p:cNvPr id="6" name="Slide Number Placeholder 5"/>
          <p:cNvSpPr>
            <a:spLocks noGrp="1"/>
          </p:cNvSpPr>
          <p:nvPr>
            <p:ph type="sldNum" sz="quarter" idx="12"/>
          </p:nvPr>
        </p:nvSpPr>
        <p:spPr/>
        <p:txBody>
          <a:bodyPr/>
          <a:lstStyle/>
          <a:p>
            <a:pPr>
              <a:defRPr/>
            </a:pPr>
            <a:fld id="{AA03894F-1B69-4813-A7FF-4D19DD3AB05E}" type="slidenum">
              <a:rPr lang="cs-CZ" smtClean="0"/>
              <a:pPr>
                <a:defRPr/>
              </a:pPr>
              <a:t>‹#›</a:t>
            </a:fld>
            <a:endParaRPr lang="cs-CZ"/>
          </a:p>
        </p:txBody>
      </p:sp>
    </p:spTree>
    <p:extLst>
      <p:ext uri="{BB962C8B-B14F-4D97-AF65-F5344CB8AC3E}">
        <p14:creationId xmlns:p14="http://schemas.microsoft.com/office/powerpoint/2010/main" val="564903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cs-CZ"/>
              <a:t>Kliknutím lze upravit styl.</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a:defRPr/>
            </a:pPr>
            <a:fld id="{FFCC2F46-DE30-4354-8766-E5F4F71A56B0}" type="datetimeFigureOut">
              <a:rPr lang="cs-CZ" smtClean="0"/>
              <a:pPr>
                <a:defRPr/>
              </a:pPr>
              <a:t>8.3.2022</a:t>
            </a:fld>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F01DD921-DAF8-4E6A-8A10-4A0388FE32F8}" type="slidenum">
              <a:rPr lang="cs-CZ" smtClean="0"/>
              <a:pPr>
                <a:defRPr/>
              </a:pPr>
              <a:t>‹#›</a:t>
            </a:fld>
            <a:endParaRPr lang="cs-CZ"/>
          </a:p>
        </p:txBody>
      </p:sp>
    </p:spTree>
    <p:extLst>
      <p:ext uri="{BB962C8B-B14F-4D97-AF65-F5344CB8AC3E}">
        <p14:creationId xmlns:p14="http://schemas.microsoft.com/office/powerpoint/2010/main" val="3376757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a:defRPr/>
            </a:pPr>
            <a:fld id="{7736F174-1DD5-4442-AE45-F2B2568E2C00}" type="datetimeFigureOut">
              <a:rPr lang="cs-CZ" smtClean="0"/>
              <a:pPr>
                <a:defRPr/>
              </a:pPr>
              <a:t>8.3.2022</a:t>
            </a:fld>
            <a:endParaRPr lang="cs-CZ"/>
          </a:p>
        </p:txBody>
      </p:sp>
      <p:sp>
        <p:nvSpPr>
          <p:cNvPr id="8" name="Footer Placeholder 7"/>
          <p:cNvSpPr>
            <a:spLocks noGrp="1"/>
          </p:cNvSpPr>
          <p:nvPr>
            <p:ph type="ftr" sz="quarter" idx="11"/>
          </p:nvPr>
        </p:nvSpPr>
        <p:spPr/>
        <p:txBody>
          <a:bodyPr/>
          <a:lstStyle/>
          <a:p>
            <a:pPr>
              <a:defRPr/>
            </a:pPr>
            <a:endParaRPr lang="cs-CZ"/>
          </a:p>
        </p:txBody>
      </p:sp>
      <p:sp>
        <p:nvSpPr>
          <p:cNvPr id="9" name="Slide Number Placeholder 8"/>
          <p:cNvSpPr>
            <a:spLocks noGrp="1"/>
          </p:cNvSpPr>
          <p:nvPr>
            <p:ph type="sldNum" sz="quarter" idx="12"/>
          </p:nvPr>
        </p:nvSpPr>
        <p:spPr/>
        <p:txBody>
          <a:bodyPr/>
          <a:lstStyle/>
          <a:p>
            <a:pPr>
              <a:defRPr/>
            </a:pPr>
            <a:fld id="{659FB0DD-1515-4484-8CC8-3611487FF2D6}" type="slidenum">
              <a:rPr lang="cs-CZ" smtClean="0"/>
              <a:pPr>
                <a:defRPr/>
              </a:pPr>
              <a:t>‹#›</a:t>
            </a:fld>
            <a:endParaRPr lang="cs-CZ"/>
          </a:p>
        </p:txBody>
      </p:sp>
    </p:spTree>
    <p:extLst>
      <p:ext uri="{BB962C8B-B14F-4D97-AF65-F5344CB8AC3E}">
        <p14:creationId xmlns:p14="http://schemas.microsoft.com/office/powerpoint/2010/main" val="249838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pPr>
              <a:defRPr/>
            </a:pPr>
            <a:fld id="{465F8D09-F334-4F87-9EFC-BB2CCC23E8BB}" type="datetimeFigureOut">
              <a:rPr lang="cs-CZ" smtClean="0"/>
              <a:pPr>
                <a:defRPr/>
              </a:pPr>
              <a:t>8.3.2022</a:t>
            </a:fld>
            <a:endParaRPr lang="cs-CZ"/>
          </a:p>
        </p:txBody>
      </p:sp>
      <p:sp>
        <p:nvSpPr>
          <p:cNvPr id="4" name="Footer Placeholder 3"/>
          <p:cNvSpPr>
            <a:spLocks noGrp="1"/>
          </p:cNvSpPr>
          <p:nvPr>
            <p:ph type="ftr" sz="quarter" idx="11"/>
          </p:nvPr>
        </p:nvSpPr>
        <p:spPr/>
        <p:txBody>
          <a:bodyPr/>
          <a:lstStyle/>
          <a:p>
            <a:pPr>
              <a:defRPr/>
            </a:pPr>
            <a:endParaRPr lang="cs-CZ"/>
          </a:p>
        </p:txBody>
      </p:sp>
      <p:sp>
        <p:nvSpPr>
          <p:cNvPr id="5" name="Slide Number Placeholder 4"/>
          <p:cNvSpPr>
            <a:spLocks noGrp="1"/>
          </p:cNvSpPr>
          <p:nvPr>
            <p:ph type="sldNum" sz="quarter" idx="12"/>
          </p:nvPr>
        </p:nvSpPr>
        <p:spPr/>
        <p:txBody>
          <a:bodyPr/>
          <a:lstStyle/>
          <a:p>
            <a:pPr>
              <a:defRPr/>
            </a:pPr>
            <a:fld id="{38111694-8B1A-4BAA-8F14-134DE50DA467}" type="slidenum">
              <a:rPr lang="cs-CZ" smtClean="0"/>
              <a:pPr>
                <a:defRPr/>
              </a:pPr>
              <a:t>‹#›</a:t>
            </a:fld>
            <a:endParaRPr lang="cs-CZ"/>
          </a:p>
        </p:txBody>
      </p:sp>
    </p:spTree>
    <p:extLst>
      <p:ext uri="{BB962C8B-B14F-4D97-AF65-F5344CB8AC3E}">
        <p14:creationId xmlns:p14="http://schemas.microsoft.com/office/powerpoint/2010/main" val="220620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F655607-A6DC-418A-A9F0-6139C72368B3}" type="datetimeFigureOut">
              <a:rPr lang="cs-CZ" smtClean="0"/>
              <a:pPr>
                <a:defRPr/>
              </a:pPr>
              <a:t>8.3.2022</a:t>
            </a:fld>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A2E044DE-1EB1-4F43-B684-8A38E6B8850B}" type="slidenum">
              <a:rPr lang="cs-CZ" smtClean="0"/>
              <a:pPr>
                <a:defRPr/>
              </a:pPr>
              <a:t>‹#›</a:t>
            </a:fld>
            <a:endParaRPr lang="cs-CZ"/>
          </a:p>
        </p:txBody>
      </p:sp>
    </p:spTree>
    <p:extLst>
      <p:ext uri="{BB962C8B-B14F-4D97-AF65-F5344CB8AC3E}">
        <p14:creationId xmlns:p14="http://schemas.microsoft.com/office/powerpoint/2010/main" val="519079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Date Placeholder 4"/>
          <p:cNvSpPr>
            <a:spLocks noGrp="1"/>
          </p:cNvSpPr>
          <p:nvPr>
            <p:ph type="dt" sz="half" idx="10"/>
          </p:nvPr>
        </p:nvSpPr>
        <p:spPr/>
        <p:txBody>
          <a:bodyPr/>
          <a:lstStyle/>
          <a:p>
            <a:pPr>
              <a:defRPr/>
            </a:pPr>
            <a:fld id="{0A9950B5-EF9F-47E6-A3DC-6FEC7BED76F9}" type="datetimeFigureOut">
              <a:rPr lang="cs-CZ" smtClean="0"/>
              <a:pPr>
                <a:defRPr/>
              </a:pPr>
              <a:t>8.3.2022</a:t>
            </a:fld>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26C5BB85-95BB-4642-9469-14F30C5CF4E9}" type="slidenum">
              <a:rPr lang="cs-CZ" smtClean="0"/>
              <a:pPr>
                <a:defRPr/>
              </a:pPr>
              <a:t>‹#›</a:t>
            </a:fld>
            <a:endParaRPr lang="cs-CZ"/>
          </a:p>
        </p:txBody>
      </p:sp>
    </p:spTree>
    <p:extLst>
      <p:ext uri="{BB962C8B-B14F-4D97-AF65-F5344CB8AC3E}">
        <p14:creationId xmlns:p14="http://schemas.microsoft.com/office/powerpoint/2010/main" val="2379475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pPr>
              <a:defRPr/>
            </a:pPr>
            <a:fld id="{08021FDE-020E-4FC2-8A22-359BBF38B3EF}" type="datetimeFigureOut">
              <a:rPr lang="cs-CZ" smtClean="0"/>
              <a:pPr>
                <a:defRPr/>
              </a:pPr>
              <a:t>8.3.2022</a:t>
            </a:fld>
            <a:endParaRPr lang="cs-CZ"/>
          </a:p>
        </p:txBody>
      </p:sp>
      <p:sp>
        <p:nvSpPr>
          <p:cNvPr id="6" name="Footer Placeholder 5"/>
          <p:cNvSpPr>
            <a:spLocks noGrp="1"/>
          </p:cNvSpPr>
          <p:nvPr>
            <p:ph type="ftr" sz="quarter" idx="11"/>
          </p:nvPr>
        </p:nvSpPr>
        <p:spPr/>
        <p:txBody>
          <a:bodyPr/>
          <a:lstStyle/>
          <a:p>
            <a:pPr>
              <a:defRPr/>
            </a:pPr>
            <a:endParaRPr lang="cs-CZ"/>
          </a:p>
        </p:txBody>
      </p:sp>
      <p:sp>
        <p:nvSpPr>
          <p:cNvPr id="7" name="Slide Number Placeholder 6"/>
          <p:cNvSpPr>
            <a:spLocks noGrp="1"/>
          </p:cNvSpPr>
          <p:nvPr>
            <p:ph type="sldNum" sz="quarter" idx="12"/>
          </p:nvPr>
        </p:nvSpPr>
        <p:spPr/>
        <p:txBody>
          <a:bodyPr/>
          <a:lstStyle/>
          <a:p>
            <a:pPr>
              <a:defRPr/>
            </a:pPr>
            <a:fld id="{4F9C4C01-8057-4A91-8BD3-1FF097D38D99}" type="slidenum">
              <a:rPr lang="cs-CZ" smtClean="0"/>
              <a:pPr>
                <a:defRPr/>
              </a:pPr>
              <a:t>‹#›</a:t>
            </a:fld>
            <a:endParaRPr lang="cs-CZ"/>
          </a:p>
        </p:txBody>
      </p:sp>
    </p:spTree>
    <p:extLst>
      <p:ext uri="{BB962C8B-B14F-4D97-AF65-F5344CB8AC3E}">
        <p14:creationId xmlns:p14="http://schemas.microsoft.com/office/powerpoint/2010/main" val="331309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465F8D09-F334-4F87-9EFC-BB2CCC23E8BB}" type="datetimeFigureOut">
              <a:rPr lang="cs-CZ" smtClean="0"/>
              <a:pPr>
                <a:defRPr/>
              </a:pPr>
              <a:t>8.3.2022</a:t>
            </a:fld>
            <a:endParaRPr lang="cs-CZ"/>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cs-CZ"/>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38111694-8B1A-4BAA-8F14-134DE50DA467}" type="slidenum">
              <a:rPr lang="cs-CZ" smtClean="0"/>
              <a:pPr>
                <a:defRPr/>
              </a:pPr>
              <a:t>‹#›</a:t>
            </a:fld>
            <a:endParaRPr lang="cs-CZ"/>
          </a:p>
        </p:txBody>
      </p:sp>
    </p:spTree>
    <p:extLst>
      <p:ext uri="{BB962C8B-B14F-4D97-AF65-F5344CB8AC3E}">
        <p14:creationId xmlns:p14="http://schemas.microsoft.com/office/powerpoint/2010/main" val="261676167"/>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nuv.cz/uploads/RVP_ZV_2017.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defRPr/>
            </a:pPr>
            <a:r>
              <a:rPr lang="cs-CZ" b="1" dirty="0"/>
              <a:t>Svět práce</a:t>
            </a:r>
            <a:endParaRPr lang="cs-CZ" dirty="0">
              <a:solidFill>
                <a:schemeClr val="accent1">
                  <a:satMod val="150000"/>
                </a:schemeClr>
              </a:solidFill>
            </a:endParaRPr>
          </a:p>
        </p:txBody>
      </p:sp>
      <p:sp>
        <p:nvSpPr>
          <p:cNvPr id="8195" name="Podnadpis 2"/>
          <p:cNvSpPr>
            <a:spLocks noGrp="1"/>
          </p:cNvSpPr>
          <p:nvPr>
            <p:ph type="subTitle" idx="1"/>
          </p:nvPr>
        </p:nvSpPr>
        <p:spPr/>
        <p:txBody>
          <a:bodyPr/>
          <a:lstStyle/>
          <a:p>
            <a:r>
              <a:rPr lang="cs-CZ" dirty="0" smtClean="0">
                <a:solidFill>
                  <a:schemeClr val="accent1">
                    <a:satMod val="150000"/>
                  </a:schemeClr>
                </a:solidFill>
              </a:rPr>
              <a:t>Exkurze</a:t>
            </a:r>
            <a:endParaRPr lang="cs-CZ" dirty="0">
              <a:solidFill>
                <a:schemeClr val="accent1">
                  <a:satMod val="150000"/>
                </a:schemeClr>
              </a:solidFill>
            </a:endParaRP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Teoretická příprava - příprava</a:t>
            </a:r>
            <a:endParaRPr lang="cs-CZ" dirty="0">
              <a:solidFill>
                <a:srgbClr val="7B9899"/>
              </a:solidFill>
              <a:latin typeface="Arial" charset="0"/>
            </a:endParaRPr>
          </a:p>
        </p:txBody>
      </p:sp>
      <p:sp>
        <p:nvSpPr>
          <p:cNvPr id="16387" name="Zástupný symbol pro obsah 2"/>
          <p:cNvSpPr>
            <a:spLocks noGrp="1"/>
          </p:cNvSpPr>
          <p:nvPr>
            <p:ph idx="1"/>
          </p:nvPr>
        </p:nvSpPr>
        <p:spPr>
          <a:xfrm>
            <a:off x="609599" y="1772816"/>
            <a:ext cx="6347714" cy="4608512"/>
          </a:xfrm>
        </p:spPr>
        <p:txBody>
          <a:bodyPr>
            <a:noAutofit/>
          </a:bodyPr>
          <a:lstStyle/>
          <a:p>
            <a:pPr marL="0" indent="0" algn="just">
              <a:buNone/>
            </a:pPr>
            <a:r>
              <a:rPr lang="cs-CZ" sz="1600" dirty="0"/>
              <a:t>a) Historie podniku, tradice výrobní značky, současný výrobní program </a:t>
            </a:r>
            <a:r>
              <a:rPr lang="cs-CZ" sz="1600" dirty="0" smtClean="0"/>
              <a:t>– video, </a:t>
            </a:r>
            <a:r>
              <a:rPr lang="cs-CZ" sz="1600" dirty="0"/>
              <a:t>propagační materiály, případně některé výrobky.</a:t>
            </a:r>
          </a:p>
          <a:p>
            <a:pPr marL="0" indent="0" algn="just">
              <a:buNone/>
            </a:pPr>
            <a:r>
              <a:rPr lang="cs-CZ" sz="1600" dirty="0"/>
              <a:t>b) Konstrukční příprava, technické zpracování, výpočty, výkresy sestavení a detailů, volba vhodného    materiálu, komplexní činnost projektanta a konstruktéra.</a:t>
            </a:r>
          </a:p>
          <a:p>
            <a:pPr marL="0" indent="0" algn="just">
              <a:buNone/>
            </a:pPr>
            <a:r>
              <a:rPr lang="cs-CZ" sz="1600" dirty="0" smtClean="0"/>
              <a:t>c</a:t>
            </a:r>
            <a:r>
              <a:rPr lang="cs-CZ" sz="1600" dirty="0"/>
              <a:t>) Technologická příprava výroby – technické zpracování konstrukčních návrhů, výrobní postupy, volba strojů, nástrojů, měřidel apod., činnost technologa.</a:t>
            </a:r>
          </a:p>
          <a:p>
            <a:pPr marL="0" indent="0" algn="just">
              <a:buNone/>
            </a:pPr>
            <a:r>
              <a:rPr lang="cs-CZ" sz="1600" dirty="0"/>
              <a:t>d) Zásobování, plánování – zajištění  materiálu, polotovarů, nových strojů, nářadí, měřidel, doprava materiálu, zajištění pracovních sil.</a:t>
            </a:r>
          </a:p>
          <a:p>
            <a:pPr marL="0" indent="0" algn="just">
              <a:buNone/>
            </a:pPr>
            <a:r>
              <a:rPr lang="cs-CZ" sz="1600" dirty="0"/>
              <a:t>e) Výroba – obrábění,  tváření, tepelné zpracování, svařování, </a:t>
            </a:r>
            <a:r>
              <a:rPr lang="cs-CZ" sz="1600" dirty="0" smtClean="0"/>
              <a:t>povrchová úprava </a:t>
            </a:r>
            <a:r>
              <a:rPr lang="cs-CZ" sz="1600" dirty="0"/>
              <a:t>apod.</a:t>
            </a:r>
          </a:p>
          <a:p>
            <a:pPr marL="0" indent="0" algn="just">
              <a:buNone/>
            </a:pPr>
            <a:r>
              <a:rPr lang="cs-CZ" sz="1600" dirty="0"/>
              <a:t>f) Kontrola – kvalita a přesnost hotových výrobků, zkoušky, testy. </a:t>
            </a:r>
            <a:endParaRPr lang="cs-CZ" sz="1600" dirty="0" smtClean="0"/>
          </a:p>
          <a:p>
            <a:pPr marL="0" indent="0" algn="just">
              <a:buNone/>
            </a:pPr>
            <a:r>
              <a:rPr lang="cs-CZ" sz="1600" dirty="0" smtClean="0"/>
              <a:t>g</a:t>
            </a:r>
            <a:r>
              <a:rPr lang="cs-CZ" sz="1600" dirty="0"/>
              <a:t>) Expedice, odbyt, servisní služba</a:t>
            </a:r>
            <a:r>
              <a:rPr lang="cs-CZ" sz="1600" dirty="0" smtClean="0"/>
              <a:t>.</a:t>
            </a:r>
            <a:endParaRPr lang="cs-CZ" sz="1600" dirty="0">
              <a:solidFill>
                <a:schemeClr val="accent5"/>
              </a:solidFill>
            </a:endParaRPr>
          </a:p>
        </p:txBody>
      </p:sp>
    </p:spTree>
    <p:extLst>
      <p:ext uri="{BB962C8B-B14F-4D97-AF65-F5344CB8AC3E}">
        <p14:creationId xmlns:p14="http://schemas.microsoft.com/office/powerpoint/2010/main" val="22070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Postup exkurze - příprava</a:t>
            </a:r>
            <a:endParaRPr lang="cs-CZ" dirty="0">
              <a:solidFill>
                <a:srgbClr val="7B9899"/>
              </a:solidFill>
              <a:latin typeface="Arial" charset="0"/>
            </a:endParaRPr>
          </a:p>
        </p:txBody>
      </p:sp>
      <p:sp>
        <p:nvSpPr>
          <p:cNvPr id="16387" name="Zástupný symbol pro obsah 2"/>
          <p:cNvSpPr>
            <a:spLocks noGrp="1"/>
          </p:cNvSpPr>
          <p:nvPr>
            <p:ph idx="1"/>
          </p:nvPr>
        </p:nvSpPr>
        <p:spPr>
          <a:xfrm>
            <a:off x="609599" y="1772816"/>
            <a:ext cx="6347714" cy="4608512"/>
          </a:xfrm>
        </p:spPr>
        <p:txBody>
          <a:bodyPr>
            <a:noAutofit/>
          </a:bodyPr>
          <a:lstStyle/>
          <a:p>
            <a:pPr marL="0" indent="0" algn="just">
              <a:buNone/>
            </a:pPr>
            <a:r>
              <a:rPr lang="cs-CZ" sz="2400" dirty="0"/>
              <a:t>a) Poučení o bezpečnosti, pravidla pohybu v objektu</a:t>
            </a:r>
          </a:p>
          <a:p>
            <a:pPr marL="0" indent="0" algn="just">
              <a:buNone/>
            </a:pPr>
            <a:r>
              <a:rPr lang="cs-CZ" sz="2400" dirty="0"/>
              <a:t>b) Oddělení konstrukce a technologie.</a:t>
            </a:r>
          </a:p>
          <a:p>
            <a:pPr marL="0" indent="0" algn="just">
              <a:buNone/>
            </a:pPr>
            <a:r>
              <a:rPr lang="cs-CZ" sz="2400" dirty="0"/>
              <a:t>c) Dílna pro strojní obrábění  s ukázkou strojů řízených počítači, </a:t>
            </a:r>
            <a:r>
              <a:rPr lang="cs-CZ" sz="2400" dirty="0" smtClean="0"/>
              <a:t>případně komplexní </a:t>
            </a:r>
            <a:r>
              <a:rPr lang="cs-CZ" sz="2400" dirty="0"/>
              <a:t>výrobní linka,</a:t>
            </a:r>
          </a:p>
          <a:p>
            <a:pPr marL="0" indent="0" algn="just">
              <a:buNone/>
            </a:pPr>
            <a:r>
              <a:rPr lang="cs-CZ" sz="2400" dirty="0"/>
              <a:t>d) Krátká beseda se členem managementu – ekonomika a strategie podniku</a:t>
            </a:r>
            <a:r>
              <a:rPr lang="cs-CZ" sz="2400" dirty="0" smtClean="0"/>
              <a:t>.</a:t>
            </a:r>
            <a:endParaRPr lang="cs-CZ" sz="2400" dirty="0">
              <a:solidFill>
                <a:schemeClr val="accent5"/>
              </a:solidFill>
            </a:endParaRPr>
          </a:p>
        </p:txBody>
      </p:sp>
    </p:spTree>
    <p:extLst>
      <p:ext uri="{BB962C8B-B14F-4D97-AF65-F5344CB8AC3E}">
        <p14:creationId xmlns:p14="http://schemas.microsoft.com/office/powerpoint/2010/main" val="3874288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Zhodnocení exkurze - příprava</a:t>
            </a:r>
            <a:endParaRPr lang="cs-CZ" dirty="0">
              <a:solidFill>
                <a:srgbClr val="7B9899"/>
              </a:solidFill>
              <a:latin typeface="Arial" charset="0"/>
            </a:endParaRPr>
          </a:p>
        </p:txBody>
      </p:sp>
      <p:sp>
        <p:nvSpPr>
          <p:cNvPr id="16387" name="Zástupný symbol pro obsah 2"/>
          <p:cNvSpPr>
            <a:spLocks noGrp="1"/>
          </p:cNvSpPr>
          <p:nvPr>
            <p:ph idx="1"/>
          </p:nvPr>
        </p:nvSpPr>
        <p:spPr>
          <a:xfrm>
            <a:off x="609599" y="1772816"/>
            <a:ext cx="6347714" cy="4608512"/>
          </a:xfrm>
        </p:spPr>
        <p:txBody>
          <a:bodyPr>
            <a:noAutofit/>
          </a:bodyPr>
          <a:lstStyle/>
          <a:p>
            <a:pPr marL="0" indent="0" algn="just">
              <a:buNone/>
            </a:pPr>
            <a:r>
              <a:rPr lang="cs-CZ" sz="2400" dirty="0"/>
              <a:t>a) Analýza poznatků žáků s cílem dosažení vyššího efektu.</a:t>
            </a:r>
          </a:p>
          <a:p>
            <a:pPr marL="0" indent="0" algn="just">
              <a:buNone/>
            </a:pPr>
            <a:r>
              <a:rPr lang="cs-CZ" sz="2400" dirty="0"/>
              <a:t>b) Význam pracovní činnosti (profese) pro život člověka i celé společnosti, problémy</a:t>
            </a:r>
          </a:p>
          <a:p>
            <a:pPr marL="0" indent="0" algn="just">
              <a:buNone/>
            </a:pPr>
            <a:r>
              <a:rPr lang="cs-CZ" sz="2400" dirty="0"/>
              <a:t>nezaměstnanosti.</a:t>
            </a:r>
          </a:p>
          <a:p>
            <a:pPr marL="0" indent="0" algn="just">
              <a:buNone/>
            </a:pPr>
            <a:r>
              <a:rPr lang="cs-CZ" sz="2400" dirty="0"/>
              <a:t>c)  Význam  výroby  pro  ekonomiku  státu,  srovnání	s vyspělými  </a:t>
            </a:r>
            <a:r>
              <a:rPr lang="cs-CZ" sz="2400" dirty="0" smtClean="0"/>
              <a:t>státy Evropy</a:t>
            </a:r>
            <a:r>
              <a:rPr lang="cs-CZ" sz="2400" dirty="0"/>
              <a:t>.</a:t>
            </a:r>
          </a:p>
        </p:txBody>
      </p:sp>
    </p:spTree>
    <p:extLst>
      <p:ext uri="{BB962C8B-B14F-4D97-AF65-F5344CB8AC3E}">
        <p14:creationId xmlns:p14="http://schemas.microsoft.com/office/powerpoint/2010/main" val="3980613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Učitel a žák</a:t>
            </a:r>
            <a:endParaRPr lang="cs-CZ" dirty="0">
              <a:solidFill>
                <a:srgbClr val="7B9899"/>
              </a:solidFill>
              <a:latin typeface="Arial" charset="0"/>
            </a:endParaRPr>
          </a:p>
        </p:txBody>
      </p:sp>
      <p:sp>
        <p:nvSpPr>
          <p:cNvPr id="16387" name="Zástupný symbol pro obsah 2"/>
          <p:cNvSpPr>
            <a:spLocks noGrp="1"/>
          </p:cNvSpPr>
          <p:nvPr>
            <p:ph idx="1"/>
          </p:nvPr>
        </p:nvSpPr>
        <p:spPr>
          <a:xfrm>
            <a:off x="609598" y="1772816"/>
            <a:ext cx="6554689" cy="4608512"/>
          </a:xfrm>
        </p:spPr>
        <p:txBody>
          <a:bodyPr>
            <a:noAutofit/>
          </a:bodyPr>
          <a:lstStyle/>
          <a:p>
            <a:pPr marL="0" indent="0" algn="just">
              <a:buNone/>
            </a:pPr>
            <a:r>
              <a:rPr lang="cs-CZ" b="1" dirty="0"/>
              <a:t>Pracovní </a:t>
            </a:r>
            <a:r>
              <a:rPr lang="cs-CZ" dirty="0"/>
              <a:t>č</a:t>
            </a:r>
            <a:r>
              <a:rPr lang="cs-CZ" b="1" dirty="0"/>
              <a:t>innost u</a:t>
            </a:r>
            <a:r>
              <a:rPr lang="cs-CZ" dirty="0"/>
              <a:t>č</a:t>
            </a:r>
            <a:r>
              <a:rPr lang="cs-CZ" b="1" dirty="0"/>
              <a:t>itele ovliv</a:t>
            </a:r>
            <a:r>
              <a:rPr lang="cs-CZ" dirty="0"/>
              <a:t>ň</a:t>
            </a:r>
            <a:r>
              <a:rPr lang="cs-CZ" b="1" dirty="0"/>
              <a:t>uje:</a:t>
            </a:r>
            <a:endParaRPr lang="cs-CZ" dirty="0"/>
          </a:p>
          <a:p>
            <a:pPr marL="0" indent="0" algn="just">
              <a:buNone/>
            </a:pPr>
            <a:r>
              <a:rPr lang="cs-CZ" dirty="0"/>
              <a:t>-   způsob a styl řízení školy</a:t>
            </a:r>
          </a:p>
          <a:p>
            <a:pPr marL="0" indent="0" algn="just">
              <a:buNone/>
            </a:pPr>
            <a:r>
              <a:rPr lang="cs-CZ" dirty="0"/>
              <a:t>-   organizace práce</a:t>
            </a:r>
          </a:p>
          <a:p>
            <a:pPr marL="0" indent="0" algn="just">
              <a:buNone/>
            </a:pPr>
            <a:r>
              <a:rPr lang="cs-CZ" dirty="0"/>
              <a:t>-   vybavení pracoviště</a:t>
            </a:r>
          </a:p>
          <a:p>
            <a:pPr marL="0" indent="0" algn="just">
              <a:buNone/>
            </a:pPr>
            <a:r>
              <a:rPr lang="cs-CZ" dirty="0"/>
              <a:t>-   podmínky pro práci (např. možnost sebevzdělávání)</a:t>
            </a:r>
          </a:p>
          <a:p>
            <a:pPr marL="0" indent="0" algn="just">
              <a:buNone/>
            </a:pPr>
            <a:r>
              <a:rPr lang="cs-CZ" dirty="0"/>
              <a:t>-   sociální jistoty</a:t>
            </a:r>
          </a:p>
          <a:p>
            <a:pPr marL="0" indent="0" algn="just">
              <a:buNone/>
            </a:pPr>
            <a:r>
              <a:rPr lang="cs-CZ" dirty="0"/>
              <a:t>-   kritéria hodnocení vlastní práce (ne dobrý prospěch žáků)</a:t>
            </a:r>
          </a:p>
          <a:p>
            <a:pPr marL="0" indent="0" algn="just">
              <a:buNone/>
            </a:pPr>
            <a:r>
              <a:rPr lang="cs-CZ" b="1" dirty="0"/>
              <a:t>Pracovní </a:t>
            </a:r>
            <a:r>
              <a:rPr lang="cs-CZ" dirty="0"/>
              <a:t>č</a:t>
            </a:r>
            <a:r>
              <a:rPr lang="cs-CZ" b="1" dirty="0"/>
              <a:t>innost žáka ovliv</a:t>
            </a:r>
            <a:r>
              <a:rPr lang="cs-CZ" dirty="0"/>
              <a:t>ň</a:t>
            </a:r>
            <a:r>
              <a:rPr lang="cs-CZ" b="1" dirty="0"/>
              <a:t>uje:</a:t>
            </a:r>
            <a:endParaRPr lang="cs-CZ" dirty="0"/>
          </a:p>
          <a:p>
            <a:pPr marL="0" indent="0" algn="just">
              <a:buNone/>
            </a:pPr>
            <a:r>
              <a:rPr lang="cs-CZ" dirty="0"/>
              <a:t>-   příznivá pedagogická tvůrčí atmosféra</a:t>
            </a:r>
          </a:p>
          <a:p>
            <a:pPr marL="0" indent="0" algn="just">
              <a:buNone/>
            </a:pPr>
            <a:r>
              <a:rPr lang="cs-CZ" dirty="0"/>
              <a:t>-   kvalita prostředí (úroveň zařízení, světlo, </a:t>
            </a:r>
            <a:r>
              <a:rPr lang="cs-CZ" dirty="0" smtClean="0"/>
              <a:t>teplo, bezpečí</a:t>
            </a:r>
            <a:r>
              <a:rPr lang="cs-CZ" dirty="0"/>
              <a:t>)</a:t>
            </a:r>
          </a:p>
          <a:p>
            <a:pPr marL="0" indent="0" algn="just">
              <a:buNone/>
            </a:pPr>
            <a:r>
              <a:rPr lang="cs-CZ" dirty="0"/>
              <a:t>-   vybavení (pomůcky, technika)</a:t>
            </a:r>
          </a:p>
          <a:p>
            <a:pPr marL="0" indent="0" algn="just">
              <a:buNone/>
            </a:pPr>
            <a:r>
              <a:rPr lang="cs-CZ" dirty="0"/>
              <a:t>-   kvalifikace pedagoga a jeho didaktické </a:t>
            </a:r>
            <a:r>
              <a:rPr lang="cs-CZ" dirty="0" smtClean="0"/>
              <a:t>schopnosti.</a:t>
            </a:r>
            <a:endParaRPr lang="cs-CZ" sz="2400" dirty="0"/>
          </a:p>
        </p:txBody>
      </p:sp>
    </p:spTree>
    <p:extLst>
      <p:ext uri="{BB962C8B-B14F-4D97-AF65-F5344CB8AC3E}">
        <p14:creationId xmlns:p14="http://schemas.microsoft.com/office/powerpoint/2010/main" val="2583322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Učitel a žák</a:t>
            </a:r>
            <a:endParaRPr lang="cs-CZ" dirty="0">
              <a:solidFill>
                <a:srgbClr val="7B9899"/>
              </a:solidFill>
              <a:latin typeface="Arial" charset="0"/>
            </a:endParaRPr>
          </a:p>
        </p:txBody>
      </p:sp>
      <p:sp>
        <p:nvSpPr>
          <p:cNvPr id="16387" name="Zástupný symbol pro obsah 2"/>
          <p:cNvSpPr>
            <a:spLocks noGrp="1"/>
          </p:cNvSpPr>
          <p:nvPr>
            <p:ph idx="1"/>
          </p:nvPr>
        </p:nvSpPr>
        <p:spPr>
          <a:xfrm>
            <a:off x="609598" y="1772816"/>
            <a:ext cx="6554689" cy="4608512"/>
          </a:xfrm>
        </p:spPr>
        <p:txBody>
          <a:bodyPr>
            <a:noAutofit/>
          </a:bodyPr>
          <a:lstStyle/>
          <a:p>
            <a:pPr marL="0" indent="0" algn="just">
              <a:buNone/>
            </a:pPr>
            <a:r>
              <a:rPr lang="cs-CZ" b="1" dirty="0"/>
              <a:t>Osobnost u</a:t>
            </a:r>
            <a:r>
              <a:rPr lang="cs-CZ" dirty="0"/>
              <a:t>č</a:t>
            </a:r>
            <a:r>
              <a:rPr lang="cs-CZ" b="1" dirty="0"/>
              <a:t>itele</a:t>
            </a:r>
            <a:endParaRPr lang="cs-CZ" dirty="0"/>
          </a:p>
          <a:p>
            <a:pPr marL="0" indent="0" algn="just">
              <a:buNone/>
            </a:pPr>
            <a:r>
              <a:rPr lang="cs-CZ" dirty="0"/>
              <a:t>všeobecné vzdělání – široký filozofický, politický, vědecký a kulturní rozhled odborné </a:t>
            </a:r>
            <a:r>
              <a:rPr lang="cs-CZ" dirty="0" smtClean="0"/>
              <a:t>vzdělání, pedagogické vzdělání.</a:t>
            </a:r>
            <a:endParaRPr lang="cs-CZ" dirty="0"/>
          </a:p>
          <a:p>
            <a:pPr marL="0" indent="0" algn="just">
              <a:buNone/>
            </a:pPr>
            <a:r>
              <a:rPr lang="cs-CZ" b="1" dirty="0"/>
              <a:t>Rysy pedagogovy osobnosti</a:t>
            </a:r>
            <a:endParaRPr lang="cs-CZ" dirty="0"/>
          </a:p>
          <a:p>
            <a:pPr marL="0" indent="0" algn="just">
              <a:buNone/>
            </a:pPr>
            <a:r>
              <a:rPr lang="cs-CZ" dirty="0"/>
              <a:t>-	celkový morální profil</a:t>
            </a:r>
          </a:p>
          <a:p>
            <a:pPr marL="0" indent="0" algn="just">
              <a:buNone/>
            </a:pPr>
            <a:r>
              <a:rPr lang="cs-CZ" dirty="0"/>
              <a:t>-	pedagogický optimismus</a:t>
            </a:r>
          </a:p>
          <a:p>
            <a:pPr marL="0" indent="0" algn="just">
              <a:buNone/>
            </a:pPr>
            <a:r>
              <a:rPr lang="cs-CZ" dirty="0"/>
              <a:t>-	</a:t>
            </a:r>
            <a:r>
              <a:rPr lang="cs-CZ" dirty="0" smtClean="0"/>
              <a:t>pedagogický </a:t>
            </a:r>
            <a:r>
              <a:rPr lang="cs-CZ" dirty="0"/>
              <a:t>klid a zaujetí</a:t>
            </a:r>
          </a:p>
          <a:p>
            <a:pPr marL="0" indent="0" algn="just">
              <a:buNone/>
            </a:pPr>
            <a:r>
              <a:rPr lang="cs-CZ" dirty="0"/>
              <a:t>-	organizační schopnosti a dovednosti</a:t>
            </a:r>
          </a:p>
          <a:p>
            <a:pPr marL="0" indent="0" algn="just">
              <a:buNone/>
            </a:pPr>
            <a:r>
              <a:rPr lang="cs-CZ" dirty="0"/>
              <a:t>-	pozitivní vztah k dětem a </a:t>
            </a:r>
            <a:r>
              <a:rPr lang="cs-CZ" dirty="0" err="1"/>
              <a:t>mladistvím</a:t>
            </a:r>
            <a:endParaRPr lang="cs-CZ" dirty="0"/>
          </a:p>
          <a:p>
            <a:pPr marL="0" indent="0" algn="just">
              <a:buNone/>
            </a:pPr>
            <a:r>
              <a:rPr lang="cs-CZ" dirty="0"/>
              <a:t>-	</a:t>
            </a:r>
            <a:r>
              <a:rPr lang="cs-CZ" dirty="0" smtClean="0"/>
              <a:t>spravedlnost</a:t>
            </a:r>
            <a:endParaRPr lang="cs-CZ" dirty="0"/>
          </a:p>
          <a:p>
            <a:pPr marL="0" indent="0" algn="just">
              <a:buNone/>
            </a:pPr>
            <a:r>
              <a:rPr lang="cs-CZ" dirty="0"/>
              <a:t>-	fyzická zdatnost, dobrý zdravotní </a:t>
            </a:r>
            <a:r>
              <a:rPr lang="cs-CZ" dirty="0" smtClean="0"/>
              <a:t>vztah.</a:t>
            </a:r>
            <a:r>
              <a:rPr lang="cs-CZ" dirty="0"/>
              <a:t>	</a:t>
            </a:r>
            <a:endParaRPr lang="cs-CZ" sz="2400" dirty="0"/>
          </a:p>
        </p:txBody>
      </p:sp>
    </p:spTree>
    <p:extLst>
      <p:ext uri="{BB962C8B-B14F-4D97-AF65-F5344CB8AC3E}">
        <p14:creationId xmlns:p14="http://schemas.microsoft.com/office/powerpoint/2010/main" val="1431168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a:solidFill>
                  <a:schemeClr val="accent1">
                    <a:satMod val="150000"/>
                  </a:schemeClr>
                </a:solidFill>
              </a:rPr>
              <a:t>Literární a elektronické zdroje</a:t>
            </a:r>
          </a:p>
        </p:txBody>
      </p:sp>
      <p:sp>
        <p:nvSpPr>
          <p:cNvPr id="20483" name="Zástupný symbol pro obsah 2"/>
          <p:cNvSpPr>
            <a:spLocks noGrp="1"/>
          </p:cNvSpPr>
          <p:nvPr>
            <p:ph idx="1"/>
          </p:nvPr>
        </p:nvSpPr>
        <p:spPr>
          <a:xfrm>
            <a:off x="457200" y="1772816"/>
            <a:ext cx="8229600" cy="4896544"/>
          </a:xfrm>
        </p:spPr>
        <p:txBody>
          <a:bodyPr>
            <a:normAutofit/>
          </a:bodyPr>
          <a:lstStyle/>
          <a:p>
            <a:pPr>
              <a:buNone/>
            </a:pPr>
            <a:r>
              <a:rPr lang="cs-CZ" sz="2800" i="1" dirty="0"/>
              <a:t>Rámcový vzdělávací program pro základní vzdělávání</a:t>
            </a:r>
            <a:r>
              <a:rPr lang="cs-CZ" sz="2800" dirty="0"/>
              <a:t>. [online]. Praha: MŠMT, 2013. 142 s. [cit. 2019-02-02]. Dostupné z WWW </a:t>
            </a:r>
            <a:r>
              <a:rPr lang="cs-CZ" sz="2800" dirty="0">
                <a:hlinkClick r:id="rId2"/>
              </a:rPr>
              <a:t>http://www.nuv.cz/uploads/RVP_ZV_2017.pdf</a:t>
            </a:r>
            <a:endParaRPr lang="cs-CZ" sz="2800" dirty="0"/>
          </a:p>
          <a:p>
            <a:pPr>
              <a:buNone/>
            </a:pPr>
            <a:r>
              <a:rPr lang="cs-CZ" sz="2800" dirty="0"/>
              <a:t>HLAĎO, P. </a:t>
            </a:r>
            <a:r>
              <a:rPr lang="cs-CZ" sz="2800" i="1" dirty="0"/>
              <a:t>Svět práce a volba povolání : učební text pro učitele</a:t>
            </a:r>
            <a:r>
              <a:rPr lang="cs-CZ" sz="2800" dirty="0"/>
              <a:t>. E-learning </a:t>
            </a:r>
            <a:r>
              <a:rPr lang="cs-CZ" sz="2800" dirty="0" err="1"/>
              <a:t>KTeIV</a:t>
            </a:r>
            <a:r>
              <a:rPr lang="cs-CZ" sz="2800" dirty="0"/>
              <a:t>. Brno: Katedra technické a informační výchovy Masarykovy univerzity, 2008. 117 s.</a:t>
            </a:r>
          </a:p>
          <a:p>
            <a:pPr>
              <a:buNone/>
            </a:pPr>
            <a:r>
              <a:rPr lang="cs-CZ" altLang="cs-CZ" sz="2800" dirty="0" err="1">
                <a:solidFill>
                  <a:schemeClr val="tx1"/>
                </a:solidFill>
              </a:rPr>
              <a:t>Friedmann</a:t>
            </a:r>
            <a:r>
              <a:rPr lang="cs-CZ" altLang="cs-CZ" sz="2800" dirty="0">
                <a:solidFill>
                  <a:schemeClr val="tx1"/>
                </a:solidFill>
              </a:rPr>
              <a:t>, Z. </a:t>
            </a:r>
            <a:r>
              <a:rPr lang="cs-CZ" altLang="cs-CZ" sz="2800" i="1" dirty="0">
                <a:solidFill>
                  <a:schemeClr val="tx1"/>
                </a:solidFill>
              </a:rPr>
              <a:t>Didaktika technické výchovy</a:t>
            </a:r>
            <a:r>
              <a:rPr lang="cs-CZ" altLang="cs-CZ" sz="2800" dirty="0">
                <a:solidFill>
                  <a:schemeClr val="tx1"/>
                </a:solidFill>
              </a:rPr>
              <a:t>. Brno: MU, 2001.</a:t>
            </a:r>
          </a:p>
          <a:p>
            <a:pPr>
              <a:buNone/>
            </a:pPr>
            <a:endParaRPr lang="cs-CZ" sz="2800" dirty="0"/>
          </a:p>
          <a:p>
            <a:pPr>
              <a:buNone/>
            </a:pPr>
            <a:endParaRPr lang="cs-CZ" sz="2800" dirty="0"/>
          </a:p>
          <a:p>
            <a:pPr eaLnBrk="1" hangingPunct="1">
              <a:buFont typeface="Wingdings 2" pitchFamily="18" charset="2"/>
              <a:buNone/>
            </a:pPr>
            <a:endParaRPr lang="cs-CZ" sz="2800" dirty="0"/>
          </a:p>
          <a:p>
            <a:pPr eaLnBrk="1" hangingPunct="1">
              <a:buFont typeface="Wingdings 2" pitchFamily="18" charset="2"/>
              <a:buNone/>
            </a:pPr>
            <a:endParaRPr lang="cs-CZ" sz="2800" dirty="0"/>
          </a:p>
          <a:p>
            <a:pPr eaLnBrk="1" hangingPunct="1">
              <a:buFont typeface="Wingdings 2" pitchFamily="18" charset="2"/>
              <a:buNone/>
            </a:pPr>
            <a:endParaRPr lang="cs-CZ" sz="2800" dirty="0">
              <a:solidFill>
                <a:srgbClr val="320E04"/>
              </a:solidFill>
            </a:endParaRPr>
          </a:p>
          <a:p>
            <a:pPr eaLnBrk="1" hangingPunct="1">
              <a:buFont typeface="Wingdings 2" pitchFamily="18" charset="2"/>
              <a:buNone/>
            </a:pPr>
            <a:endParaRPr lang="cs-CZ"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Úvod</a:t>
            </a:r>
            <a:endParaRPr lang="cs-CZ" dirty="0">
              <a:solidFill>
                <a:srgbClr val="7B9899"/>
              </a:solidFill>
              <a:latin typeface="Arial" charset="0"/>
            </a:endParaRPr>
          </a:p>
        </p:txBody>
      </p:sp>
      <p:sp>
        <p:nvSpPr>
          <p:cNvPr id="16387" name="Zástupný symbol pro obsah 2"/>
          <p:cNvSpPr>
            <a:spLocks noGrp="1"/>
          </p:cNvSpPr>
          <p:nvPr>
            <p:ph idx="1"/>
          </p:nvPr>
        </p:nvSpPr>
        <p:spPr>
          <a:xfrm>
            <a:off x="609598" y="1844824"/>
            <a:ext cx="7994849" cy="4536504"/>
          </a:xfrm>
        </p:spPr>
        <p:txBody>
          <a:bodyPr>
            <a:noAutofit/>
          </a:bodyPr>
          <a:lstStyle/>
          <a:p>
            <a:pPr algn="just">
              <a:buNone/>
            </a:pPr>
            <a:r>
              <a:rPr lang="cs-CZ" sz="2400" dirty="0">
                <a:solidFill>
                  <a:srgbClr val="FF0000"/>
                </a:solidFill>
              </a:rPr>
              <a:t>Exkurzi  lze  považovat  za  vyučovací formu</a:t>
            </a:r>
            <a:r>
              <a:rPr lang="cs-CZ" sz="2400" dirty="0"/>
              <a:t>,  i  když  se  v některé  literatuře setkáváme  s exkurzní  demonstrací  jako   vyučovací  metodou.  </a:t>
            </a:r>
            <a:r>
              <a:rPr lang="cs-CZ" sz="2400" dirty="0">
                <a:solidFill>
                  <a:srgbClr val="FF0000"/>
                </a:solidFill>
              </a:rPr>
              <a:t>Exkurze  se zpravidla  koná  mimo  prostor  školy.  Umožňuje  žákům  vnímat  jevy  ve skutečném, reálném prostředí</a:t>
            </a:r>
            <a:r>
              <a:rPr lang="cs-CZ" sz="2400" dirty="0"/>
              <a:t>. Je vhodným doplněním teoretické i praktické výuky na školách, umožňuje poznávat výrobní proces, organizaci práce, technologickou i konstrukční přípravu výroby, kontrolu výrobků i celkovou atmosféru výrobního pracoviště. Ovšem exkurze nepřipravená a špatně organizovaná může působit také negativně na citlivě vnímajícího žáka.</a:t>
            </a:r>
            <a:endParaRPr lang="cs-CZ" sz="2400" dirty="0">
              <a:solidFill>
                <a:schemeClr val="accent5"/>
              </a:solidFill>
            </a:endParaRPr>
          </a:p>
        </p:txBody>
      </p:sp>
    </p:spTree>
    <p:extLst>
      <p:ext uri="{BB962C8B-B14F-4D97-AF65-F5344CB8AC3E}">
        <p14:creationId xmlns:p14="http://schemas.microsoft.com/office/powerpoint/2010/main" val="2328223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Exkurze</a:t>
            </a:r>
            <a:endParaRPr lang="cs-CZ" dirty="0">
              <a:solidFill>
                <a:srgbClr val="7B9899"/>
              </a:solidFill>
              <a:latin typeface="Arial" charset="0"/>
            </a:endParaRPr>
          </a:p>
        </p:txBody>
      </p:sp>
      <p:sp>
        <p:nvSpPr>
          <p:cNvPr id="16387" name="Zástupný symbol pro obsah 2"/>
          <p:cNvSpPr>
            <a:spLocks noGrp="1"/>
          </p:cNvSpPr>
          <p:nvPr>
            <p:ph idx="1"/>
          </p:nvPr>
        </p:nvSpPr>
        <p:spPr>
          <a:xfrm>
            <a:off x="609599" y="2160590"/>
            <a:ext cx="6347714" cy="4220738"/>
          </a:xfrm>
        </p:spPr>
        <p:txBody>
          <a:bodyPr>
            <a:normAutofit/>
          </a:bodyPr>
          <a:lstStyle/>
          <a:p>
            <a:pPr marL="0" indent="0" algn="just">
              <a:buNone/>
            </a:pPr>
            <a:r>
              <a:rPr lang="cs-CZ" sz="2400" dirty="0"/>
              <a:t>Exkurze by měly být zahrnuty do plánu školy tak, aby žáci během školní docházky poznali alespoň některé dostupné druhy výroby ve správné didaktické návaznosti na učivo. </a:t>
            </a:r>
            <a:r>
              <a:rPr lang="cs-CZ" sz="2400" dirty="0">
                <a:solidFill>
                  <a:srgbClr val="FF0000"/>
                </a:solidFill>
              </a:rPr>
              <a:t>Osvědčují se zejména exkurze do menších provozů, kde se žáci seznamují s celým procesem výroby</a:t>
            </a:r>
            <a:r>
              <a:rPr lang="cs-CZ" sz="2400" dirty="0"/>
              <a:t>. </a:t>
            </a:r>
            <a:r>
              <a:rPr lang="cs-CZ" sz="2400" dirty="0" smtClean="0"/>
              <a:t>Exkurze  </a:t>
            </a:r>
            <a:r>
              <a:rPr lang="cs-CZ" sz="2400" dirty="0"/>
              <a:t>mohou  mít  intenzivní  nebo  extenzivní  charakter, podle potřeby a hloubky studovaného oboru.</a:t>
            </a:r>
          </a:p>
          <a:p>
            <a:pPr marL="0" indent="0" algn="just">
              <a:buNone/>
            </a:pPr>
            <a:endParaRPr lang="cs-CZ" dirty="0">
              <a:solidFill>
                <a:schemeClr val="accent5"/>
              </a:solidFill>
            </a:endParaRPr>
          </a:p>
        </p:txBody>
      </p:sp>
    </p:spTree>
    <p:extLst>
      <p:ext uri="{BB962C8B-B14F-4D97-AF65-F5344CB8AC3E}">
        <p14:creationId xmlns:p14="http://schemas.microsoft.com/office/powerpoint/2010/main" val="3989951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Etapy exkurze</a:t>
            </a:r>
            <a:endParaRPr lang="cs-CZ" dirty="0">
              <a:solidFill>
                <a:srgbClr val="7B9899"/>
              </a:solidFill>
              <a:latin typeface="Arial" charset="0"/>
            </a:endParaRPr>
          </a:p>
        </p:txBody>
      </p:sp>
      <p:sp>
        <p:nvSpPr>
          <p:cNvPr id="16387" name="Zástupný symbol pro obsah 2"/>
          <p:cNvSpPr>
            <a:spLocks noGrp="1"/>
          </p:cNvSpPr>
          <p:nvPr>
            <p:ph idx="1"/>
          </p:nvPr>
        </p:nvSpPr>
        <p:spPr/>
        <p:txBody>
          <a:bodyPr>
            <a:normAutofit/>
          </a:bodyPr>
          <a:lstStyle/>
          <a:p>
            <a:pPr marL="0" indent="0">
              <a:buNone/>
            </a:pPr>
            <a:r>
              <a:rPr lang="cs-CZ" sz="2400" dirty="0"/>
              <a:t>Z didaktického hlediska lze hovořit o třech etapách exkurze:</a:t>
            </a:r>
          </a:p>
          <a:p>
            <a:pPr>
              <a:buFont typeface="+mj-lt"/>
              <a:buAutoNum type="arabicPeriod"/>
            </a:pPr>
            <a:r>
              <a:rPr lang="cs-CZ" sz="2400" dirty="0" smtClean="0"/>
              <a:t>Přípravná </a:t>
            </a:r>
            <a:r>
              <a:rPr lang="cs-CZ" sz="2400" dirty="0"/>
              <a:t>část – přípravná, teoretická část probíhající zpravidla ve škole.</a:t>
            </a:r>
          </a:p>
          <a:p>
            <a:pPr>
              <a:buFont typeface="+mj-lt"/>
              <a:buAutoNum type="arabicPeriod"/>
            </a:pPr>
            <a:r>
              <a:rPr lang="cs-CZ" sz="2400" dirty="0" smtClean="0"/>
              <a:t>Provedení </a:t>
            </a:r>
            <a:r>
              <a:rPr lang="cs-CZ" sz="2400" dirty="0"/>
              <a:t>exkurze.</a:t>
            </a:r>
          </a:p>
          <a:p>
            <a:pPr>
              <a:buFont typeface="+mj-lt"/>
              <a:buAutoNum type="arabicPeriod"/>
            </a:pPr>
            <a:r>
              <a:rPr lang="cs-CZ" sz="2400" dirty="0" smtClean="0"/>
              <a:t>Zhodnocení </a:t>
            </a:r>
            <a:r>
              <a:rPr lang="cs-CZ" sz="2400" dirty="0"/>
              <a:t>a využití exkurze při vyučování ve škole.</a:t>
            </a:r>
          </a:p>
          <a:p>
            <a:pPr algn="just">
              <a:buNone/>
            </a:pPr>
            <a:endParaRPr lang="cs-CZ" dirty="0">
              <a:solidFill>
                <a:schemeClr val="accent5"/>
              </a:solidFill>
            </a:endParaRPr>
          </a:p>
        </p:txBody>
      </p:sp>
    </p:spTree>
    <p:extLst>
      <p:ext uri="{BB962C8B-B14F-4D97-AF65-F5344CB8AC3E}">
        <p14:creationId xmlns:p14="http://schemas.microsoft.com/office/powerpoint/2010/main" val="1896403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Přípravná část</a:t>
            </a:r>
            <a:endParaRPr lang="cs-CZ" dirty="0">
              <a:solidFill>
                <a:srgbClr val="7B9899"/>
              </a:solidFill>
              <a:latin typeface="Arial" charset="0"/>
            </a:endParaRPr>
          </a:p>
        </p:txBody>
      </p:sp>
      <p:sp>
        <p:nvSpPr>
          <p:cNvPr id="16387" name="Zástupný symbol pro obsah 2"/>
          <p:cNvSpPr>
            <a:spLocks noGrp="1"/>
          </p:cNvSpPr>
          <p:nvPr>
            <p:ph idx="1"/>
          </p:nvPr>
        </p:nvSpPr>
        <p:spPr>
          <a:xfrm>
            <a:off x="579100" y="1844824"/>
            <a:ext cx="6347714" cy="4536504"/>
          </a:xfrm>
        </p:spPr>
        <p:txBody>
          <a:bodyPr>
            <a:noAutofit/>
          </a:bodyPr>
          <a:lstStyle/>
          <a:p>
            <a:pPr marL="0" indent="0" algn="just">
              <a:buNone/>
            </a:pPr>
            <a:r>
              <a:rPr lang="cs-CZ" sz="2000" b="1" i="1" dirty="0">
                <a:solidFill>
                  <a:srgbClr val="FF0000"/>
                </a:solidFill>
              </a:rPr>
              <a:t>P</a:t>
            </a:r>
            <a:r>
              <a:rPr lang="cs-CZ" sz="2000" dirty="0">
                <a:solidFill>
                  <a:srgbClr val="FF0000"/>
                </a:solidFill>
              </a:rPr>
              <a:t>ř</a:t>
            </a:r>
            <a:r>
              <a:rPr lang="cs-CZ" sz="2000" b="1" i="1" dirty="0">
                <a:solidFill>
                  <a:srgbClr val="FF0000"/>
                </a:solidFill>
              </a:rPr>
              <a:t>ípravná </a:t>
            </a:r>
            <a:r>
              <a:rPr lang="cs-CZ" sz="2000" dirty="0">
                <a:solidFill>
                  <a:srgbClr val="FF0000"/>
                </a:solidFill>
              </a:rPr>
              <a:t>č</a:t>
            </a:r>
            <a:r>
              <a:rPr lang="cs-CZ" sz="2000" b="1" i="1" dirty="0">
                <a:solidFill>
                  <a:srgbClr val="FF0000"/>
                </a:solidFill>
              </a:rPr>
              <a:t>ást </a:t>
            </a:r>
            <a:r>
              <a:rPr lang="cs-CZ" sz="2000" dirty="0"/>
              <a:t>má za úkol seznámit žáky s obsahem exkurze a s objektem, ve kterém exkurze proběhne. Tato část exkurze je velmi významná a její provedení přímo podmiňuje úspěšnost a účinek exkurze. Přípravu žáků předchází příprava samotného učitele. Pokud zvolený objekt nezná, musí se s ním nejprve </a:t>
            </a:r>
            <a:r>
              <a:rPr lang="cs-CZ" sz="2000" dirty="0" smtClean="0"/>
              <a:t>pečlivě seznámit. </a:t>
            </a:r>
            <a:r>
              <a:rPr lang="cs-CZ" sz="2000" dirty="0"/>
              <a:t>Jde o seznámení s úrovní vědomostí  a dovedností žáků zejména proto, aby příliš odborný výklad neměl za následek pokles pozornosti při exkurzi. Při přípravě žáků je vhodné pohovořit o historii podniku, seznámit s </a:t>
            </a:r>
            <a:r>
              <a:rPr lang="cs-CZ" sz="2000" dirty="0" smtClean="0"/>
              <a:t>jeho současným</a:t>
            </a:r>
            <a:r>
              <a:rPr lang="cs-CZ" sz="2000" dirty="0"/>
              <a:t>	</a:t>
            </a:r>
            <a:r>
              <a:rPr lang="cs-CZ" sz="2000" dirty="0" smtClean="0"/>
              <a:t>výrobním programem, s </a:t>
            </a:r>
            <a:r>
              <a:rPr lang="cs-CZ" sz="2000" dirty="0"/>
              <a:t>obchodní	</a:t>
            </a:r>
            <a:r>
              <a:rPr lang="cs-CZ" sz="2000" dirty="0" smtClean="0"/>
              <a:t>strategií, případně </a:t>
            </a:r>
            <a:r>
              <a:rPr lang="cs-CZ" sz="2000" dirty="0"/>
              <a:t>s úspěchy na mezinárodním trhu apod.</a:t>
            </a:r>
            <a:endParaRPr lang="cs-CZ" sz="2000" dirty="0">
              <a:solidFill>
                <a:schemeClr val="accent5"/>
              </a:solidFill>
            </a:endParaRPr>
          </a:p>
        </p:txBody>
      </p:sp>
    </p:spTree>
    <p:extLst>
      <p:ext uri="{BB962C8B-B14F-4D97-AF65-F5344CB8AC3E}">
        <p14:creationId xmlns:p14="http://schemas.microsoft.com/office/powerpoint/2010/main" val="3697356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Přípravná část</a:t>
            </a:r>
            <a:endParaRPr lang="cs-CZ" dirty="0">
              <a:solidFill>
                <a:srgbClr val="7B9899"/>
              </a:solidFill>
              <a:latin typeface="Arial" charset="0"/>
            </a:endParaRPr>
          </a:p>
        </p:txBody>
      </p:sp>
      <p:sp>
        <p:nvSpPr>
          <p:cNvPr id="16387" name="Zástupný symbol pro obsah 2"/>
          <p:cNvSpPr>
            <a:spLocks noGrp="1"/>
          </p:cNvSpPr>
          <p:nvPr>
            <p:ph idx="1"/>
          </p:nvPr>
        </p:nvSpPr>
        <p:spPr>
          <a:xfrm>
            <a:off x="609599" y="2160590"/>
            <a:ext cx="6347714" cy="4220738"/>
          </a:xfrm>
        </p:spPr>
        <p:txBody>
          <a:bodyPr>
            <a:noAutofit/>
          </a:bodyPr>
          <a:lstStyle/>
          <a:p>
            <a:pPr marL="0" indent="0" algn="just">
              <a:buNone/>
            </a:pPr>
            <a:r>
              <a:rPr lang="cs-CZ" sz="2400" dirty="0"/>
              <a:t>Z probraného učiva  zopakovat vhodnou část,	</a:t>
            </a:r>
            <a:r>
              <a:rPr lang="cs-CZ" sz="2400" dirty="0" smtClean="0"/>
              <a:t>např. význam konstrukce a technologie výroby, případně</a:t>
            </a:r>
            <a:r>
              <a:rPr lang="cs-CZ" sz="2400" dirty="0"/>
              <a:t>	 principy obráběcích  strojů, význam  </a:t>
            </a:r>
            <a:r>
              <a:rPr lang="cs-CZ" sz="2400" dirty="0" smtClean="0"/>
              <a:t>technické dokumentace</a:t>
            </a:r>
            <a:r>
              <a:rPr lang="cs-CZ" sz="2400" dirty="0"/>
              <a:t>,  náplň některých  profesí </a:t>
            </a:r>
            <a:r>
              <a:rPr lang="cs-CZ" sz="2400" dirty="0" smtClean="0"/>
              <a:t>apod. V přípravné</a:t>
            </a:r>
            <a:r>
              <a:rPr lang="cs-CZ" sz="2400" dirty="0"/>
              <a:t> </a:t>
            </a:r>
            <a:r>
              <a:rPr lang="cs-CZ" sz="2400" dirty="0" smtClean="0"/>
              <a:t>části je</a:t>
            </a:r>
            <a:r>
              <a:rPr lang="cs-CZ" sz="2400" dirty="0"/>
              <a:t>	 možno	</a:t>
            </a:r>
            <a:r>
              <a:rPr lang="cs-CZ" sz="2400" dirty="0" smtClean="0"/>
              <a:t>využít informační</a:t>
            </a:r>
            <a:r>
              <a:rPr lang="cs-CZ" sz="2400" dirty="0"/>
              <a:t>	</a:t>
            </a:r>
            <a:r>
              <a:rPr lang="cs-CZ" sz="2400" dirty="0" smtClean="0"/>
              <a:t>videoprojekce, propagačních</a:t>
            </a:r>
            <a:r>
              <a:rPr lang="cs-CZ" sz="2400" dirty="0"/>
              <a:t>	</a:t>
            </a:r>
            <a:r>
              <a:rPr lang="cs-CZ" sz="2400" dirty="0" smtClean="0"/>
              <a:t> materiálů vybraného </a:t>
            </a:r>
            <a:r>
              <a:rPr lang="cs-CZ" sz="2400" dirty="0"/>
              <a:t>podniku,	 </a:t>
            </a:r>
            <a:r>
              <a:rPr lang="cs-CZ" sz="2400" dirty="0" smtClean="0"/>
              <a:t>materiálů</a:t>
            </a:r>
            <a:r>
              <a:rPr lang="cs-CZ" sz="2400" dirty="0"/>
              <a:t> </a:t>
            </a:r>
            <a:r>
              <a:rPr lang="cs-CZ" sz="2400" dirty="0" smtClean="0"/>
              <a:t>z internetu</a:t>
            </a:r>
            <a:r>
              <a:rPr lang="cs-CZ" sz="2400" dirty="0"/>
              <a:t> </a:t>
            </a:r>
            <a:r>
              <a:rPr lang="cs-CZ" sz="2400" dirty="0" smtClean="0"/>
              <a:t>(www </a:t>
            </a:r>
            <a:r>
              <a:rPr lang="cs-CZ" sz="2400" dirty="0"/>
              <a:t>stránek) nebo přímo besedy s některým zaměstnancem – podle povahy exkurze</a:t>
            </a:r>
            <a:r>
              <a:rPr lang="cs-CZ" sz="2400" dirty="0" smtClean="0"/>
              <a:t>.</a:t>
            </a:r>
            <a:endParaRPr lang="cs-CZ" sz="2400" dirty="0">
              <a:solidFill>
                <a:schemeClr val="accent5"/>
              </a:solidFill>
            </a:endParaRPr>
          </a:p>
        </p:txBody>
      </p:sp>
    </p:spTree>
    <p:extLst>
      <p:ext uri="{BB962C8B-B14F-4D97-AF65-F5344CB8AC3E}">
        <p14:creationId xmlns:p14="http://schemas.microsoft.com/office/powerpoint/2010/main" val="1534916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Provedení exkurze</a:t>
            </a:r>
            <a:endParaRPr lang="cs-CZ" dirty="0">
              <a:solidFill>
                <a:srgbClr val="7B9899"/>
              </a:solidFill>
              <a:latin typeface="Arial" charset="0"/>
            </a:endParaRPr>
          </a:p>
        </p:txBody>
      </p:sp>
      <p:sp>
        <p:nvSpPr>
          <p:cNvPr id="16387" name="Zástupný symbol pro obsah 2"/>
          <p:cNvSpPr>
            <a:spLocks noGrp="1"/>
          </p:cNvSpPr>
          <p:nvPr>
            <p:ph idx="1"/>
          </p:nvPr>
        </p:nvSpPr>
        <p:spPr>
          <a:xfrm>
            <a:off x="609599" y="1844824"/>
            <a:ext cx="6347714" cy="4464496"/>
          </a:xfrm>
        </p:spPr>
        <p:txBody>
          <a:bodyPr>
            <a:noAutofit/>
          </a:bodyPr>
          <a:lstStyle/>
          <a:p>
            <a:pPr marL="0" indent="0" algn="just">
              <a:buNone/>
            </a:pPr>
            <a:r>
              <a:rPr lang="cs-CZ" sz="2200" dirty="0" smtClean="0"/>
              <a:t>Předchází </a:t>
            </a:r>
            <a:r>
              <a:rPr lang="cs-CZ" sz="2200" dirty="0"/>
              <a:t>obvykle již v objektu podniku nezbytné </a:t>
            </a:r>
            <a:r>
              <a:rPr lang="cs-CZ" sz="2200" dirty="0">
                <a:solidFill>
                  <a:srgbClr val="FF0000"/>
                </a:solidFill>
              </a:rPr>
              <a:t>poučení o bezpečnosti a pravidlech pohybu po pracovištích</a:t>
            </a:r>
            <a:r>
              <a:rPr lang="cs-CZ" sz="2200" dirty="0"/>
              <a:t>. Vhodné je (podle velikosti podniku) provést a zajistit celkovou orientaci žáků, třeba pomocí plánu, mapy. Postupujeme zpravidla od přípravy výroby přes vlastní výrobní haly ke konečné kontrole, montáži a expedici výrobků. Velmi vhodné je zařazení krátké besedy s některým  zkušeným pracovníkem, případně  majitelem firmy. Majitel firmy může objasnit svůj původní podnikatelský záměr,  problémy, omyly, úspěchy  i rizika podnikání</a:t>
            </a:r>
            <a:r>
              <a:rPr lang="cs-CZ" sz="2200" dirty="0" smtClean="0"/>
              <a:t>.</a:t>
            </a:r>
            <a:endParaRPr lang="cs-CZ" sz="2200" dirty="0">
              <a:solidFill>
                <a:schemeClr val="accent5"/>
              </a:solidFill>
            </a:endParaRPr>
          </a:p>
        </p:txBody>
      </p:sp>
    </p:spTree>
    <p:extLst>
      <p:ext uri="{BB962C8B-B14F-4D97-AF65-F5344CB8AC3E}">
        <p14:creationId xmlns:p14="http://schemas.microsoft.com/office/powerpoint/2010/main" val="1997751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Provedení exkurze</a:t>
            </a:r>
            <a:endParaRPr lang="cs-CZ" dirty="0">
              <a:solidFill>
                <a:srgbClr val="7B9899"/>
              </a:solidFill>
              <a:latin typeface="Arial" charset="0"/>
            </a:endParaRPr>
          </a:p>
        </p:txBody>
      </p:sp>
      <p:sp>
        <p:nvSpPr>
          <p:cNvPr id="16387" name="Zástupný symbol pro obsah 2"/>
          <p:cNvSpPr>
            <a:spLocks noGrp="1"/>
          </p:cNvSpPr>
          <p:nvPr>
            <p:ph idx="1"/>
          </p:nvPr>
        </p:nvSpPr>
        <p:spPr>
          <a:xfrm>
            <a:off x="609599" y="2160590"/>
            <a:ext cx="6347714" cy="4220738"/>
          </a:xfrm>
        </p:spPr>
        <p:txBody>
          <a:bodyPr>
            <a:noAutofit/>
          </a:bodyPr>
          <a:lstStyle/>
          <a:p>
            <a:pPr marL="0" indent="0" algn="just">
              <a:buNone/>
            </a:pPr>
            <a:r>
              <a:rPr lang="cs-CZ" sz="2400" dirty="0"/>
              <a:t>Žákům je nutno umožnit, aby si mohli dělat  </a:t>
            </a:r>
            <a:r>
              <a:rPr lang="cs-CZ" sz="2400" dirty="0" smtClean="0"/>
              <a:t>poznámky, </a:t>
            </a:r>
            <a:r>
              <a:rPr lang="cs-CZ" sz="2400" dirty="0" smtClean="0">
                <a:solidFill>
                  <a:srgbClr val="FF0000"/>
                </a:solidFill>
              </a:rPr>
              <a:t>aby využívali pracovních listů</a:t>
            </a:r>
            <a:r>
              <a:rPr lang="cs-CZ" sz="2400" dirty="0" smtClean="0"/>
              <a:t> </a:t>
            </a:r>
            <a:r>
              <a:rPr lang="cs-CZ" sz="2400" dirty="0"/>
              <a:t>a v závěru	mohli	</a:t>
            </a:r>
            <a:r>
              <a:rPr lang="cs-CZ" sz="2400" dirty="0" smtClean="0"/>
              <a:t>formou</a:t>
            </a:r>
            <a:r>
              <a:rPr lang="cs-CZ" sz="2400" dirty="0"/>
              <a:t> </a:t>
            </a:r>
            <a:r>
              <a:rPr lang="cs-CZ" sz="2400" dirty="0" smtClean="0"/>
              <a:t>dotazů upřesnit některé</a:t>
            </a:r>
            <a:r>
              <a:rPr lang="cs-CZ" sz="2400" dirty="0"/>
              <a:t> </a:t>
            </a:r>
            <a:r>
              <a:rPr lang="cs-CZ" sz="2400" dirty="0" smtClean="0"/>
              <a:t>nejasnosti. Vzhledem k </a:t>
            </a:r>
            <a:r>
              <a:rPr lang="cs-CZ" sz="2400" dirty="0"/>
              <a:t>pozorovacím </a:t>
            </a:r>
            <a:r>
              <a:rPr lang="cs-CZ" sz="2400" dirty="0" smtClean="0"/>
              <a:t>schopnostem žáků </a:t>
            </a:r>
            <a:r>
              <a:rPr lang="cs-CZ" sz="2400" dirty="0"/>
              <a:t>by neměla být exkurze delší než dvě hodiny. Zde plně platí pravidlo, že někdy méně bývá více. Závěrem  celé exkurze je možno pro žáky zajistit  předání propagačních materiálů podniku pro usnadnění orientace v některých profesích prováděných v závodě</a:t>
            </a:r>
            <a:r>
              <a:rPr lang="cs-CZ" sz="2400" dirty="0" smtClean="0"/>
              <a:t>.</a:t>
            </a:r>
            <a:endParaRPr lang="cs-CZ" sz="2400" dirty="0">
              <a:solidFill>
                <a:schemeClr val="accent5"/>
              </a:solidFill>
            </a:endParaRPr>
          </a:p>
        </p:txBody>
      </p:sp>
    </p:spTree>
    <p:extLst>
      <p:ext uri="{BB962C8B-B14F-4D97-AF65-F5344CB8AC3E}">
        <p14:creationId xmlns:p14="http://schemas.microsoft.com/office/powerpoint/2010/main" val="324544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dirty="0" smtClean="0">
                <a:solidFill>
                  <a:srgbClr val="7B9899"/>
                </a:solidFill>
                <a:latin typeface="Arial" charset="0"/>
              </a:rPr>
              <a:t>Zhodnocení a využití exkurze</a:t>
            </a:r>
            <a:endParaRPr lang="cs-CZ" dirty="0">
              <a:solidFill>
                <a:srgbClr val="7B9899"/>
              </a:solidFill>
              <a:latin typeface="Arial" charset="0"/>
            </a:endParaRPr>
          </a:p>
        </p:txBody>
      </p:sp>
      <p:sp>
        <p:nvSpPr>
          <p:cNvPr id="16387" name="Zástupný symbol pro obsah 2"/>
          <p:cNvSpPr>
            <a:spLocks noGrp="1"/>
          </p:cNvSpPr>
          <p:nvPr>
            <p:ph idx="1"/>
          </p:nvPr>
        </p:nvSpPr>
        <p:spPr>
          <a:xfrm>
            <a:off x="609599" y="2160590"/>
            <a:ext cx="6347714" cy="4220738"/>
          </a:xfrm>
        </p:spPr>
        <p:txBody>
          <a:bodyPr>
            <a:noAutofit/>
          </a:bodyPr>
          <a:lstStyle/>
          <a:p>
            <a:pPr marL="0" indent="0" algn="just">
              <a:buNone/>
            </a:pPr>
            <a:r>
              <a:rPr lang="cs-CZ" sz="2400" dirty="0" smtClean="0"/>
              <a:t>Provádíme   </a:t>
            </a:r>
            <a:r>
              <a:rPr lang="cs-CZ" sz="2400" dirty="0"/>
              <a:t>pokud   možno   v nejbližších vyučovacích hodinách. </a:t>
            </a:r>
            <a:r>
              <a:rPr lang="cs-CZ" sz="2400" dirty="0">
                <a:solidFill>
                  <a:srgbClr val="FF0000"/>
                </a:solidFill>
              </a:rPr>
              <a:t>Kontrola stavu vědomostí  poslouží učiteli jako zpětná vazba</a:t>
            </a:r>
            <a:r>
              <a:rPr lang="cs-CZ" sz="2400" dirty="0"/>
              <a:t>. Analýza všech poznatků pomůže doplnit případné nedostatky a tím zvýšit celkový efekt exkurze. Vhodným pohovorem může učitel zvýšit i o profesionálně orientační dopad celé dobře připravené akce</a:t>
            </a:r>
            <a:r>
              <a:rPr lang="cs-CZ" sz="2400" dirty="0" smtClean="0"/>
              <a:t>.</a:t>
            </a:r>
            <a:endParaRPr lang="cs-CZ" sz="2400" dirty="0">
              <a:solidFill>
                <a:schemeClr val="accent5"/>
              </a:solidFill>
            </a:endParaRPr>
          </a:p>
        </p:txBody>
      </p:sp>
    </p:spTree>
    <p:extLst>
      <p:ext uri="{BB962C8B-B14F-4D97-AF65-F5344CB8AC3E}">
        <p14:creationId xmlns:p14="http://schemas.microsoft.com/office/powerpoint/2010/main" val="41970988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170&quot;&gt;&lt;/object&gt;&lt;object type=&quot;2&quot; unique_id=&quot;10171&quot;&gt;&lt;object type=&quot;3&quot; unique_id=&quot;10172&quot;&gt;&lt;property id=&quot;20148&quot; value=&quot;5&quot;/&gt;&lt;property id=&quot;20300&quot; value=&quot;Slide 1 - &amp;quot;Svět práce&amp;quot;&quot;/&gt;&lt;property id=&quot;20307&quot; value=&quot;256&quot;/&gt;&lt;/object&gt;&lt;object type=&quot;3&quot; unique_id=&quot;10184&quot;&gt;&lt;property id=&quot;20148&quot; value=&quot;5&quot;/&gt;&lt;property id=&quot;20300&quot; value=&quot;Slide 15 - &amp;quot;Literární a elektronické zdroje&amp;quot;&quot;/&gt;&lt;property id=&quot;20307&quot; value=&quot;267&quot;/&gt;&lt;/object&gt;&lt;object type=&quot;3&quot; unique_id=&quot;10802&quot;&gt;&lt;property id=&quot;20148&quot; value=&quot;5&quot;/&gt;&lt;property id=&quot;20300&quot; value=&quot;Slide 2 - &amp;quot;Úvod&amp;quot;&quot;/&gt;&lt;property id=&quot;20307&quot; value=&quot;275&quot;/&gt;&lt;/object&gt;&lt;object type=&quot;3&quot; unique_id=&quot;11256&quot;&gt;&lt;property id=&quot;20148&quot; value=&quot;5&quot;/&gt;&lt;property id=&quot;20300&quot; value=&quot;Slide 3 - &amp;quot;Exkurze&amp;quot;&quot;/&gt;&lt;property id=&quot;20307&quot; value=&quot;291&quot;/&gt;&lt;/object&gt;&lt;object type=&quot;3&quot; unique_id=&quot;11322&quot;&gt;&lt;property id=&quot;20148&quot; value=&quot;5&quot;/&gt;&lt;property id=&quot;20300&quot; value=&quot;Slide 4 - &amp;quot;Etapy exkurze&amp;quot;&quot;/&gt;&lt;property id=&quot;20307&quot; value=&quot;295&quot;/&gt;&lt;/object&gt;&lt;object type=&quot;3&quot; unique_id=&quot;11323&quot;&gt;&lt;property id=&quot;20148&quot; value=&quot;5&quot;/&gt;&lt;property id=&quot;20300&quot; value=&quot;Slide 5 - &amp;quot;Přípravná část&amp;quot;&quot;/&gt;&lt;property id=&quot;20307&quot; value=&quot;297&quot;/&gt;&lt;/object&gt;&lt;object type=&quot;3&quot; unique_id=&quot;11444&quot;&gt;&lt;property id=&quot;20148&quot; value=&quot;5&quot;/&gt;&lt;property id=&quot;20300&quot; value=&quot;Slide 6 - &amp;quot;Přípravná část&amp;quot;&quot;/&gt;&lt;property id=&quot;20307&quot; value=&quot;298&quot;/&gt;&lt;/object&gt;&lt;object type=&quot;3&quot; unique_id=&quot;11445&quot;&gt;&lt;property id=&quot;20148&quot; value=&quot;5&quot;/&gt;&lt;property id=&quot;20300&quot; value=&quot;Slide 7 - &amp;quot;Provedení exkurze&amp;quot;&quot;/&gt;&lt;property id=&quot;20307&quot; value=&quot;299&quot;/&gt;&lt;/object&gt;&lt;object type=&quot;3&quot; unique_id=&quot;11446&quot;&gt;&lt;property id=&quot;20148&quot; value=&quot;5&quot;/&gt;&lt;property id=&quot;20300&quot; value=&quot;Slide 8 - &amp;quot;Provedení exkurze&amp;quot;&quot;/&gt;&lt;property id=&quot;20307&quot; value=&quot;300&quot;/&gt;&lt;/object&gt;&lt;object type=&quot;3&quot; unique_id=&quot;11447&quot;&gt;&lt;property id=&quot;20148&quot; value=&quot;5&quot;/&gt;&lt;property id=&quot;20300&quot; value=&quot;Slide 9 - &amp;quot;Zhodnocení a využití exkurze&amp;quot;&quot;/&gt;&lt;property id=&quot;20307&quot; value=&quot;301&quot;/&gt;&lt;/object&gt;&lt;object type=&quot;3&quot; unique_id=&quot;11448&quot;&gt;&lt;property id=&quot;20148&quot; value=&quot;5&quot;/&gt;&lt;property id=&quot;20300&quot; value=&quot;Slide 10 - &amp;quot;Teoretická příprava - příprava&amp;quot;&quot;/&gt;&lt;property id=&quot;20307&quot; value=&quot;302&quot;/&gt;&lt;/object&gt;&lt;object type=&quot;3&quot; unique_id=&quot;11501&quot;&gt;&lt;property id=&quot;20148&quot; value=&quot;5&quot;/&gt;&lt;property id=&quot;20300&quot; value=&quot;Slide 11 - &amp;quot;Postup exkurze - příprava&amp;quot;&quot;/&gt;&lt;property id=&quot;20307&quot; value=&quot;303&quot;/&gt;&lt;/object&gt;&lt;object type=&quot;3&quot; unique_id=&quot;11502&quot;&gt;&lt;property id=&quot;20148&quot; value=&quot;5&quot;/&gt;&lt;property id=&quot;20300&quot; value=&quot;Slide 12 - &amp;quot;Zhodnocení exkurze - příprava&amp;quot;&quot;/&gt;&lt;property id=&quot;20307&quot; value=&quot;304&quot;/&gt;&lt;/object&gt;&lt;object type=&quot;3&quot; unique_id=&quot;11563&quot;&gt;&lt;property id=&quot;20148&quot; value=&quot;5&quot;/&gt;&lt;property id=&quot;20300&quot; value=&quot;Slide 13 - &amp;quot;Učitel a žák&amp;quot;&quot;/&gt;&lt;property id=&quot;20307&quot; value=&quot;305&quot;/&gt;&lt;/object&gt;&lt;object type=&quot;3&quot; unique_id=&quot;11564&quot;&gt;&lt;property id=&quot;20148&quot; value=&quot;5&quot;/&gt;&lt;property id=&quot;20300&quot; value=&quot;Slide 14 - &amp;quot;Učitel a žák&amp;quot;&quot;/&gt;&lt;property id=&quot;20307&quot; value=&quot;306&quot;/&gt;&lt;/object&gt;&lt;/object&gt;&lt;/object&gt;&lt;/database&gt;"/>
  <p:tag name="SECTOMILLISECCONVERTED" val="1"/>
</p:tagLst>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899</TotalTime>
  <Words>1059</Words>
  <Application>Microsoft Office PowerPoint</Application>
  <PresentationFormat>Předvádění na obrazovce (4:3)</PresentationFormat>
  <Paragraphs>71</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Trebuchet MS</vt:lpstr>
      <vt:lpstr>Wingdings 2</vt:lpstr>
      <vt:lpstr>Wingdings 3</vt:lpstr>
      <vt:lpstr>Fazeta</vt:lpstr>
      <vt:lpstr>Svět práce</vt:lpstr>
      <vt:lpstr>Úvod</vt:lpstr>
      <vt:lpstr>Exkurze</vt:lpstr>
      <vt:lpstr>Etapy exkurze</vt:lpstr>
      <vt:lpstr>Přípravná část</vt:lpstr>
      <vt:lpstr>Přípravná část</vt:lpstr>
      <vt:lpstr>Provedení exkurze</vt:lpstr>
      <vt:lpstr>Provedení exkurze</vt:lpstr>
      <vt:lpstr>Zhodnocení a využití exkurze</vt:lpstr>
      <vt:lpstr>Teoretická příprava - příprava</vt:lpstr>
      <vt:lpstr>Postup exkurze - příprava</vt:lpstr>
      <vt:lpstr>Zhodnocení exkurze - příprava</vt:lpstr>
      <vt:lpstr>Učitel a žák</vt:lpstr>
      <vt:lpstr>Učitel a žák</vt:lpstr>
      <vt:lpstr>Literární a elektronické zdroje</vt:lpstr>
    </vt:vector>
  </TitlesOfParts>
  <Company>ATC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Informační zdroje</dc:title>
  <dc:creator>admin</dc:creator>
  <cp:lastModifiedBy>Zdeněk Hodis</cp:lastModifiedBy>
  <cp:revision>98</cp:revision>
  <dcterms:created xsi:type="dcterms:W3CDTF">2010-03-01T14:40:18Z</dcterms:created>
  <dcterms:modified xsi:type="dcterms:W3CDTF">2022-03-08T12:35:18Z</dcterms:modified>
</cp:coreProperties>
</file>