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67" r:id="rId11"/>
    <p:sldId id="268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Knopp" userId="dfe79d94c8671d66" providerId="LiveId" clId="{BABBD4A6-3A0C-4292-AA6A-948FFA7450F9}"/>
    <pc:docChg chg="modSld">
      <pc:chgData name="Jakub Knopp" userId="dfe79d94c8671d66" providerId="LiveId" clId="{BABBD4A6-3A0C-4292-AA6A-948FFA7450F9}" dt="2022-02-28T10:26:11.340" v="10" actId="6549"/>
      <pc:docMkLst>
        <pc:docMk/>
      </pc:docMkLst>
      <pc:sldChg chg="modSp mod">
        <pc:chgData name="Jakub Knopp" userId="dfe79d94c8671d66" providerId="LiveId" clId="{BABBD4A6-3A0C-4292-AA6A-948FFA7450F9}" dt="2022-02-28T10:23:04.909" v="6" actId="20577"/>
        <pc:sldMkLst>
          <pc:docMk/>
          <pc:sldMk cId="3298402867" sldId="265"/>
        </pc:sldMkLst>
        <pc:spChg chg="mod">
          <ac:chgData name="Jakub Knopp" userId="dfe79d94c8671d66" providerId="LiveId" clId="{BABBD4A6-3A0C-4292-AA6A-948FFA7450F9}" dt="2022-02-28T10:23:04.909" v="6" actId="20577"/>
          <ac:spMkLst>
            <pc:docMk/>
            <pc:sldMk cId="3298402867" sldId="265"/>
            <ac:spMk id="3" creationId="{1A05B560-4B69-4EC1-B98D-567B9BD4C75D}"/>
          </ac:spMkLst>
        </pc:spChg>
      </pc:sldChg>
      <pc:sldChg chg="modSp mod">
        <pc:chgData name="Jakub Knopp" userId="dfe79d94c8671d66" providerId="LiveId" clId="{BABBD4A6-3A0C-4292-AA6A-948FFA7450F9}" dt="2022-02-28T10:26:11.340" v="10" actId="6549"/>
        <pc:sldMkLst>
          <pc:docMk/>
          <pc:sldMk cId="382383546" sldId="266"/>
        </pc:sldMkLst>
        <pc:spChg chg="mod">
          <ac:chgData name="Jakub Knopp" userId="dfe79d94c8671d66" providerId="LiveId" clId="{BABBD4A6-3A0C-4292-AA6A-948FFA7450F9}" dt="2022-02-28T10:26:11.340" v="10" actId="6549"/>
          <ac:spMkLst>
            <pc:docMk/>
            <pc:sldMk cId="382383546" sldId="266"/>
            <ac:spMk id="3" creationId="{1A05B560-4B69-4EC1-B98D-567B9BD4C75D}"/>
          </ac:spMkLst>
        </pc:spChg>
      </pc:sldChg>
    </pc:docChg>
  </pc:docChgLst>
  <pc:docChgLst>
    <pc:chgData name="Jakub Knopp" userId="dfe79d94c8671d66" providerId="LiveId" clId="{D6FBFF7D-7E81-4A80-858E-92BBEA5DDE5B}"/>
    <pc:docChg chg="delSld">
      <pc:chgData name="Jakub Knopp" userId="dfe79d94c8671d66" providerId="LiveId" clId="{D6FBFF7D-7E81-4A80-858E-92BBEA5DDE5B}" dt="2022-02-28T09:51:08.266" v="1" actId="47"/>
      <pc:docMkLst>
        <pc:docMk/>
      </pc:docMkLst>
      <pc:sldChg chg="del">
        <pc:chgData name="Jakub Knopp" userId="dfe79d94c8671d66" providerId="LiveId" clId="{D6FBFF7D-7E81-4A80-858E-92BBEA5DDE5B}" dt="2022-02-28T09:51:08.266" v="1" actId="47"/>
        <pc:sldMkLst>
          <pc:docMk/>
          <pc:sldMk cId="263784652" sldId="258"/>
        </pc:sldMkLst>
      </pc:sldChg>
      <pc:sldChg chg="del">
        <pc:chgData name="Jakub Knopp" userId="dfe79d94c8671d66" providerId="LiveId" clId="{D6FBFF7D-7E81-4A80-858E-92BBEA5DDE5B}" dt="2022-02-28T09:51:06.685" v="0" actId="47"/>
        <pc:sldMkLst>
          <pc:docMk/>
          <pc:sldMk cId="834152770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28.2.2022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o.cz/adaptivni-tempomat-jak-funguje-a-jake-zname-druhy-104364" TargetMode="External"/><Relationship Id="rId3" Type="http://schemas.openxmlformats.org/officeDocument/2006/relationships/hyperlink" Target="https://www.garaz.cz/clanek/jake-jsou-druhy-a-jak-funguje-hlidani-jizdniho-pruhu-21000904" TargetMode="External"/><Relationship Id="rId7" Type="http://schemas.openxmlformats.org/officeDocument/2006/relationships/hyperlink" Target="https://www.auto.cz/posilovace-rizeni-jak-vlastne-funguji-a-cim-se-lisi-jednotlive-typy-103186" TargetMode="External"/><Relationship Id="rId12" Type="http://schemas.openxmlformats.org/officeDocument/2006/relationships/hyperlink" Target="https://cs.wikipedia.org/wiki/Autonomn%C3%AD_vozidlo" TargetMode="External"/><Relationship Id="rId2" Type="http://schemas.openxmlformats.org/officeDocument/2006/relationships/hyperlink" Target="https://www.garaz.cz/clanek/system-ktery-muze-zachranovat-zivoty-to-je-nouzove-brzdeni-210010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drive.cz/clanky/technologie-v-autech-system-udrzovani-v-jizdnim-pruhu-528" TargetMode="External"/><Relationship Id="rId11" Type="http://schemas.openxmlformats.org/officeDocument/2006/relationships/hyperlink" Target="https://svetmotoru.auto.cz/clanek/technika/4040/systemy-cteni-dopravnich-znacek-dej-si-pohov-cedule-hlidam.html" TargetMode="External"/><Relationship Id="rId5" Type="http://schemas.openxmlformats.org/officeDocument/2006/relationships/hyperlink" Target="https://www.autohled.cz/magazin/jak-funguje-lane-assist-vysvetlime-vam-vse-o-systemu-hlidani-jizdnich-pruhu/248" TargetMode="External"/><Relationship Id="rId10" Type="http://schemas.openxmlformats.org/officeDocument/2006/relationships/hyperlink" Target="https://www.garaz.cz/clanek/blbost-nebo-pomocnik-hlidani-mrtveho-uhlu-muze-davat-smysl-21001071" TargetMode="External"/><Relationship Id="rId4" Type="http://schemas.openxmlformats.org/officeDocument/2006/relationships/hyperlink" Target="https://www.garaz.cz/clanek/tempomat-za-temer-70-let-usel-kus-cesty-vite-jak-funguje-21000927" TargetMode="External"/><Relationship Id="rId9" Type="http://schemas.openxmlformats.org/officeDocument/2006/relationships/hyperlink" Target="https://www.az-pneu.cz/clanky/parkovaci-asistent-potrebujete-ho-na-svem-aut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91949"/>
            <a:ext cx="11029616" cy="566738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cs" sz="3200" dirty="0"/>
              <a:t>Automotive – asystenční systémy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1" y="6387880"/>
            <a:ext cx="11029617" cy="998148"/>
          </a:xfrm>
        </p:spPr>
        <p:txBody>
          <a:bodyPr rtlCol="0" anchor="t">
            <a:normAutofit/>
          </a:bodyPr>
          <a:lstStyle/>
          <a:p>
            <a:pPr rtl="0"/>
            <a:r>
              <a:rPr lang="cs" dirty="0"/>
              <a:t>Jakub Knopp</a:t>
            </a:r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2BAB7721-D043-4801-AF17-BF4A3569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877" y="6387880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cs-CZ" dirty="0" err="1"/>
              <a:t>PedF</a:t>
            </a:r>
            <a:r>
              <a:rPr lang="cs-CZ" dirty="0"/>
              <a:t> MUNI </a:t>
            </a:r>
            <a:fld id="{48E295CD-EF07-4568-A35E-D8DFD54CCEB6}" type="datetime1">
              <a:rPr lang="cs-CZ" smtClean="0"/>
              <a:pPr rtl="0">
                <a:spcAft>
                  <a:spcPts val="600"/>
                </a:spcAft>
              </a:pPr>
              <a:t>28.2.2022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926" y="1668701"/>
            <a:ext cx="7850145" cy="440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142EA-353E-48FE-9689-0896D31E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autonomního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463847-4020-4BBE-B623-6D3821074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0 – bez automatizace, automatický systém pouze varuje, ale neovládá vůz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1 – asistence řidiče („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</a:rPr>
              <a:t>hands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 on“), automaticky mohou probíhat složitější funkce (adaptivní tempomat, aktivní parkovací asistent), řidič musí být schopen kdykoli řídit.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2 – částečná automatizace („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</a:rPr>
              <a:t>hands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</a:rPr>
              <a:t>off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“), automat řídí, zrychluje i brzdí, řidič musí sledovat provoz a kontrolovat činnost systému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3 – podmíněná automatizace („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</a:rPr>
              <a:t>eyes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</a:rPr>
              <a:t>off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“), v definovaném prostředí se řidič nemusí věnovat řízení, musí však být připraven převzít řízení v časovém limitu, který stanoví výrobce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4 – vysoká automatizace („mind 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</a:rPr>
              <a:t>off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“). S výjimkou vysoce nebezpečného prostředí (nebezpečné počasí) řídí automat a řidič nezasahuje.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5 – plná automatizace („řízení volitelné“). Automat řídí do libovolného legálního cíle, řidič jen zadá cíl.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02C1B6-4E86-4261-8898-475DB1C5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02C2F-A84D-4C17-8648-EB0EC9CB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CCDC6-11B9-4C2C-B216-4D86E1AA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https://www.garaz.cz/clanek/system-ktery-muze-zachranovat-zivoty-to-je-nouzove-brzdeni-21001050</a:t>
            </a:r>
            <a:endParaRPr lang="cs-CZ" dirty="0"/>
          </a:p>
          <a:p>
            <a:r>
              <a:rPr lang="cs-CZ" dirty="0">
                <a:hlinkClick r:id="rId3"/>
              </a:rPr>
              <a:t>https://www.garaz.cz/clanek/jake-jsou-druhy-a-jak-funguje-hlidani-jizdniho-pruhu-21000904</a:t>
            </a:r>
            <a:endParaRPr lang="cs-CZ" dirty="0"/>
          </a:p>
          <a:p>
            <a:r>
              <a:rPr lang="cs-CZ" dirty="0">
                <a:hlinkClick r:id="rId4"/>
              </a:rPr>
              <a:t>https://www.garaz.cz/clanek/tempomat-za-temer-70-let-usel-kus-cesty-vite-jak-funguje-21000927</a:t>
            </a:r>
            <a:endParaRPr lang="cs-CZ" dirty="0"/>
          </a:p>
          <a:p>
            <a:r>
              <a:rPr lang="cs-CZ" dirty="0">
                <a:hlinkClick r:id="rId5"/>
              </a:rPr>
              <a:t>https://www.autohled.cz/magazin/jak-funguje-lane-assist-vysvetlime-vam-vse-o-systemu-hlidani-jizdnich-pruhu/248</a:t>
            </a:r>
            <a:endParaRPr lang="cs-CZ" dirty="0"/>
          </a:p>
          <a:p>
            <a:r>
              <a:rPr lang="cs-CZ" dirty="0">
                <a:hlinkClick r:id="rId6"/>
              </a:rPr>
              <a:t>https://fdrive.cz/clanky/technologie-v-autech-system-udrzovani-v-jizdnim-pruhu-528</a:t>
            </a:r>
            <a:endParaRPr lang="cs-CZ" dirty="0"/>
          </a:p>
          <a:p>
            <a:r>
              <a:rPr lang="cs-CZ" dirty="0">
                <a:hlinkClick r:id="rId7"/>
              </a:rPr>
              <a:t>https://www.auto.cz/posilovace-rizeni-jak-vlastne-funguji-a-cim-se-lisi-jednotlive-typy-103186</a:t>
            </a:r>
            <a:endParaRPr lang="cs-CZ" dirty="0"/>
          </a:p>
          <a:p>
            <a:r>
              <a:rPr lang="cs-CZ" dirty="0">
                <a:hlinkClick r:id="rId8"/>
              </a:rPr>
              <a:t>https://www.auto.cz/adaptivni-tempomat-jak-funguje-a-jake-zname-druhy-104364</a:t>
            </a:r>
            <a:endParaRPr lang="cs-CZ" dirty="0"/>
          </a:p>
          <a:p>
            <a:r>
              <a:rPr lang="cs-CZ" dirty="0">
                <a:hlinkClick r:id="rId9"/>
              </a:rPr>
              <a:t>https://www.az-pneu.cz/clanky/parkovaci-asistent-potrebujete-ho-na-svem-aute</a:t>
            </a:r>
            <a:endParaRPr lang="cs-CZ" dirty="0"/>
          </a:p>
          <a:p>
            <a:r>
              <a:rPr lang="cs-CZ" dirty="0">
                <a:hlinkClick r:id="rId10"/>
              </a:rPr>
              <a:t>https://www.garaz.cz/clanek/blbost-nebo-pomocnik-hlidani-mrtveho-uhlu-muze-davat-smysl-21001071</a:t>
            </a:r>
            <a:endParaRPr lang="cs-CZ" dirty="0"/>
          </a:p>
          <a:p>
            <a:r>
              <a:rPr lang="cs-CZ">
                <a:hlinkClick r:id="rId11"/>
              </a:rPr>
              <a:t>https://svetmotoru.auto.cz/clanek/technika/4040/systemy-cteni-dopravnich-znacek-dej-si-pohov-cedule-hlidam.html</a:t>
            </a:r>
            <a:r>
              <a:rPr lang="cs-CZ"/>
              <a:t> </a:t>
            </a:r>
            <a:endParaRPr lang="cs-CZ" dirty="0"/>
          </a:p>
          <a:p>
            <a:r>
              <a:rPr lang="cs-CZ" dirty="0">
                <a:hlinkClick r:id="rId12"/>
              </a:rPr>
              <a:t>https://cs.wikipedia.org/wiki/Autonomn%C3%AD_vozidlo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22EBD6-4A3F-437A-91BD-368EAB2C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4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589DC-69B7-4AD4-A1CE-EBC0F7B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bude řeč?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73B05-7DD8-4DF7-9ADD-5679ACFE3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Nouzové brždění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Hlídání jízdního pruhu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Tempomat vč. adaptivního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Parkovací asistent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Monitoring mrtvého úhlu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Čtení dopravním značek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Autonomní řízení vozidla lvl.1 a 2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AE890F-00EE-4F34-9B31-3F20E17A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pic>
        <p:nvPicPr>
          <p:cNvPr id="1028" name="Picture 4" descr="Peugeot 2008 74 kW Benzín Manuální – Autonaklik.cz">
            <a:extLst>
              <a:ext uri="{FF2B5EF4-FFF2-40B4-BE49-F238E27FC236}">
                <a16:creationId xmlns:a16="http://schemas.microsoft.com/office/drawing/2014/main" id="{FC7CE0F2-5484-4D8F-A60A-4B9CF0017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68" y="1890876"/>
            <a:ext cx="5161191" cy="3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9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ystém (FCW) a (FCA) | Asistenční systémy Hyundai i30 hatchback">
            <a:extLst>
              <a:ext uri="{FF2B5EF4-FFF2-40B4-BE49-F238E27FC236}">
                <a16:creationId xmlns:a16="http://schemas.microsoft.com/office/drawing/2014/main" id="{FACD9800-E5D0-4081-914F-6AEED785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7" y="3460078"/>
            <a:ext cx="5279205" cy="31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1918D6-42FD-4E6D-A2C9-088A1441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nouzového brždění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5B560-4B69-4EC1-B98D-567B9BD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1663405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FCW, EBA, FCA,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AEB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, FA, ADAS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Radar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Kamera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Povinný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99C17-1616-4588-82EB-D22E2370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7" name="AutoShape 4" descr="Audi pre sense">
            <a:extLst>
              <a:ext uri="{FF2B5EF4-FFF2-40B4-BE49-F238E27FC236}">
                <a16:creationId xmlns:a16="http://schemas.microsoft.com/office/drawing/2014/main" id="{7F438B41-5E9E-4FF1-8FEC-9388870B6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500" y="32766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5A97B00-EEFA-44BB-B1D0-72C4D76EC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98" y="1143000"/>
            <a:ext cx="5381187" cy="31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7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CD9800-E5D0-4081-914F-6AEED785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5502" y="4149437"/>
            <a:ext cx="5279205" cy="26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1918D6-42FD-4E6D-A2C9-088A1441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hlídání jízdy v pruhu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5B560-4B69-4EC1-B98D-567B9BD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241050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LGS, LG, LKAS, KL, LDP, LFS, LDW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Kamera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Upozornění vs. Udržení v pruhu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Hydraulické vs. Elektromechanické řízení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Povinný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99C17-1616-4588-82EB-D22E2370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7" name="AutoShape 4" descr="Audi pre sense">
            <a:extLst>
              <a:ext uri="{FF2B5EF4-FFF2-40B4-BE49-F238E27FC236}">
                <a16:creationId xmlns:a16="http://schemas.microsoft.com/office/drawing/2014/main" id="{7F438B41-5E9E-4FF1-8FEC-9388870B6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500" y="32766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5A97B00-EEFA-44BB-B1D0-72C4D76EC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3798" y="1213302"/>
            <a:ext cx="5381187" cy="30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9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918D6-42FD-4E6D-A2C9-088A1441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tempomat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5B560-4B69-4EC1-B98D-567B9BD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1663405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ACC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Radar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Spolupráce s ABS, ESP případně AEB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Manuální vs. Automatická převodovka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99C17-1616-4588-82EB-D22E2370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7" name="AutoShape 4" descr="Audi pre sense">
            <a:extLst>
              <a:ext uri="{FF2B5EF4-FFF2-40B4-BE49-F238E27FC236}">
                <a16:creationId xmlns:a16="http://schemas.microsoft.com/office/drawing/2014/main" id="{7F438B41-5E9E-4FF1-8FEC-9388870B6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500" y="32766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37D8EC-EC7B-40CF-BD30-9596E85A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658243"/>
            <a:ext cx="6296025" cy="35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4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918D6-42FD-4E6D-A2C9-088A1441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Parkovací asistent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5B560-4B69-4EC1-B98D-567B9BD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252641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Radar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Kamera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Parkovací senzory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Nutná spolupráce s AEB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Elektromechanické řízení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Automatická převodovka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99C17-1616-4588-82EB-D22E2370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7" name="AutoShape 4" descr="Audi pre sense">
            <a:extLst>
              <a:ext uri="{FF2B5EF4-FFF2-40B4-BE49-F238E27FC236}">
                <a16:creationId xmlns:a16="http://schemas.microsoft.com/office/drawing/2014/main" id="{7F438B41-5E9E-4FF1-8FEC-9388870B6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500" y="32766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37D8EC-EC7B-40CF-BD30-9596E85A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1060" y="1658243"/>
            <a:ext cx="6283804" cy="35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7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918D6-42FD-4E6D-A2C9-088A1441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mrtvého úhlu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5B560-4B69-4EC1-B98D-567B9BD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166340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BDS, BLIS, BSA, BSD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Kamera/senzor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Zpětné zrcátko, nárazník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Zpětné zrcátko, infotainment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99C17-1616-4588-82EB-D22E2370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7" name="AutoShape 4" descr="Audi pre sense">
            <a:extLst>
              <a:ext uri="{FF2B5EF4-FFF2-40B4-BE49-F238E27FC236}">
                <a16:creationId xmlns:a16="http://schemas.microsoft.com/office/drawing/2014/main" id="{7F438B41-5E9E-4FF1-8FEC-9388870B6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500" y="32766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37D8EC-EC7B-40CF-BD30-9596E85A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1657" y="1400621"/>
            <a:ext cx="5409009" cy="40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0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918D6-42FD-4E6D-A2C9-088A1441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Čtení dopravních značek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5B560-4B69-4EC1-B98D-567B9BD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1663405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2">
                    <a:lumMod val="10000"/>
                  </a:schemeClr>
                </a:solidFill>
              </a:rPr>
              <a:t>Kamera 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Bude povinné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99C17-1616-4588-82EB-D22E2370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sp>
        <p:nvSpPr>
          <p:cNvPr id="7" name="AutoShape 4" descr="Audi pre sense">
            <a:extLst>
              <a:ext uri="{FF2B5EF4-FFF2-40B4-BE49-F238E27FC236}">
                <a16:creationId xmlns:a16="http://schemas.microsoft.com/office/drawing/2014/main" id="{7F438B41-5E9E-4FF1-8FEC-9388870B6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500" y="32766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37D8EC-EC7B-40CF-BD30-9596E85A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1119" y="1782068"/>
            <a:ext cx="5989688" cy="39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D86006-D283-4680-B5E6-F139FBA5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28.2.2022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D8E3A2-5E4F-4967-89B6-70DBFF67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571500"/>
            <a:ext cx="4457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3835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Vlastní 11">
      <a:dk1>
        <a:srgbClr val="BF5711"/>
      </a:dk1>
      <a:lt1>
        <a:sysClr val="window" lastClr="FFFFFF"/>
      </a:lt1>
      <a:dk2>
        <a:srgbClr val="ED7D31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</Words>
  <Application>Microsoft Office PowerPoint</Application>
  <PresentationFormat>Širokoúhlá obrazovka</PresentationFormat>
  <Paragraphs>71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Franklin Gothic Demi</vt:lpstr>
      <vt:lpstr>Wingdings 2</vt:lpstr>
      <vt:lpstr>DividendVTI</vt:lpstr>
      <vt:lpstr>Automotive – asystenční systémy</vt:lpstr>
      <vt:lpstr>O čem bude řeč?</vt:lpstr>
      <vt:lpstr>Systém nouzového brždění</vt:lpstr>
      <vt:lpstr>Systém hlídání jízdy v pruhu</vt:lpstr>
      <vt:lpstr>Adaptivní tempomat</vt:lpstr>
      <vt:lpstr>Parkovací asistent</vt:lpstr>
      <vt:lpstr>Sledování mrtvého úhlu</vt:lpstr>
      <vt:lpstr>Čtení dopravních značek</vt:lpstr>
      <vt:lpstr>Prezentace aplikace PowerPoint</vt:lpstr>
      <vt:lpstr>Úrovně autonomního řízení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– asystenční systémy</dc:title>
  <dc:creator>Jakub Knopp</dc:creator>
  <cp:lastModifiedBy>Jakub Knopp</cp:lastModifiedBy>
  <cp:revision>1</cp:revision>
  <dcterms:created xsi:type="dcterms:W3CDTF">2022-02-27T11:17:17Z</dcterms:created>
  <dcterms:modified xsi:type="dcterms:W3CDTF">2022-02-28T10:26:20Z</dcterms:modified>
</cp:coreProperties>
</file>