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6858000" cx="9144000"/>
  <p:notesSz cx="6858000" cy="9945675"/>
  <p:embeddedFontLst>
    <p:embeddedFont>
      <p:font typeface="Constantia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8" roundtripDataSignature="AMtx7mjv8kDdtmrOgucjh8oLuyPSv+SZ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Constantia-regular.fntdata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font" Target="fonts/Constantia-italic.fntdata"/><Relationship Id="rId23" Type="http://schemas.openxmlformats.org/officeDocument/2006/relationships/slide" Target="slides/slide17.xml"/><Relationship Id="rId45" Type="http://schemas.openxmlformats.org/officeDocument/2006/relationships/font" Target="fonts/Constantia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customschemas.google.com/relationships/presentationmetadata" Target="metadata"/><Relationship Id="rId25" Type="http://schemas.openxmlformats.org/officeDocument/2006/relationships/slide" Target="slides/slide19.xml"/><Relationship Id="rId47" Type="http://schemas.openxmlformats.org/officeDocument/2006/relationships/font" Target="fonts/Constantia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0ce8077ee_0_57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120ce8077ee_0_57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0ce8077ee_0_49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120ce8077ee_0_49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3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9cae95cde_0_0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129cae95cde_0_0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9cae95cde_0_5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129cae95cde_0_5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9cae95cde_0_11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129cae95cde_0_11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9cae95cde_0_17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129cae95cde_0_17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29cae95cde_0_24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129cae95cde_0_24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9cae95cde_0_29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129cae95cde_0_29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9cae95cde_0_34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129cae95cde_0_34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0ce8077ee_0_5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120ce8077ee_0_5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9cae95cde_0_39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129cae95cde_0_39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29cae95cde_0_44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129cae95cde_0_44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9cae95cde_0_49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129cae95cde_0_49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9cae95cde_0_53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129cae95cde_0_53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9cae95cde_0_58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129cae95cde_0_58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9cae95cde_0_75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129cae95cde_0_75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9cae95cde_0_148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129cae95cde_0_148:notes"/>
          <p:cNvSpPr txBox="1"/>
          <p:nvPr>
            <p:ph idx="1" type="body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9cae95cde_0_154:notes"/>
          <p:cNvSpPr/>
          <p:nvPr>
            <p:ph idx="2" type="sldImg"/>
          </p:nvPr>
        </p:nvSpPr>
        <p:spPr>
          <a:xfrm>
            <a:off x="1714763" y="745926"/>
            <a:ext cx="3429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129cae95cde_0_154:notes"/>
          <p:cNvSpPr txBox="1"/>
          <p:nvPr>
            <p:ph idx="1" type="body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9cae95cde_0_159:notes"/>
          <p:cNvSpPr/>
          <p:nvPr>
            <p:ph idx="2" type="sldImg"/>
          </p:nvPr>
        </p:nvSpPr>
        <p:spPr>
          <a:xfrm>
            <a:off x="1714763" y="745926"/>
            <a:ext cx="3429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129cae95cde_0_159:notes"/>
          <p:cNvSpPr txBox="1"/>
          <p:nvPr>
            <p:ph idx="1" type="body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29cae95cde_0_165:notes"/>
          <p:cNvSpPr/>
          <p:nvPr>
            <p:ph idx="2" type="sldImg"/>
          </p:nvPr>
        </p:nvSpPr>
        <p:spPr>
          <a:xfrm>
            <a:off x="1714763" y="745926"/>
            <a:ext cx="3429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129cae95cde_0_165:notes"/>
          <p:cNvSpPr txBox="1"/>
          <p:nvPr>
            <p:ph idx="1" type="body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724175"/>
            <a:ext cx="5486400" cy="44755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1143225" y="745925"/>
            <a:ext cx="4572225" cy="372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9cae95cde_0_171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129cae95cde_0_171:notes"/>
          <p:cNvSpPr txBox="1"/>
          <p:nvPr>
            <p:ph idx="1" type="body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29cae95cde_0_183:notes"/>
          <p:cNvSpPr txBox="1"/>
          <p:nvPr>
            <p:ph idx="1" type="body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g129cae95cde_0_183:notes"/>
          <p:cNvSpPr/>
          <p:nvPr>
            <p:ph idx="2" type="sldImg"/>
          </p:nvPr>
        </p:nvSpPr>
        <p:spPr>
          <a:xfrm>
            <a:off x="942975" y="746125"/>
            <a:ext cx="4972050" cy="37290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29cae95cde_0_188:notes"/>
          <p:cNvSpPr txBox="1"/>
          <p:nvPr>
            <p:ph idx="1" type="body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7" name="Google Shape;307;g129cae95cde_0_188:notes"/>
          <p:cNvSpPr/>
          <p:nvPr>
            <p:ph idx="2" type="sldImg"/>
          </p:nvPr>
        </p:nvSpPr>
        <p:spPr>
          <a:xfrm>
            <a:off x="1714763" y="745926"/>
            <a:ext cx="3429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29cae95cde_0_193:notes"/>
          <p:cNvSpPr/>
          <p:nvPr>
            <p:ph idx="2" type="sldImg"/>
          </p:nvPr>
        </p:nvSpPr>
        <p:spPr>
          <a:xfrm>
            <a:off x="1714763" y="745926"/>
            <a:ext cx="3429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g129cae95cde_0_193:notes"/>
          <p:cNvSpPr txBox="1"/>
          <p:nvPr>
            <p:ph idx="1" type="body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29cae95cde_0_198:notes"/>
          <p:cNvSpPr/>
          <p:nvPr>
            <p:ph idx="2" type="sldImg"/>
          </p:nvPr>
        </p:nvSpPr>
        <p:spPr>
          <a:xfrm>
            <a:off x="1714763" y="745926"/>
            <a:ext cx="3429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129cae95cde_0_198:notes"/>
          <p:cNvSpPr txBox="1"/>
          <p:nvPr>
            <p:ph idx="1" type="body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29cae95cde_0_205:notes"/>
          <p:cNvSpPr/>
          <p:nvPr>
            <p:ph idx="2" type="sldImg"/>
          </p:nvPr>
        </p:nvSpPr>
        <p:spPr>
          <a:xfrm>
            <a:off x="1714763" y="745926"/>
            <a:ext cx="3429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129cae95cde_0_205:notes"/>
          <p:cNvSpPr txBox="1"/>
          <p:nvPr>
            <p:ph idx="1" type="body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29cae95cde_0_211:notes"/>
          <p:cNvSpPr txBox="1"/>
          <p:nvPr>
            <p:ph idx="1" type="body"/>
          </p:nvPr>
        </p:nvSpPr>
        <p:spPr>
          <a:xfrm>
            <a:off x="685800" y="4724196"/>
            <a:ext cx="5486400" cy="44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4" name="Google Shape;334;g129cae95cde_0_211:notes"/>
          <p:cNvSpPr/>
          <p:nvPr>
            <p:ph idx="2" type="sldImg"/>
          </p:nvPr>
        </p:nvSpPr>
        <p:spPr>
          <a:xfrm>
            <a:off x="1714763" y="745926"/>
            <a:ext cx="3429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29cae95cde_0_352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129cae95cde_0_352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0ce8077ee_0_12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120ce8077ee_0_12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0ce8077ee_0_18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20ce8077ee_0_18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0ce8077ee_0_24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120ce8077ee_0_24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0ce8077ee_0_29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120ce8077ee_0_29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0ce8077ee_0_38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120ce8077ee_0_38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0ce8077ee_0_44:notes"/>
          <p:cNvSpPr/>
          <p:nvPr>
            <p:ph idx="2" type="sldImg"/>
          </p:nvPr>
        </p:nvSpPr>
        <p:spPr>
          <a:xfrm>
            <a:off x="1143225" y="745925"/>
            <a:ext cx="4572300" cy="37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120ce8077ee_0_44:notes"/>
          <p:cNvSpPr txBox="1"/>
          <p:nvPr>
            <p:ph idx="1" type="body"/>
          </p:nvPr>
        </p:nvSpPr>
        <p:spPr>
          <a:xfrm>
            <a:off x="685800" y="4724175"/>
            <a:ext cx="54864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Úvodní snímek" showMasterSp="0">
  <p:cSld name="1_Úvodní sníme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/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/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/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/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/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/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/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/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4"/>
          <p:cNvSpPr txBox="1"/>
          <p:nvPr>
            <p:ph type="title"/>
          </p:nvPr>
        </p:nvSpPr>
        <p:spPr>
          <a:xfrm>
            <a:off x="298877" y="2900365"/>
            <a:ext cx="85212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298877" y="4116403"/>
            <a:ext cx="85212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147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8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/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0500" y="414001"/>
            <a:ext cx="1160207" cy="106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23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4A4A4"/>
              </a:buClr>
              <a:buSzPts val="5600"/>
              <a:buFont typeface="Calibri"/>
              <a:buNone/>
              <a:defRPr b="1" sz="5600">
                <a:solidFill>
                  <a:srgbClr val="A4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29cae95cde_0_334"/>
          <p:cNvSpPr txBox="1"/>
          <p:nvPr>
            <p:ph type="title"/>
          </p:nvPr>
        </p:nvSpPr>
        <p:spPr>
          <a:xfrm>
            <a:off x="514350" y="685800"/>
            <a:ext cx="4758900" cy="20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129cae95cde_0_334"/>
          <p:cNvSpPr/>
          <p:nvPr>
            <p:ph idx="2" type="pic"/>
          </p:nvPr>
        </p:nvSpPr>
        <p:spPr>
          <a:xfrm>
            <a:off x="5611772" y="0"/>
            <a:ext cx="2698800" cy="5071500"/>
          </a:xfrm>
          <a:prstGeom prst="rect">
            <a:avLst/>
          </a:prstGeom>
          <a:noFill/>
          <a:ln cap="flat" cmpd="thinThick" w="571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" name="Google Shape;48;g129cae95cde_0_334"/>
          <p:cNvSpPr txBox="1"/>
          <p:nvPr>
            <p:ph idx="1" type="body"/>
          </p:nvPr>
        </p:nvSpPr>
        <p:spPr>
          <a:xfrm>
            <a:off x="514351" y="2709052"/>
            <a:ext cx="4758900" cy="23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/>
        </p:txBody>
      </p:sp>
      <p:sp>
        <p:nvSpPr>
          <p:cNvPr id="49" name="Google Shape;49;g129cae95cde_0_334"/>
          <p:cNvSpPr txBox="1"/>
          <p:nvPr>
            <p:ph idx="10" type="dt"/>
          </p:nvPr>
        </p:nvSpPr>
        <p:spPr>
          <a:xfrm>
            <a:off x="5473303" y="5757862"/>
            <a:ext cx="2838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F8CC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g129cae95cde_0_334"/>
          <p:cNvSpPr txBox="1"/>
          <p:nvPr>
            <p:ph idx="11" type="ftr"/>
          </p:nvPr>
        </p:nvSpPr>
        <p:spPr>
          <a:xfrm>
            <a:off x="514350" y="5757862"/>
            <a:ext cx="41244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129cae95cde_0_334"/>
          <p:cNvSpPr txBox="1"/>
          <p:nvPr>
            <p:ph idx="12" type="sldNum"/>
          </p:nvPr>
        </p:nvSpPr>
        <p:spPr>
          <a:xfrm>
            <a:off x="4714875" y="5757862"/>
            <a:ext cx="6810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title"/>
          </p:nvPr>
        </p:nvSpPr>
        <p:spPr>
          <a:xfrm rot="5400000">
            <a:off x="5052219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">
  <p:cSld name="3 sloupc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9cae95cde_0_341"/>
          <p:cNvSpPr txBox="1"/>
          <p:nvPr>
            <p:ph type="title"/>
          </p:nvPr>
        </p:nvSpPr>
        <p:spPr>
          <a:xfrm>
            <a:off x="514351" y="685800"/>
            <a:ext cx="77961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129cae95cde_0_341"/>
          <p:cNvSpPr txBox="1"/>
          <p:nvPr>
            <p:ph idx="1" type="body"/>
          </p:nvPr>
        </p:nvSpPr>
        <p:spPr>
          <a:xfrm>
            <a:off x="514351" y="2063395"/>
            <a:ext cx="24828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61" name="Google Shape;61;g129cae95cde_0_341"/>
          <p:cNvSpPr txBox="1"/>
          <p:nvPr>
            <p:ph idx="2" type="body"/>
          </p:nvPr>
        </p:nvSpPr>
        <p:spPr>
          <a:xfrm>
            <a:off x="514351" y="2639658"/>
            <a:ext cx="2482800" cy="27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62" name="Google Shape;62;g129cae95cde_0_341"/>
          <p:cNvSpPr txBox="1"/>
          <p:nvPr>
            <p:ph idx="3" type="body"/>
          </p:nvPr>
        </p:nvSpPr>
        <p:spPr>
          <a:xfrm>
            <a:off x="3175967" y="2063395"/>
            <a:ext cx="24828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63" name="Google Shape;63;g129cae95cde_0_341"/>
          <p:cNvSpPr txBox="1"/>
          <p:nvPr>
            <p:ph idx="4" type="body"/>
          </p:nvPr>
        </p:nvSpPr>
        <p:spPr>
          <a:xfrm>
            <a:off x="3175966" y="2639658"/>
            <a:ext cx="2482800" cy="27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64" name="Google Shape;64;g129cae95cde_0_341"/>
          <p:cNvSpPr txBox="1"/>
          <p:nvPr>
            <p:ph idx="5" type="body"/>
          </p:nvPr>
        </p:nvSpPr>
        <p:spPr>
          <a:xfrm>
            <a:off x="5827785" y="2063395"/>
            <a:ext cx="24828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b="1" sz="1600"/>
            </a:lvl9pPr>
          </a:lstStyle>
          <a:p/>
        </p:txBody>
      </p:sp>
      <p:sp>
        <p:nvSpPr>
          <p:cNvPr id="65" name="Google Shape;65;g129cae95cde_0_341"/>
          <p:cNvSpPr txBox="1"/>
          <p:nvPr>
            <p:ph idx="6" type="body"/>
          </p:nvPr>
        </p:nvSpPr>
        <p:spPr>
          <a:xfrm>
            <a:off x="5827785" y="2639658"/>
            <a:ext cx="2482800" cy="27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/>
        </p:txBody>
      </p:sp>
      <p:sp>
        <p:nvSpPr>
          <p:cNvPr id="66" name="Google Shape;66;g129cae95cde_0_341"/>
          <p:cNvSpPr txBox="1"/>
          <p:nvPr>
            <p:ph idx="10" type="dt"/>
          </p:nvPr>
        </p:nvSpPr>
        <p:spPr>
          <a:xfrm>
            <a:off x="5473303" y="5757862"/>
            <a:ext cx="28383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F8CCA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129cae95cde_0_341"/>
          <p:cNvSpPr txBox="1"/>
          <p:nvPr>
            <p:ph idx="11" type="ftr"/>
          </p:nvPr>
        </p:nvSpPr>
        <p:spPr>
          <a:xfrm>
            <a:off x="514350" y="5757862"/>
            <a:ext cx="41244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129cae95cde_0_341"/>
          <p:cNvSpPr txBox="1"/>
          <p:nvPr>
            <p:ph idx="12" type="sldNum"/>
          </p:nvPr>
        </p:nvSpPr>
        <p:spPr>
          <a:xfrm>
            <a:off x="4714875" y="5757862"/>
            <a:ext cx="6810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CA0"/>
              </a:buClr>
              <a:buSzPts val="3200"/>
              <a:buFont typeface="Impact"/>
              <a:buNone/>
              <a:defRPr b="0" i="0" sz="3200" u="none" cap="none" strike="noStrike">
                <a:solidFill>
                  <a:srgbClr val="F8CCA0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" type="body"/>
          </p:nvPr>
        </p:nvSpPr>
        <p:spPr>
          <a:xfrm rot="5400000">
            <a:off x="2377281" y="15081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828282">
                  <a:alpha val="43921"/>
                </a:srgbClr>
              </a:gs>
              <a:gs pos="100000">
                <a:srgbClr val="878787">
                  <a:alpha val="5411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4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D6D6D"/>
              </a:gs>
              <a:gs pos="80000">
                <a:srgbClr val="9C9C9C"/>
              </a:gs>
              <a:gs pos="100000">
                <a:srgbClr val="9C9C9C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14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9" name="Google Shape;9;p1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8383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11;p1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DEDE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/>
          <p:nvPr/>
        </p:nvSpPr>
        <p:spPr>
          <a:xfrm>
            <a:off x="-9525" y="-7937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828282">
                  <a:alpha val="43921"/>
                </a:srgbClr>
              </a:gs>
              <a:gs pos="100000">
                <a:srgbClr val="878787">
                  <a:alpha val="54117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6"/>
          <p:cNvSpPr/>
          <p:nvPr/>
        </p:nvSpPr>
        <p:spPr>
          <a:xfrm>
            <a:off x="4381500" y="-7937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D6D6D"/>
              </a:gs>
              <a:gs pos="80000">
                <a:srgbClr val="9C9C9C"/>
              </a:gs>
              <a:gs pos="100000">
                <a:srgbClr val="9C9C9C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6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  <p:grpSp>
        <p:nvGrpSpPr>
          <p:cNvPr id="36" name="Google Shape;36;p16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37" name="Google Shape;37;p16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8383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czso.cz/csu/csu.nsf/informace/czam080410analyza10.doc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cs.wikipedia.org/wiki/Ide%C3%A1l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Zápatí prezentace</a:t>
            </a:r>
            <a:endParaRPr/>
          </a:p>
        </p:txBody>
      </p:sp>
      <p:sp>
        <p:nvSpPr>
          <p:cNvPr id="112" name="Google Shape;112;p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3"/>
          <p:cNvSpPr txBox="1"/>
          <p:nvPr>
            <p:ph type="title"/>
          </p:nvPr>
        </p:nvSpPr>
        <p:spPr>
          <a:xfrm>
            <a:off x="298875" y="1784324"/>
            <a:ext cx="8706600" cy="26049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Je rodina v krizi?</a:t>
            </a:r>
            <a:endParaRPr sz="4000"/>
          </a:p>
          <a:p>
            <a:pPr indent="0" lvl="0" marL="0" rtl="0" algn="l">
              <a:lnSpc>
                <a:spcPct val="825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000"/>
              <a:t>Otcovská a mateřská role a přístup k dítěti, sladění práce a rodiny a spolupráce Mš a rodiny</a:t>
            </a:r>
            <a:endParaRPr sz="4000"/>
          </a:p>
        </p:txBody>
      </p:sp>
      <p:sp>
        <p:nvSpPr>
          <p:cNvPr id="114" name="Google Shape;114;p3"/>
          <p:cNvSpPr txBox="1"/>
          <p:nvPr>
            <p:ph idx="1" type="subTitle"/>
          </p:nvPr>
        </p:nvSpPr>
        <p:spPr>
          <a:xfrm>
            <a:off x="298877" y="4116403"/>
            <a:ext cx="85212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Lucie Grůzová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0ce8077ee_0_57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Role matky</a:t>
            </a:r>
            <a:endParaRPr/>
          </a:p>
        </p:txBody>
      </p:sp>
      <p:sp>
        <p:nvSpPr>
          <p:cNvPr id="165" name="Google Shape;165;g120ce8077ee_0_57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 sz="19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 vás napadne?</a:t>
            </a:r>
            <a:endParaRPr sz="19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0ce8077ee_0_49"/>
          <p:cNvSpPr txBox="1"/>
          <p:nvPr>
            <p:ph type="title"/>
          </p:nvPr>
        </p:nvSpPr>
        <p:spPr>
          <a:xfrm>
            <a:off x="457200" y="9843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Kdo definuje rozdíly mezi muži a ženami?</a:t>
            </a:r>
            <a:endParaRPr/>
          </a:p>
        </p:txBody>
      </p:sp>
      <p:sp>
        <p:nvSpPr>
          <p:cNvPr id="171" name="Google Shape;171;g120ce8077ee_0_49"/>
          <p:cNvSpPr txBox="1"/>
          <p:nvPr>
            <p:ph idx="1" type="body"/>
          </p:nvPr>
        </p:nvSpPr>
        <p:spPr>
          <a:xfrm>
            <a:off x="457200" y="2343326"/>
            <a:ext cx="8229600" cy="39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/>
              <a:t>Odlišnosti mužů a žen existují vždy v rámci společensko – politických podmínek a praxe, v konkrétních podmínkách získávají význam, v konkrétních podmínkách se upevňují v jazyce.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/>
              <a:t>Pojmy ženskosti a mužnost jsou tedy vždy vnořené do určitého významného světa a nejsou odlučitelné od jeho každodenních zájmů (Delaroche, 2000).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LITERATURA:</a:t>
            </a:r>
            <a:endParaRPr/>
          </a:p>
        </p:txBody>
      </p:sp>
      <p:sp>
        <p:nvSpPr>
          <p:cNvPr id="177" name="Google Shape;177;p13"/>
          <p:cNvSpPr txBox="1"/>
          <p:nvPr>
            <p:ph idx="1" type="body"/>
          </p:nvPr>
        </p:nvSpPr>
        <p:spPr>
          <a:xfrm>
            <a:off x="457200" y="2209800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ČÁP, J. Rozvíjení osobnosti a způsob výchovy. Praha: ISV, 1996.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lang="en-US" sz="1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DELAROCHE, P. Rodiče nebojte se říkat ne. Praha: Portál, s.r.o., 2000. 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lang="en-US" sz="1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DUDOVÁ, R. 2006. „Rozporuplné diskursy otcovství.“ Gender, rovné příležitosti, výzkum 7 (2): 6-11.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LEMAN, K. Sourozenecké konstelace. Praha: Portál, 1997. 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MATĚJČEK, Z. </a:t>
            </a:r>
            <a:r>
              <a:rPr i="1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Co, kdy a jak ve výchově dětí. </a:t>
            </a: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Praha : Portál, 2007. 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MATĚJČEK, Z. Dítě a rodina v psychologickém poradenství. Praha: SPN, 1992.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MATĚJČEK, Z. Rodiče a děti. Praha: Avicenum, 1986.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MATĚJČEK, Z. </a:t>
            </a:r>
            <a:r>
              <a:rPr i="1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Škola rodičů. </a:t>
            </a: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Praha : MAXDORF, 2000. I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MATĚJČEK, Z. – DYTRYCH, Z. Děti, rodina a stres. Praha: 1994.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MOŽNÝ, I. </a:t>
            </a:r>
            <a:r>
              <a:rPr i="1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Rodina a společnost. </a:t>
            </a: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Praha : Sociologické nakladatelství, 2008.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lang="en-US" sz="1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PLECK, J. 1987. „American fatherhood in historical perspective.“ In Kimmel M. (ed.). Changing Men: New Directions in Research on men and Masculinity. Beverly Hills: Sage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ROGGE, J-U. děti potřebují hranice. Praha: Portál, 1996.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SOBOTKOVÁ, I. Psychologie rodiny. Praha: Portál, 2001.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ŠULOVÁ, L. </a:t>
            </a:r>
            <a:r>
              <a:rPr i="1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Raný psychický vývoj dítěte. </a:t>
            </a:r>
            <a:r>
              <a:rPr i="0" lang="en-US" sz="1200" u="none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Praha : Karolinum, 2005. </a:t>
            </a:r>
            <a:endParaRPr sz="12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89865" lvl="0" marL="27432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</a:pPr>
            <a:r>
              <a:t/>
            </a:r>
            <a:endParaRPr b="0" i="0" sz="1400" u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9cae95cde_0_0"/>
          <p:cNvSpPr txBox="1"/>
          <p:nvPr>
            <p:ph type="title"/>
          </p:nvPr>
        </p:nvSpPr>
        <p:spPr>
          <a:xfrm>
            <a:off x="205350" y="684400"/>
            <a:ext cx="87333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Definice Slaďování práce a rodiny</a:t>
            </a:r>
            <a:endParaRPr/>
          </a:p>
        </p:txBody>
      </p:sp>
      <p:sp>
        <p:nvSpPr>
          <p:cNvPr id="183" name="Google Shape;183;g129cae95cde_0_0"/>
          <p:cNvSpPr txBox="1"/>
          <p:nvPr>
            <p:ph idx="1" type="body"/>
          </p:nvPr>
        </p:nvSpPr>
        <p:spPr>
          <a:xfrm>
            <a:off x="457200" y="1751199"/>
            <a:ext cx="8229600" cy="45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i="1" lang="en-US" sz="1900"/>
              <a:t>míra, ve které jsou jednotlivci srovnatelně zapojení i spokojení se svými pracovními i rodinnými rolemi (Greenhaus, Collins, Shaw, 2003) </a:t>
            </a:r>
            <a:endParaRPr i="1" sz="19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i="1" sz="19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i="1" lang="en-US" sz="1900"/>
              <a:t>… pracovní zdroje se setkávají s potřebami rodiny a rodinné zdroje se setkávají s nároky práce takovým způsobem, který je efektivní v obou oblastech</a:t>
            </a:r>
            <a:r>
              <a:rPr lang="en-US" sz="1900"/>
              <a:t> (Voydanoff, 2005) 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i="1" lang="en-US" sz="1900"/>
              <a:t>… míra, ve které je efektivita a spokojenost jednotlivce v pracovních a rodinných rolích v souladu s individuálními životními prioritami </a:t>
            </a:r>
            <a:r>
              <a:rPr lang="en-US" sz="1900"/>
              <a:t>(Greenhaus, Allen, 2006) 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i="1" lang="en-US" sz="1900"/>
              <a:t>…slaďování osobního a pracovního života je označení postojů a v návaznosti na tuto oblast i právních předpisů, které zohledňují požadavky zaměstnanců a zaměstnankyň udržet si profesní růst a zároveň se věnovat výchově dětí, péči o blízké osoby, osobním zájmům apod.</a:t>
            </a:r>
            <a:r>
              <a:rPr lang="en-US" sz="1900"/>
              <a:t> (Gender Studies, 2009)</a:t>
            </a: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9cae95cde_0_5"/>
          <p:cNvSpPr txBox="1"/>
          <p:nvPr>
            <p:ph type="title"/>
          </p:nvPr>
        </p:nvSpPr>
        <p:spPr>
          <a:xfrm>
            <a:off x="457200" y="82182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Priority</a:t>
            </a:r>
            <a:endParaRPr/>
          </a:p>
        </p:txBody>
      </p:sp>
      <p:sp>
        <p:nvSpPr>
          <p:cNvPr id="189" name="Google Shape;189;g129cae95cde_0_5"/>
          <p:cNvSpPr txBox="1"/>
          <p:nvPr/>
        </p:nvSpPr>
        <p:spPr>
          <a:xfrm>
            <a:off x="576400" y="1938850"/>
            <a:ext cx="8387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B02C20"/>
                </a:solidFill>
                <a:latin typeface="Georgia"/>
                <a:ea typeface="Georgia"/>
                <a:cs typeface="Georgia"/>
                <a:sym typeface="Georgia"/>
              </a:rPr>
              <a:t>Zkuste si poskládat žebříček svých priorit.</a:t>
            </a:r>
            <a:endParaRPr b="1" i="0" sz="1800" u="none" cap="none" strike="noStrike">
              <a:solidFill>
                <a:srgbClr val="B02C2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PRÁCE/ŠKOLA, VOLNÝ ČAS (SPORT, KNIHY…), RODINA, PŘÁTELÉ, VÍRA…</a:t>
            </a:r>
            <a:endParaRPr b="0" i="0" sz="1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0" name="Google Shape;190;g129cae95cde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0275" y="2854575"/>
            <a:ext cx="4912925" cy="390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9cae95cde_0_11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IDEÁLNÍ ROZDĚLENÍ DNE</a:t>
            </a:r>
            <a:endParaRPr sz="2500"/>
          </a:p>
        </p:txBody>
      </p:sp>
      <p:sp>
        <p:nvSpPr>
          <p:cNvPr id="196" name="Google Shape;196;g129cae95cde_0_11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000000"/>
                </a:solidFill>
              </a:rPr>
              <a:t>8 hod. spánek, 8 hod. práce, 8 hod. volný čas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b="1" lang="en-US" sz="1600">
                <a:solidFill>
                  <a:srgbClr val="85200C"/>
                </a:solidFill>
              </a:rPr>
              <a:t>Zkuste k prioritám, které jste si poskládali dát reálný čas.</a:t>
            </a:r>
            <a:endParaRPr b="1" sz="1600">
              <a:solidFill>
                <a:srgbClr val="85200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/>
          </a:p>
        </p:txBody>
      </p:sp>
      <p:pic>
        <p:nvPicPr>
          <p:cNvPr id="197" name="Google Shape;197;g129cae95cde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2050" y="4057988"/>
            <a:ext cx="3814065" cy="21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9cae95cde_0_17"/>
          <p:cNvSpPr txBox="1"/>
          <p:nvPr>
            <p:ph type="title"/>
          </p:nvPr>
        </p:nvSpPr>
        <p:spPr>
          <a:xfrm>
            <a:off x="457200" y="74695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1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Aktéři a legitimita problému z různých úhlů</a:t>
            </a:r>
            <a:endParaRPr sz="5100"/>
          </a:p>
        </p:txBody>
      </p:sp>
      <p:sp>
        <p:nvSpPr>
          <p:cNvPr id="203" name="Google Shape;203;g129cae95cde_0_17"/>
          <p:cNvSpPr txBox="1"/>
          <p:nvPr>
            <p:ph idx="1" type="body"/>
          </p:nvPr>
        </p:nvSpPr>
        <p:spPr>
          <a:xfrm>
            <a:off x="457200" y="1813750"/>
            <a:ext cx="4378800" cy="43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 Stát</a:t>
            </a:r>
            <a:endParaRPr b="1"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Demografické důvody</a:t>
            </a:r>
            <a:endParaRPr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Udržitelnost sociálního systému</a:t>
            </a:r>
            <a:endParaRPr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Spoluzodpovědnost při výchově dětí</a:t>
            </a:r>
            <a:endParaRPr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Snížení rizika nezaměstnanosti žen s dětmi</a:t>
            </a:r>
            <a:endParaRPr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Zaměstnavatelé</a:t>
            </a:r>
            <a:endParaRPr b="1"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Požadavky zaměstnanců</a:t>
            </a:r>
            <a:endParaRPr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Legislativní závazky</a:t>
            </a:r>
            <a:endParaRPr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Hodnotová východiska</a:t>
            </a:r>
            <a:endParaRPr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Ekonomické důvody</a:t>
            </a:r>
            <a:endParaRPr sz="1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/>
          </a:p>
        </p:txBody>
      </p:sp>
      <p:sp>
        <p:nvSpPr>
          <p:cNvPr id="204" name="Google Shape;204;g129cae95cde_0_17"/>
          <p:cNvSpPr txBox="1"/>
          <p:nvPr/>
        </p:nvSpPr>
        <p:spPr>
          <a:xfrm>
            <a:off x="4627575" y="1959425"/>
            <a:ext cx="385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5" name="Google Shape;205;g129cae95cde_0_17"/>
          <p:cNvSpPr txBox="1"/>
          <p:nvPr/>
        </p:nvSpPr>
        <p:spPr>
          <a:xfrm>
            <a:off x="4981875" y="3064225"/>
            <a:ext cx="3501900" cy="20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550" u="none" cap="none" strike="noStrike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Rodiny</a:t>
            </a:r>
            <a:endParaRPr b="1" i="0" sz="1550" u="none" cap="none" strike="noStrike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50" u="none" cap="none" strike="noStrike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Změny rodinného chování</a:t>
            </a:r>
            <a:endParaRPr b="0" i="0" sz="1550" u="none" cap="none" strike="noStrike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50" u="none" cap="none" strike="noStrike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Změny hodnotového systému</a:t>
            </a:r>
            <a:endParaRPr b="0" i="0" sz="1550" u="none" cap="none" strike="noStrike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550" u="none" cap="none" strike="noStrike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Nutnost dvou příjmů</a:t>
            </a:r>
            <a:endParaRPr b="0" i="0" sz="1550" u="none" cap="none" strike="noStrike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Nároky trhu práce</a:t>
            </a:r>
            <a:endParaRPr b="0" i="0" sz="19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9cae95cde_0_24"/>
          <p:cNvSpPr txBox="1"/>
          <p:nvPr>
            <p:ph type="title"/>
          </p:nvPr>
        </p:nvSpPr>
        <p:spPr>
          <a:xfrm>
            <a:off x="457200" y="1143000"/>
            <a:ext cx="868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1100"/>
              </a:spcAft>
              <a:buSzPts val="1800"/>
              <a:buNone/>
            </a:pPr>
            <a:r>
              <a:rPr b="1" lang="en-US" sz="2000">
                <a:solidFill>
                  <a:srgbClr val="444444"/>
                </a:solidFill>
                <a:highlight>
                  <a:srgbClr val="FFFFFF"/>
                </a:highlight>
              </a:rPr>
              <a:t>Work Life Balance/Slaďování práce a rodiny z pohledu zaměstnavatele</a:t>
            </a:r>
            <a:endParaRPr b="1" sz="4500"/>
          </a:p>
        </p:txBody>
      </p:sp>
      <p:sp>
        <p:nvSpPr>
          <p:cNvPr id="211" name="Google Shape;211;g129cae95cde_0_24"/>
          <p:cNvSpPr txBox="1"/>
          <p:nvPr>
            <p:ph idx="1" type="body"/>
          </p:nvPr>
        </p:nvSpPr>
        <p:spPr>
          <a:xfrm>
            <a:off x="457200" y="2249475"/>
            <a:ext cx="8229600" cy="4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⚫"/>
            </a:pPr>
            <a:r>
              <a:rPr lang="en-US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další ekvivalent kombinace (nebo konflikt) pracovního a osobního života </a:t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⚫"/>
            </a:pPr>
            <a:r>
              <a:rPr lang="en-US" sz="20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spojitost s efektivním řízením lidských zdrojů = </a:t>
            </a:r>
            <a:r>
              <a:rPr lang="en-US" sz="2000">
                <a:solidFill>
                  <a:srgbClr val="274E1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zvládnout práci a soukromý život ke spokojenosti vlastní i těch, kteří jsou na nás závislí</a:t>
            </a:r>
            <a:endParaRPr sz="2000">
              <a:solidFill>
                <a:srgbClr val="274E1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02C20"/>
              </a:buClr>
              <a:buSzPts val="2000"/>
              <a:buFont typeface="Arial"/>
              <a:buChar char="⚫"/>
            </a:pPr>
            <a:r>
              <a:rPr lang="en-US" sz="2000">
                <a:solidFill>
                  <a:srgbClr val="B02C2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Kdo všechno to je? </a:t>
            </a:r>
            <a:endParaRPr sz="2000">
              <a:solidFill>
                <a:srgbClr val="B02C2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2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Font typeface="Arial"/>
              <a:buChar char="⚫"/>
            </a:pPr>
            <a:r>
              <a:rPr lang="en-US" sz="2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potřebu zajistit nějakou rovnováhu mezi prací a rodinou mají všichni</a:t>
            </a:r>
            <a:endParaRPr sz="2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⚫"/>
            </a:pPr>
            <a:r>
              <a:rPr lang="en-US" sz="2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více ohrožení nebo větší podporu potřebují:</a:t>
            </a:r>
            <a:r>
              <a:rPr b="1" lang="en-US" sz="2500">
                <a:solidFill>
                  <a:schemeClr val="accent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1" sz="2500">
              <a:solidFill>
                <a:schemeClr val="accent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⚫"/>
            </a:pPr>
            <a:r>
              <a:rPr b="1" lang="en-US" sz="1550">
                <a:latin typeface="Arial"/>
                <a:ea typeface="Arial"/>
                <a:cs typeface="Arial"/>
                <a:sym typeface="Arial"/>
              </a:rPr>
              <a:t>rodiče dětí do 15 let </a:t>
            </a:r>
            <a:endParaRPr b="1" sz="155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⚫"/>
            </a:pPr>
            <a:r>
              <a:rPr b="1" lang="en-US" sz="1550">
                <a:latin typeface="Arial"/>
                <a:ea typeface="Arial"/>
                <a:cs typeface="Arial"/>
                <a:sym typeface="Arial"/>
              </a:rPr>
              <a:t>osoby pečující o nemocné či závislé členy rodiny </a:t>
            </a:r>
            <a:endParaRPr b="1" sz="1550"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⚫"/>
            </a:pPr>
            <a:r>
              <a:rPr b="1" lang="en-US" sz="1550">
                <a:latin typeface="Arial"/>
                <a:ea typeface="Arial"/>
                <a:cs typeface="Arial"/>
                <a:sym typeface="Arial"/>
              </a:rPr>
              <a:t>lidé, kteří při zaměstnání studují</a:t>
            </a:r>
            <a:endParaRPr b="1" sz="25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200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9cae95cde_0_2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Možnosti sladění v zaměstnání</a:t>
            </a:r>
            <a:endParaRPr/>
          </a:p>
        </p:txBody>
      </p:sp>
      <p:sp>
        <p:nvSpPr>
          <p:cNvPr id="217" name="Google Shape;217;g129cae95cde_0_29"/>
          <p:cNvSpPr txBox="1"/>
          <p:nvPr>
            <p:ph idx="1" type="body"/>
          </p:nvPr>
        </p:nvSpPr>
        <p:spPr>
          <a:xfrm>
            <a:off x="457200" y="18478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718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</a:pPr>
            <a:r>
              <a:rPr lang="en-US"/>
              <a:t>flexibilní pracovní doby je volitelný začátek/konec pracovní doby z pevně stanoveným středem. </a:t>
            </a:r>
            <a:endParaRPr/>
          </a:p>
          <a:p>
            <a:pPr indent="-33718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Char char="⚫"/>
            </a:pPr>
            <a:r>
              <a:rPr lang="en-US"/>
              <a:t>práce v režimu stlačeného pracovního týdne, tedy například čtyři dny po deseti hodinách</a:t>
            </a:r>
            <a:endParaRPr/>
          </a:p>
          <a:p>
            <a:pPr indent="-33718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Char char="⚫"/>
            </a:pPr>
            <a:r>
              <a:rPr lang="en-US"/>
              <a:t>zkrácení pracovních hodin (úprava smlouvy, dohody)</a:t>
            </a:r>
            <a:endParaRPr/>
          </a:p>
          <a:p>
            <a:pPr indent="-33718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Char char="⚫"/>
            </a:pPr>
            <a:r>
              <a:rPr lang="en-US"/>
              <a:t>rodičovská dovolená a návrat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9cae95cde_0_34"/>
          <p:cNvSpPr txBox="1"/>
          <p:nvPr>
            <p:ph idx="1" type="body"/>
          </p:nvPr>
        </p:nvSpPr>
        <p:spPr>
          <a:xfrm>
            <a:off x="457200" y="5219107"/>
            <a:ext cx="8229600" cy="16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>
                <a:solidFill>
                  <a:srgbClr val="B02C20"/>
                </a:solidFill>
              </a:rPr>
              <a:t>Pracujte ve trojici a zkuste připravit scénku.</a:t>
            </a:r>
            <a:endParaRPr>
              <a:solidFill>
                <a:srgbClr val="B02C20"/>
              </a:solidFill>
            </a:endParaRPr>
          </a:p>
        </p:txBody>
      </p:sp>
      <p:pic>
        <p:nvPicPr>
          <p:cNvPr id="223" name="Google Shape;223;g129cae95cde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925" y="813180"/>
            <a:ext cx="8896149" cy="41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0ce8077ee_0_5"/>
          <p:cNvSpPr txBox="1"/>
          <p:nvPr>
            <p:ph idx="1" type="subTitle"/>
          </p:nvPr>
        </p:nvSpPr>
        <p:spPr>
          <a:xfrm>
            <a:off x="644705" y="1493838"/>
            <a:ext cx="7854600" cy="38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 sz="3000"/>
              <a:t>Cíl hodiny:</a:t>
            </a:r>
            <a:endParaRPr sz="3000"/>
          </a:p>
          <a:p>
            <a:pPr indent="-410844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70"/>
              <a:buAutoNum type="arabicParenR"/>
            </a:pPr>
            <a:r>
              <a:rPr lang="en-US" sz="3000"/>
              <a:t>zamyslet se nad tím, jaký byl vývoj postavení otce, matky a dítěte v průběhu let, jak je tomu dnes a jak tomu může být dále</a:t>
            </a:r>
            <a:endParaRPr sz="3000"/>
          </a:p>
          <a:p>
            <a:pPr indent="-410843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70"/>
              <a:buAutoNum type="arabicParenR"/>
            </a:pPr>
            <a:r>
              <a:rPr lang="en-US" sz="3000"/>
              <a:t>zamyslet se nad tím, co vše souvisí se slaďováním rodiny a pracovních povinností </a:t>
            </a:r>
            <a:endParaRPr sz="3000"/>
          </a:p>
          <a:p>
            <a:pPr indent="-41909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arenR"/>
            </a:pPr>
            <a:r>
              <a:rPr lang="en-US" sz="3000"/>
              <a:t>argumentovat, proč je dobrá spolupráce školy a rodin a jak ji zajistit</a:t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9cae95cde_0_3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1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Hodnotové základy genderového uspořádání v ČR</a:t>
            </a:r>
            <a:endParaRPr sz="5100"/>
          </a:p>
        </p:txBody>
      </p:sp>
      <p:sp>
        <p:nvSpPr>
          <p:cNvPr id="229" name="Google Shape;229;g129cae95cde_0_39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16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dva preferované modely rodiny: </a:t>
            </a:r>
            <a:endParaRPr sz="16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50"/>
              <a:buFont typeface="Arial"/>
              <a:buChar char="⚫"/>
            </a:pPr>
            <a:r>
              <a:rPr b="1" lang="en-US" sz="16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orientace na modifikovaný model</a:t>
            </a:r>
            <a:r>
              <a:rPr lang="en-US" sz="16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živitele a pečovatelky (žena vykonává méně náročné zaměstnání než její partner a přebírá větší díl péče o domácnost a děti‘)</a:t>
            </a:r>
            <a:endParaRPr sz="16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33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650"/>
              <a:buFont typeface="Arial"/>
              <a:buChar char="⚫"/>
            </a:pPr>
            <a:r>
              <a:rPr b="1" lang="en-US" sz="16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egalitární model</a:t>
            </a:r>
            <a:r>
              <a:rPr lang="en-US" sz="16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(oba partneři vykonávají stejně náročné zaměstnání a péči o domácnost a děti si dělí rovným dílem‘) </a:t>
            </a:r>
            <a:endParaRPr sz="16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16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populace v ČR je v této otázce rozdělena, v případě žen egalitární orientace převažuje,</a:t>
            </a:r>
            <a:endParaRPr sz="16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16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orientace na modifikovaný model živitele a pečovatelky: 63% v případě mužů a 48% žen. </a:t>
            </a:r>
            <a:endParaRPr sz="16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Naproti tomu egalitární orientace byla preferovaná 37% mužů a 52 % žen</a:t>
            </a:r>
            <a:endParaRPr sz="16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Egalitární orientace narůstá se vzděláním např. ženy s vysokoškolským vzděláním: 35% orientace na modifikovaný model živitele a 65% egalitární orientace</a:t>
            </a:r>
            <a:endParaRPr sz="16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29cae95cde_0_4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Slaďování neboli harmonizace z pohledu politiky státu</a:t>
            </a:r>
            <a:endParaRPr/>
          </a:p>
        </p:txBody>
      </p:sp>
      <p:sp>
        <p:nvSpPr>
          <p:cNvPr id="235" name="Google Shape;235;g129cae95cde_0_44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17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trend k re-familizaci rodinné politiky v České republice, jenž byl započat již před rokem 1989 a posílen v období 90. let (více příčin (viz Saxonberg a Sirovátka 2006))</a:t>
            </a:r>
            <a:endParaRPr sz="17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17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17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dědictví komunistické minulosti jako je:</a:t>
            </a:r>
            <a:endParaRPr sz="17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institucionální dědictví (fragmentace politik, ‚jesle‘)</a:t>
            </a:r>
            <a:endParaRPr sz="17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ideologické dědictví (slabá tradice a diskreditace feministického hnutí, vnímání mateřství a rodiny jako výsostné privátní sféry svobody),</a:t>
            </a:r>
            <a:endParaRPr sz="17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aktuální ekonomické a sociální reality transformující se společnosti (tlaky na trh práce)</a:t>
            </a:r>
            <a:endParaRPr sz="17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29cae95cde_0_49"/>
          <p:cNvSpPr txBox="1"/>
          <p:nvPr>
            <p:ph idx="1" type="body"/>
          </p:nvPr>
        </p:nvSpPr>
        <p:spPr>
          <a:xfrm>
            <a:off x="457200" y="1479998"/>
            <a:ext cx="8229600" cy="5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trend k re-familializaci preferencí vůči politikám má základ v reálném genderovém uspořádání společnosti (strukturálně ‚vynucené‘ preference):</a:t>
            </a:r>
            <a:endParaRPr sz="20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50"/>
              <a:buFont typeface="Arial"/>
              <a:buChar char="⚫"/>
            </a:pPr>
            <a:r>
              <a:rPr lang="en-US" sz="20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tradiční dělba práce mezi muže a ženy v domácnosti</a:t>
            </a:r>
            <a:endParaRPr sz="20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50"/>
              <a:buFont typeface="Arial"/>
              <a:buChar char="⚫"/>
            </a:pPr>
            <a:r>
              <a:rPr lang="en-US" sz="20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reálně nižší průměrný výdělek žen - finanční kompenzace od státu je pak nazírána jako lepší řešení</a:t>
            </a:r>
            <a:endParaRPr sz="20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50"/>
              <a:buFont typeface="Arial"/>
              <a:buChar char="⚫"/>
            </a:pPr>
            <a:r>
              <a:rPr lang="en-US" sz="20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silná preference péče o děti v rodině až do věku 3-4 let</a:t>
            </a:r>
            <a:endParaRPr sz="20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58775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050"/>
              <a:buFont typeface="Arial"/>
              <a:buChar char="⚫"/>
            </a:pPr>
            <a:r>
              <a:rPr lang="en-US" sz="20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sociální politikou je fixován model déle přerušované pracovní kariéry žen (rod. dovolená), jenž odpovídá modifikovanému modelu živitele a pečovatelky</a:t>
            </a:r>
            <a:endParaRPr sz="20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+reakce na komunistickou minulost</a:t>
            </a:r>
            <a:endParaRPr sz="20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9cae95cde_0_53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Harmonizace rodiny a zaměstnání</a:t>
            </a:r>
            <a:endParaRPr/>
          </a:p>
        </p:txBody>
      </p:sp>
      <p:sp>
        <p:nvSpPr>
          <p:cNvPr id="246" name="Google Shape;246;g129cae95cde_0_53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Komplexní systém vzájemně propojených voleb:</a:t>
            </a:r>
            <a:endParaRPr sz="2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o úrovni a formě účasti rodičů na trhu práce,</a:t>
            </a:r>
            <a:endParaRPr sz="2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o způsobu zajištění vhodné péče o děti,</a:t>
            </a:r>
            <a:endParaRPr sz="2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o rozdělení péče a domácí práce a s tím vším spojené volby o genderových vztazích </a:t>
            </a:r>
            <a:endParaRPr sz="2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5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s tím souvisí i využití či potřeba opatření rodinné politiky</a:t>
            </a:r>
            <a:endParaRPr sz="245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9cae95cde_0_5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Harmonizace z pohledu rodiny</a:t>
            </a:r>
            <a:endParaRPr/>
          </a:p>
        </p:txBody>
      </p:sp>
      <p:sp>
        <p:nvSpPr>
          <p:cNvPr id="252" name="Google Shape;252;g129cae95cde_0_58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Dvoukariérní rodina</a:t>
            </a:r>
            <a:endParaRPr b="1" sz="140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40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mimořádná inteligence, houževnatost a výkonnost, jež daly zkoumaným ženám a mužům vyniknout v profesi, jim taky byly oporou při organizování jejich rodiny a zvládání péče o děti. </a:t>
            </a:r>
            <a:endParaRPr sz="140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Dvouosobní kariéra</a:t>
            </a:r>
            <a:endParaRPr b="1" sz="140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40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Manželský pár se rozhodne založit svůj sociální vzestup na spolupráci v podpoře kariéry jednoho z manželů. I ten druhý v páru pak investuje své mobilizované zdroje do podpory jediné kariéry v rodině. </a:t>
            </a:r>
            <a:endParaRPr sz="140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40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Dvoupříjmové rodiny</a:t>
            </a:r>
            <a:endParaRPr b="1" sz="1400">
              <a:solidFill>
                <a:srgbClr val="4D515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400">
                <a:solidFill>
                  <a:srgbClr val="4D5156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Jsou rodiny, kde oba manželé vykonávají nekariérové povolání.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29cae95cde_0_75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Publikace</a:t>
            </a:r>
            <a:endParaRPr/>
          </a:p>
        </p:txBody>
      </p:sp>
      <p:sp>
        <p:nvSpPr>
          <p:cNvPr id="258" name="Google Shape;258;g129cae95cde_0_75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 sz="1900"/>
              <a:t>Slaďování práce a rodiny: možnosti a perspektivy pro zaměstnavatele. Zpráva z kvalitativního šetření. Genderové informační centrum NORA, 2010. 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 sz="1900"/>
              <a:t>Joseph G. Grzywacz and Dawn S. Carlson. Research Conceptualizing Work-Family Balance: Implications for Practice and Research, Advances in Developing Human Resources, 2007. 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 sz="1900"/>
              <a:t>Zpravodaj Rovné příležitosti do firem: http://zpravodaj.genderstudies.cz. Český statistický úřad: </a:t>
            </a:r>
            <a:r>
              <a:rPr lang="en-US" sz="1900" u="sng">
                <a:solidFill>
                  <a:schemeClr val="hlink"/>
                </a:solidFill>
                <a:hlinkClick r:id="rId3"/>
              </a:rPr>
              <a:t>http://www.czso.cz/csu/csu.nsf/informace/czam080410analyza10.doc</a:t>
            </a:r>
            <a:r>
              <a:rPr lang="en-US" sz="1900"/>
              <a:t>.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 sz="1900"/>
              <a:t>Ministerstvo vnitra ČR. 2017. Výroční zpráva o vytváření podmínek pro sladění rodinného a osobního života s výkonem státní služby služebními úřady za rok 2016. Praha: MV ČR. </a:t>
            </a:r>
            <a:endParaRPr sz="1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9cae95cde_0_148"/>
          <p:cNvSpPr txBox="1"/>
          <p:nvPr>
            <p:ph type="title"/>
          </p:nvPr>
        </p:nvSpPr>
        <p:spPr>
          <a:xfrm>
            <a:off x="514350" y="685800"/>
            <a:ext cx="4758900" cy="17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Hledejme odpovědi na otázky: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264" name="Google Shape;264;g129cae95cde_0_148"/>
          <p:cNvSpPr txBox="1"/>
          <p:nvPr>
            <p:ph idx="1" type="body"/>
          </p:nvPr>
        </p:nvSpPr>
        <p:spPr>
          <a:xfrm>
            <a:off x="514351" y="2709052"/>
            <a:ext cx="4758900" cy="23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/>
              <a:t>Je současná rodina v krizi?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/>
              <a:t>Co je ideál? </a:t>
            </a:r>
            <a:endParaRPr/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/>
              <a:t>Proč by měla MŠ a rodina spolupracovat?</a:t>
            </a:r>
            <a:endParaRPr/>
          </a:p>
        </p:txBody>
      </p:sp>
      <p:pic>
        <p:nvPicPr>
          <p:cNvPr id="265" name="Google Shape;265;g129cae95cde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3325" y="1374900"/>
            <a:ext cx="3429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9cae95cde_0_154"/>
          <p:cNvSpPr txBox="1"/>
          <p:nvPr>
            <p:ph type="title"/>
          </p:nvPr>
        </p:nvSpPr>
        <p:spPr>
          <a:xfrm rot="5400000">
            <a:off x="5384300" y="2748900"/>
            <a:ext cx="52119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Vnímání společnosti</a:t>
            </a:r>
            <a:endParaRPr/>
          </a:p>
        </p:txBody>
      </p:sp>
      <p:sp>
        <p:nvSpPr>
          <p:cNvPr id="271" name="Google Shape;271;g129cae95cde_0_154"/>
          <p:cNvSpPr txBox="1"/>
          <p:nvPr>
            <p:ph idx="1" type="body"/>
          </p:nvPr>
        </p:nvSpPr>
        <p:spPr>
          <a:xfrm>
            <a:off x="1798912" y="1172400"/>
            <a:ext cx="4742700" cy="4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 sz="2800"/>
              <a:t>Co jste se dozvěděli z terénu?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 sz="2800"/>
              <a:t>Jak učitelé vnímají současnou rodinu.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 sz="2800"/>
              <a:t>(pracujte ve trojici a udělejte summary, které napište na tabuli)</a:t>
            </a:r>
            <a:endParaRPr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9cae95cde_0_159"/>
          <p:cNvSpPr txBox="1"/>
          <p:nvPr>
            <p:ph type="title"/>
          </p:nvPr>
        </p:nvSpPr>
        <p:spPr>
          <a:xfrm rot="5400000">
            <a:off x="5330525" y="2657550"/>
            <a:ext cx="5211900" cy="15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JE SOUČASNÁ RODINA V KRIZI?</a:t>
            </a:r>
            <a:endParaRPr/>
          </a:p>
        </p:txBody>
      </p:sp>
      <p:sp>
        <p:nvSpPr>
          <p:cNvPr id="277" name="Google Shape;277;g129cae95cde_0_159"/>
          <p:cNvSpPr txBox="1"/>
          <p:nvPr>
            <p:ph idx="1" type="body"/>
          </p:nvPr>
        </p:nvSpPr>
        <p:spPr>
          <a:xfrm>
            <a:off x="3321101" y="1062025"/>
            <a:ext cx="3516600" cy="569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/>
              <a:t>CO JE TO KRIZE?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/>
              <a:t>krize je označována také jako nevyhnutelný jev lidské civilizace. Jedná se o subjektivně ohrožující situaci s velkým dynamickým nábojem a potenciálem změny. Bez krize by nebylo možné dosáhnout životního posunu.</a:t>
            </a:r>
            <a:endParaRPr/>
          </a:p>
        </p:txBody>
      </p:sp>
      <p:sp>
        <p:nvSpPr>
          <p:cNvPr id="278" name="Google Shape;278;g129cae95cde_0_159"/>
          <p:cNvSpPr txBox="1"/>
          <p:nvPr/>
        </p:nvSpPr>
        <p:spPr>
          <a:xfrm>
            <a:off x="414131" y="817225"/>
            <a:ext cx="2484900" cy="59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rodinách s dětmi dochází podle Vyhnálkové (2002) nejčastěji k těmto krizím: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krize, která souvisí s vývojem dítěte.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krize, která souvisí s vývojovými etapami v rodině.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krize spojená s poruchami osobnosti a poruchami chování jednoho nebo více členů v rodině.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krize v souvislosti s manželskou krizí.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Tranzitorní (normální) rodinné krize.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krize a náhlé životní události v životě dítěte a rodiny.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9cae95cde_0_165"/>
          <p:cNvSpPr txBox="1"/>
          <p:nvPr>
            <p:ph type="title"/>
          </p:nvPr>
        </p:nvSpPr>
        <p:spPr>
          <a:xfrm>
            <a:off x="514350" y="685800"/>
            <a:ext cx="4758900" cy="20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Proč by měli rodiče se školou spolupracovat?</a:t>
            </a:r>
            <a:endParaRPr/>
          </a:p>
        </p:txBody>
      </p:sp>
      <p:sp>
        <p:nvSpPr>
          <p:cNvPr id="284" name="Google Shape;284;g129cae95cde_0_165"/>
          <p:cNvSpPr txBox="1"/>
          <p:nvPr>
            <p:ph idx="1" type="body"/>
          </p:nvPr>
        </p:nvSpPr>
        <p:spPr>
          <a:xfrm>
            <a:off x="514351" y="2709052"/>
            <a:ext cx="4758900" cy="23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</a:pPr>
            <a:r>
              <a:rPr lang="en-US"/>
              <a:t>Najděte alespoň 5 argumentů.</a:t>
            </a:r>
            <a:endParaRPr/>
          </a:p>
        </p:txBody>
      </p:sp>
      <p:pic>
        <p:nvPicPr>
          <p:cNvPr id="285" name="Google Shape;285;g129cae95cde_0_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1430" y="2523775"/>
            <a:ext cx="3411486" cy="227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468312" y="62071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/>
              <a:t>ostavení</a:t>
            </a:r>
            <a:r>
              <a:rPr b="0" i="0" lang="en-US" sz="50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dítěte</a:t>
            </a:r>
            <a:endParaRPr/>
          </a:p>
        </p:txBody>
      </p:sp>
      <p:sp>
        <p:nvSpPr>
          <p:cNvPr id="125" name="Google Shape;125;p2"/>
          <p:cNvSpPr txBox="1"/>
          <p:nvPr>
            <p:ph idx="1" type="body"/>
          </p:nvPr>
        </p:nvSpPr>
        <p:spPr>
          <a:xfrm>
            <a:off x="428625" y="1500175"/>
            <a:ext cx="8070900" cy="4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PRAVĚK (do roku 374)</a:t>
            </a:r>
            <a:endParaRPr sz="24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Dítě je chápáno jako pokračovatel rodu. Má nulovou hodnotu dokud není velké.</a:t>
            </a:r>
            <a:endParaRPr sz="16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STAROVĚK</a:t>
            </a:r>
            <a:endParaRPr sz="24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Dítě je chápáno jako pokračovatel rodu. Má nulovou hodnotu dokud není velké.</a:t>
            </a:r>
            <a:endParaRPr sz="16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Až na výjimky: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i="1" lang="en-US" sz="1600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Základem výchovy je podle našeho názoru to pěstění, které by co nejspíše dovedlo duši hrajícího si chlapce k lásce k tomu, v čem bude</a:t>
            </a:r>
            <a:endParaRPr i="1" sz="1600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i="1" lang="en-US" sz="1600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povinen, až dospěje v muže, mít</a:t>
            </a:r>
            <a:endParaRPr i="1" sz="1600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i="1" lang="en-US" sz="1600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  dokonalou znalost dobrosti té věci…“ </a:t>
            </a:r>
            <a:endParaRPr i="1" sz="1600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(Platón, 1997, s. 29.)</a:t>
            </a:r>
            <a:endParaRPr sz="1600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8270" lvl="0" marL="273050" marR="0" rtl="0" algn="just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280"/>
              <a:buFont typeface="Noto Sans Symbols"/>
              <a:buNone/>
            </a:pPr>
            <a:r>
              <a:t/>
            </a:r>
            <a:endParaRPr sz="2400"/>
          </a:p>
          <a:p>
            <a:pPr indent="-128270" lvl="0" marL="27305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969696"/>
              </a:buClr>
              <a:buSzPts val="228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2954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9cae95cde_0_171"/>
          <p:cNvSpPr txBox="1"/>
          <p:nvPr>
            <p:ph type="title"/>
          </p:nvPr>
        </p:nvSpPr>
        <p:spPr>
          <a:xfrm>
            <a:off x="514351" y="685800"/>
            <a:ext cx="77961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/>
              <a:t>Kam směřujeme?</a:t>
            </a:r>
            <a:endParaRPr/>
          </a:p>
        </p:txBody>
      </p:sp>
      <p:sp>
        <p:nvSpPr>
          <p:cNvPr id="291" name="Google Shape;291;g129cae95cde_0_171"/>
          <p:cNvSpPr txBox="1"/>
          <p:nvPr>
            <p:ph idx="1" type="body"/>
          </p:nvPr>
        </p:nvSpPr>
        <p:spPr>
          <a:xfrm>
            <a:off x="514351" y="2063395"/>
            <a:ext cx="24828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en-US">
                <a:solidFill>
                  <a:srgbClr val="741B47"/>
                </a:solidFill>
              </a:rPr>
              <a:t>kalokagathia</a:t>
            </a:r>
            <a:endParaRPr>
              <a:solidFill>
                <a:srgbClr val="741B47"/>
              </a:solidFill>
            </a:endParaRPr>
          </a:p>
        </p:txBody>
      </p:sp>
      <p:sp>
        <p:nvSpPr>
          <p:cNvPr id="292" name="Google Shape;292;g129cae95cde_0_171"/>
          <p:cNvSpPr txBox="1"/>
          <p:nvPr>
            <p:ph idx="2" type="body"/>
          </p:nvPr>
        </p:nvSpPr>
        <p:spPr>
          <a:xfrm>
            <a:off x="1805607" y="2639650"/>
            <a:ext cx="1191300" cy="27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ideál</a:t>
            </a:r>
            <a:r>
              <a:rPr lang="en-US"/>
              <a:t> harmonického souladu a vyváženosti tělesné i duševní krásy a dobroty, ctnosti a statečnosti</a:t>
            </a:r>
            <a:endParaRPr/>
          </a:p>
        </p:txBody>
      </p:sp>
      <p:sp>
        <p:nvSpPr>
          <p:cNvPr id="293" name="Google Shape;293;g129cae95cde_0_171"/>
          <p:cNvSpPr txBox="1"/>
          <p:nvPr>
            <p:ph idx="3" type="body"/>
          </p:nvPr>
        </p:nvSpPr>
        <p:spPr>
          <a:xfrm>
            <a:off x="3175967" y="2063395"/>
            <a:ext cx="24828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en-US">
                <a:solidFill>
                  <a:srgbClr val="4C1130"/>
                </a:solidFill>
              </a:rPr>
              <a:t>světový mír</a:t>
            </a:r>
            <a:endParaRPr>
              <a:solidFill>
                <a:srgbClr val="4C1130"/>
              </a:solidFill>
            </a:endParaRPr>
          </a:p>
        </p:txBody>
      </p:sp>
      <p:sp>
        <p:nvSpPr>
          <p:cNvPr id="294" name="Google Shape;294;g129cae95cde_0_171"/>
          <p:cNvSpPr txBox="1"/>
          <p:nvPr>
            <p:ph idx="4" type="body"/>
          </p:nvPr>
        </p:nvSpPr>
        <p:spPr>
          <a:xfrm>
            <a:off x="3175966" y="2639658"/>
            <a:ext cx="2482800" cy="27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US"/>
              <a:t>Jedině pěstováním jednoty mezi lidmi.</a:t>
            </a:r>
            <a:endParaRPr/>
          </a:p>
        </p:txBody>
      </p:sp>
      <p:sp>
        <p:nvSpPr>
          <p:cNvPr id="295" name="Google Shape;295;g129cae95cde_0_171"/>
          <p:cNvSpPr txBox="1"/>
          <p:nvPr>
            <p:ph idx="5" type="body"/>
          </p:nvPr>
        </p:nvSpPr>
        <p:spPr>
          <a:xfrm>
            <a:off x="5827785" y="2063395"/>
            <a:ext cx="24828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en-US">
                <a:solidFill>
                  <a:srgbClr val="20124D"/>
                </a:solidFill>
              </a:rPr>
              <a:t>demokracie</a:t>
            </a:r>
            <a:endParaRPr>
              <a:solidFill>
                <a:srgbClr val="20124D"/>
              </a:solidFill>
            </a:endParaRPr>
          </a:p>
        </p:txBody>
      </p:sp>
      <p:pic>
        <p:nvPicPr>
          <p:cNvPr id="296" name="Google Shape;296;g129cae95cde_0_1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" y="2567100"/>
            <a:ext cx="1291256" cy="21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29cae95cde_0_1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71055" y="3286344"/>
            <a:ext cx="2482651" cy="1620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29cae95cde_0_1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50425" y="2865303"/>
            <a:ext cx="2482650" cy="1853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29cae95cde_0_183"/>
          <p:cNvSpPr txBox="1"/>
          <p:nvPr>
            <p:ph type="title"/>
          </p:nvPr>
        </p:nvSpPr>
        <p:spPr>
          <a:xfrm>
            <a:off x="342900" y="704850"/>
            <a:ext cx="8675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Impact"/>
              <a:buNone/>
            </a:pPr>
            <a:r>
              <a:rPr b="0" i="0" lang="en-US" sz="540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ROLE RODIČŮ VE VZTAHU KE ŠKOLE</a:t>
            </a:r>
            <a:endParaRPr/>
          </a:p>
        </p:txBody>
      </p:sp>
      <p:sp>
        <p:nvSpPr>
          <p:cNvPr id="304" name="Google Shape;304;g129cae95cde_0_183"/>
          <p:cNvSpPr txBox="1"/>
          <p:nvPr>
            <p:ph idx="1" type="body"/>
          </p:nvPr>
        </p:nvSpPr>
        <p:spPr>
          <a:xfrm>
            <a:off x="514350" y="2063750"/>
            <a:ext cx="77964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RODIČE JAKO </a:t>
            </a:r>
            <a:r>
              <a:rPr b="0" i="0" lang="en-US" sz="2000" u="none" cap="none" strike="noStrike">
                <a:solidFill>
                  <a:srgbClr val="741B47"/>
                </a:solidFill>
                <a:latin typeface="Impact"/>
                <a:ea typeface="Impact"/>
                <a:cs typeface="Impact"/>
                <a:sym typeface="Impact"/>
              </a:rPr>
              <a:t>ZÁKAZNÍCI </a:t>
            </a:r>
            <a:r>
              <a:rPr b="0" i="0" lang="en-US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(KONKRÉTNÍ ŠKOLU VOLÍ ZÁMĚRNĚ, POŽADAVEK KVALIFIKOVANÝCH UČITELŮ, ŠKOLA JE POVINNA DÁVAT INFORMACE)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RODIČE JAKO </a:t>
            </a:r>
            <a:r>
              <a:rPr b="0" i="0" lang="en-US" sz="2000" u="none" cap="none" strike="noStrike">
                <a:solidFill>
                  <a:srgbClr val="741B47"/>
                </a:solidFill>
                <a:latin typeface="Impact"/>
                <a:ea typeface="Impact"/>
                <a:cs typeface="Impact"/>
                <a:sym typeface="Impact"/>
              </a:rPr>
              <a:t>VÝCHOVNÍ PARTNEŘI</a:t>
            </a:r>
            <a:r>
              <a:rPr b="0" i="0" lang="en-US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( RÁDI SI VYMĚŇUJÍ INFORMACE, POMÁHAJÍ DÍTĚTI, OCHOTNI POMOCI TŘÍDĚ SVÉHO DÍTĚTE)</a:t>
            </a:r>
            <a:endParaRPr/>
          </a:p>
          <a:p>
            <a:pPr indent="-2286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RODIČE JAKO </a:t>
            </a:r>
            <a:r>
              <a:rPr b="0" i="0" lang="en-US" sz="2000" u="none" cap="none" strike="noStrike">
                <a:solidFill>
                  <a:srgbClr val="741B47"/>
                </a:solidFill>
                <a:latin typeface="Impact"/>
                <a:ea typeface="Impact"/>
                <a:cs typeface="Impact"/>
                <a:sym typeface="Impact"/>
              </a:rPr>
              <a:t>OBČANÉ</a:t>
            </a:r>
            <a:r>
              <a:rPr b="0" i="0" lang="en-US" sz="20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(BUDOU SE ZAJÍMAT O MŠ I PO SKONČENÍ DOCHÁZKY DÍTĚTE, MŠ I PRO JINÉ ÚČELY, ZDŮRAZŇUJÍ OBČANSKOU VÝCHOVU)</a:t>
            </a:r>
            <a:endParaRPr b="0" i="0" sz="2000" u="none" cap="none" strike="noStrik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25400" lvl="0" marL="2286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</a:pPr>
            <a:r>
              <a:t/>
            </a:r>
            <a:endParaRPr b="0" i="0" sz="2000" u="non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29cae95cde_0_188"/>
          <p:cNvSpPr txBox="1"/>
          <p:nvPr>
            <p:ph type="title"/>
          </p:nvPr>
        </p:nvSpPr>
        <p:spPr>
          <a:xfrm>
            <a:off x="342900" y="70485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Impact"/>
              <a:buNone/>
            </a:pPr>
            <a:r>
              <a:rPr i="0" lang="en-US" sz="540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lang="en-US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i="0" lang="en-US" sz="540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RTNERSTVÍ S RODIČI</a:t>
            </a:r>
            <a:endParaRPr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0" name="Google Shape;310;g129cae95cde_0_188"/>
          <p:cNvSpPr txBox="1"/>
          <p:nvPr>
            <p:ph idx="1" type="body"/>
          </p:nvPr>
        </p:nvSpPr>
        <p:spPr>
          <a:xfrm>
            <a:off x="514350" y="2063750"/>
            <a:ext cx="7796400" cy="396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11073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84"/>
              <a:buFont typeface="Arial"/>
              <a:buChar char="•"/>
            </a:pPr>
            <a:r>
              <a:rPr b="0" i="0" lang="en-US" sz="1540" u="none" cap="none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VÝCHOVNÉ</a:t>
            </a:r>
            <a:r>
              <a:rPr b="0" i="0" lang="en-US" sz="154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 (ROZVOJ DÍTĚTE) A </a:t>
            </a:r>
            <a:r>
              <a:rPr b="0" i="0" lang="en-US" sz="1540" u="none" cap="none">
                <a:solidFill>
                  <a:srgbClr val="85200C"/>
                </a:solidFill>
                <a:latin typeface="Impact"/>
                <a:ea typeface="Impact"/>
                <a:cs typeface="Impact"/>
                <a:sym typeface="Impact"/>
              </a:rPr>
              <a:t>SOCIÁLNÍ </a:t>
            </a:r>
            <a:r>
              <a:rPr b="0" i="0" lang="en-US" sz="154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(ROZVOJ KVALITY INSTITUCE A V DŮSLEDKU I POSKYTOVÁNÍ </a:t>
            </a:r>
            <a:r>
              <a:rPr b="0" i="0" lang="en-US" sz="1540" u="none" cap="none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ZPĚTNÉ VAZBY </a:t>
            </a:r>
            <a:r>
              <a:rPr b="0" i="0" lang="en-US" sz="154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KONKRÉTNÍMU DÍTĚTI)</a:t>
            </a:r>
            <a:endParaRPr sz="2315"/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4"/>
              <a:buFont typeface="Arial"/>
              <a:buNone/>
            </a:pPr>
            <a:r>
              <a:t/>
            </a:r>
            <a:endParaRPr b="0" i="0" sz="1540" u="non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4"/>
              <a:buFont typeface="Arial"/>
              <a:buNone/>
            </a:pPr>
            <a:r>
              <a:rPr b="0" i="0" lang="en-US" sz="154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BULL (1989) DOPORUČUJE BUDOVAT V TĚCHTO KROCÍCH:</a:t>
            </a:r>
            <a:endParaRPr b="0" i="0" sz="1540" u="non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211073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84"/>
              <a:buFont typeface="Arial"/>
              <a:buChar char="•"/>
            </a:pPr>
            <a:r>
              <a:rPr b="0" i="0" lang="en-US" sz="154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1) INFORMOVÁNÍ</a:t>
            </a:r>
            <a:endParaRPr sz="2315"/>
          </a:p>
          <a:p>
            <a:pPr indent="-211073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84"/>
              <a:buFont typeface="Arial"/>
              <a:buChar char="•"/>
            </a:pPr>
            <a:r>
              <a:rPr b="0" i="0" lang="en-US" sz="154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2) VYSVĚTLOVÁNÍ</a:t>
            </a:r>
            <a:endParaRPr b="0" i="0" sz="1540" u="non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211073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84"/>
              <a:buFont typeface="Arial"/>
              <a:buChar char="•"/>
            </a:pPr>
            <a:r>
              <a:rPr b="0" i="0" lang="en-US" sz="154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3) POZOROVÁNÍ</a:t>
            </a:r>
            <a:endParaRPr sz="2315"/>
          </a:p>
          <a:p>
            <a:pPr indent="-211073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84"/>
              <a:buFont typeface="Arial"/>
              <a:buChar char="•"/>
            </a:pPr>
            <a:r>
              <a:rPr b="0" i="0" lang="en-US" sz="154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4) PARTICIPACE</a:t>
            </a:r>
            <a:endParaRPr b="0" i="0" sz="1540" u="non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211073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84"/>
              <a:buFont typeface="Arial"/>
              <a:buChar char="•"/>
            </a:pPr>
            <a:r>
              <a:rPr b="0" i="0" lang="en-US" sz="154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5) ROZHODOVÁNÍ</a:t>
            </a:r>
            <a:endParaRPr sz="2315"/>
          </a:p>
          <a:p>
            <a:pPr indent="-6604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4"/>
              <a:buFont typeface="Arial"/>
              <a:buNone/>
            </a:pPr>
            <a:r>
              <a:t/>
            </a:r>
            <a:endParaRPr b="0" i="0" sz="1240" u="non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9cae95cde_0_193"/>
          <p:cNvSpPr txBox="1"/>
          <p:nvPr>
            <p:ph type="title"/>
          </p:nvPr>
        </p:nvSpPr>
        <p:spPr>
          <a:xfrm>
            <a:off x="396650" y="296375"/>
            <a:ext cx="757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Učitel a jeho role</a:t>
            </a:r>
            <a:endParaRPr/>
          </a:p>
        </p:txBody>
      </p:sp>
      <p:sp>
        <p:nvSpPr>
          <p:cNvPr id="316" name="Google Shape;316;g129cae95cde_0_193"/>
          <p:cNvSpPr txBox="1"/>
          <p:nvPr>
            <p:ph idx="1" type="body"/>
          </p:nvPr>
        </p:nvSpPr>
        <p:spPr>
          <a:xfrm>
            <a:off x="514350" y="1656525"/>
            <a:ext cx="7796100" cy="37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2100"/>
              <a:t>učitelství jako služba ???</a:t>
            </a:r>
            <a:endParaRPr sz="2100"/>
          </a:p>
          <a:p>
            <a:pPr indent="-609600" lvl="0" marL="60960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sz="2100" u="sng"/>
          </a:p>
          <a:p>
            <a:pPr indent="-609600" lvl="0" marL="60960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US" sz="2100" u="sng"/>
              <a:t>Potřebné dovednosti učitele/ky MŠ k úspěšné spolupráci:</a:t>
            </a:r>
            <a:endParaRPr/>
          </a:p>
          <a:p>
            <a:pPr indent="-609600" lvl="0" marL="609600" rtl="0" algn="l">
              <a:lnSpc>
                <a:spcPct val="99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⚫"/>
            </a:pPr>
            <a:r>
              <a:rPr lang="en-US" sz="2100"/>
              <a:t>dovednost navazovat kontakt s rodiči dětí,</a:t>
            </a:r>
            <a:endParaRPr/>
          </a:p>
          <a:p>
            <a:pPr indent="-609600" lvl="0" marL="609600" rtl="0" algn="l">
              <a:lnSpc>
                <a:spcPct val="99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⚫"/>
            </a:pPr>
            <a:r>
              <a:rPr lang="en-US" sz="2100"/>
              <a:t>dovednost vhodně sdělit výsledky svých zjištění jednotlivým rodičům nebo celé skupině rodičů,</a:t>
            </a:r>
            <a:endParaRPr/>
          </a:p>
          <a:p>
            <a:pPr indent="-609600" lvl="0" marL="609600" rtl="0" algn="l">
              <a:lnSpc>
                <a:spcPct val="99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⚫"/>
            </a:pPr>
            <a:r>
              <a:rPr lang="en-US" sz="2100"/>
              <a:t>dovednost iniciovat a řídit diskuse s rodiči,</a:t>
            </a:r>
            <a:endParaRPr/>
          </a:p>
          <a:p>
            <a:pPr indent="-609600" lvl="0" marL="609600" rtl="0" algn="l">
              <a:lnSpc>
                <a:spcPct val="99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⚫"/>
            </a:pPr>
            <a:r>
              <a:rPr lang="en-US" sz="2100"/>
              <a:t>dovednost sdělovat požadavky a instrukce k jejich splnění tak, aby vytvořily podmínky pro jejich přijetí rodiči,</a:t>
            </a:r>
            <a:endParaRPr/>
          </a:p>
          <a:p>
            <a:pPr indent="-609600" lvl="0" marL="609600" rtl="0" algn="l">
              <a:lnSpc>
                <a:spcPct val="99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Impact"/>
              <a:buChar char="⚫"/>
            </a:pPr>
            <a:r>
              <a:rPr lang="en-US" sz="2100"/>
              <a:t>dovednost přesvědčit rodiče o tom, že učiteli záleží na příznivém edukačním vývoji každého dítěte.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9cae95cde_0_198"/>
          <p:cNvSpPr txBox="1"/>
          <p:nvPr>
            <p:ph type="title"/>
          </p:nvPr>
        </p:nvSpPr>
        <p:spPr>
          <a:xfrm>
            <a:off x="342900" y="704088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Můžeme ovlivnit jen sebe.</a:t>
            </a:r>
            <a:endParaRPr/>
          </a:p>
        </p:txBody>
      </p:sp>
      <p:sp>
        <p:nvSpPr>
          <p:cNvPr id="322" name="Google Shape;322;g129cae95cde_0_198"/>
          <p:cNvSpPr txBox="1"/>
          <p:nvPr>
            <p:ph idx="1" type="body"/>
          </p:nvPr>
        </p:nvSpPr>
        <p:spPr>
          <a:xfrm>
            <a:off x="342900" y="1920075"/>
            <a:ext cx="42708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Otevřená mysl / open mind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sp>
        <p:nvSpPr>
          <p:cNvPr id="323" name="Google Shape;323;g129cae95cde_0_198"/>
          <p:cNvSpPr txBox="1"/>
          <p:nvPr>
            <p:ph idx="2" type="body"/>
          </p:nvPr>
        </p:nvSpPr>
        <p:spPr>
          <a:xfrm>
            <a:off x="4699575" y="1876875"/>
            <a:ext cx="48135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en-US"/>
              <a:t>Uzavřená mysl / fixed mind</a:t>
            </a:r>
            <a:endParaRPr/>
          </a:p>
        </p:txBody>
      </p:sp>
      <p:pic>
        <p:nvPicPr>
          <p:cNvPr id="324" name="Google Shape;324;g129cae95cde_0_1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775" y="2483175"/>
            <a:ext cx="6980908" cy="39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29cae95cde_0_205"/>
          <p:cNvSpPr txBox="1"/>
          <p:nvPr>
            <p:ph type="title"/>
          </p:nvPr>
        </p:nvSpPr>
        <p:spPr>
          <a:xfrm>
            <a:off x="0" y="4576576"/>
            <a:ext cx="2267100" cy="177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600"/>
              <a:t>Co pomáhá?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(zdroj. Blanca Velazquez-Martin, konference Růst společně 2022, Jak podpořit růstové myšlení a vnitřní motivaci u dětí)</a:t>
            </a:r>
            <a:endParaRPr sz="265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800"/>
          </a:p>
        </p:txBody>
      </p:sp>
      <p:sp>
        <p:nvSpPr>
          <p:cNvPr id="330" name="Google Shape;330;g129cae95cde_0_205"/>
          <p:cNvSpPr txBox="1"/>
          <p:nvPr>
            <p:ph idx="2" type="body"/>
          </p:nvPr>
        </p:nvSpPr>
        <p:spPr>
          <a:xfrm>
            <a:off x="3486150" y="1920085"/>
            <a:ext cx="3029100" cy="44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id="331" name="Google Shape;331;g129cae95cde_0_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1451" y="1406300"/>
            <a:ext cx="6214376" cy="487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29cae95cde_0_211"/>
          <p:cNvSpPr txBox="1"/>
          <p:nvPr>
            <p:ph type="title"/>
          </p:nvPr>
        </p:nvSpPr>
        <p:spPr>
          <a:xfrm>
            <a:off x="342900" y="704850"/>
            <a:ext cx="6172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b="0" i="0" lang="en-US" sz="5400" u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LITERATURA</a:t>
            </a:r>
            <a:endParaRPr/>
          </a:p>
        </p:txBody>
      </p:sp>
      <p:sp>
        <p:nvSpPr>
          <p:cNvPr id="337" name="Google Shape;337;g129cae95cde_0_211"/>
          <p:cNvSpPr txBox="1"/>
          <p:nvPr>
            <p:ph idx="1" type="body"/>
          </p:nvPr>
        </p:nvSpPr>
        <p:spPr>
          <a:xfrm>
            <a:off x="514350" y="2063750"/>
            <a:ext cx="77964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b="0" i="0" lang="en-US" sz="200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RABUŠICOVÁ, M., ŠEĎOVÁ, K., TRNKOVÁ, K., ČIHÁČEK, V. (2004) ŠKOLA A/VERSUS/ RODINA. MU: BRNO.</a:t>
            </a:r>
            <a:endParaRPr b="0" i="0" sz="2000" u="non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-172720" lvl="0" marL="2286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A1A00"/>
              </a:buClr>
              <a:buSzPts val="2000"/>
              <a:buFont typeface="Impact"/>
              <a:buChar char="•"/>
            </a:pPr>
            <a:r>
              <a:rPr lang="en-US">
                <a:solidFill>
                  <a:srgbClr val="595959"/>
                </a:solidFill>
              </a:rPr>
              <a:t>Sheedyová-Kurcinková, M. (1998) </a:t>
            </a:r>
            <a:r>
              <a:rPr i="1" lang="en-US">
                <a:solidFill>
                  <a:srgbClr val="595959"/>
                </a:solidFill>
              </a:rPr>
              <a:t>Problémové dítě v rodině a ve škole.</a:t>
            </a:r>
            <a:r>
              <a:rPr lang="en-US">
                <a:solidFill>
                  <a:srgbClr val="595959"/>
                </a:solidFill>
              </a:rPr>
              <a:t> Praha: Portál.</a:t>
            </a:r>
            <a:endParaRPr>
              <a:solidFill>
                <a:srgbClr val="595959"/>
              </a:solidFill>
            </a:endParaRPr>
          </a:p>
          <a:p>
            <a:pPr indent="0" lvl="0" marL="228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29cae95cde_0_352"/>
          <p:cNvSpPr txBox="1"/>
          <p:nvPr>
            <p:ph type="title"/>
          </p:nvPr>
        </p:nvSpPr>
        <p:spPr>
          <a:xfrm>
            <a:off x="1848875" y="677200"/>
            <a:ext cx="59337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Dekuji za pozornost a (s)mějte se krásně!</a:t>
            </a:r>
            <a:endParaRPr/>
          </a:p>
        </p:txBody>
      </p:sp>
      <p:sp>
        <p:nvSpPr>
          <p:cNvPr id="343" name="Google Shape;343;g129cae95cde_0_352"/>
          <p:cNvSpPr txBox="1"/>
          <p:nvPr>
            <p:ph idx="1" type="body"/>
          </p:nvPr>
        </p:nvSpPr>
        <p:spPr>
          <a:xfrm>
            <a:off x="924450" y="3944952"/>
            <a:ext cx="6945300" cy="16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i="1" lang="en-US"/>
              <a:t>“Člověk neví, jak je silný, dokud se neocitne v situaci, ve které je být silný, jediné, co mu zbývá.“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0ce8077ee_0_12"/>
          <p:cNvSpPr txBox="1"/>
          <p:nvPr>
            <p:ph idx="1" type="body"/>
          </p:nvPr>
        </p:nvSpPr>
        <p:spPr>
          <a:xfrm>
            <a:off x="457200" y="814672"/>
            <a:ext cx="8229600" cy="55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STŘEDOVĚK</a:t>
            </a:r>
            <a:endParaRPr sz="24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Hodnota dítěte stoupla – je bráno jako člověk, malý dospělý.</a:t>
            </a:r>
            <a:endParaRPr sz="16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HUMANISMUS</a:t>
            </a:r>
            <a:endParaRPr sz="24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Dítě by mělo mít bezvýhradnou kázeň, tělesné tresty jsou v pořádku.</a:t>
            </a:r>
            <a:endParaRPr sz="160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i="1" lang="en-US" sz="16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Děti nemají ani duševní činnosti ani zřetelné tělesné tvary, které by je činily hodnými lásky a nikdy jsem nestrpěl, aby byly krmeny v mé přítomnosti“</a:t>
            </a: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(M. de Montaigne)</a:t>
            </a:r>
            <a:endParaRPr sz="160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NOVOVĚK</a:t>
            </a:r>
            <a:endParaRPr sz="24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J. Á. Komenský – láska k dítěti, respektování dětské přirozenosti = kvalita celé společnosti.</a:t>
            </a:r>
            <a:endParaRPr sz="16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OSVÍCENECTVÍ</a:t>
            </a:r>
            <a:endParaRPr sz="24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J.J.Rousseau – zakladatel NATURALISMU (přirozená výchova ve shodě s přírodou)</a:t>
            </a:r>
            <a:endParaRPr sz="16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Člověk je tehdy dobře vychován, působí-li na něj tři druhy výchovy: </a:t>
            </a:r>
            <a:r>
              <a:rPr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výchova</a:t>
            </a:r>
            <a:endParaRPr i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přírodou, výchova lidmi a výchova věcmi.</a:t>
            </a:r>
            <a:endParaRPr i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0ce8077ee_0_18"/>
          <p:cNvSpPr txBox="1"/>
          <p:nvPr>
            <p:ph idx="1" type="body"/>
          </p:nvPr>
        </p:nvSpPr>
        <p:spPr>
          <a:xfrm>
            <a:off x="457200" y="409520"/>
            <a:ext cx="8229600" cy="62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1. polovina 20. století</a:t>
            </a:r>
            <a:endParaRPr sz="24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OBDOBÍ ZVÝŠENÉHO ZÁJMU O DÍTĚ: Podporuje se začleňování dítěte do společnosti, zvyšuje se hodnota dítěte, snaha pomoci dětem z chudých zemí, postižených hladem a nemocemi stále větší snaha o poznávání vývoje dítěte a jeho potřeb, rozvinula se síť speciálních vědních oborů zabývajících se dětským věkem novou kvalitu pro postavení dítěte přinesla Ženevská deklarace práv dítěte schválena v roce 1924, v ní jsou shrnuty základní principy, které dítě chrání před vykořisťováním a zajišťující mu optimální tělesný i mentální rozvoj.  V</a:t>
            </a:r>
            <a:r>
              <a:rPr lang="en-US" sz="1600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znik prvních opatroven – zajišťují péči, vedou k sebeobsluze, slušnému chování, hygienickým návykům.</a:t>
            </a:r>
            <a:endParaRPr sz="1600">
              <a:solidFill>
                <a:srgbClr val="54605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0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10"/>
              <a:buNone/>
            </a:pPr>
            <a:r>
              <a:rPr lang="en-US" sz="1000">
                <a:solidFill>
                  <a:srgbClr val="546056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-US" sz="700">
                <a:solidFill>
                  <a:srgbClr val="54605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1600">
                <a:solidFill>
                  <a:srgbClr val="54605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Anglii – Robert Owen; v Německu – Friedrich Fröbel; ve Francii – J. F. Oberlin, Jean Cochin; ve Švýcarsku  - Pestalozi; v Rakousku Uhersku – Marie Terezie Brunswicková, J. V. Svoboda (v Praze),  v Itálii – Marie Montessori</a:t>
            </a:r>
            <a:endParaRPr sz="1600">
              <a:solidFill>
                <a:srgbClr val="54605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2. polovina 20. století</a:t>
            </a:r>
            <a:endParaRPr sz="24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 roce 1959 vyšla nová verze – Charta práv dítěte, která upravila i práva dítěte před narozením. </a:t>
            </a:r>
            <a:r>
              <a:rPr b="1" lang="en-US" sz="16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OBDOBÍ PODPORY A POMOCI DÍTĚTI. D</a:t>
            </a: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ítě se stává partnerem dospělému, především rodičům dítěti se přiznávají všechna nebo téměř všechna práva ve shodě s Listinou lidských práv a svobod, je plnohodnotnou lidskou osobností mezinárodní dohoda Úmluva o právech dítěte, kterou podepsalo již 172 států (ČR v roce 1989).</a:t>
            </a:r>
            <a:endParaRPr sz="1600">
              <a:solidFill>
                <a:srgbClr val="44444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710"/>
              <a:buNone/>
            </a:pPr>
            <a:r>
              <a:rPr lang="en-US" sz="1600">
                <a:solidFill>
                  <a:srgbClr val="44444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10"/>
              <a:buNone/>
            </a:pPr>
            <a:r>
              <a:rPr lang="en-US" sz="105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rgbClr val="4444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0ce8077ee_0_2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1.polovina 21. století</a:t>
            </a:r>
            <a:endParaRPr/>
          </a:p>
        </p:txBody>
      </p:sp>
      <p:sp>
        <p:nvSpPr>
          <p:cNvPr id="141" name="Google Shape;141;g120ce8077ee_0_24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/>
              <a:t>Jak byste popsali situaci dnes?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/>
              <a:t>Jak by se postavení dítěte mohlo dál vyvíjet?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0ce8077ee_0_29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Role matky a otce</a:t>
            </a:r>
            <a:endParaRPr/>
          </a:p>
        </p:txBody>
      </p:sp>
      <p:sp>
        <p:nvSpPr>
          <p:cNvPr id="147" name="Google Shape;147;g120ce8077ee_0_29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i="1" lang="en-US" sz="1900">
                <a:solidFill>
                  <a:srgbClr val="2E2E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“Matka je pro dítě živnou půdou, otec je slunce, které mu dovoluje kvést.” (Alfréd Tomatis)</a:t>
            </a:r>
            <a:endParaRPr i="1" sz="190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b="1" i="1" lang="en-US" sz="1900">
                <a:solidFill>
                  <a:srgbClr val="2E2E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Role otce v historii (podle Johna Plecka, 1987)</a:t>
            </a:r>
            <a:endParaRPr b="1" i="1" sz="190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E2E2E"/>
              </a:buClr>
              <a:buSzPts val="1900"/>
              <a:buFont typeface="Arial"/>
              <a:buAutoNum type="arabicParenR"/>
            </a:pPr>
            <a:r>
              <a:rPr lang="en-US" sz="1900">
                <a:solidFill>
                  <a:srgbClr val="2E2E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otec autoritářský učitel morálky a náboženství </a:t>
            </a:r>
            <a:endParaRPr sz="190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900"/>
              <a:buFont typeface="Arial"/>
              <a:buAutoNum type="arabicParenR"/>
            </a:pPr>
            <a:r>
              <a:rPr lang="en-US" sz="1900">
                <a:solidFill>
                  <a:srgbClr val="2E2E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vzdálený otec-živitel</a:t>
            </a:r>
            <a:endParaRPr sz="190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900"/>
              <a:buFont typeface="Arial"/>
              <a:buAutoNum type="arabicParenR"/>
            </a:pPr>
            <a:r>
              <a:rPr lang="en-US" sz="1900">
                <a:solidFill>
                  <a:srgbClr val="2E2E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mužský rolový model </a:t>
            </a:r>
            <a:endParaRPr sz="190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1900"/>
              <a:buFont typeface="Arial"/>
              <a:buAutoNum type="arabicParenR"/>
            </a:pPr>
            <a:r>
              <a:rPr lang="en-US" sz="1900">
                <a:solidFill>
                  <a:srgbClr val="2E2E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„nový“ otec, pečující a aktivní ve výchově dětí od jejich nejnižšího věku</a:t>
            </a:r>
            <a:endParaRPr sz="190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i="1" sz="190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i="1" lang="en-US" sz="1900">
                <a:solidFill>
                  <a:srgbClr val="2E2E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Zajímavým fenoménem je stěžování si na otce - jako by nemohli v této roli uspět.</a:t>
            </a:r>
            <a:endParaRPr i="1" sz="190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 i="1" sz="190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i="1" lang="en-US" sz="1900">
                <a:solidFill>
                  <a:srgbClr val="2E2E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Kdo je podle Vás “dobrý” otec?</a:t>
            </a:r>
            <a:endParaRPr i="1" sz="1900">
              <a:solidFill>
                <a:srgbClr val="2E2E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0ce8077ee_0_38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Nepřítomnost otce</a:t>
            </a:r>
            <a:endParaRPr/>
          </a:p>
        </p:txBody>
      </p:sp>
      <p:sp>
        <p:nvSpPr>
          <p:cNvPr id="153" name="Google Shape;153;g120ce8077ee_0_38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/>
              <a:t>Otcova nepřítomnost v domácnosti ještě nemusí nutně znamenat, že muž není angažovaným otcem.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/>
              <a:t>Singly ukazuje, jak bylo řečeno, že profesionální čas je mnoha muži vnímán jako nepřímý rodičovský čas.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/>
              <a:t>Výsledky výzkumu Lupton a Barclay ukazují, že muži mají tendenci chápat a přistupovat ke svému profesionálnímu životu jiným způsobem, jakmile se stávají otci a cítí se zodpovědní za materiální podporu svých dětí.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0ce8077ee_0_44"/>
          <p:cNvSpPr txBox="1"/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9" name="Google Shape;159;g120ce8077ee_0_44"/>
          <p:cNvSpPr txBox="1"/>
          <p:nvPr>
            <p:ph idx="1" type="body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rPr lang="en-US"/>
              <a:t>F. de Singly dva typy rodičovské angažovanosti: </a:t>
            </a:r>
            <a:endParaRPr/>
          </a:p>
          <a:p>
            <a:pPr indent="-337185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</a:pPr>
            <a:r>
              <a:rPr lang="en-US"/>
              <a:t>u mužů pozoruje oddělování a ochranu jednotlivých časových období a vytváření identity „Já, sám, pro druhého“</a:t>
            </a:r>
            <a:endParaRPr/>
          </a:p>
          <a:p>
            <a:pPr indent="-33718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10"/>
              <a:buChar char="⚫"/>
            </a:pPr>
            <a:r>
              <a:rPr lang="en-US"/>
              <a:t>u žen kontinuální disponibilitu a vytváření identity „Já, společně, pro druhého“ (Singly 2000: 186).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ok">
  <a:themeElements>
    <a:clrScheme name="Stupně šedi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ok">
  <a:themeElements>
    <a:clrScheme name="Stupně šedi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2004-10-10T21:23:57Z</dcterms:created>
  <dc:creator>JITKA</dc:creator>
</cp:coreProperties>
</file>