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3" d="100"/>
          <a:sy n="83" d="100"/>
        </p:scale>
        <p:origin x="59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F13D96-2792-4F66-A587-C70EB61F07E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34518D-FAAD-4105-B1CE-90174E721C3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Je diagramové vyjádření vztahu průměrných teplot a srážek na určité lokalitě.</a:t>
          </a:r>
          <a:endParaRPr lang="en-US" dirty="0"/>
        </a:p>
      </dgm:t>
    </dgm:pt>
    <dgm:pt modelId="{EB8AEA76-422A-450A-8ADE-0A21BB28BE49}" type="parTrans" cxnId="{E1C5AD44-5BBE-4859-A526-8497239A9E1D}">
      <dgm:prSet/>
      <dgm:spPr/>
      <dgm:t>
        <a:bodyPr/>
        <a:lstStyle/>
        <a:p>
          <a:endParaRPr lang="en-US"/>
        </a:p>
      </dgm:t>
    </dgm:pt>
    <dgm:pt modelId="{EFEC488D-FB49-45C1-A059-2525D0E380D6}" type="sibTrans" cxnId="{E1C5AD44-5BBE-4859-A526-8497239A9E1D}">
      <dgm:prSet/>
      <dgm:spPr/>
      <dgm:t>
        <a:bodyPr/>
        <a:lstStyle/>
        <a:p>
          <a:endParaRPr lang="en-US"/>
        </a:p>
      </dgm:t>
    </dgm:pt>
    <dgm:pt modelId="{5ADCD993-B7AC-4FDE-A414-B47336B581E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Klimadiagramy zachycují průběh těchto charakteristik zprůměrovaných za každý měsíc.</a:t>
          </a:r>
          <a:endParaRPr lang="en-US"/>
        </a:p>
      </dgm:t>
    </dgm:pt>
    <dgm:pt modelId="{C2F27B1E-222E-44B5-AD0D-6D686C0351D5}" type="parTrans" cxnId="{3F2E6D59-06BB-4C17-8879-6B52F5F8FE4B}">
      <dgm:prSet/>
      <dgm:spPr/>
      <dgm:t>
        <a:bodyPr/>
        <a:lstStyle/>
        <a:p>
          <a:endParaRPr lang="en-US"/>
        </a:p>
      </dgm:t>
    </dgm:pt>
    <dgm:pt modelId="{6CA80907-C419-42FD-A88F-8D7B1BA5FC0E}" type="sibTrans" cxnId="{3F2E6D59-06BB-4C17-8879-6B52F5F8FE4B}">
      <dgm:prSet/>
      <dgm:spPr/>
      <dgm:t>
        <a:bodyPr/>
        <a:lstStyle/>
        <a:p>
          <a:endParaRPr lang="en-US"/>
        </a:p>
      </dgm:t>
    </dgm:pt>
    <dgm:pt modelId="{20AFACF0-70FB-4D75-8F74-6FD6AA24106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Jsou konstruovány na základě meteorologických měření.</a:t>
          </a:r>
          <a:endParaRPr lang="en-US"/>
        </a:p>
      </dgm:t>
    </dgm:pt>
    <dgm:pt modelId="{8ACD8D55-DD65-4FE4-94DB-194BEDB28B9A}" type="parTrans" cxnId="{8CF67E63-C1BF-410A-95BA-62C16F1A7046}">
      <dgm:prSet/>
      <dgm:spPr/>
      <dgm:t>
        <a:bodyPr/>
        <a:lstStyle/>
        <a:p>
          <a:endParaRPr lang="en-US"/>
        </a:p>
      </dgm:t>
    </dgm:pt>
    <dgm:pt modelId="{2EBA68D7-DEB6-466F-93E8-CBCF329DB0CA}" type="sibTrans" cxnId="{8CF67E63-C1BF-410A-95BA-62C16F1A7046}">
      <dgm:prSet/>
      <dgm:spPr/>
      <dgm:t>
        <a:bodyPr/>
        <a:lstStyle/>
        <a:p>
          <a:endParaRPr lang="en-US"/>
        </a:p>
      </dgm:t>
    </dgm:pt>
    <dgm:pt modelId="{F1B736F3-C47F-4615-B0CF-90F636D75E59}" type="pres">
      <dgm:prSet presAssocID="{21F13D96-2792-4F66-A587-C70EB61F07EE}" presName="root" presStyleCnt="0">
        <dgm:presLayoutVars>
          <dgm:dir/>
          <dgm:resizeHandles val="exact"/>
        </dgm:presLayoutVars>
      </dgm:prSet>
      <dgm:spPr/>
    </dgm:pt>
    <dgm:pt modelId="{0F4DCA84-EBB5-4C10-AD79-EDFED2F8E7F6}" type="pres">
      <dgm:prSet presAssocID="{DB34518D-FAAD-4105-B1CE-90174E721C3E}" presName="compNode" presStyleCnt="0"/>
      <dgm:spPr/>
    </dgm:pt>
    <dgm:pt modelId="{68DBDF5E-A536-43EA-B6D3-E629E9801D1E}" type="pres">
      <dgm:prSet presAssocID="{DB34518D-FAAD-4105-B1CE-90174E721C3E}" presName="bgRect" presStyleLbl="bgShp" presStyleIdx="0" presStyleCnt="3"/>
      <dgm:spPr/>
    </dgm:pt>
    <dgm:pt modelId="{BF66FABB-3F0F-45D9-AFB4-1BCC8E88DB58}" type="pres">
      <dgm:prSet presAssocID="{DB34518D-FAAD-4105-B1CE-90174E721C3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éšť"/>
        </a:ext>
      </dgm:extLst>
    </dgm:pt>
    <dgm:pt modelId="{A0A1703A-9003-4928-9D27-61989766C0EA}" type="pres">
      <dgm:prSet presAssocID="{DB34518D-FAAD-4105-B1CE-90174E721C3E}" presName="spaceRect" presStyleCnt="0"/>
      <dgm:spPr/>
    </dgm:pt>
    <dgm:pt modelId="{E25937A1-5C75-4C88-BD93-8163E4413342}" type="pres">
      <dgm:prSet presAssocID="{DB34518D-FAAD-4105-B1CE-90174E721C3E}" presName="parTx" presStyleLbl="revTx" presStyleIdx="0" presStyleCnt="3">
        <dgm:presLayoutVars>
          <dgm:chMax val="0"/>
          <dgm:chPref val="0"/>
        </dgm:presLayoutVars>
      </dgm:prSet>
      <dgm:spPr/>
    </dgm:pt>
    <dgm:pt modelId="{5659DAB5-E083-4D72-B8B7-D9F5D7C04AFD}" type="pres">
      <dgm:prSet presAssocID="{EFEC488D-FB49-45C1-A059-2525D0E380D6}" presName="sibTrans" presStyleCnt="0"/>
      <dgm:spPr/>
    </dgm:pt>
    <dgm:pt modelId="{D2152E27-5067-4010-90B3-D0A8F043006B}" type="pres">
      <dgm:prSet presAssocID="{5ADCD993-B7AC-4FDE-A414-B47336B581E3}" presName="compNode" presStyleCnt="0"/>
      <dgm:spPr/>
    </dgm:pt>
    <dgm:pt modelId="{B1D278AF-A007-4FFB-82F3-84DFB8E6E89B}" type="pres">
      <dgm:prSet presAssocID="{5ADCD993-B7AC-4FDE-A414-B47336B581E3}" presName="bgRect" presStyleLbl="bgShp" presStyleIdx="1" presStyleCnt="3"/>
      <dgm:spPr/>
    </dgm:pt>
    <dgm:pt modelId="{033C11F3-2570-46CF-A11D-383564C66477}" type="pres">
      <dgm:prSet presAssocID="{5ADCD993-B7AC-4FDE-A414-B47336B581E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on Viewing Ceremony"/>
        </a:ext>
      </dgm:extLst>
    </dgm:pt>
    <dgm:pt modelId="{B14AAF45-3EAA-416D-AFA3-A23429248E51}" type="pres">
      <dgm:prSet presAssocID="{5ADCD993-B7AC-4FDE-A414-B47336B581E3}" presName="spaceRect" presStyleCnt="0"/>
      <dgm:spPr/>
    </dgm:pt>
    <dgm:pt modelId="{F3837EC4-0413-4B33-B499-DDE12AA63938}" type="pres">
      <dgm:prSet presAssocID="{5ADCD993-B7AC-4FDE-A414-B47336B581E3}" presName="parTx" presStyleLbl="revTx" presStyleIdx="1" presStyleCnt="3">
        <dgm:presLayoutVars>
          <dgm:chMax val="0"/>
          <dgm:chPref val="0"/>
        </dgm:presLayoutVars>
      </dgm:prSet>
      <dgm:spPr/>
    </dgm:pt>
    <dgm:pt modelId="{1035485E-A89D-4744-9BA5-1F41D50CCE15}" type="pres">
      <dgm:prSet presAssocID="{6CA80907-C419-42FD-A88F-8D7B1BA5FC0E}" presName="sibTrans" presStyleCnt="0"/>
      <dgm:spPr/>
    </dgm:pt>
    <dgm:pt modelId="{E5E84329-6FBA-47A8-A21D-C5659DEFF80C}" type="pres">
      <dgm:prSet presAssocID="{20AFACF0-70FB-4D75-8F74-6FD6AA241069}" presName="compNode" presStyleCnt="0"/>
      <dgm:spPr/>
    </dgm:pt>
    <dgm:pt modelId="{1A9C8159-03F3-474C-988F-B486EA26E85F}" type="pres">
      <dgm:prSet presAssocID="{20AFACF0-70FB-4D75-8F74-6FD6AA241069}" presName="bgRect" presStyleLbl="bgShp" presStyleIdx="2" presStyleCnt="3"/>
      <dgm:spPr/>
    </dgm:pt>
    <dgm:pt modelId="{E94768DA-0F97-4DBE-853D-E1210EB480F3}" type="pres">
      <dgm:prSet presAssocID="{20AFACF0-70FB-4D75-8F74-6FD6AA24106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avítko"/>
        </a:ext>
      </dgm:extLst>
    </dgm:pt>
    <dgm:pt modelId="{D977EF77-27A6-475D-AD6D-D9F54B374FD9}" type="pres">
      <dgm:prSet presAssocID="{20AFACF0-70FB-4D75-8F74-6FD6AA241069}" presName="spaceRect" presStyleCnt="0"/>
      <dgm:spPr/>
    </dgm:pt>
    <dgm:pt modelId="{81438258-18C1-4BB2-9D75-8F129A879C24}" type="pres">
      <dgm:prSet presAssocID="{20AFACF0-70FB-4D75-8F74-6FD6AA24106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CCD5D34-B338-4ED8-9760-B53E81A3C7DF}" type="presOf" srcId="{DB34518D-FAAD-4105-B1CE-90174E721C3E}" destId="{E25937A1-5C75-4C88-BD93-8163E4413342}" srcOrd="0" destOrd="0" presId="urn:microsoft.com/office/officeart/2018/2/layout/IconVerticalSolidList"/>
    <dgm:cxn modelId="{12A16363-CD98-42EE-BF36-AE2877EC3C04}" type="presOf" srcId="{20AFACF0-70FB-4D75-8F74-6FD6AA241069}" destId="{81438258-18C1-4BB2-9D75-8F129A879C24}" srcOrd="0" destOrd="0" presId="urn:microsoft.com/office/officeart/2018/2/layout/IconVerticalSolidList"/>
    <dgm:cxn modelId="{8CF67E63-C1BF-410A-95BA-62C16F1A7046}" srcId="{21F13D96-2792-4F66-A587-C70EB61F07EE}" destId="{20AFACF0-70FB-4D75-8F74-6FD6AA241069}" srcOrd="2" destOrd="0" parTransId="{8ACD8D55-DD65-4FE4-94DB-194BEDB28B9A}" sibTransId="{2EBA68D7-DEB6-466F-93E8-CBCF329DB0CA}"/>
    <dgm:cxn modelId="{E1C5AD44-5BBE-4859-A526-8497239A9E1D}" srcId="{21F13D96-2792-4F66-A587-C70EB61F07EE}" destId="{DB34518D-FAAD-4105-B1CE-90174E721C3E}" srcOrd="0" destOrd="0" parTransId="{EB8AEA76-422A-450A-8ADE-0A21BB28BE49}" sibTransId="{EFEC488D-FB49-45C1-A059-2525D0E380D6}"/>
    <dgm:cxn modelId="{3F2E6D59-06BB-4C17-8879-6B52F5F8FE4B}" srcId="{21F13D96-2792-4F66-A587-C70EB61F07EE}" destId="{5ADCD993-B7AC-4FDE-A414-B47336B581E3}" srcOrd="1" destOrd="0" parTransId="{C2F27B1E-222E-44B5-AD0D-6D686C0351D5}" sibTransId="{6CA80907-C419-42FD-A88F-8D7B1BA5FC0E}"/>
    <dgm:cxn modelId="{E524DBBF-3338-45B6-A2C8-5C835B413C82}" type="presOf" srcId="{21F13D96-2792-4F66-A587-C70EB61F07EE}" destId="{F1B736F3-C47F-4615-B0CF-90F636D75E59}" srcOrd="0" destOrd="0" presId="urn:microsoft.com/office/officeart/2018/2/layout/IconVerticalSolidList"/>
    <dgm:cxn modelId="{912611CF-3336-4300-82DF-5F1C2EBA88A0}" type="presOf" srcId="{5ADCD993-B7AC-4FDE-A414-B47336B581E3}" destId="{F3837EC4-0413-4B33-B499-DDE12AA63938}" srcOrd="0" destOrd="0" presId="urn:microsoft.com/office/officeart/2018/2/layout/IconVerticalSolidList"/>
    <dgm:cxn modelId="{A05A98F0-1D2A-481A-8E56-C7AC6B706CA9}" type="presParOf" srcId="{F1B736F3-C47F-4615-B0CF-90F636D75E59}" destId="{0F4DCA84-EBB5-4C10-AD79-EDFED2F8E7F6}" srcOrd="0" destOrd="0" presId="urn:microsoft.com/office/officeart/2018/2/layout/IconVerticalSolidList"/>
    <dgm:cxn modelId="{27FB4A80-4345-4BE8-8CC9-263B40CABE08}" type="presParOf" srcId="{0F4DCA84-EBB5-4C10-AD79-EDFED2F8E7F6}" destId="{68DBDF5E-A536-43EA-B6D3-E629E9801D1E}" srcOrd="0" destOrd="0" presId="urn:microsoft.com/office/officeart/2018/2/layout/IconVerticalSolidList"/>
    <dgm:cxn modelId="{4ABD6D2B-D652-4CA6-ADED-3C499C1D7BA6}" type="presParOf" srcId="{0F4DCA84-EBB5-4C10-AD79-EDFED2F8E7F6}" destId="{BF66FABB-3F0F-45D9-AFB4-1BCC8E88DB58}" srcOrd="1" destOrd="0" presId="urn:microsoft.com/office/officeart/2018/2/layout/IconVerticalSolidList"/>
    <dgm:cxn modelId="{642EF096-2C9D-4A58-918B-6DB44BEB2B5C}" type="presParOf" srcId="{0F4DCA84-EBB5-4C10-AD79-EDFED2F8E7F6}" destId="{A0A1703A-9003-4928-9D27-61989766C0EA}" srcOrd="2" destOrd="0" presId="urn:microsoft.com/office/officeart/2018/2/layout/IconVerticalSolidList"/>
    <dgm:cxn modelId="{AAEBE894-D514-4792-9C9F-130653FC9E62}" type="presParOf" srcId="{0F4DCA84-EBB5-4C10-AD79-EDFED2F8E7F6}" destId="{E25937A1-5C75-4C88-BD93-8163E4413342}" srcOrd="3" destOrd="0" presId="urn:microsoft.com/office/officeart/2018/2/layout/IconVerticalSolidList"/>
    <dgm:cxn modelId="{95E44DAB-E0C6-47B9-B632-85F6082B678A}" type="presParOf" srcId="{F1B736F3-C47F-4615-B0CF-90F636D75E59}" destId="{5659DAB5-E083-4D72-B8B7-D9F5D7C04AFD}" srcOrd="1" destOrd="0" presId="urn:microsoft.com/office/officeart/2018/2/layout/IconVerticalSolidList"/>
    <dgm:cxn modelId="{8D9D976D-9159-453B-A075-FCBB377ACECE}" type="presParOf" srcId="{F1B736F3-C47F-4615-B0CF-90F636D75E59}" destId="{D2152E27-5067-4010-90B3-D0A8F043006B}" srcOrd="2" destOrd="0" presId="urn:microsoft.com/office/officeart/2018/2/layout/IconVerticalSolidList"/>
    <dgm:cxn modelId="{B2759830-C9A8-49DA-9321-6A8A43E10F24}" type="presParOf" srcId="{D2152E27-5067-4010-90B3-D0A8F043006B}" destId="{B1D278AF-A007-4FFB-82F3-84DFB8E6E89B}" srcOrd="0" destOrd="0" presId="urn:microsoft.com/office/officeart/2018/2/layout/IconVerticalSolidList"/>
    <dgm:cxn modelId="{48C24647-F58B-4664-9033-637A93126C34}" type="presParOf" srcId="{D2152E27-5067-4010-90B3-D0A8F043006B}" destId="{033C11F3-2570-46CF-A11D-383564C66477}" srcOrd="1" destOrd="0" presId="urn:microsoft.com/office/officeart/2018/2/layout/IconVerticalSolidList"/>
    <dgm:cxn modelId="{12655937-ECDF-4166-BA63-3EDC3516282C}" type="presParOf" srcId="{D2152E27-5067-4010-90B3-D0A8F043006B}" destId="{B14AAF45-3EAA-416D-AFA3-A23429248E51}" srcOrd="2" destOrd="0" presId="urn:microsoft.com/office/officeart/2018/2/layout/IconVerticalSolidList"/>
    <dgm:cxn modelId="{1557F19D-B6C8-4591-A1B5-87ED07DE14EF}" type="presParOf" srcId="{D2152E27-5067-4010-90B3-D0A8F043006B}" destId="{F3837EC4-0413-4B33-B499-DDE12AA63938}" srcOrd="3" destOrd="0" presId="urn:microsoft.com/office/officeart/2018/2/layout/IconVerticalSolidList"/>
    <dgm:cxn modelId="{A22E00CB-9E3A-454B-98C5-E62AA29F201F}" type="presParOf" srcId="{F1B736F3-C47F-4615-B0CF-90F636D75E59}" destId="{1035485E-A89D-4744-9BA5-1F41D50CCE15}" srcOrd="3" destOrd="0" presId="urn:microsoft.com/office/officeart/2018/2/layout/IconVerticalSolidList"/>
    <dgm:cxn modelId="{1A116E25-A677-432E-9C84-2AED0CF306F6}" type="presParOf" srcId="{F1B736F3-C47F-4615-B0CF-90F636D75E59}" destId="{E5E84329-6FBA-47A8-A21D-C5659DEFF80C}" srcOrd="4" destOrd="0" presId="urn:microsoft.com/office/officeart/2018/2/layout/IconVerticalSolidList"/>
    <dgm:cxn modelId="{82E87059-F196-4F78-BA2D-E0E877594A60}" type="presParOf" srcId="{E5E84329-6FBA-47A8-A21D-C5659DEFF80C}" destId="{1A9C8159-03F3-474C-988F-B486EA26E85F}" srcOrd="0" destOrd="0" presId="urn:microsoft.com/office/officeart/2018/2/layout/IconVerticalSolidList"/>
    <dgm:cxn modelId="{AB5B27C2-BF22-4B64-BAFD-9FBF788FF3AC}" type="presParOf" srcId="{E5E84329-6FBA-47A8-A21D-C5659DEFF80C}" destId="{E94768DA-0F97-4DBE-853D-E1210EB480F3}" srcOrd="1" destOrd="0" presId="urn:microsoft.com/office/officeart/2018/2/layout/IconVerticalSolidList"/>
    <dgm:cxn modelId="{6326BEB0-8E0B-451B-8073-C6FFEEA1F4A3}" type="presParOf" srcId="{E5E84329-6FBA-47A8-A21D-C5659DEFF80C}" destId="{D977EF77-27A6-475D-AD6D-D9F54B374FD9}" srcOrd="2" destOrd="0" presId="urn:microsoft.com/office/officeart/2018/2/layout/IconVerticalSolidList"/>
    <dgm:cxn modelId="{65ABAB22-0A32-4FA2-A3C4-161E54C6B22F}" type="presParOf" srcId="{E5E84329-6FBA-47A8-A21D-C5659DEFF80C}" destId="{81438258-18C1-4BB2-9D75-8F129A879C2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AB73D4-644B-4541-9029-4F45B26DC1F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504F7F5-C428-4579-9C84-2258CB3CCC2D}">
      <dgm:prSet/>
      <dgm:spPr/>
      <dgm:t>
        <a:bodyPr/>
        <a:lstStyle/>
        <a:p>
          <a:r>
            <a:rPr lang="cs-CZ"/>
            <a:t>Každý dostane 2 papíry: </a:t>
          </a:r>
          <a:endParaRPr lang="en-US"/>
        </a:p>
      </dgm:t>
    </dgm:pt>
    <dgm:pt modelId="{BA72CD90-3D43-4474-B5CF-E8C8096E7918}" type="parTrans" cxnId="{880182D1-9CB9-4702-A782-79BA029C6883}">
      <dgm:prSet/>
      <dgm:spPr/>
      <dgm:t>
        <a:bodyPr/>
        <a:lstStyle/>
        <a:p>
          <a:endParaRPr lang="en-US"/>
        </a:p>
      </dgm:t>
    </dgm:pt>
    <dgm:pt modelId="{EBCE1B06-8DE6-4B43-B644-101FFD2B3F4E}" type="sibTrans" cxnId="{880182D1-9CB9-4702-A782-79BA029C6883}">
      <dgm:prSet/>
      <dgm:spPr/>
      <dgm:t>
        <a:bodyPr/>
        <a:lstStyle/>
        <a:p>
          <a:endParaRPr lang="en-US"/>
        </a:p>
      </dgm:t>
    </dgm:pt>
    <dgm:pt modelId="{071751BC-6AA3-4854-8662-F2F406BE4C4D}">
      <dgm:prSet/>
      <dgm:spPr/>
      <dgm:t>
        <a:bodyPr/>
        <a:lstStyle/>
        <a:p>
          <a:r>
            <a:rPr lang="cs-CZ"/>
            <a:t>prázdný klimadiagram,</a:t>
          </a:r>
          <a:endParaRPr lang="en-US"/>
        </a:p>
      </dgm:t>
    </dgm:pt>
    <dgm:pt modelId="{0DCA74C5-2462-4ADD-BFE8-65E893EB9CAC}" type="parTrans" cxnId="{F7F77EEA-FFE9-4640-9BF0-71B22ADC842E}">
      <dgm:prSet/>
      <dgm:spPr/>
      <dgm:t>
        <a:bodyPr/>
        <a:lstStyle/>
        <a:p>
          <a:endParaRPr lang="en-US"/>
        </a:p>
      </dgm:t>
    </dgm:pt>
    <dgm:pt modelId="{CAC0E328-10D7-4CAC-92C5-C79C15151045}" type="sibTrans" cxnId="{F7F77EEA-FFE9-4640-9BF0-71B22ADC842E}">
      <dgm:prSet/>
      <dgm:spPr/>
      <dgm:t>
        <a:bodyPr/>
        <a:lstStyle/>
        <a:p>
          <a:endParaRPr lang="en-US"/>
        </a:p>
      </dgm:t>
    </dgm:pt>
    <dgm:pt modelId="{EC809364-D97A-4398-9674-DA4029D54829}">
      <dgm:prSet/>
      <dgm:spPr/>
      <dgm:t>
        <a:bodyPr/>
        <a:lstStyle/>
        <a:p>
          <a:r>
            <a:rPr lang="cs-CZ"/>
            <a:t>tabulku s naměřenými charakteristikami.</a:t>
          </a:r>
          <a:endParaRPr lang="en-US"/>
        </a:p>
      </dgm:t>
    </dgm:pt>
    <dgm:pt modelId="{359F81AC-1775-4E5D-8C96-0FA04F53743A}" type="parTrans" cxnId="{F9C7ABF8-5D63-40E0-9513-547F18A67B40}">
      <dgm:prSet/>
      <dgm:spPr/>
      <dgm:t>
        <a:bodyPr/>
        <a:lstStyle/>
        <a:p>
          <a:endParaRPr lang="en-US"/>
        </a:p>
      </dgm:t>
    </dgm:pt>
    <dgm:pt modelId="{39355931-21AE-49DB-AF10-6EEF63AB7B96}" type="sibTrans" cxnId="{F9C7ABF8-5D63-40E0-9513-547F18A67B40}">
      <dgm:prSet/>
      <dgm:spPr/>
      <dgm:t>
        <a:bodyPr/>
        <a:lstStyle/>
        <a:p>
          <a:endParaRPr lang="en-US"/>
        </a:p>
      </dgm:t>
    </dgm:pt>
    <dgm:pt modelId="{939AB144-F7B4-4FDB-AFC9-E605EE6DF83C}">
      <dgm:prSet/>
      <dgm:spPr/>
      <dgm:t>
        <a:bodyPr/>
        <a:lstStyle/>
        <a:p>
          <a:r>
            <a:rPr lang="cs-CZ"/>
            <a:t>Každý si vytvoří vlastní klimadiagram (dle naměřených údajů v tabulce) a splní úkoly v dolní části klimadiagramu.</a:t>
          </a:r>
          <a:endParaRPr lang="en-US"/>
        </a:p>
      </dgm:t>
    </dgm:pt>
    <dgm:pt modelId="{8ECA6A53-FD25-4127-A000-B8328F227EB5}" type="parTrans" cxnId="{3CB3E44F-C035-48A5-A55F-CD95C82CD977}">
      <dgm:prSet/>
      <dgm:spPr/>
      <dgm:t>
        <a:bodyPr/>
        <a:lstStyle/>
        <a:p>
          <a:endParaRPr lang="en-US"/>
        </a:p>
      </dgm:t>
    </dgm:pt>
    <dgm:pt modelId="{6F74F439-F82A-48F1-B2FA-EAFB20135229}" type="sibTrans" cxnId="{3CB3E44F-C035-48A5-A55F-CD95C82CD977}">
      <dgm:prSet/>
      <dgm:spPr/>
      <dgm:t>
        <a:bodyPr/>
        <a:lstStyle/>
        <a:p>
          <a:endParaRPr lang="en-US"/>
        </a:p>
      </dgm:t>
    </dgm:pt>
    <dgm:pt modelId="{4F66D197-2274-442F-AD11-93B22A6AA59D}">
      <dgm:prSet/>
      <dgm:spPr/>
      <dgm:t>
        <a:bodyPr/>
        <a:lstStyle/>
        <a:p>
          <a:r>
            <a:rPr lang="cs-CZ"/>
            <a:t>Každý po dokončení přinese pro kontrolu ukázat.</a:t>
          </a:r>
          <a:endParaRPr lang="en-US"/>
        </a:p>
      </dgm:t>
    </dgm:pt>
    <dgm:pt modelId="{CB28E002-BF41-4035-9944-CCCC7238D043}" type="parTrans" cxnId="{5FAB8E2A-1531-4983-AE42-083F8FFCA630}">
      <dgm:prSet/>
      <dgm:spPr/>
      <dgm:t>
        <a:bodyPr/>
        <a:lstStyle/>
        <a:p>
          <a:endParaRPr lang="en-US"/>
        </a:p>
      </dgm:t>
    </dgm:pt>
    <dgm:pt modelId="{92E01E2C-00A6-41A0-AB0D-8ED51B346759}" type="sibTrans" cxnId="{5FAB8E2A-1531-4983-AE42-083F8FFCA630}">
      <dgm:prSet/>
      <dgm:spPr/>
      <dgm:t>
        <a:bodyPr/>
        <a:lstStyle/>
        <a:p>
          <a:endParaRPr lang="en-US"/>
        </a:p>
      </dgm:t>
    </dgm:pt>
    <dgm:pt modelId="{029434CD-3C47-4260-A090-DB670E651C19}">
      <dgm:prSet/>
      <dgm:spPr/>
      <dgm:t>
        <a:bodyPr/>
        <a:lstStyle/>
        <a:p>
          <a:r>
            <a:rPr lang="cs-CZ"/>
            <a:t>Následně si vezmete lepík v barvě vašeho podnebného pásu a lokalizujete vaše místo na mapě.</a:t>
          </a:r>
          <a:endParaRPr lang="en-US"/>
        </a:p>
      </dgm:t>
    </dgm:pt>
    <dgm:pt modelId="{7F0EAD18-21AB-47D6-823D-7C5B164FBBF4}" type="parTrans" cxnId="{3408E30E-3E53-4904-B278-7185333577D8}">
      <dgm:prSet/>
      <dgm:spPr/>
      <dgm:t>
        <a:bodyPr/>
        <a:lstStyle/>
        <a:p>
          <a:endParaRPr lang="en-US"/>
        </a:p>
      </dgm:t>
    </dgm:pt>
    <dgm:pt modelId="{205A92A0-5CA2-477A-A02A-22C681E93FAE}" type="sibTrans" cxnId="{3408E30E-3E53-4904-B278-7185333577D8}">
      <dgm:prSet/>
      <dgm:spPr/>
      <dgm:t>
        <a:bodyPr/>
        <a:lstStyle/>
        <a:p>
          <a:endParaRPr lang="en-US"/>
        </a:p>
      </dgm:t>
    </dgm:pt>
    <dgm:pt modelId="{9316865D-C91F-4432-BDCF-D94042DA6AA1}" type="pres">
      <dgm:prSet presAssocID="{95AB73D4-644B-4541-9029-4F45B26DC1F0}" presName="linear" presStyleCnt="0">
        <dgm:presLayoutVars>
          <dgm:animLvl val="lvl"/>
          <dgm:resizeHandles val="exact"/>
        </dgm:presLayoutVars>
      </dgm:prSet>
      <dgm:spPr/>
    </dgm:pt>
    <dgm:pt modelId="{CA54406A-B53A-428B-A22C-F659A4DD5BFF}" type="pres">
      <dgm:prSet presAssocID="{0504F7F5-C428-4579-9C84-2258CB3CCC2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A7D6804-8E84-495A-8999-C7988F0DE480}" type="pres">
      <dgm:prSet presAssocID="{0504F7F5-C428-4579-9C84-2258CB3CCC2D}" presName="childText" presStyleLbl="revTx" presStyleIdx="0" presStyleCnt="1">
        <dgm:presLayoutVars>
          <dgm:bulletEnabled val="1"/>
        </dgm:presLayoutVars>
      </dgm:prSet>
      <dgm:spPr/>
    </dgm:pt>
    <dgm:pt modelId="{5A167CCA-3E34-4047-9E2D-2FE9076AFF42}" type="pres">
      <dgm:prSet presAssocID="{939AB144-F7B4-4FDB-AFC9-E605EE6DF83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8E39090-7BC6-4068-AD9C-04B49544A580}" type="pres">
      <dgm:prSet presAssocID="{6F74F439-F82A-48F1-B2FA-EAFB20135229}" presName="spacer" presStyleCnt="0"/>
      <dgm:spPr/>
    </dgm:pt>
    <dgm:pt modelId="{8CBE4BA0-491D-4108-B0F3-F5D8FCE6EFBF}" type="pres">
      <dgm:prSet presAssocID="{4F66D197-2274-442F-AD11-93B22A6AA59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FDDD7A8-AD18-4C96-8034-F14FE41B716F}" type="pres">
      <dgm:prSet presAssocID="{92E01E2C-00A6-41A0-AB0D-8ED51B346759}" presName="spacer" presStyleCnt="0"/>
      <dgm:spPr/>
    </dgm:pt>
    <dgm:pt modelId="{CD92EBEA-78D0-463A-988C-FC190D6C75ED}" type="pres">
      <dgm:prSet presAssocID="{029434CD-3C47-4260-A090-DB670E651C1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EDC740A-FB76-45B2-A843-5E2C393A3A56}" type="presOf" srcId="{071751BC-6AA3-4854-8662-F2F406BE4C4D}" destId="{3A7D6804-8E84-495A-8999-C7988F0DE480}" srcOrd="0" destOrd="0" presId="urn:microsoft.com/office/officeart/2005/8/layout/vList2"/>
    <dgm:cxn modelId="{3408E30E-3E53-4904-B278-7185333577D8}" srcId="{95AB73D4-644B-4541-9029-4F45B26DC1F0}" destId="{029434CD-3C47-4260-A090-DB670E651C19}" srcOrd="3" destOrd="0" parTransId="{7F0EAD18-21AB-47D6-823D-7C5B164FBBF4}" sibTransId="{205A92A0-5CA2-477A-A02A-22C681E93FAE}"/>
    <dgm:cxn modelId="{5FAB8E2A-1531-4983-AE42-083F8FFCA630}" srcId="{95AB73D4-644B-4541-9029-4F45B26DC1F0}" destId="{4F66D197-2274-442F-AD11-93B22A6AA59D}" srcOrd="2" destOrd="0" parTransId="{CB28E002-BF41-4035-9944-CCCC7238D043}" sibTransId="{92E01E2C-00A6-41A0-AB0D-8ED51B346759}"/>
    <dgm:cxn modelId="{1B5F1030-F838-47DB-827B-2ABDABA24585}" type="presOf" srcId="{029434CD-3C47-4260-A090-DB670E651C19}" destId="{CD92EBEA-78D0-463A-988C-FC190D6C75ED}" srcOrd="0" destOrd="0" presId="urn:microsoft.com/office/officeart/2005/8/layout/vList2"/>
    <dgm:cxn modelId="{3CB3E44F-C035-48A5-A55F-CD95C82CD977}" srcId="{95AB73D4-644B-4541-9029-4F45B26DC1F0}" destId="{939AB144-F7B4-4FDB-AFC9-E605EE6DF83C}" srcOrd="1" destOrd="0" parTransId="{8ECA6A53-FD25-4127-A000-B8328F227EB5}" sibTransId="{6F74F439-F82A-48F1-B2FA-EAFB20135229}"/>
    <dgm:cxn modelId="{EEC29655-66DE-440C-828D-294C2F641072}" type="presOf" srcId="{4F66D197-2274-442F-AD11-93B22A6AA59D}" destId="{8CBE4BA0-491D-4108-B0F3-F5D8FCE6EFBF}" srcOrd="0" destOrd="0" presId="urn:microsoft.com/office/officeart/2005/8/layout/vList2"/>
    <dgm:cxn modelId="{C94ED093-4B8F-479B-967B-14EEF1476F60}" type="presOf" srcId="{95AB73D4-644B-4541-9029-4F45B26DC1F0}" destId="{9316865D-C91F-4432-BDCF-D94042DA6AA1}" srcOrd="0" destOrd="0" presId="urn:microsoft.com/office/officeart/2005/8/layout/vList2"/>
    <dgm:cxn modelId="{6A7388C7-3033-4FD0-BDD5-2E1F33FC8CE1}" type="presOf" srcId="{EC809364-D97A-4398-9674-DA4029D54829}" destId="{3A7D6804-8E84-495A-8999-C7988F0DE480}" srcOrd="0" destOrd="1" presId="urn:microsoft.com/office/officeart/2005/8/layout/vList2"/>
    <dgm:cxn modelId="{582DADCE-C17B-42BB-A651-B89FA9610C53}" type="presOf" srcId="{939AB144-F7B4-4FDB-AFC9-E605EE6DF83C}" destId="{5A167CCA-3E34-4047-9E2D-2FE9076AFF42}" srcOrd="0" destOrd="0" presId="urn:microsoft.com/office/officeart/2005/8/layout/vList2"/>
    <dgm:cxn modelId="{880182D1-9CB9-4702-A782-79BA029C6883}" srcId="{95AB73D4-644B-4541-9029-4F45B26DC1F0}" destId="{0504F7F5-C428-4579-9C84-2258CB3CCC2D}" srcOrd="0" destOrd="0" parTransId="{BA72CD90-3D43-4474-B5CF-E8C8096E7918}" sibTransId="{EBCE1B06-8DE6-4B43-B644-101FFD2B3F4E}"/>
    <dgm:cxn modelId="{F7F77EEA-FFE9-4640-9BF0-71B22ADC842E}" srcId="{0504F7F5-C428-4579-9C84-2258CB3CCC2D}" destId="{071751BC-6AA3-4854-8662-F2F406BE4C4D}" srcOrd="0" destOrd="0" parTransId="{0DCA74C5-2462-4ADD-BFE8-65E893EB9CAC}" sibTransId="{CAC0E328-10D7-4CAC-92C5-C79C15151045}"/>
    <dgm:cxn modelId="{DEEF98EE-A852-4BE4-AEA5-C3B034A9F349}" type="presOf" srcId="{0504F7F5-C428-4579-9C84-2258CB3CCC2D}" destId="{CA54406A-B53A-428B-A22C-F659A4DD5BFF}" srcOrd="0" destOrd="0" presId="urn:microsoft.com/office/officeart/2005/8/layout/vList2"/>
    <dgm:cxn modelId="{F9C7ABF8-5D63-40E0-9513-547F18A67B40}" srcId="{0504F7F5-C428-4579-9C84-2258CB3CCC2D}" destId="{EC809364-D97A-4398-9674-DA4029D54829}" srcOrd="1" destOrd="0" parTransId="{359F81AC-1775-4E5D-8C96-0FA04F53743A}" sibTransId="{39355931-21AE-49DB-AF10-6EEF63AB7B96}"/>
    <dgm:cxn modelId="{FA6B3592-0877-4E25-B470-2BA14F497DB1}" type="presParOf" srcId="{9316865D-C91F-4432-BDCF-D94042DA6AA1}" destId="{CA54406A-B53A-428B-A22C-F659A4DD5BFF}" srcOrd="0" destOrd="0" presId="urn:microsoft.com/office/officeart/2005/8/layout/vList2"/>
    <dgm:cxn modelId="{B866D730-283A-4394-A870-71CC4A2FED8F}" type="presParOf" srcId="{9316865D-C91F-4432-BDCF-D94042DA6AA1}" destId="{3A7D6804-8E84-495A-8999-C7988F0DE480}" srcOrd="1" destOrd="0" presId="urn:microsoft.com/office/officeart/2005/8/layout/vList2"/>
    <dgm:cxn modelId="{D384BC10-E369-43E3-B6C5-5ADEE335360A}" type="presParOf" srcId="{9316865D-C91F-4432-BDCF-D94042DA6AA1}" destId="{5A167CCA-3E34-4047-9E2D-2FE9076AFF42}" srcOrd="2" destOrd="0" presId="urn:microsoft.com/office/officeart/2005/8/layout/vList2"/>
    <dgm:cxn modelId="{9167A45F-184D-4A0C-A504-1916C1622E31}" type="presParOf" srcId="{9316865D-C91F-4432-BDCF-D94042DA6AA1}" destId="{E8E39090-7BC6-4068-AD9C-04B49544A580}" srcOrd="3" destOrd="0" presId="urn:microsoft.com/office/officeart/2005/8/layout/vList2"/>
    <dgm:cxn modelId="{48FF7EBD-37D5-4F44-8F98-783E27AB4D1B}" type="presParOf" srcId="{9316865D-C91F-4432-BDCF-D94042DA6AA1}" destId="{8CBE4BA0-491D-4108-B0F3-F5D8FCE6EFBF}" srcOrd="4" destOrd="0" presId="urn:microsoft.com/office/officeart/2005/8/layout/vList2"/>
    <dgm:cxn modelId="{9328475C-161F-4884-9052-804799F55A75}" type="presParOf" srcId="{9316865D-C91F-4432-BDCF-D94042DA6AA1}" destId="{BFDDD7A8-AD18-4C96-8034-F14FE41B716F}" srcOrd="5" destOrd="0" presId="urn:microsoft.com/office/officeart/2005/8/layout/vList2"/>
    <dgm:cxn modelId="{26DC7F61-4094-4C3F-9C73-01B494971CC9}" type="presParOf" srcId="{9316865D-C91F-4432-BDCF-D94042DA6AA1}" destId="{CD92EBEA-78D0-463A-988C-FC190D6C75E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DBDF5E-A536-43EA-B6D3-E629E9801D1E}">
      <dsp:nvSpPr>
        <dsp:cNvPr id="0" name=""/>
        <dsp:cNvSpPr/>
      </dsp:nvSpPr>
      <dsp:spPr>
        <a:xfrm>
          <a:off x="0" y="491"/>
          <a:ext cx="5071872" cy="11492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66FABB-3F0F-45D9-AFB4-1BCC8E88DB58}">
      <dsp:nvSpPr>
        <dsp:cNvPr id="0" name=""/>
        <dsp:cNvSpPr/>
      </dsp:nvSpPr>
      <dsp:spPr>
        <a:xfrm>
          <a:off x="347648" y="259072"/>
          <a:ext cx="632087" cy="6320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5937A1-5C75-4C88-BD93-8163E4413342}">
      <dsp:nvSpPr>
        <dsp:cNvPr id="0" name=""/>
        <dsp:cNvSpPr/>
      </dsp:nvSpPr>
      <dsp:spPr>
        <a:xfrm>
          <a:off x="1327384" y="491"/>
          <a:ext cx="3744487" cy="1149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29" tIns="121629" rIns="121629" bIns="12162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Je diagramové vyjádření vztahu průměrných teplot a srážek na určité lokalitě.</a:t>
          </a:r>
          <a:endParaRPr lang="en-US" sz="1900" kern="1200" dirty="0"/>
        </a:p>
      </dsp:txBody>
      <dsp:txXfrm>
        <a:off x="1327384" y="491"/>
        <a:ext cx="3744487" cy="1149250"/>
      </dsp:txXfrm>
    </dsp:sp>
    <dsp:sp modelId="{B1D278AF-A007-4FFB-82F3-84DFB8E6E89B}">
      <dsp:nvSpPr>
        <dsp:cNvPr id="0" name=""/>
        <dsp:cNvSpPr/>
      </dsp:nvSpPr>
      <dsp:spPr>
        <a:xfrm>
          <a:off x="0" y="1437054"/>
          <a:ext cx="5071872" cy="11492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3C11F3-2570-46CF-A11D-383564C66477}">
      <dsp:nvSpPr>
        <dsp:cNvPr id="0" name=""/>
        <dsp:cNvSpPr/>
      </dsp:nvSpPr>
      <dsp:spPr>
        <a:xfrm>
          <a:off x="347648" y="1695636"/>
          <a:ext cx="632087" cy="6320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837EC4-0413-4B33-B499-DDE12AA63938}">
      <dsp:nvSpPr>
        <dsp:cNvPr id="0" name=""/>
        <dsp:cNvSpPr/>
      </dsp:nvSpPr>
      <dsp:spPr>
        <a:xfrm>
          <a:off x="1327384" y="1437054"/>
          <a:ext cx="3744487" cy="1149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29" tIns="121629" rIns="121629" bIns="12162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Klimadiagramy zachycují průběh těchto charakteristik zprůměrovaných za každý měsíc.</a:t>
          </a:r>
          <a:endParaRPr lang="en-US" sz="1900" kern="1200"/>
        </a:p>
      </dsp:txBody>
      <dsp:txXfrm>
        <a:off x="1327384" y="1437054"/>
        <a:ext cx="3744487" cy="1149250"/>
      </dsp:txXfrm>
    </dsp:sp>
    <dsp:sp modelId="{1A9C8159-03F3-474C-988F-B486EA26E85F}">
      <dsp:nvSpPr>
        <dsp:cNvPr id="0" name=""/>
        <dsp:cNvSpPr/>
      </dsp:nvSpPr>
      <dsp:spPr>
        <a:xfrm>
          <a:off x="0" y="2873618"/>
          <a:ext cx="5071872" cy="11492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4768DA-0F97-4DBE-853D-E1210EB480F3}">
      <dsp:nvSpPr>
        <dsp:cNvPr id="0" name=""/>
        <dsp:cNvSpPr/>
      </dsp:nvSpPr>
      <dsp:spPr>
        <a:xfrm>
          <a:off x="347648" y="3132199"/>
          <a:ext cx="632087" cy="6320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438258-18C1-4BB2-9D75-8F129A879C24}">
      <dsp:nvSpPr>
        <dsp:cNvPr id="0" name=""/>
        <dsp:cNvSpPr/>
      </dsp:nvSpPr>
      <dsp:spPr>
        <a:xfrm>
          <a:off x="1327384" y="2873618"/>
          <a:ext cx="3744487" cy="1149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629" tIns="121629" rIns="121629" bIns="12162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Jsou konstruovány na základě meteorologických měření.</a:t>
          </a:r>
          <a:endParaRPr lang="en-US" sz="1900" kern="1200"/>
        </a:p>
      </dsp:txBody>
      <dsp:txXfrm>
        <a:off x="1327384" y="2873618"/>
        <a:ext cx="3744487" cy="1149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54406A-B53A-428B-A22C-F659A4DD5BFF}">
      <dsp:nvSpPr>
        <dsp:cNvPr id="0" name=""/>
        <dsp:cNvSpPr/>
      </dsp:nvSpPr>
      <dsp:spPr>
        <a:xfrm>
          <a:off x="0" y="22672"/>
          <a:ext cx="10168127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Každý dostane 2 papíry: </a:t>
          </a:r>
          <a:endParaRPr lang="en-US" sz="1900" kern="1200"/>
        </a:p>
      </dsp:txBody>
      <dsp:txXfrm>
        <a:off x="36845" y="59517"/>
        <a:ext cx="10094437" cy="681087"/>
      </dsp:txXfrm>
    </dsp:sp>
    <dsp:sp modelId="{3A7D6804-8E84-495A-8999-C7988F0DE480}">
      <dsp:nvSpPr>
        <dsp:cNvPr id="0" name=""/>
        <dsp:cNvSpPr/>
      </dsp:nvSpPr>
      <dsp:spPr>
        <a:xfrm>
          <a:off x="0" y="777450"/>
          <a:ext cx="10168127" cy="521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283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prázdný klimadiagram,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tabulku s naměřenými charakteristikami.</a:t>
          </a:r>
          <a:endParaRPr lang="en-US" sz="1500" kern="1200"/>
        </a:p>
      </dsp:txBody>
      <dsp:txXfrm>
        <a:off x="0" y="777450"/>
        <a:ext cx="10168127" cy="521122"/>
      </dsp:txXfrm>
    </dsp:sp>
    <dsp:sp modelId="{5A167CCA-3E34-4047-9E2D-2FE9076AFF42}">
      <dsp:nvSpPr>
        <dsp:cNvPr id="0" name=""/>
        <dsp:cNvSpPr/>
      </dsp:nvSpPr>
      <dsp:spPr>
        <a:xfrm>
          <a:off x="0" y="1298573"/>
          <a:ext cx="10168127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Každý si vytvoří vlastní klimadiagram (dle naměřených údajů v tabulce) a splní úkoly v dolní části klimadiagramu.</a:t>
          </a:r>
          <a:endParaRPr lang="en-US" sz="1900" kern="1200"/>
        </a:p>
      </dsp:txBody>
      <dsp:txXfrm>
        <a:off x="36845" y="1335418"/>
        <a:ext cx="10094437" cy="681087"/>
      </dsp:txXfrm>
    </dsp:sp>
    <dsp:sp modelId="{8CBE4BA0-491D-4108-B0F3-F5D8FCE6EFBF}">
      <dsp:nvSpPr>
        <dsp:cNvPr id="0" name=""/>
        <dsp:cNvSpPr/>
      </dsp:nvSpPr>
      <dsp:spPr>
        <a:xfrm>
          <a:off x="0" y="2108071"/>
          <a:ext cx="10168127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Každý po dokončení přinese pro kontrolu ukázat.</a:t>
          </a:r>
          <a:endParaRPr lang="en-US" sz="1900" kern="1200"/>
        </a:p>
      </dsp:txBody>
      <dsp:txXfrm>
        <a:off x="36845" y="2144916"/>
        <a:ext cx="10094437" cy="681087"/>
      </dsp:txXfrm>
    </dsp:sp>
    <dsp:sp modelId="{CD92EBEA-78D0-463A-988C-FC190D6C75ED}">
      <dsp:nvSpPr>
        <dsp:cNvPr id="0" name=""/>
        <dsp:cNvSpPr/>
      </dsp:nvSpPr>
      <dsp:spPr>
        <a:xfrm>
          <a:off x="0" y="2917569"/>
          <a:ext cx="10168127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Následně si vezmete lepík v barvě vašeho podnebného pásu a lokalizujete vaše místo na mapě.</a:t>
          </a:r>
          <a:endParaRPr lang="en-US" sz="1900" kern="1200"/>
        </a:p>
      </dsp:txBody>
      <dsp:txXfrm>
        <a:off x="36845" y="2954414"/>
        <a:ext cx="10094437" cy="6810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70BD4-2A4E-462D-B4A8-F38F58EB3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31A0B4-A09B-4D5B-B1C9-1CE3FCFFD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8D9CCA-3984-49A4-9979-F75850FCC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476A-54D2-4F15-AADF-EE23BE82E12E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B5E3BA-95FE-4FA7-9A43-A5A1F69C9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3A6F92-F326-4E88-BBBB-3867E75B2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EF54-4052-4926-B436-0F9120BD1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970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D603BE-A6C4-4662-A0B5-A396B373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604D58-C491-45AA-9EC2-21AB9606A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3FDFD0-7D1B-47B1-A394-2CBBB6E9F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476A-54D2-4F15-AADF-EE23BE82E12E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06E81A-E5E8-4EEE-A9C3-EFF418C5F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0B0F2A-9C08-4935-B1A4-ABDDC6269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EF54-4052-4926-B436-0F9120BD1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6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38C3035-BC54-4F53-8D48-0DACD5096C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06D0F40-CCC7-4E58-B9DD-822A0FC12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24A34C-941E-4401-B0D9-94839DB7A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476A-54D2-4F15-AADF-EE23BE82E12E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FE5919-D74E-4059-9AB5-77E108BAB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C8CB36-44A0-4E14-867F-7CF0D26F6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EF54-4052-4926-B436-0F9120BD1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784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7052A1-93FB-43F1-92EE-AD1AFD86D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C56BAC-154C-41DF-A669-E4BEFBD1E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228602-268B-4BBB-8628-D7BF3085C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476A-54D2-4F15-AADF-EE23BE82E12E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55D680-8768-4DFF-8B64-83AF27E97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820D84-94F0-483A-8AE9-85AB38FE2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EF54-4052-4926-B436-0F9120BD1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92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2280BD-0632-452F-AF79-46E7F3D0C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859BABA-1AD6-4CC5-86BF-B1E2F3712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49C606-BFF8-4A87-9B14-575F36B19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476A-54D2-4F15-AADF-EE23BE82E12E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0543A5-E7CF-4210-9DEC-12CC8767A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DDEFE6-CEE4-4F11-8723-A653E8001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EF54-4052-4926-B436-0F9120BD1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69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2AEF2-98D3-42F5-8E19-B1E6A03CA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36ED61-30B8-4FEA-A829-733CB05FE7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51CDEA5-AF80-4151-8F9C-5E4C228044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31784A-59D4-4E0B-A7A8-9E6D62A2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476A-54D2-4F15-AADF-EE23BE82E12E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A9530F-9378-4940-A5BF-7B200F42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3202919-A1C1-4EB6-B8C0-F4EBE4887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EF54-4052-4926-B436-0F9120BD1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73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DB7D37-0E17-4699-BD18-59688C95D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20A9658-F9F6-494D-985F-6943FB921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5C9D68C-2B8D-4677-AE6B-6D5A593168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0E989A2-9ACA-4019-98F2-E943EED67B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B4925DD-1DBA-4879-89AA-665216DA7E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F92A546-B56A-47E1-9764-5408CF68A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476A-54D2-4F15-AADF-EE23BE82E12E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A40B9A2-D423-4198-AF0A-079DD512F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4136959-FBC8-4B0D-837C-76DC1B8E1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EF54-4052-4926-B436-0F9120BD1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809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C6AB31-F6D8-40EF-B792-0E80ACFE9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9A88FBC-94C7-40B3-8BD1-C55C0D812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476A-54D2-4F15-AADF-EE23BE82E12E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BA2894E-8F13-46C6-B8F5-BFEDE184C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52E35E7-3C63-42B9-9B70-B13E77444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EF54-4052-4926-B436-0F9120BD1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93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14E2F61-C1BE-4FDB-B8AD-3B2C19292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476A-54D2-4F15-AADF-EE23BE82E12E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1724FA6-95F0-4615-BD4B-E5F723076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F4DCE5-430A-4AF7-BBE3-93D04BCF6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EF54-4052-4926-B436-0F9120BD1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910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D66760-9F42-4A63-B60E-ABB2D31A1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B1FC11-CE7A-4300-8086-9AB8BE11A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0CCC198-1AAE-4A46-B1F1-3624FD29CD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660421-19BA-41D2-AC14-E4FD2709E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476A-54D2-4F15-AADF-EE23BE82E12E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40B536-33DA-4326-9747-D962F654A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7F67F0-0118-4CA6-A82D-C29F4E136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EF54-4052-4926-B436-0F9120BD1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7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31CC05-C6E7-49A3-9A18-92CCB6E85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1917E23-24F1-4CF6-A532-F65B74D5B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9E08AE1-C12F-451A-BD79-CECA36DD7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7C0DB9-0B4A-4E98-9F82-A17172312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476A-54D2-4F15-AADF-EE23BE82E12E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B34694-32B3-4FC1-B1B0-44D48C665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01B563-96D4-4174-9FF4-5A8B131B2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EF54-4052-4926-B436-0F9120BD1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54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17D27E7-FF2C-4DEF-A52C-837158266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8101FDA-BE2C-475E-A4E7-822C03A5C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2B4DB2-527F-4AFF-826E-474EE9C82C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0476A-54D2-4F15-AADF-EE23BE82E12E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9249B4-A722-4254-9096-BB53826A3A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D466E4-5E05-4CD3-9008-8FEB978244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0EF54-4052-4926-B436-0F9120BD1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19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8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!!Rectangle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2" name="Picture 4">
            <a:extLst>
              <a:ext uri="{FF2B5EF4-FFF2-40B4-BE49-F238E27FC236}">
                <a16:creationId xmlns:a16="http://schemas.microsoft.com/office/drawing/2014/main" id="{A3577F68-543C-3D30-FD94-A44B1130CF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5134" b="19866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F768CD5-A457-4822-8460-00624B601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9" y="941832"/>
            <a:ext cx="10506456" cy="20574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5000">
                <a:solidFill>
                  <a:schemeClr val="bg1"/>
                </a:solidFill>
              </a:rPr>
              <a:t>Atmosféra a hydrosféra</a:t>
            </a:r>
            <a:br>
              <a:rPr lang="en-US" sz="5000">
                <a:solidFill>
                  <a:schemeClr val="bg1"/>
                </a:solidFill>
              </a:rPr>
            </a:br>
            <a:r>
              <a:rPr lang="en-US" sz="5000">
                <a:solidFill>
                  <a:schemeClr val="bg1"/>
                </a:solidFill>
              </a:rPr>
              <a:t>Klimagramy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63" name="Rectangle 1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01A5CB-70C3-49D5-A506-83FCF6CAD1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3502152"/>
            <a:ext cx="10506456" cy="2670048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Seminář č.5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Mgr. Veronika Korvasová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18.3.2024/19.3.2024</a:t>
            </a:r>
          </a:p>
        </p:txBody>
      </p:sp>
    </p:spTree>
    <p:extLst>
      <p:ext uri="{BB962C8B-B14F-4D97-AF65-F5344CB8AC3E}">
        <p14:creationId xmlns:p14="http://schemas.microsoft.com/office/powerpoint/2010/main" val="2706132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B5C041-88B0-4A19-A1CF-C72A6CF67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308645"/>
            <a:ext cx="10515600" cy="1325563"/>
          </a:xfrm>
        </p:spPr>
        <p:txBody>
          <a:bodyPr/>
          <a:lstStyle/>
          <a:p>
            <a:r>
              <a:rPr lang="cs-CZ" b="1" dirty="0" err="1"/>
              <a:t>Klimadiagram</a:t>
            </a:r>
            <a:endParaRPr lang="cs-CZ" b="1" dirty="0"/>
          </a:p>
        </p:txBody>
      </p:sp>
      <p:graphicFrame>
        <p:nvGraphicFramePr>
          <p:cNvPr id="2052" name="Zástupný symbol pro obsah 2">
            <a:extLst>
              <a:ext uri="{FF2B5EF4-FFF2-40B4-BE49-F238E27FC236}">
                <a16:creationId xmlns:a16="http://schemas.microsoft.com/office/drawing/2014/main" id="{05A5AE3A-9F63-CE79-3401-231A610EEA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7827338"/>
              </p:ext>
            </p:extLst>
          </p:nvPr>
        </p:nvGraphicFramePr>
        <p:xfrm>
          <a:off x="1024129" y="1863213"/>
          <a:ext cx="5071872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https://meteovikyrovice.wbs.cz/klimadiagram__akutalizovany_.jpg">
            <a:extLst>
              <a:ext uri="{FF2B5EF4-FFF2-40B4-BE49-F238E27FC236}">
                <a16:creationId xmlns:a16="http://schemas.microsoft.com/office/drawing/2014/main" id="{B7973769-AD4E-4001-AD00-F078CB635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146" y="777875"/>
            <a:ext cx="389572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691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7DAB8F0-CC78-4A4C-BD46-E7D06665B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3700"/>
              <a:t>Aktivita v hodině: </a:t>
            </a:r>
            <a:br>
              <a:rPr lang="cs-CZ" sz="3700"/>
            </a:br>
            <a:r>
              <a:rPr lang="cs-CZ" sz="3700"/>
              <a:t>Tvorba vlastního klimadigramu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25" name="Zástupný symbol pro obsah 2">
            <a:extLst>
              <a:ext uri="{FF2B5EF4-FFF2-40B4-BE49-F238E27FC236}">
                <a16:creationId xmlns:a16="http://schemas.microsoft.com/office/drawing/2014/main" id="{32D1BB5A-E48C-D9A9-3195-1416D07CFE2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15568" y="2481943"/>
          <a:ext cx="10168128" cy="3695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1656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C74C3-1CB5-4323-B6F0-33DE53D35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3" y="741391"/>
            <a:ext cx="5657728" cy="1616203"/>
          </a:xfrm>
        </p:spPr>
        <p:txBody>
          <a:bodyPr anchor="b">
            <a:normAutofit/>
          </a:bodyPr>
          <a:lstStyle/>
          <a:p>
            <a:r>
              <a:rPr lang="cs-CZ" dirty="0">
                <a:latin typeface="Aptos Narrow" panose="020B0004020202020204" pitchFamily="34" charset="0"/>
              </a:rPr>
              <a:t>Zadání cvičení č.1:</a:t>
            </a:r>
            <a:br>
              <a:rPr lang="cs-CZ" dirty="0">
                <a:latin typeface="Aptos Narrow" panose="020B0004020202020204" pitchFamily="34" charset="0"/>
              </a:rPr>
            </a:br>
            <a:r>
              <a:rPr lang="cs-CZ" dirty="0" err="1">
                <a:latin typeface="Aptos Narrow" panose="020B0004020202020204" pitchFamily="34" charset="0"/>
              </a:rPr>
              <a:t>Klimadiagram</a:t>
            </a:r>
            <a:endParaRPr lang="cs-CZ" dirty="0">
              <a:latin typeface="Aptos Narrow" panose="020B00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B06C5C-C155-4ECB-9A09-60B77E971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3" y="2533476"/>
            <a:ext cx="4597746" cy="3447832"/>
          </a:xfrm>
        </p:spPr>
        <p:txBody>
          <a:bodyPr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000" b="1" dirty="0">
                <a:latin typeface="Aptos Narrow" panose="020B0004020202020204" pitchFamily="34" charset="0"/>
              </a:rPr>
              <a:t>Graf chodu průměrných měsíčních teplot vzduchu a srážek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dirty="0">
                <a:latin typeface="Aptos Narrow" panose="020B0004020202020204" pitchFamily="34" charset="0"/>
              </a:rPr>
              <a:t>Sestrojený graf doplňte tabulkou zahrnující vstupní data.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dirty="0">
                <a:latin typeface="Aptos Narrow" panose="020B0004020202020204" pitchFamily="34" charset="0"/>
              </a:rPr>
              <a:t> V popisu teplotních a srážkových charakteristik zohledněte: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700" dirty="0">
                <a:latin typeface="Aptos Narrow" panose="020B0004020202020204" pitchFamily="34" charset="0"/>
              </a:rPr>
              <a:t>vyrovnanost, nebo nevyrovnanost sledovaných charakteristik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700" dirty="0">
                <a:latin typeface="Aptos Narrow" panose="020B0004020202020204" pitchFamily="34" charset="0"/>
              </a:rPr>
              <a:t>roční amplitudu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700" dirty="0">
                <a:latin typeface="Aptos Narrow" panose="020B0004020202020204" pitchFamily="34" charset="0"/>
              </a:rPr>
              <a:t>výskyt extrémních hodnot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700" dirty="0">
                <a:latin typeface="Aptos Narrow" panose="020B0004020202020204" pitchFamily="34" charset="0"/>
              </a:rPr>
              <a:t>tvar spojnicové křivky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AB12A81-24E4-4736-8DF2-B5B166631D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4421" y="867064"/>
            <a:ext cx="4442221" cy="504879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1FD67D68-9B83-C338-8342-3348D8F22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E397F34-6B84-0D3B-0F29-B1D134B3B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BD98075-BFC1-BE9C-7FB7-23FE55E433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44086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E727C6-0E74-4AB7-A8B8-10834841B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731" y="776748"/>
            <a:ext cx="6143540" cy="549952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Aptos Narrow" panose="020B0004020202020204" pitchFamily="34" charset="0"/>
              </a:rPr>
              <a:t>2. </a:t>
            </a:r>
            <a:r>
              <a:rPr lang="cs-CZ" sz="2400" b="1" dirty="0" err="1">
                <a:latin typeface="Aptos Narrow" panose="020B0004020202020204" pitchFamily="34" charset="0"/>
              </a:rPr>
              <a:t>Klimadiagram</a:t>
            </a:r>
            <a:r>
              <a:rPr lang="cs-CZ" sz="2400" b="1" dirty="0">
                <a:latin typeface="Aptos Narrow" panose="020B0004020202020204" pitchFamily="34" charset="0"/>
              </a:rPr>
              <a:t> podle Waltera-</a:t>
            </a:r>
            <a:r>
              <a:rPr lang="cs-CZ" sz="2400" b="1" dirty="0" err="1">
                <a:latin typeface="Aptos Narrow" panose="020B0004020202020204" pitchFamily="34" charset="0"/>
              </a:rPr>
              <a:t>Lietha</a:t>
            </a:r>
            <a:endParaRPr lang="cs-CZ" sz="2400" b="1" dirty="0">
              <a:latin typeface="Aptos Narrow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>
                <a:latin typeface="Aptos Narrow" panose="020B0004020202020204" pitchFamily="34" charset="0"/>
              </a:rPr>
              <a:t> Sestrojte </a:t>
            </a:r>
            <a:r>
              <a:rPr lang="cs-CZ" sz="1600" dirty="0" err="1">
                <a:latin typeface="Aptos Narrow" panose="020B0004020202020204" pitchFamily="34" charset="0"/>
              </a:rPr>
              <a:t>klimadiagram</a:t>
            </a:r>
            <a:r>
              <a:rPr lang="cs-CZ" sz="1600" dirty="0">
                <a:latin typeface="Aptos Narrow" panose="020B0004020202020204" pitchFamily="34" charset="0"/>
              </a:rPr>
              <a:t>, který bude obsahovat: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>
                <a:latin typeface="Aptos Narrow" panose="020B0004020202020204" pitchFamily="34" charset="0"/>
              </a:rPr>
              <a:t> a) osu x zahrnující jednotlivé měsíce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>
                <a:latin typeface="Aptos Narrow" panose="020B0004020202020204" pitchFamily="34" charset="0"/>
              </a:rPr>
              <a:t> b) roční chod teploty (spojnicový graf, osa y vlevo) se stupnicí po 10 °C s nulou v počátku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>
                <a:latin typeface="Aptos Narrow" panose="020B0004020202020204" pitchFamily="34" charset="0"/>
              </a:rPr>
              <a:t> c) roční chod srážek (spojnicový graf, osa y vpravo) se stupnicí s dílky po 20 mm srážek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>
                <a:latin typeface="Aptos Narrow" panose="020B0004020202020204" pitchFamily="34" charset="0"/>
              </a:rPr>
              <a:t> d) stupnice teploty a srážek budou v poměru 1:2 (eventuálně 1:3)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>
                <a:latin typeface="Aptos Narrow" panose="020B0004020202020204" pitchFamily="34" charset="0"/>
              </a:rPr>
              <a:t> e) název stanice + zeměpisné souřadnice, nadmořská výška, období znázorňovaných charakteristik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>
                <a:latin typeface="Aptos Narrow" panose="020B0004020202020204" pitchFamily="34" charset="0"/>
              </a:rPr>
              <a:t> f) škálování v místech průběhu teplotních a vláhových poměrů respektujících tyto situace: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1600" dirty="0">
                <a:latin typeface="Aptos Narrow" panose="020B0004020202020204" pitchFamily="34" charset="0"/>
              </a:rPr>
              <a:t>křivka srážek probíhá nad křivkou teploty – jde o období vláhově příznivé (šrafuje se svisle)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1600" dirty="0">
                <a:latin typeface="Aptos Narrow" panose="020B0004020202020204" pitchFamily="34" charset="0"/>
              </a:rPr>
              <a:t>křivka srážek klesne pod křivku teploty – jde o období s nedostatkem srážek (značí se tečkovaně)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1600" dirty="0">
                <a:latin typeface="Aptos Narrow" panose="020B0004020202020204" pitchFamily="34" charset="0"/>
              </a:rPr>
              <a:t>při srážkách vyšších než 100 mm za měsíc odpovídá jeden dílek na srážkové stupnici ne 10, ale 100 mm (plocha nad 100 mm srážek se značí černě)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dirty="0">
                <a:latin typeface="Aptos Narrow" panose="020B0004020202020204" pitchFamily="34" charset="0"/>
              </a:rPr>
              <a:t> g) další prvky a údaje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81691BE-E90B-4AD1-99BC-90FC2FBCF9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2938" y="1369006"/>
            <a:ext cx="5319062" cy="3749938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1FD67D68-9B83-C338-8342-3348D8F22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E397F34-6B84-0D3B-0F29-B1D134B3B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BD98075-BFC1-BE9C-7FB7-23FE55E433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80285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995CA2-0271-4CAA-9F0E-F34AE2CA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551" y="484632"/>
            <a:ext cx="8211313" cy="5724144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ptos Narrow" panose="020B0004020202020204" pitchFamily="34" charset="0"/>
              </a:rPr>
              <a:t>S ohledem na průběh zobrazených meteorologických prvků zhodnoťte: </a:t>
            </a:r>
          </a:p>
          <a:p>
            <a:pPr lvl="1"/>
            <a:r>
              <a:rPr lang="cs-CZ" dirty="0">
                <a:latin typeface="Aptos Narrow" panose="020B0004020202020204" pitchFamily="34" charset="0"/>
              </a:rPr>
              <a:t>výskyt vláhově průměrného, nadprůměrného či deficitního období</a:t>
            </a:r>
          </a:p>
          <a:p>
            <a:pPr lvl="1"/>
            <a:r>
              <a:rPr lang="cs-CZ" dirty="0">
                <a:latin typeface="Aptos Narrow" panose="020B0004020202020204" pitchFamily="34" charset="0"/>
              </a:rPr>
              <a:t>teplotní režim s důrazem na identifikaci teplotní amplitudy a výskyt souvislejšího teplejšího či chladnějšího období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ptos Narrow" panose="020B0004020202020204" pitchFamily="34" charset="0"/>
              </a:rPr>
              <a:t>Na základě předchozí analýzy zdůvodněte, kteří klimatogeografičtí činitelé přispívají k takovému dlouhodobému chodu klimatologických charakteristik odrážející vámi popsané vláhově teplotní poměry.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ptos Narrow" panose="020B0004020202020204" pitchFamily="34" charset="0"/>
              </a:rPr>
              <a:t> </a:t>
            </a:r>
            <a:r>
              <a:rPr lang="cs-CZ" b="1" dirty="0">
                <a:latin typeface="Aptos Narrow" panose="020B0004020202020204" pitchFamily="34" charset="0"/>
              </a:rPr>
              <a:t>Forma a termín odevzdání cvičení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latin typeface="Aptos Narrow" panose="020B0004020202020204" pitchFamily="34" charset="0"/>
              </a:rPr>
              <a:t>Oba sestrojené klimadiagramy vložte jako obrázky do protokolu i s jejich popisem.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>
                <a:latin typeface="Aptos Narrow" panose="020B0004020202020204" pitchFamily="34" charset="0"/>
              </a:rPr>
              <a:t>Popis v rozsahu: cca ½ strany A4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>
                <a:latin typeface="Aptos Narrow" panose="020B0004020202020204" pitchFamily="34" charset="0"/>
              </a:rPr>
              <a:t>Ideálně odevzdat 1 soubor PDF.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FF0000"/>
                </a:solidFill>
                <a:latin typeface="Aptos Narrow" panose="020B0004020202020204" pitchFamily="34" charset="0"/>
              </a:rPr>
              <a:t>Datum odevzdání: nejpozději do 26. 3. 2024 DO PŮLNOCI!</a:t>
            </a:r>
          </a:p>
        </p:txBody>
      </p:sp>
      <p:pic>
        <p:nvPicPr>
          <p:cNvPr id="4" name="Obrázek 3" descr="Obsah obrázku snímek obrazovky, vzor, kruh, Grafika&#10;&#10;Popis byl vytvořen automaticky">
            <a:extLst>
              <a:ext uri="{FF2B5EF4-FFF2-40B4-BE49-F238E27FC236}">
                <a16:creationId xmlns:a16="http://schemas.microsoft.com/office/drawing/2014/main" id="{66397ABD-51A4-63C2-933A-A544E42937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0374" y="3141972"/>
            <a:ext cx="2189176" cy="2189176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59CEFC6-8854-763A-03A5-993AC34A8F49}"/>
              </a:ext>
            </a:extLst>
          </p:cNvPr>
          <p:cNvSpPr txBox="1"/>
          <p:nvPr/>
        </p:nvSpPr>
        <p:spPr>
          <a:xfrm>
            <a:off x="8385890" y="2495641"/>
            <a:ext cx="3638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Zapište se k městu, které budete zpracovávat, zde:</a:t>
            </a:r>
          </a:p>
        </p:txBody>
      </p:sp>
    </p:spTree>
    <p:extLst>
      <p:ext uri="{BB962C8B-B14F-4D97-AF65-F5344CB8AC3E}">
        <p14:creationId xmlns:p14="http://schemas.microsoft.com/office/powerpoint/2010/main" val="12236376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452</Words>
  <Application>Microsoft Office PowerPoint</Application>
  <PresentationFormat>Širokoúhlá obrazovka</PresentationFormat>
  <Paragraphs>46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Aptos Narrow</vt:lpstr>
      <vt:lpstr>Arial</vt:lpstr>
      <vt:lpstr>Calibri</vt:lpstr>
      <vt:lpstr>Calibri Light</vt:lpstr>
      <vt:lpstr>Motiv Office</vt:lpstr>
      <vt:lpstr>Atmosféra a hydrosféra Klimagramy</vt:lpstr>
      <vt:lpstr>Klimadiagram</vt:lpstr>
      <vt:lpstr>Aktivita v hodině:  Tvorba vlastního klimadigramu</vt:lpstr>
      <vt:lpstr>Zadání cvičení č.1: Klimadiagram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Korvasová Veronika</dc:creator>
  <cp:lastModifiedBy>VK</cp:lastModifiedBy>
  <cp:revision>5</cp:revision>
  <dcterms:created xsi:type="dcterms:W3CDTF">2024-03-11T09:10:30Z</dcterms:created>
  <dcterms:modified xsi:type="dcterms:W3CDTF">2024-03-17T18:45:17Z</dcterms:modified>
</cp:coreProperties>
</file>