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07" r:id="rId3"/>
    <p:sldId id="308" r:id="rId4"/>
    <p:sldId id="258" r:id="rId5"/>
    <p:sldId id="257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38E0BD-277A-4F83-BCB2-66350658A6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cs-CZ" b="1" dirty="0"/>
              <a:t>Cvičení 1: Zemědělství světa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FCE63C7-A647-41C8-BFCF-6734184FE5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cs-CZ" dirty="0">
                <a:solidFill>
                  <a:schemeClr val="tx1"/>
                </a:solidFill>
              </a:rPr>
              <a:t>ZE0116 GEOGRAFIE VÝROBNÍ SFÉRY</a:t>
            </a:r>
          </a:p>
        </p:txBody>
      </p:sp>
    </p:spTree>
    <p:extLst>
      <p:ext uri="{BB962C8B-B14F-4D97-AF65-F5344CB8AC3E}">
        <p14:creationId xmlns:p14="http://schemas.microsoft.com/office/powerpoint/2010/main" val="2638778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DDB2FD-460A-4A00-96BA-831334DFC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400" b="1" dirty="0"/>
              <a:t>Podmínky udělení zápočtu</a:t>
            </a:r>
            <a:endParaRPr lang="sk-SK" sz="44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4FECC45-22E4-468C-8048-16079E4AB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180496"/>
            <a:ext cx="9450314" cy="4265128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2000" b="1" dirty="0">
                <a:solidFill>
                  <a:schemeClr val="tx1"/>
                </a:solidFill>
              </a:rPr>
              <a:t>Docházka</a:t>
            </a:r>
            <a:r>
              <a:rPr lang="cs-CZ" sz="2000" dirty="0">
                <a:solidFill>
                  <a:schemeClr val="tx1"/>
                </a:solidFill>
              </a:rPr>
              <a:t> – maximálně 1 absence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2000" b="1" dirty="0">
                <a:solidFill>
                  <a:schemeClr val="tx1"/>
                </a:solidFill>
              </a:rPr>
              <a:t>Body za cvičení (budou ve dvojicích) </a:t>
            </a:r>
            <a:r>
              <a:rPr lang="cs-CZ" sz="2000" dirty="0">
                <a:solidFill>
                  <a:schemeClr val="tx1"/>
                </a:solidFill>
              </a:rPr>
              <a:t>– 3 bodovaná cvičení, je potřeba získat alespoň 6b z 9 možných, při opravě cvičení je možné získat +1b oproti původně odevzdanému cvičení + účast na posledním diskusním cvičení</a:t>
            </a:r>
          </a:p>
          <a:p>
            <a:pPr lvl="1">
              <a:spcBef>
                <a:spcPts val="600"/>
              </a:spcBef>
              <a:defRPr/>
            </a:pPr>
            <a:r>
              <a:rPr lang="cs-CZ" dirty="0">
                <a:solidFill>
                  <a:schemeClr val="tx1"/>
                </a:solidFill>
              </a:rPr>
              <a:t>Při absenci na diskusním cvičení bude potřebné odevzdat náhradní úkol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chemeClr val="tx1"/>
                </a:solidFill>
              </a:rPr>
              <a:t>Jednotná struktura cvičení 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800" dirty="0">
                <a:solidFill>
                  <a:schemeClr val="tx1"/>
                </a:solidFill>
              </a:rPr>
              <a:t>Záhlaví: jméno, učo 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800" dirty="0">
                <a:solidFill>
                  <a:schemeClr val="tx1"/>
                </a:solidFill>
              </a:rPr>
              <a:t>Název cvičení 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800" dirty="0">
                <a:solidFill>
                  <a:schemeClr val="tx1"/>
                </a:solidFill>
              </a:rPr>
              <a:t>Zadání cvičení 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800" dirty="0">
                <a:solidFill>
                  <a:schemeClr val="tx1"/>
                </a:solidFill>
              </a:rPr>
              <a:t>Vypracování cvičení + komentář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800" dirty="0">
                <a:solidFill>
                  <a:schemeClr val="tx1"/>
                </a:solidFill>
              </a:rPr>
              <a:t>Závěr cvičení – jak lze využít cvičení ve výuce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800" dirty="0">
                <a:solidFill>
                  <a:schemeClr val="tx1"/>
                </a:solidFill>
              </a:rPr>
              <a:t>Použité zdroje (dle citační normy)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chemeClr val="tx1"/>
                </a:solidFill>
              </a:rPr>
              <a:t>Pozor na popis tabulek a grafů </a:t>
            </a:r>
            <a:endParaRPr lang="sk-SK" sz="2000" dirty="0">
              <a:solidFill>
                <a:schemeClr val="tx1"/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3139FFB-1263-45E7-9A69-BF38F1330BB2}"/>
              </a:ext>
            </a:extLst>
          </p:cNvPr>
          <p:cNvSpPr txBox="1"/>
          <p:nvPr/>
        </p:nvSpPr>
        <p:spPr>
          <a:xfrm>
            <a:off x="6224506" y="6155844"/>
            <a:ext cx="58099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https://is.muni.cz/auth/do/ped/VPAN/pokdek/K_realizaci_zaverecnych_praci__bakalarskych__diplomovych__rigoroznich_a_zaverecnych_praci_CZV_.pdf</a:t>
            </a:r>
          </a:p>
        </p:txBody>
      </p:sp>
    </p:spTree>
    <p:extLst>
      <p:ext uri="{BB962C8B-B14F-4D97-AF65-F5344CB8AC3E}">
        <p14:creationId xmlns:p14="http://schemas.microsoft.com/office/powerpoint/2010/main" val="4180093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F4ED98-1868-C32D-2765-A072C2B260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AA4E3A-2FBE-59ED-C00A-3FB5CF92D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/>
              <a:t>Zadání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F43ED32-83AA-7FA7-CBC3-78238C0FA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623113" cy="454501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defRPr/>
            </a:pPr>
            <a:r>
              <a:rPr lang="cs-CZ" sz="2000" b="1" dirty="0">
                <a:solidFill>
                  <a:schemeClr val="tx1"/>
                </a:solidFill>
              </a:rPr>
              <a:t>Body za cvičení (budou ve dvojicích) </a:t>
            </a:r>
            <a:r>
              <a:rPr lang="cs-CZ" sz="2000" dirty="0">
                <a:solidFill>
                  <a:schemeClr val="tx1"/>
                </a:solidFill>
              </a:rPr>
              <a:t>– 3 cvičení (každé za max 3b), celkově je potřeba získat alespoň 6b z 9 možných, při opravě cvičení je možné získat +1b oproti původně odevzdanému cvičení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defRPr/>
            </a:pPr>
            <a:r>
              <a:rPr lang="cs-CZ" sz="1600" dirty="0">
                <a:solidFill>
                  <a:schemeClr val="tx1"/>
                </a:solidFill>
              </a:rPr>
              <a:t>Neodevzdané cvičení (či cvičení s chybějícími částmi) je za 0b, je možné odevzdat opravu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defRPr/>
            </a:pPr>
            <a:r>
              <a:rPr lang="cs-CZ" sz="1600" dirty="0">
                <a:solidFill>
                  <a:schemeClr val="tx1"/>
                </a:solidFill>
              </a:rPr>
              <a:t>Na konci semestru musíte mít alespoň 1b z každého cvičení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defRPr/>
            </a:pPr>
            <a:r>
              <a:rPr lang="cs-CZ" sz="1600" dirty="0">
                <a:solidFill>
                  <a:schemeClr val="tx1"/>
                </a:solidFill>
              </a:rPr>
              <a:t>Každé cvičení je možné opravit 1x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defRPr/>
            </a:pPr>
            <a:r>
              <a:rPr lang="cs-CZ" sz="2000" b="1" dirty="0">
                <a:solidFill>
                  <a:schemeClr val="tx1"/>
                </a:solidFill>
              </a:rPr>
              <a:t>Bonusové body ke zkoušce </a:t>
            </a:r>
            <a:r>
              <a:rPr lang="cs-CZ" sz="2000" dirty="0">
                <a:solidFill>
                  <a:schemeClr val="tx1"/>
                </a:solidFill>
              </a:rPr>
              <a:t>– při dosažení dostatečného počtu bodů můžete získat body navíc ke zkoušce, ty se ale započítávají až po dosažení známky E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defRPr/>
            </a:pPr>
            <a:r>
              <a:rPr lang="cs-CZ" sz="1600" dirty="0">
                <a:solidFill>
                  <a:schemeClr val="tx1"/>
                </a:solidFill>
              </a:rPr>
              <a:t>7b z cvičení = 0,5b ke zkoušce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defRPr/>
            </a:pPr>
            <a:r>
              <a:rPr lang="cs-CZ" sz="1600" dirty="0">
                <a:solidFill>
                  <a:schemeClr val="tx1"/>
                </a:solidFill>
              </a:rPr>
              <a:t>8b z cvičení = 1b ke zkoušce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defRPr/>
            </a:pPr>
            <a:r>
              <a:rPr lang="cs-CZ" sz="1600" dirty="0">
                <a:solidFill>
                  <a:schemeClr val="tx1"/>
                </a:solidFill>
              </a:rPr>
              <a:t>9b z cvičení = 2b ke zkoušce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defRPr/>
            </a:pPr>
            <a:r>
              <a:rPr lang="cs-CZ" sz="2000" b="1" dirty="0">
                <a:solidFill>
                  <a:schemeClr val="tx1"/>
                </a:solidFill>
              </a:rPr>
              <a:t>Hodnocení cvičení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defRPr/>
            </a:pPr>
            <a:r>
              <a:rPr lang="cs-CZ" sz="1700" b="1" dirty="0">
                <a:solidFill>
                  <a:schemeClr val="tx1"/>
                </a:solidFill>
              </a:rPr>
              <a:t>0b – </a:t>
            </a:r>
            <a:r>
              <a:rPr lang="cs-CZ" sz="1700" dirty="0">
                <a:solidFill>
                  <a:schemeClr val="tx1"/>
                </a:solidFill>
              </a:rPr>
              <a:t>neodevzdané cvičení, cvičení s chybějícími částmi, cvičení neodpovídající zadání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defRPr/>
            </a:pPr>
            <a:r>
              <a:rPr lang="cs-CZ" sz="1700" b="1" dirty="0">
                <a:solidFill>
                  <a:schemeClr val="tx1"/>
                </a:solidFill>
              </a:rPr>
              <a:t>1b </a:t>
            </a:r>
            <a:r>
              <a:rPr lang="cs-CZ" sz="1700" dirty="0">
                <a:solidFill>
                  <a:schemeClr val="tx1"/>
                </a:solidFill>
              </a:rPr>
              <a:t>– cvičení obsahující mnoho chyb, cvičení s velmi podstatnými chybami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defRPr/>
            </a:pPr>
            <a:r>
              <a:rPr lang="cs-CZ" sz="1700" b="1" dirty="0">
                <a:solidFill>
                  <a:schemeClr val="tx1"/>
                </a:solidFill>
              </a:rPr>
              <a:t>2b – </a:t>
            </a:r>
            <a:r>
              <a:rPr lang="cs-CZ" sz="1700" dirty="0">
                <a:solidFill>
                  <a:schemeClr val="tx1"/>
                </a:solidFill>
              </a:rPr>
              <a:t>cvičení obsahující drobné chyby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defRPr/>
            </a:pPr>
            <a:r>
              <a:rPr lang="cs-CZ" sz="1700" b="1" dirty="0">
                <a:solidFill>
                  <a:schemeClr val="tx1"/>
                </a:solidFill>
              </a:rPr>
              <a:t>3b </a:t>
            </a:r>
            <a:r>
              <a:rPr lang="cs-CZ" sz="1700" dirty="0">
                <a:solidFill>
                  <a:schemeClr val="tx1"/>
                </a:solidFill>
              </a:rPr>
              <a:t>– cvičení téměř bez chyb, cvičení bez chyb</a:t>
            </a:r>
          </a:p>
        </p:txBody>
      </p:sp>
    </p:spTree>
    <p:extLst>
      <p:ext uri="{BB962C8B-B14F-4D97-AF65-F5344CB8AC3E}">
        <p14:creationId xmlns:p14="http://schemas.microsoft.com/office/powerpoint/2010/main" val="838525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87CCCF-D909-481A-B75D-6B8E47F33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/>
              <a:t>Zadání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EAA29D0-1180-4E20-A285-54A6F242F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>
                <a:solidFill>
                  <a:schemeClr val="accent1"/>
                </a:solidFill>
              </a:rPr>
              <a:t>Cíl: </a:t>
            </a:r>
            <a:r>
              <a:rPr lang="cs-CZ" sz="2400" dirty="0">
                <a:solidFill>
                  <a:schemeClr val="tx1"/>
                </a:solidFill>
              </a:rPr>
              <a:t>Vyhledat a zpracovat pomocí statistických a kartografických metod data a interpretovat je</a:t>
            </a:r>
          </a:p>
          <a:p>
            <a:endParaRPr lang="cs-CZ" sz="2400" b="1" dirty="0">
              <a:solidFill>
                <a:schemeClr val="accent1"/>
              </a:solidFill>
            </a:endParaRPr>
          </a:p>
          <a:p>
            <a:r>
              <a:rPr lang="cs-CZ" sz="2400" b="1" dirty="0">
                <a:solidFill>
                  <a:schemeClr val="accent1"/>
                </a:solidFill>
              </a:rPr>
              <a:t>Zadání: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cs-CZ" sz="2400" dirty="0">
                <a:solidFill>
                  <a:schemeClr val="tx1"/>
                </a:solidFill>
              </a:rPr>
              <a:t>Vyberte si jednu z plodin, pro kterou budete cvičení zpracovávat a zapište se do tabulky</a:t>
            </a:r>
          </a:p>
        </p:txBody>
      </p:sp>
    </p:spTree>
    <p:extLst>
      <p:ext uri="{BB962C8B-B14F-4D97-AF65-F5344CB8AC3E}">
        <p14:creationId xmlns:p14="http://schemas.microsoft.com/office/powerpoint/2010/main" val="3047499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87CCCF-D909-481A-B75D-6B8E47F33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/>
              <a:t>Zadání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EAA29D0-1180-4E20-A285-54A6F242F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888007" cy="4213317"/>
          </a:xfrm>
        </p:spPr>
        <p:txBody>
          <a:bodyPr>
            <a:normAutofit/>
          </a:bodyPr>
          <a:lstStyle/>
          <a:p>
            <a:pPr marL="457200" indent="-457200">
              <a:buSzPct val="100000"/>
              <a:buFont typeface="+mj-lt"/>
              <a:buAutoNum type="arabicParenR" startAt="2"/>
            </a:pPr>
            <a:r>
              <a:rPr lang="cs-CZ" sz="2400" dirty="0">
                <a:solidFill>
                  <a:schemeClr val="tx1"/>
                </a:solidFill>
              </a:rPr>
              <a:t>Na základě studia ročenky FAO, sledujte vývoj využití </a:t>
            </a:r>
            <a:r>
              <a:rPr lang="cs-CZ" sz="2400" dirty="0">
                <a:solidFill>
                  <a:schemeClr val="accent1"/>
                </a:solidFill>
              </a:rPr>
              <a:t>zemědělské půdy dvou ekonomicky rozdílných států za 2 období</a:t>
            </a:r>
            <a:r>
              <a:rPr lang="cs-CZ" sz="2400" dirty="0"/>
              <a:t> </a:t>
            </a:r>
            <a:r>
              <a:rPr lang="cs-CZ" sz="2400" dirty="0">
                <a:solidFill>
                  <a:schemeClr val="tx1"/>
                </a:solidFill>
              </a:rPr>
              <a:t>(rozdíl 10 a více let). Dosažené výsledky zpracujte tabelárně a graficky, vysvětlete rozdíly a příčiny změn. </a:t>
            </a:r>
          </a:p>
          <a:p>
            <a:pPr marL="0" indent="0">
              <a:buSzPct val="100000"/>
              <a:buNone/>
            </a:pPr>
            <a:r>
              <a:rPr lang="cs-CZ" sz="2400" dirty="0">
                <a:solidFill>
                  <a:schemeClr val="tx1"/>
                </a:solidFill>
              </a:rPr>
              <a:t>	</a:t>
            </a:r>
            <a:r>
              <a:rPr lang="cs-CZ" sz="2000" dirty="0">
                <a:solidFill>
                  <a:schemeClr val="tx1"/>
                </a:solidFill>
              </a:rPr>
              <a:t>www.fao.org – </a:t>
            </a:r>
            <a:r>
              <a:rPr lang="cs-CZ" sz="2000" dirty="0" err="1">
                <a:solidFill>
                  <a:schemeClr val="tx1"/>
                </a:solidFill>
              </a:rPr>
              <a:t>Statistics</a:t>
            </a:r>
            <a:r>
              <a:rPr lang="cs-CZ" sz="2000" dirty="0">
                <a:solidFill>
                  <a:schemeClr val="tx1"/>
                </a:solidFill>
              </a:rPr>
              <a:t> – </a:t>
            </a:r>
            <a:r>
              <a:rPr lang="cs-CZ" sz="2000" dirty="0" err="1">
                <a:solidFill>
                  <a:schemeClr val="tx1"/>
                </a:solidFill>
              </a:rPr>
              <a:t>Statistics</a:t>
            </a:r>
            <a:r>
              <a:rPr lang="cs-CZ" sz="2000" dirty="0">
                <a:solidFill>
                  <a:schemeClr val="tx1"/>
                </a:solidFill>
              </a:rPr>
              <a:t> – </a:t>
            </a:r>
            <a:r>
              <a:rPr lang="cs-CZ" sz="2000" dirty="0" err="1">
                <a:solidFill>
                  <a:schemeClr val="tx1"/>
                </a:solidFill>
              </a:rPr>
              <a:t>FAOStat</a:t>
            </a:r>
            <a:r>
              <a:rPr lang="cs-CZ" sz="2000" dirty="0">
                <a:solidFill>
                  <a:schemeClr val="tx1"/>
                </a:solidFill>
              </a:rPr>
              <a:t> – Data – Land, </a:t>
            </a:r>
            <a:r>
              <a:rPr lang="cs-CZ" sz="2000" dirty="0" err="1">
                <a:solidFill>
                  <a:schemeClr val="tx1"/>
                </a:solidFill>
              </a:rPr>
              <a:t>Inputs</a:t>
            </a:r>
            <a:r>
              <a:rPr lang="cs-CZ" sz="2000" dirty="0">
                <a:solidFill>
                  <a:schemeClr val="tx1"/>
                </a:solidFill>
              </a:rPr>
              <a:t> 	 	and </a:t>
            </a:r>
            <a:r>
              <a:rPr lang="cs-CZ" sz="2000" dirty="0" err="1">
                <a:solidFill>
                  <a:schemeClr val="tx1"/>
                </a:solidFill>
              </a:rPr>
              <a:t>Sustainability</a:t>
            </a:r>
            <a:r>
              <a:rPr lang="cs-CZ" sz="2000" dirty="0">
                <a:solidFill>
                  <a:schemeClr val="tx1"/>
                </a:solidFill>
              </a:rPr>
              <a:t> – Land – Land Use</a:t>
            </a:r>
          </a:p>
          <a:p>
            <a:pPr marL="0" indent="0">
              <a:buSzPct val="100000"/>
              <a:buNone/>
            </a:pPr>
            <a:r>
              <a:rPr lang="cs-CZ" sz="2000" dirty="0">
                <a:solidFill>
                  <a:schemeClr val="tx1"/>
                </a:solidFill>
              </a:rPr>
              <a:t>	Land Area (Plocha souše) = </a:t>
            </a:r>
            <a:r>
              <a:rPr lang="cs-CZ" sz="2000" dirty="0" err="1">
                <a:solidFill>
                  <a:schemeClr val="tx1"/>
                </a:solidFill>
              </a:rPr>
              <a:t>Agricultural</a:t>
            </a:r>
            <a:r>
              <a:rPr lang="cs-CZ" sz="2000" dirty="0">
                <a:solidFill>
                  <a:schemeClr val="tx1"/>
                </a:solidFill>
              </a:rPr>
              <a:t> Land (Zemědělská půda)  + 	</a:t>
            </a:r>
            <a:r>
              <a:rPr lang="cs-CZ" sz="2000" dirty="0" err="1">
                <a:solidFill>
                  <a:schemeClr val="tx1"/>
                </a:solidFill>
              </a:rPr>
              <a:t>Forest</a:t>
            </a:r>
            <a:r>
              <a:rPr lang="cs-CZ" sz="2000" dirty="0">
                <a:solidFill>
                  <a:schemeClr val="tx1"/>
                </a:solidFill>
              </a:rPr>
              <a:t> Land (Lesy) + </a:t>
            </a:r>
            <a:r>
              <a:rPr lang="cs-CZ" sz="2000" dirty="0" err="1">
                <a:solidFill>
                  <a:schemeClr val="tx1"/>
                </a:solidFill>
              </a:rPr>
              <a:t>Other</a:t>
            </a:r>
            <a:r>
              <a:rPr lang="cs-CZ" sz="2000" dirty="0">
                <a:solidFill>
                  <a:schemeClr val="tx1"/>
                </a:solidFill>
              </a:rPr>
              <a:t> Land (Ostatní plochy)</a:t>
            </a:r>
          </a:p>
          <a:p>
            <a:pPr marL="0" indent="0">
              <a:buSzPct val="100000"/>
              <a:buNone/>
            </a:pPr>
            <a:r>
              <a:rPr lang="cs-CZ" sz="2000" dirty="0">
                <a:solidFill>
                  <a:schemeClr val="tx1"/>
                </a:solidFill>
              </a:rPr>
              <a:t>	</a:t>
            </a:r>
            <a:r>
              <a:rPr lang="cs-CZ" sz="2000" dirty="0" err="1">
                <a:solidFill>
                  <a:schemeClr val="tx1"/>
                </a:solidFill>
              </a:rPr>
              <a:t>Argicultural</a:t>
            </a:r>
            <a:r>
              <a:rPr lang="cs-CZ" sz="2000" dirty="0">
                <a:solidFill>
                  <a:schemeClr val="tx1"/>
                </a:solidFill>
              </a:rPr>
              <a:t> Land = </a:t>
            </a:r>
            <a:r>
              <a:rPr lang="cs-CZ" sz="2000" dirty="0" err="1">
                <a:solidFill>
                  <a:schemeClr val="tx1"/>
                </a:solidFill>
              </a:rPr>
              <a:t>Arable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dirty="0" err="1">
                <a:solidFill>
                  <a:schemeClr val="tx1"/>
                </a:solidFill>
              </a:rPr>
              <a:t>land</a:t>
            </a:r>
            <a:r>
              <a:rPr lang="cs-CZ" sz="2000" dirty="0">
                <a:solidFill>
                  <a:schemeClr val="tx1"/>
                </a:solidFill>
              </a:rPr>
              <a:t> (Orná půda) + Permanent 	</a:t>
            </a:r>
            <a:r>
              <a:rPr lang="cs-CZ" sz="2000" dirty="0" err="1">
                <a:solidFill>
                  <a:schemeClr val="tx1"/>
                </a:solidFill>
              </a:rPr>
              <a:t>Crops</a:t>
            </a:r>
            <a:r>
              <a:rPr lang="cs-CZ" sz="2000" dirty="0">
                <a:solidFill>
                  <a:schemeClr val="tx1"/>
                </a:solidFill>
              </a:rPr>
              <a:t> 	(Trvalé plodiny) + Permanent </a:t>
            </a:r>
            <a:r>
              <a:rPr lang="cs-CZ" sz="2000" dirty="0" err="1">
                <a:solidFill>
                  <a:schemeClr val="tx1"/>
                </a:solidFill>
              </a:rPr>
              <a:t>meadows</a:t>
            </a:r>
            <a:r>
              <a:rPr lang="cs-CZ" sz="2000" dirty="0">
                <a:solidFill>
                  <a:schemeClr val="tx1"/>
                </a:solidFill>
              </a:rPr>
              <a:t> and </a:t>
            </a:r>
            <a:r>
              <a:rPr lang="cs-CZ" sz="2000" dirty="0" err="1">
                <a:solidFill>
                  <a:schemeClr val="tx1"/>
                </a:solidFill>
              </a:rPr>
              <a:t>pastures</a:t>
            </a:r>
            <a:r>
              <a:rPr lang="cs-CZ" sz="2000" dirty="0">
                <a:solidFill>
                  <a:schemeClr val="tx1"/>
                </a:solidFill>
              </a:rPr>
              <a:t> (Trvale	travnaté 	porosty)</a:t>
            </a:r>
          </a:p>
        </p:txBody>
      </p:sp>
    </p:spTree>
    <p:extLst>
      <p:ext uri="{BB962C8B-B14F-4D97-AF65-F5344CB8AC3E}">
        <p14:creationId xmlns:p14="http://schemas.microsoft.com/office/powerpoint/2010/main" val="2496513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87CCCF-D909-481A-B75D-6B8E47F33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/>
              <a:t>Zadání</a:t>
            </a:r>
            <a:endParaRPr lang="cs-CZ" sz="54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EAA29D0-1180-4E20-A285-54A6F242F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930401"/>
            <a:ext cx="9112125" cy="4110962"/>
          </a:xfrm>
        </p:spPr>
        <p:txBody>
          <a:bodyPr>
            <a:normAutofit/>
          </a:bodyPr>
          <a:lstStyle/>
          <a:p>
            <a:pPr marL="457200" indent="-457200">
              <a:buSzPct val="100000"/>
              <a:buFont typeface="+mj-lt"/>
              <a:buAutoNum type="arabicParenR" startAt="3"/>
            </a:pPr>
            <a:r>
              <a:rPr lang="cs-CZ" sz="2400" dirty="0">
                <a:solidFill>
                  <a:schemeClr val="tx1"/>
                </a:solidFill>
              </a:rPr>
              <a:t>Zhodnoťte</a:t>
            </a:r>
            <a:r>
              <a:rPr lang="cs-CZ" sz="2400" dirty="0"/>
              <a:t> </a:t>
            </a:r>
            <a:r>
              <a:rPr lang="cs-CZ" sz="2400" dirty="0">
                <a:solidFill>
                  <a:schemeClr val="accent1"/>
                </a:solidFill>
              </a:rPr>
              <a:t>vývoj zemědělské produkce </a:t>
            </a:r>
            <a:r>
              <a:rPr lang="cs-CZ" sz="2400" dirty="0">
                <a:solidFill>
                  <a:schemeClr val="tx1"/>
                </a:solidFill>
              </a:rPr>
              <a:t>(plodina – area </a:t>
            </a:r>
            <a:r>
              <a:rPr lang="cs-CZ" sz="2400" dirty="0" err="1">
                <a:solidFill>
                  <a:schemeClr val="tx1"/>
                </a:solidFill>
              </a:rPr>
              <a:t>harvested</a:t>
            </a:r>
            <a:r>
              <a:rPr lang="cs-CZ" sz="2400" dirty="0">
                <a:solidFill>
                  <a:schemeClr val="tx1"/>
                </a:solidFill>
              </a:rPr>
              <a:t>=plocha sklizně)</a:t>
            </a:r>
            <a:r>
              <a:rPr lang="cs-CZ" sz="2400" dirty="0"/>
              <a:t> </a:t>
            </a:r>
            <a:r>
              <a:rPr lang="cs-CZ" sz="2400" dirty="0">
                <a:solidFill>
                  <a:schemeClr val="accent1"/>
                </a:solidFill>
              </a:rPr>
              <a:t>za posledních 10 let ve dvou zvolených státech (můžou být jiné jak v části 2)</a:t>
            </a:r>
            <a:r>
              <a:rPr lang="cs-CZ" sz="2400" dirty="0"/>
              <a:t>. </a:t>
            </a:r>
            <a:r>
              <a:rPr lang="cs-CZ" sz="2400" dirty="0">
                <a:solidFill>
                  <a:schemeClr val="tx1"/>
                </a:solidFill>
              </a:rPr>
              <a:t>Vytvořte tabulku a vypočítejte bazický a řetězový index a znázorněte je pomocí grafu. Spočítejte index změny mezi krajními roky sledovaného období. Výsledek okomentujte. </a:t>
            </a:r>
          </a:p>
          <a:p>
            <a:pPr marL="0" indent="0">
              <a:buSzPct val="100000"/>
              <a:buNone/>
            </a:pPr>
            <a:r>
              <a:rPr lang="cs-CZ" sz="2400" dirty="0">
                <a:solidFill>
                  <a:schemeClr val="tx1"/>
                </a:solidFill>
              </a:rPr>
              <a:t>	</a:t>
            </a:r>
            <a:r>
              <a:rPr lang="cs-CZ" sz="2000" dirty="0">
                <a:solidFill>
                  <a:schemeClr val="tx1"/>
                </a:solidFill>
              </a:rPr>
              <a:t>www.fao.org – </a:t>
            </a:r>
            <a:r>
              <a:rPr lang="cs-CZ" sz="2000" dirty="0" err="1">
                <a:solidFill>
                  <a:schemeClr val="tx1"/>
                </a:solidFill>
              </a:rPr>
              <a:t>Statistics</a:t>
            </a:r>
            <a:r>
              <a:rPr lang="cs-CZ" sz="2000" dirty="0">
                <a:solidFill>
                  <a:schemeClr val="tx1"/>
                </a:solidFill>
              </a:rPr>
              <a:t> – </a:t>
            </a:r>
          </a:p>
          <a:p>
            <a:pPr marL="0" indent="0">
              <a:buSzPct val="100000"/>
              <a:buNone/>
            </a:pPr>
            <a:r>
              <a:rPr lang="cs-CZ" sz="2000" dirty="0">
                <a:solidFill>
                  <a:schemeClr val="tx1"/>
                </a:solidFill>
              </a:rPr>
              <a:t>	</a:t>
            </a:r>
            <a:r>
              <a:rPr lang="cs-CZ" sz="2000" dirty="0" err="1">
                <a:solidFill>
                  <a:schemeClr val="tx1"/>
                </a:solidFill>
              </a:rPr>
              <a:t>Statistics</a:t>
            </a:r>
            <a:r>
              <a:rPr lang="cs-CZ" sz="2000" dirty="0">
                <a:solidFill>
                  <a:schemeClr val="tx1"/>
                </a:solidFill>
              </a:rPr>
              <a:t> – </a:t>
            </a:r>
            <a:r>
              <a:rPr lang="cs-CZ" sz="2000" dirty="0" err="1">
                <a:solidFill>
                  <a:schemeClr val="tx1"/>
                </a:solidFill>
              </a:rPr>
              <a:t>FAOStat</a:t>
            </a:r>
            <a:r>
              <a:rPr lang="cs-CZ" sz="2000" dirty="0">
                <a:solidFill>
                  <a:schemeClr val="tx1"/>
                </a:solidFill>
              </a:rPr>
              <a:t> – Data – </a:t>
            </a:r>
            <a:r>
              <a:rPr lang="cs-CZ" sz="2000" dirty="0" err="1">
                <a:solidFill>
                  <a:schemeClr val="tx1"/>
                </a:solidFill>
              </a:rPr>
              <a:t>Production</a:t>
            </a:r>
            <a:r>
              <a:rPr lang="cs-CZ" sz="2000" dirty="0">
                <a:solidFill>
                  <a:schemeClr val="tx1"/>
                </a:solidFill>
              </a:rPr>
              <a:t> –</a:t>
            </a:r>
          </a:p>
          <a:p>
            <a:pPr marL="0" indent="0">
              <a:buSzPct val="100000"/>
              <a:buNone/>
            </a:pPr>
            <a:r>
              <a:rPr lang="cs-CZ" sz="2000" dirty="0">
                <a:solidFill>
                  <a:schemeClr val="tx1"/>
                </a:solidFill>
              </a:rPr>
              <a:t> 	</a:t>
            </a:r>
            <a:r>
              <a:rPr lang="cs-CZ" sz="2000" dirty="0" err="1">
                <a:solidFill>
                  <a:schemeClr val="tx1"/>
                </a:solidFill>
              </a:rPr>
              <a:t>Crops</a:t>
            </a:r>
            <a:r>
              <a:rPr lang="cs-CZ" sz="2000" dirty="0">
                <a:solidFill>
                  <a:schemeClr val="tx1"/>
                </a:solidFill>
              </a:rPr>
              <a:t> and </a:t>
            </a:r>
            <a:r>
              <a:rPr lang="cs-CZ" sz="2000" dirty="0" err="1">
                <a:solidFill>
                  <a:schemeClr val="tx1"/>
                </a:solidFill>
              </a:rPr>
              <a:t>livestock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dirty="0" err="1">
                <a:solidFill>
                  <a:schemeClr val="tx1"/>
                </a:solidFill>
              </a:rPr>
              <a:t>products</a:t>
            </a:r>
            <a:endParaRPr lang="cs-CZ" sz="2000" dirty="0">
              <a:solidFill>
                <a:schemeClr val="tx1"/>
              </a:solidFill>
            </a:endParaRPr>
          </a:p>
          <a:p>
            <a:pPr marL="0" indent="0">
              <a:buSzPct val="100000"/>
              <a:buNone/>
            </a:pPr>
            <a:endParaRPr lang="cs-CZ" sz="2000" dirty="0">
              <a:solidFill>
                <a:schemeClr val="tx1"/>
              </a:solidFill>
            </a:endParaRPr>
          </a:p>
        </p:txBody>
      </p:sp>
      <p:pic>
        <p:nvPicPr>
          <p:cNvPr id="4" name="Obrázek 1">
            <a:extLst>
              <a:ext uri="{FF2B5EF4-FFF2-40B4-BE49-F238E27FC236}">
                <a16:creationId xmlns:a16="http://schemas.microsoft.com/office/drawing/2014/main" id="{96EA02E0-3F52-4310-800B-B7570B7406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87" t="33600" r="16374" b="23351"/>
          <a:stretch>
            <a:fillRect/>
          </a:stretch>
        </p:blipFill>
        <p:spPr bwMode="auto">
          <a:xfrm>
            <a:off x="6840071" y="4149988"/>
            <a:ext cx="5351929" cy="27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7150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87CCCF-D909-481A-B75D-6B8E47F33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/>
              <a:t>Zadání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EAA29D0-1180-4E20-A285-54A6F242F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825254" cy="3880773"/>
          </a:xfrm>
        </p:spPr>
        <p:txBody>
          <a:bodyPr>
            <a:normAutofit/>
          </a:bodyPr>
          <a:lstStyle/>
          <a:p>
            <a:pPr marL="457200" indent="-457200">
              <a:buSzPct val="100000"/>
              <a:buFont typeface="+mj-lt"/>
              <a:buAutoNum type="arabicParenR" startAt="4"/>
            </a:pPr>
            <a:r>
              <a:rPr lang="cs-CZ" sz="2400" dirty="0">
                <a:solidFill>
                  <a:schemeClr val="tx1"/>
                </a:solidFill>
              </a:rPr>
              <a:t>Na základě ročenky FAO sledujte </a:t>
            </a:r>
            <a:r>
              <a:rPr lang="cs-CZ" sz="2400" dirty="0">
                <a:solidFill>
                  <a:schemeClr val="accent1"/>
                </a:solidFill>
              </a:rPr>
              <a:t>vývoj pěstování zadané plodiny za poslední 3 roky </a:t>
            </a:r>
            <a:r>
              <a:rPr lang="cs-CZ" sz="2400" dirty="0">
                <a:solidFill>
                  <a:schemeClr val="tx1"/>
                </a:solidFill>
              </a:rPr>
              <a:t>(plocha sklizně, jako základ pro určení států použijte nejaktuálnější rok) </a:t>
            </a:r>
            <a:r>
              <a:rPr lang="cs-CZ" sz="2400" dirty="0">
                <a:solidFill>
                  <a:schemeClr val="accent1"/>
                </a:solidFill>
              </a:rPr>
              <a:t>ve 20 státech s největší produkcí</a:t>
            </a:r>
            <a:r>
              <a:rPr lang="cs-CZ" sz="2400" dirty="0"/>
              <a:t> </a:t>
            </a:r>
            <a:r>
              <a:rPr lang="cs-CZ" sz="2400" dirty="0">
                <a:solidFill>
                  <a:schemeClr val="tx1"/>
                </a:solidFill>
              </a:rPr>
              <a:t>(spočítejte průměr za dané 3 roky). Výsledky zpracujte tabulárně a pomocí kartodiagramu a okomentujte.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491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87CCCF-D909-481A-B75D-6B8E47F33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/>
              <a:t>Zadání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EAA29D0-1180-4E20-A285-54A6F242F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90"/>
            <a:ext cx="8816290" cy="3666470"/>
          </a:xfrm>
        </p:spPr>
        <p:txBody>
          <a:bodyPr>
            <a:normAutofit lnSpcReduction="10000"/>
          </a:bodyPr>
          <a:lstStyle/>
          <a:p>
            <a:pPr marL="0" indent="0">
              <a:buSzPct val="100000"/>
              <a:buNone/>
            </a:pPr>
            <a:r>
              <a:rPr lang="cs-CZ" sz="2000" dirty="0">
                <a:solidFill>
                  <a:schemeClr val="tx1"/>
                </a:solidFill>
              </a:rPr>
              <a:t>Postup k části 4 (ten do cvičení nedávejte, je to pomůcka pro vás):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cs-CZ" sz="2000" dirty="0">
                <a:solidFill>
                  <a:schemeClr val="tx1"/>
                </a:solidFill>
              </a:rPr>
              <a:t>Na FAO si vyhledejte příslušnou stránku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cs-CZ" sz="2000" dirty="0">
                <a:solidFill>
                  <a:schemeClr val="tx1"/>
                </a:solidFill>
              </a:rPr>
              <a:t>Vyberte si 3 poslední roky, plodinu, sklizňovou plochu a označte všechny státy – typ souboru zvolte XLS 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cs-CZ" sz="2000" dirty="0">
                <a:solidFill>
                  <a:schemeClr val="tx1"/>
                </a:solidFill>
              </a:rPr>
              <a:t>V excelu seřaďte státy podle roku 2022 (použijte filtr) od největšího (zajímá nás prvních 20) podle sklizňových ploch (pracujte s rozšířeným výběrem)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cs-CZ" sz="2000" dirty="0">
                <a:solidFill>
                  <a:schemeClr val="tx1"/>
                </a:solidFill>
              </a:rPr>
              <a:t>Udělejte 3-roční průměr ukazatelů sklizňových ploch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cs-CZ" sz="2000" dirty="0">
                <a:solidFill>
                  <a:schemeClr val="tx1"/>
                </a:solidFill>
              </a:rPr>
              <a:t>Mapky – vytvořte kartodiagram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cs-CZ" sz="2000" dirty="0">
                <a:solidFill>
                  <a:schemeClr val="tx1"/>
                </a:solidFill>
              </a:rPr>
              <a:t>Okomentujte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451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87CCCF-D909-481A-B75D-6B8E47F33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/>
              <a:t>Zadání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EAA29D0-1180-4E20-A285-54A6F242F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90"/>
            <a:ext cx="8816290" cy="3666470"/>
          </a:xfrm>
        </p:spPr>
        <p:txBody>
          <a:bodyPr>
            <a:normAutofit/>
          </a:bodyPr>
          <a:lstStyle/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>
                <a:solidFill>
                  <a:schemeClr val="tx1"/>
                </a:solidFill>
              </a:rPr>
              <a:t>Záhlaví: jméno, učo 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>
                <a:solidFill>
                  <a:schemeClr val="tx1"/>
                </a:solidFill>
              </a:rPr>
              <a:t>Název cvičení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>
                <a:solidFill>
                  <a:schemeClr val="tx1"/>
                </a:solidFill>
              </a:rPr>
              <a:t>Zadání cvičení 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>
                <a:solidFill>
                  <a:schemeClr val="tx1"/>
                </a:solidFill>
              </a:rPr>
              <a:t>Vypracování cvičení + komentář (alespoň 1/3 strany ke každé části)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>
                <a:solidFill>
                  <a:schemeClr val="tx1"/>
                </a:solidFill>
              </a:rPr>
              <a:t>Závěr cvičení – jak lze cvičení využit ve výuce (15+ řádků)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>
                <a:solidFill>
                  <a:schemeClr val="tx1"/>
                </a:solidFill>
              </a:rPr>
              <a:t>Použité zdroje (dle citační normy)</a:t>
            </a: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5CE53671-96B3-467A-9472-3B28C4AF898E}"/>
              </a:ext>
            </a:extLst>
          </p:cNvPr>
          <p:cNvSpPr txBox="1"/>
          <p:nvPr/>
        </p:nvSpPr>
        <p:spPr>
          <a:xfrm>
            <a:off x="677334" y="5490901"/>
            <a:ext cx="103223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24000" lvl="1"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accent5"/>
                </a:solidFill>
              </a:rPr>
              <a:t>Termín odevzdání: </a:t>
            </a:r>
            <a:r>
              <a:rPr lang="cs-CZ" sz="2400" dirty="0">
                <a:solidFill>
                  <a:schemeClr val="accent5"/>
                </a:solidFill>
              </a:rPr>
              <a:t>4. a 5.3.2023 (aj šablona propojení výuky)</a:t>
            </a:r>
            <a:endParaRPr lang="sk-SK" sz="2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655499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616</TotalTime>
  <Words>736</Words>
  <Application>Microsoft Office PowerPoint</Application>
  <PresentationFormat>Širokouhlá</PresentationFormat>
  <Paragraphs>62</Paragraphs>
  <Slides>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4" baseType="lpstr">
      <vt:lpstr>Arial</vt:lpstr>
      <vt:lpstr>Trebuchet MS</vt:lpstr>
      <vt:lpstr>Wingdings</vt:lpstr>
      <vt:lpstr>Wingdings 3</vt:lpstr>
      <vt:lpstr>Fazeta</vt:lpstr>
      <vt:lpstr>Cvičení 1: Zemědělství světa</vt:lpstr>
      <vt:lpstr>Podmínky udělení zápočtu</vt:lpstr>
      <vt:lpstr>Zadání</vt:lpstr>
      <vt:lpstr>Zadání</vt:lpstr>
      <vt:lpstr>Zadání</vt:lpstr>
      <vt:lpstr>Zadání</vt:lpstr>
      <vt:lpstr>Zadání</vt:lpstr>
      <vt:lpstr>Zadání</vt:lpstr>
      <vt:lpstr>Zadání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geografie zemědělství</dc:title>
  <dc:creator>Jozef Lopuch</dc:creator>
  <cp:lastModifiedBy>Jozef Lopuch</cp:lastModifiedBy>
  <cp:revision>29</cp:revision>
  <dcterms:created xsi:type="dcterms:W3CDTF">2022-03-17T21:18:55Z</dcterms:created>
  <dcterms:modified xsi:type="dcterms:W3CDTF">2024-02-18T23:18:00Z</dcterms:modified>
</cp:coreProperties>
</file>