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345" r:id="rId6"/>
    <p:sldId id="308" r:id="rId7"/>
    <p:sldId id="341" r:id="rId8"/>
    <p:sldId id="342" r:id="rId9"/>
    <p:sldId id="344" r:id="rId10"/>
  </p:sldIdLst>
  <p:sldSz cx="12192000" cy="6858000"/>
  <p:notesSz cx="6858000" cy="9144000"/>
  <p:defaultTextStyle>
    <a:defPPr rtl="0">
      <a:defRPr lang="sk-s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9DC64E7-57FE-4DAF-ADDD-E08D47A2D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9733D69-DB27-44FF-A953-DFC3C3D951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CA44-12FF-4074-B6D8-505DB15FD871}" type="datetimeFigureOut">
              <a:rPr lang="sk-SK" smtClean="0"/>
              <a:t>8. 4. 2024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0702834-D63A-4024-BA25-524EC3E5F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31B593-D92D-48BD-AF73-AE42F7B09C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F7FA-BF92-4BA2-99A4-C0BA51CC0D32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160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084-2626-44A1-89DC-C0636C94A6A5}" type="datetimeFigureOut">
              <a:rPr lang="sk-SK" smtClean="0"/>
              <a:t>8. 4. 2024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2FBA-3872-4FF0-B93A-44D88D4B466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6617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A2FBA-3872-4FF0-B93A-44D88D4B466A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23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/>
              <a:t>Kliknite sem a upravte štýl predlohy podnadpisov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6591E51-561D-418F-A89D-E984992D85CE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 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253AEE-65F7-431A-8CB6-0003D5AF3FC1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28A4D05-9E6B-4A19-8830-148E1E33BB98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52BE2-1D5B-4DFD-AF70-5392CC01C937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33B7565-3248-474C-A6B0-1A0D1AF14533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3F8F49-F488-45FF-ADC9-980D05D1107F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71E05F-8F92-4896-9775-5131004CE160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726AE-08B7-4C1A-91DD-62BB5C6D410A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Obdĺžni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4D5F01-CF2D-4A4A-9C9B-A6D9A738EB32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B6B36D3-024A-4BF1-8158-A6DF53B21334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symbol obrázka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k-SK"/>
              <a:t>Ak chcete pridať obrázok, kliknite na ikonu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FCF67-BDDA-4102-8F94-6C9D199D7C40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E143FD79-8C54-46AA-9964-8E5B1BDEF921}" type="datetime1">
              <a:rPr lang="sk-SK" smtClean="0"/>
              <a:t>8. 4. 2024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1" name="Obdĺžni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rajm.cz/" TargetMode="External"/><Relationship Id="rId7" Type="http://schemas.openxmlformats.org/officeDocument/2006/relationships/hyperlink" Target="https://geoportal.gov.cz/web/guest/map?permalink=d9b93e49d4b04ace21eccd4fca07e39b" TargetMode="External"/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s.brno.cz/" TargetMode="External"/><Relationship Id="rId5" Type="http://schemas.openxmlformats.org/officeDocument/2006/relationships/hyperlink" Target="http://www.brno.cz/" TargetMode="External"/><Relationship Id="rId4" Type="http://schemas.openxmlformats.org/officeDocument/2006/relationships/hyperlink" Target="http://www.ctp.e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Obdĺžni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pic>
        <p:nvPicPr>
          <p:cNvPr id="7" name="Obrázok 6" descr="Digitálne pripojenia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Obdĺžni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19" name="Obdĺžni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20" name="Obdĺžni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</p:grpSp>
      <p:sp>
        <p:nvSpPr>
          <p:cNvPr id="22" name="Obdĺžni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1263112"/>
          </a:xfrm>
        </p:spPr>
        <p:txBody>
          <a:bodyPr rtlCol="0">
            <a:noAutofit/>
          </a:bodyPr>
          <a:lstStyle/>
          <a:p>
            <a:pPr rtl="0"/>
            <a:r>
              <a:rPr lang="cs-CZ" sz="4500" dirty="0">
                <a:solidFill>
                  <a:schemeClr val="bg1"/>
                </a:solidFill>
              </a:rPr>
              <a:t>Cvičení 3: Průmyslové zóny  v okolí bydliště</a:t>
            </a:r>
            <a:endParaRPr lang="sk-SK" sz="45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703376"/>
            <a:ext cx="10993546" cy="449451"/>
          </a:xfrm>
        </p:spPr>
        <p:txBody>
          <a:bodyPr rtlCol="0">
            <a:normAutofit/>
          </a:bodyPr>
          <a:lstStyle/>
          <a:p>
            <a:pPr rtl="0"/>
            <a:r>
              <a:rPr lang="sk-SK" dirty="0">
                <a:solidFill>
                  <a:srgbClr val="7CEBFF"/>
                </a:solidFill>
              </a:rPr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Teoretická  východiska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i="1" dirty="0"/>
              <a:t>Do moderní historie se Brno, pokud jde o ekonomický rozvoj, zapsalo především díky strojírenskému a textilnímu průmyslu. K tradičním firmám patřily 1. brněnská strojírna, Královopolská strojírna, Zbrojovka Brno, Zetor či </a:t>
            </a:r>
            <a:r>
              <a:rPr lang="cs-CZ" sz="2400" i="1" dirty="0" err="1"/>
              <a:t>Mosilana</a:t>
            </a:r>
            <a:r>
              <a:rPr lang="cs-CZ" sz="2400" i="1" dirty="0"/>
              <a:t>, které si udržovaly klíčové postavení až do počátku 90. let minulého století. Po roce 1989 většina průmyslových velkopodniků zaniká nebo se transformuje a mění zaměření na „lehký“ průmysl. V samotném centru i v okrajových částech města po nich zůstávají velké plochy </a:t>
            </a:r>
            <a:r>
              <a:rPr lang="cs-CZ" sz="2400" i="1" dirty="0" err="1"/>
              <a:t>brownfields</a:t>
            </a:r>
            <a:r>
              <a:rPr lang="cs-CZ" sz="2400" i="1" dirty="0"/>
              <a:t>, k nimž je třeba přičíst další desítky hektarů v opuštěných areálech zrušených kasáren. Na druhou stranu na významu nabývají nové firmy v nových lokalitách s přidruženou logistikou a službami, jež v minulém desetiletí zaznamenaly velký rozvoj. Město nabízí investorům příležitosti v průmyslových zónách a roste i plocha kanceláří.</a:t>
            </a:r>
            <a:endParaRPr lang="sk-SK" sz="1600" i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2707C6B-FFD8-3647-943A-F1BDD3FBE141}"/>
              </a:ext>
            </a:extLst>
          </p:cNvPr>
          <p:cNvSpPr txBox="1"/>
          <p:nvPr/>
        </p:nvSpPr>
        <p:spPr>
          <a:xfrm>
            <a:off x="581192" y="5832678"/>
            <a:ext cx="6097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https://www.e15.cz/magazin/brno-z-prumyslove-historie-vyrustaji-nove-moznosti-978915</a:t>
            </a:r>
          </a:p>
        </p:txBody>
      </p:sp>
    </p:spTree>
    <p:extLst>
      <p:ext uri="{BB962C8B-B14F-4D97-AF65-F5344CB8AC3E}">
        <p14:creationId xmlns:p14="http://schemas.microsoft.com/office/powerpoint/2010/main" val="291964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Lokalita:  </a:t>
            </a:r>
            <a:r>
              <a:rPr lang="cs-CZ" sz="2000" dirty="0"/>
              <a:t>Vyberte si průmyslovou zónu v okolí vašeho bydliště, pro kterou zpracujete následující cvičení.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Dílčí úkoly: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1. Lokalizujte areál: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do mapy zaznamenejte polohu areálu včetně souřadnic GPS (střed areálu)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areál detailně popište (jaké jsou zde konkrétní podniky)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přiložte vlastní fotodokumentaci; o srovnejte letecké snímky areálu z 50. let a současnosti, zaměřte se na umístění pozemků, rozlohu a strukturu areálu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42612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011796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2. Zhodnoťte umístění areálu pomocí lokalizačních faktorů: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fyzicko-geografických i socioekonomických (platí/neplatí – viz tabulka)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zdůvodněte rozhodnutí, proč daný faktor platí/neplatí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vysvětlete, proč byla/je zóna umístěna právě tam, kde je</a:t>
            </a:r>
            <a:endParaRPr lang="sk-SK" sz="1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2B1B98-7472-4BC9-A55D-925F5B04C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3751525"/>
            <a:ext cx="9827491" cy="31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7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3. Zhodnoťte, jaký má areál vliv na obyvatelstvo, bydlení, služby a životní prostředí v okolí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Pokuste se předpovědět, jaký by měl vliv zrušení (v případě fungujících podniků)/ obnovení (v případě nefungujících podniků nebo brownfieldů) výroby v areálu na zmíněné 4 oblasti?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Postup: </a:t>
            </a:r>
            <a:r>
              <a:rPr lang="cs-CZ" sz="2000" dirty="0"/>
              <a:t>Vymezte si metody, jakými budete svým výzkum provádět. Určete si zdroje, ze kterých budete čerpat.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Zdroje: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Registr ekonomických subjektů </a:t>
            </a:r>
            <a:r>
              <a:rPr lang="cs-CZ" sz="1800" dirty="0">
                <a:hlinkClick r:id="rId2"/>
              </a:rPr>
              <a:t>www.czso.cz</a:t>
            </a:r>
            <a:r>
              <a:rPr lang="cs-CZ" sz="1800" dirty="0"/>
              <a:t> 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Regionální rozvojová agentura Jižní Moravy </a:t>
            </a:r>
            <a:r>
              <a:rPr lang="cs-CZ" sz="1800" dirty="0">
                <a:hlinkClick r:id="rId3"/>
              </a:rPr>
              <a:t>https://www.rrajm.cz/</a:t>
            </a:r>
            <a:r>
              <a:rPr lang="cs-CZ" sz="1800" dirty="0"/>
              <a:t>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CTP </a:t>
            </a:r>
            <a:r>
              <a:rPr lang="cs-CZ" sz="1800" dirty="0">
                <a:hlinkClick r:id="rId4"/>
              </a:rPr>
              <a:t>www.ctp.eu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Statutární město Brno </a:t>
            </a:r>
            <a:r>
              <a:rPr lang="cs-CZ" sz="1800" dirty="0">
                <a:hlinkClick r:id="rId5"/>
              </a:rPr>
              <a:t>www.brno.cz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http://gis.brno.cz/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sk-SK" sz="1800" dirty="0"/>
              <a:t>Historické </a:t>
            </a:r>
            <a:r>
              <a:rPr lang="sk-SK" sz="1800" dirty="0" err="1"/>
              <a:t>ortofoto</a:t>
            </a:r>
            <a:r>
              <a:rPr lang="sk-SK" sz="1800" dirty="0"/>
              <a:t>: </a:t>
            </a:r>
            <a:r>
              <a:rPr lang="sk-SK" sz="1800" dirty="0">
                <a:hlinkClick r:id="rId7"/>
              </a:rPr>
              <a:t>https://geoportal.gov.cz/web/guest/map?permalink=d9b93e49d4b04ace21eccd4fca07e39b</a:t>
            </a:r>
            <a:r>
              <a:rPr lang="sk-SK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57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Záhlaví: jméno, učo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Název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Zadání cvičení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Vypracování cvičení + komentář </a:t>
            </a:r>
            <a:endParaRPr lang="en-US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Závěr: </a:t>
            </a:r>
            <a:r>
              <a:rPr lang="cs-CZ" sz="2400" dirty="0"/>
              <a:t>Zhodnoťte, jak by se téma průmyslových zón/lokalizačních faktorů dalo využít při výuce na 2. stupni ZŠ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Použité zdroje (dle citační normy)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Termín odevzdání: </a:t>
            </a:r>
            <a:r>
              <a:rPr lang="cs-CZ" sz="2400" dirty="0"/>
              <a:t>2</a:t>
            </a:r>
            <a:r>
              <a:rPr lang="en-US" sz="2400" dirty="0"/>
              <a:t>2</a:t>
            </a:r>
            <a:r>
              <a:rPr lang="cs-CZ" sz="2400" dirty="0"/>
              <a:t>.</a:t>
            </a:r>
            <a:r>
              <a:rPr lang="en-US" sz="2400" dirty="0"/>
              <a:t> a 23.</a:t>
            </a:r>
            <a:r>
              <a:rPr lang="cs-CZ" sz="2400" dirty="0"/>
              <a:t> 4. 202</a:t>
            </a:r>
            <a:r>
              <a:rPr lang="en-US" sz="2400" dirty="0"/>
              <a:t>4</a:t>
            </a:r>
            <a:r>
              <a:rPr lang="cs-CZ" sz="2400" dirty="0"/>
              <a:t> (i šablona)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59803610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Technológia s návrhom Dividenda</Template>
  <TotalTime>305</TotalTime>
  <Words>485</Words>
  <Application>Microsoft Office PowerPoint</Application>
  <PresentationFormat>Širokoúhlá obrazovka</PresentationFormat>
  <Paragraphs>38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Gill Sans MT</vt:lpstr>
      <vt:lpstr>Wingdings</vt:lpstr>
      <vt:lpstr>Wingdings 2</vt:lpstr>
      <vt:lpstr>Dividenda</vt:lpstr>
      <vt:lpstr>Cvičení 3: Průmyslové zóny  v okolí bydliště</vt:lpstr>
      <vt:lpstr>Teoretická  východiska</vt:lpstr>
      <vt:lpstr>Zadání cvičení</vt:lpstr>
      <vt:lpstr>Zadání cvičení</vt:lpstr>
      <vt:lpstr>Zadání cvičení</vt:lpstr>
      <vt:lpstr>Zadání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</dc:title>
  <dc:creator>Jozef Lopuch</dc:creator>
  <cp:lastModifiedBy>Jozef Lopuch</cp:lastModifiedBy>
  <cp:revision>21</cp:revision>
  <dcterms:created xsi:type="dcterms:W3CDTF">2022-02-11T15:43:24Z</dcterms:created>
  <dcterms:modified xsi:type="dcterms:W3CDTF">2024-04-08T15:54:42Z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