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8"/>
  </p:notesMasterIdLst>
  <p:sldIdLst>
    <p:sldId id="256" r:id="rId2"/>
    <p:sldId id="261" r:id="rId3"/>
    <p:sldId id="324" r:id="rId4"/>
    <p:sldId id="285" r:id="rId5"/>
    <p:sldId id="286" r:id="rId6"/>
    <p:sldId id="325" r:id="rId7"/>
    <p:sldId id="287" r:id="rId8"/>
    <p:sldId id="288" r:id="rId9"/>
    <p:sldId id="289" r:id="rId10"/>
    <p:sldId id="290" r:id="rId11"/>
    <p:sldId id="326" r:id="rId12"/>
    <p:sldId id="291" r:id="rId13"/>
    <p:sldId id="327" r:id="rId14"/>
    <p:sldId id="292" r:id="rId15"/>
    <p:sldId id="293" r:id="rId16"/>
    <p:sldId id="319" r:id="rId17"/>
    <p:sldId id="294" r:id="rId18"/>
    <p:sldId id="296" r:id="rId19"/>
    <p:sldId id="320" r:id="rId20"/>
    <p:sldId id="298" r:id="rId21"/>
    <p:sldId id="328" r:id="rId22"/>
    <p:sldId id="329" r:id="rId23"/>
    <p:sldId id="321" r:id="rId24"/>
    <p:sldId id="330" r:id="rId25"/>
    <p:sldId id="331" r:id="rId26"/>
    <p:sldId id="300" r:id="rId27"/>
    <p:sldId id="332" r:id="rId28"/>
    <p:sldId id="333" r:id="rId29"/>
    <p:sldId id="334" r:id="rId30"/>
    <p:sldId id="335" r:id="rId31"/>
    <p:sldId id="304" r:id="rId32"/>
    <p:sldId id="336" r:id="rId33"/>
    <p:sldId id="302" r:id="rId34"/>
    <p:sldId id="337" r:id="rId35"/>
    <p:sldId id="338" r:id="rId36"/>
    <p:sldId id="339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54" autoAdjust="0"/>
  </p:normalViewPr>
  <p:slideViewPr>
    <p:cSldViewPr snapToGrid="0">
      <p:cViewPr varScale="1">
        <p:scale>
          <a:sx n="104" d="100"/>
          <a:sy n="104" d="100"/>
        </p:scale>
        <p:origin x="7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E70E6-1D7E-4308-88BA-A01775AB4098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BFC09-4400-47FE-A35C-ACB9FD7A91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0306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BFC09-4400-47FE-A35C-ACB9FD7A910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086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BFC09-4400-47FE-A35C-ACB9FD7A9108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9982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BFC09-4400-47FE-A35C-ACB9FD7A9108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40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BFC09-4400-47FE-A35C-ACB9FD7A910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561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BFC09-4400-47FE-A35C-ACB9FD7A9108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910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BFC09-4400-47FE-A35C-ACB9FD7A9108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489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BFC09-4400-47FE-A35C-ACB9FD7A9108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96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BFC09-4400-47FE-A35C-ACB9FD7A9108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980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BFC09-4400-47FE-A35C-ACB9FD7A9108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805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BFC09-4400-47FE-A35C-ACB9FD7A9108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8234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BFC09-4400-47FE-A35C-ACB9FD7A9108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884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NeQshIImuk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8E0BD-277A-4F83-BCB2-66350658A6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Zemědělství světa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FCE63C7-A647-41C8-BFCF-6734184FE5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ZE0116 GEOGRAFIE VÝROBNÍ SFÉRY</a:t>
            </a:r>
          </a:p>
        </p:txBody>
      </p:sp>
    </p:spTree>
    <p:extLst>
      <p:ext uri="{BB962C8B-B14F-4D97-AF65-F5344CB8AC3E}">
        <p14:creationId xmlns:p14="http://schemas.microsoft.com/office/powerpoint/2010/main" val="2638778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Pšenice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9247061" cy="494168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900" dirty="0"/>
              <a:t>Světová produkce: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Asie – 41 %, Evropa – 32 %, Severní Amerika – 13 % 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900" dirty="0"/>
              <a:t>Největší produkční oblasti: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Dálný východ – Severočínská nížina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Jižní Asie (SZ Indie, Pákistán)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Evropa </a:t>
            </a: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900" dirty="0"/>
              <a:t>východoevropská pšeničná oblast (Podunají – Ukrajina – Severní Kavkaz – Povolží – Jižní Ural)</a:t>
            </a: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900" dirty="0"/>
              <a:t>západoevropská oblast (Severní Francie, Severní Itálie, Německo)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Severní Amerika (prérie podíl středního a dolního toku Mississippi – Kansas, Oklahoma, Severní a Jižní Dakota + Kanada – Manitoba, Saskatchewan )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Jihovýchodní Austrálie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Argentina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100" dirty="0"/>
              <a:t>Největší producenti – státy: Čína, Indie, USA, Rusko, Francie, Kanada, Austrálie, Turecko, Německo, Pákistán, Ukrajina</a:t>
            </a:r>
          </a:p>
        </p:txBody>
      </p:sp>
    </p:spTree>
    <p:extLst>
      <p:ext uri="{BB962C8B-B14F-4D97-AF65-F5344CB8AC3E}">
        <p14:creationId xmlns:p14="http://schemas.microsoft.com/office/powerpoint/2010/main" val="2384060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1B12946-763E-4C06-A394-24BE552E2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51" y="293608"/>
            <a:ext cx="10449498" cy="627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360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cs-CZ" sz="4400" b="1" dirty="0"/>
              <a:t>Rýže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2580"/>
            <a:ext cx="6485466" cy="4914900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Nejdůležitější obilovina vlhkých tropů</a:t>
            </a:r>
          </a:p>
          <a:p>
            <a:pPr marL="320040" indent="-32004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Areál pěstování velmi široký (na severní polokouli až do 46° </a:t>
            </a:r>
            <a:r>
              <a:rPr lang="cs-CZ" dirty="0" err="1"/>
              <a:t>s.š</a:t>
            </a:r>
            <a:r>
              <a:rPr lang="cs-CZ" dirty="0"/>
              <a:t>. – Francie, Itálie, Rumunsko, na jižní polokouli po 40° </a:t>
            </a:r>
            <a:r>
              <a:rPr lang="cs-CZ" dirty="0" err="1"/>
              <a:t>j.š</a:t>
            </a:r>
            <a:r>
              <a:rPr lang="cs-CZ" dirty="0"/>
              <a:t>.)</a:t>
            </a:r>
          </a:p>
          <a:p>
            <a:pPr marL="320040" indent="-32004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Většina produkce na velkých nížinách s dostatkem vody nutné pro závlahy</a:t>
            </a:r>
          </a:p>
          <a:p>
            <a:pPr marL="320040" indent="-32004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Vyžaduje vysoké a stále teploty – možnost 2–3 úrod/rok – umožňuje největší koncentraci zemědělské populace s vysokou hustotou osídlení </a:t>
            </a:r>
          </a:p>
          <a:p>
            <a:pPr marL="320040" indent="-32004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Koncentrace do Asie – přes 90 % světové sklizně</a:t>
            </a:r>
          </a:p>
          <a:p>
            <a:pPr marL="640080" lvl="1" indent="-27432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Čínsko-japonská podoblast (35 % světové produkce)</a:t>
            </a:r>
          </a:p>
          <a:p>
            <a:pPr marL="640080" lvl="1" indent="-27432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Indická + Bangladéš + Pákistán (30 %)</a:t>
            </a:r>
          </a:p>
          <a:p>
            <a:pPr marL="640080" lvl="1" indent="-27432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Jihovýchodní Asie (Indonésie, Thajsko, Myanmar, Vietnam – 25 %)</a:t>
            </a:r>
          </a:p>
          <a:p>
            <a:pPr marL="320040" indent="-32004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Latinská Amerika – hlavně Brazílie – zde hlavní obilovinou</a:t>
            </a:r>
          </a:p>
          <a:p>
            <a:pPr marL="320040" indent="-32004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USA – Mexický záliv</a:t>
            </a:r>
          </a:p>
          <a:p>
            <a:pPr marL="320040" indent="-32004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Afrika – Egypt, Nigérie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0648966-A1FA-42E1-A8A4-59068E511D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57"/>
          <a:stretch/>
        </p:blipFill>
        <p:spPr>
          <a:xfrm>
            <a:off x="7430971" y="2136140"/>
            <a:ext cx="3145536" cy="3882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5817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3">
            <a:extLst>
              <a:ext uri="{FF2B5EF4-FFF2-40B4-BE49-F238E27FC236}">
                <a16:creationId xmlns:a16="http://schemas.microsoft.com/office/drawing/2014/main" id="{CE806144-971F-4623-A956-4FB23F6FADAC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0040"/>
            <a:ext cx="10363200" cy="621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936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cs-CZ" sz="4400" b="1" dirty="0"/>
              <a:t>Kukuřice</a:t>
            </a:r>
            <a:endParaRPr lang="sk-SK" sz="4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27AAC66-8ACF-42AA-9CE2-EBEE72CF6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32252"/>
            <a:ext cx="5042029" cy="3882362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449977"/>
            <a:ext cx="5294811" cy="5246913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Co do objemu nejvýznamnější obilovina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Velké množství vyšlechtěných odrůd – přizpůsobivá plodina (GMO)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Nejhodnotnější jadrné krmivo pro dobytek (většina produkce na krmení)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Postupné zvyšování významu pro průmyslové využití (výroba škrobu, bioetanolu…)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Jako potravina významná hlavně v Latinské Americe (kukuřičné placky – tortilly)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Těžištěm pěstování – </a:t>
            </a:r>
            <a:r>
              <a:rPr lang="cs-CZ" u="sng" dirty="0" err="1"/>
              <a:t>corn</a:t>
            </a:r>
            <a:r>
              <a:rPr lang="cs-CZ" u="sng" dirty="0"/>
              <a:t> </a:t>
            </a:r>
            <a:r>
              <a:rPr lang="cs-CZ" u="sng" dirty="0" err="1"/>
              <a:t>belt</a:t>
            </a:r>
            <a:r>
              <a:rPr lang="cs-CZ" dirty="0"/>
              <a:t> – střední severozápad a severovýchod USA (40 % světové produkce)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2. místo – Asie – Čína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3. místo – Latinská Amerika – Brazílie, Mexiko, Argentina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4. místo – Evropa – Podunají, Ukrajina</a:t>
            </a:r>
          </a:p>
        </p:txBody>
      </p:sp>
    </p:spTree>
    <p:extLst>
      <p:ext uri="{BB962C8B-B14F-4D97-AF65-F5344CB8AC3E}">
        <p14:creationId xmlns:p14="http://schemas.microsoft.com/office/powerpoint/2010/main" val="570331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3">
            <a:extLst>
              <a:ext uri="{FF2B5EF4-FFF2-40B4-BE49-F238E27FC236}">
                <a16:creationId xmlns:a16="http://schemas.microsoft.com/office/drawing/2014/main" id="{2E77C4B7-C8C3-4F78-B51A-FADD1BFF2B58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48" y="197249"/>
            <a:ext cx="10772503" cy="646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195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4184035" cy="1320800"/>
          </a:xfrm>
        </p:spPr>
        <p:txBody>
          <a:bodyPr>
            <a:normAutofit/>
          </a:bodyPr>
          <a:lstStyle/>
          <a:p>
            <a:r>
              <a:rPr lang="cs-CZ" sz="4400" b="1" dirty="0"/>
              <a:t>Ječmen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820091"/>
            <a:ext cx="4184035" cy="4221270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Plodina „širokých areálů“ – snáší nízké teploty, krátká vegetační doba – pěstování i v extrémních podmínkách (např. Tibet)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Část produkce – sladovnické odrůdy (oblasti s kvalitními půdami, vyššími teplotami a dostatkem vláhy) – základ pro výrobu piva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1. Evropa (60 % sklizně) – Rusko, Německo, Francie, Ukrajina, Španělsko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2. S Amerika (15 %) – Kanada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3. Asie (14 %) – Turecko, Čína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D8301E24-A8DC-48EC-9270-0E210C489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1820091"/>
            <a:ext cx="4184034" cy="4221271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Produkce klesá, ústup na úkor pšenice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Velmi odolné plodiny, i chladnější oblasti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Žito – Polsko, Rusko, Bělorusko, Německo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Oves – v oblastech chovu koní (krmivo) – Rusko, Kanada, USA, Austrálie</a:t>
            </a:r>
          </a:p>
          <a:p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5DD7B3E1-0DF8-4578-B82F-BA045F65EFAD}"/>
              </a:ext>
            </a:extLst>
          </p:cNvPr>
          <p:cNvSpPr txBox="1">
            <a:spLocks/>
          </p:cNvSpPr>
          <p:nvPr/>
        </p:nvSpPr>
        <p:spPr>
          <a:xfrm>
            <a:off x="5089966" y="609600"/>
            <a:ext cx="4184035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4400" b="1" dirty="0"/>
              <a:t>Žito, oves</a:t>
            </a:r>
            <a:endParaRPr lang="sk-SK" sz="4400" dirty="0"/>
          </a:p>
        </p:txBody>
      </p:sp>
    </p:spTree>
    <p:extLst>
      <p:ext uri="{BB962C8B-B14F-4D97-AF65-F5344CB8AC3E}">
        <p14:creationId xmlns:p14="http://schemas.microsoft.com/office/powerpoint/2010/main" val="2108457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Proso, </a:t>
            </a:r>
            <a:r>
              <a:rPr lang="cs-CZ" sz="4400" b="1" dirty="0" err="1"/>
              <a:t>sorgho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8596668" cy="494168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Hlavní plodiny suchých subtropů – vyžaduje vysoké teploty, snáší dlouhé sucho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 err="1">
                <a:solidFill>
                  <a:schemeClr val="tx2"/>
                </a:solidFill>
              </a:rPr>
              <a:t>Sorgho</a:t>
            </a:r>
            <a:r>
              <a:rPr lang="cs-CZ" sz="2000" dirty="0"/>
              <a:t> (= čirok)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Amerika (USA, Mexiko, Argentina)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Asie (Indie, Čína)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Afrika (Nigerie, Súdán)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cs-CZ" sz="18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b="1" dirty="0">
                <a:solidFill>
                  <a:schemeClr val="tx2"/>
                </a:solidFill>
              </a:rPr>
              <a:t>Proso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Asie (Indie, Čína)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Afrika (Nigérie, Niger, Mali, Burkina Faso)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44E421C-0220-4B2F-A278-9114EB245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110" y="1930400"/>
            <a:ext cx="2117725" cy="281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2991FA6-80BF-4434-9794-825F93BFBF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110" y="4852689"/>
            <a:ext cx="21177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984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Hlízovité kultury - brambory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8679502" cy="494168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Odlišné druhy, z nichž se využívají hlavně podzemní části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Využití jako potravina, krmivo, výroba škrobu a líhu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endParaRPr lang="cs-CZ" sz="2000" dirty="0"/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b="1" dirty="0">
                <a:solidFill>
                  <a:schemeClr val="tx2"/>
                </a:solidFill>
              </a:rPr>
              <a:t>Brambory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Důležitá roli v období průmyslové revoluce – prudký růst obyvatelstva – obilnářství nepokrylo spotřebu 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Počátek 20. století – nejvýznamnější krmivo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S nástupem jadrných krmiv (obiloviny) jejich význam upadá (hlavně v Evropě)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V současnosti – jako potravina pouze 1/5 světové produkce, růst významu jako technické plodiny k výrobě škrobu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Produkce:</a:t>
            </a: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/>
              <a:t>Evropa (41 %) – neustálý pokles (Rusko, Ukrajina, Polsko, Německo)</a:t>
            </a: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/>
              <a:t>Asie (40 %) – růst produkce (Čína, Indie)</a:t>
            </a: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/>
              <a:t>S Amerika (12 %) - USA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66880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Cukr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375954"/>
            <a:ext cx="8679502" cy="5071341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500" dirty="0"/>
              <a:t>Základní potravina vzhledem k nutriční hodnotě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500" dirty="0"/>
              <a:t>Poměr třtinové a řepného cukru cca 70 : 30 %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500" dirty="0"/>
              <a:t>Produkce cukru celkem: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Asie (32 %) – Indie (2.), Čína (3.), Thajsko (5.)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Evropa (21 %) – Francie, Německo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Jižní Amerika – Brazílie (1.)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Severní a střední Amerika – USA (4.), Mexiko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500" b="1" dirty="0">
                <a:solidFill>
                  <a:schemeClr val="tx2"/>
                </a:solidFill>
              </a:rPr>
              <a:t>Cukrová třtina 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Cukr levnější, vyšší ha výnos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Pěstování v </a:t>
            </a:r>
            <a:r>
              <a:rPr lang="cs-CZ" sz="1500" dirty="0" err="1"/>
              <a:t>subrovníkovém</a:t>
            </a:r>
            <a:r>
              <a:rPr lang="cs-CZ" sz="1500" dirty="0"/>
              <a:t> pásmu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Sklizeň náročná na pracovní sílu, velké nároky na dopravu, nutnost rychlého zpracování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2 hlavní produkční oblasti – Latinská Amerika (Brazílie), Asie (Indie, Čína)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Významný zdroj pro výrobu destilátů a etanolu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Obnovitelný zdroj (Brazílie) – výroba pohonných hmot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500" b="1" dirty="0">
                <a:solidFill>
                  <a:schemeClr val="tx2"/>
                </a:solidFill>
              </a:rPr>
              <a:t>Řepný cukr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Pěstování v mírném pásu, oblasti s kvalitními půdami, dostatečným teplem a vláhou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Odpad – krmivo – produkce doprovázena ŽV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00" dirty="0"/>
              <a:t>Produkce klesá – Evropa – Francie, Německo, Rusko, Polsko, Ukrajina / USA</a:t>
            </a:r>
            <a:endParaRPr lang="cs-CZ" sz="1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C735449-C146-40AF-A631-B2AD098C9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584" y="102367"/>
            <a:ext cx="3019573" cy="201622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6630B36-F98B-4EDC-85C8-2DC9E39CE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5558" y="2231267"/>
            <a:ext cx="3019573" cy="213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26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b="1" dirty="0"/>
              <a:t>Základní charakteristiky současného vývoje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516894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b="1" dirty="0"/>
              <a:t>Hospodářsky vyspělé země</a:t>
            </a:r>
          </a:p>
          <a:p>
            <a:pPr marL="640080" lvl="1" indent="-274320">
              <a:lnSpc>
                <a:spcPct val="80000"/>
              </a:lnSpc>
              <a:buFont typeface="Wingdings 2"/>
              <a:buChar char=""/>
              <a:defRPr/>
            </a:pPr>
            <a:r>
              <a:rPr lang="cs-CZ" sz="2000" dirty="0" err="1"/>
              <a:t>Agroenvironmetální</a:t>
            </a:r>
            <a:r>
              <a:rPr lang="cs-CZ" sz="2000" dirty="0"/>
              <a:t> opatření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Soukromé vlastnictví půdy, převaha rodinných farem – vlastník půdy řídí svoji farmu sám, nese rizika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Zemědělské podnikání založené na velké rozloze půdy (např. Agrofert, Nestlé…)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Problémem vyspělých zemí jsou </a:t>
            </a:r>
            <a:r>
              <a:rPr lang="cs-CZ" sz="2000" u="sng" dirty="0"/>
              <a:t>dotace</a:t>
            </a:r>
            <a:r>
              <a:rPr lang="cs-CZ" sz="2000" dirty="0"/>
              <a:t> – oproti jiným státům drahá výroba – tlak na snížení </a:t>
            </a:r>
            <a:r>
              <a:rPr lang="cs-CZ" sz="2000" dirty="0" err="1"/>
              <a:t>dotovanosti</a:t>
            </a:r>
            <a:endParaRPr lang="cs-CZ" sz="2000" dirty="0"/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Snaha o diverzifikaci zemědělství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Problém – vysoký průměrný věk zemědělců – proto snaha o podporu mladých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7367258-B858-4265-9616-90614E1EF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06" y="0"/>
            <a:ext cx="4463194" cy="247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36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Ovoce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1" y="1505607"/>
            <a:ext cx="10304177" cy="494168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Zdroj cenných látek pro lidský organismus (vitamíny, minerální látky), které jsou pro organismus nenahraditelné</a:t>
            </a:r>
          </a:p>
          <a:p>
            <a:pPr marL="320040" indent="-32004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Některé druhy hlavně místní význam, jiné důležitou složkou obchodu, často i mezinárodního (citrusy, banány apod.) </a:t>
            </a:r>
          </a:p>
          <a:p>
            <a:pPr marL="320040" indent="-32004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Mnohé druhy tropického a subtropického ovoce v Evropě dlouho neznámé – teprve od poč. 20. století se exotické ovoce dostávalo na trhy zemí mírného pásu (rozvoj lodí pro přepravu ovoce ze zámoří)</a:t>
            </a:r>
          </a:p>
          <a:p>
            <a:pPr marL="320040" indent="-32004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Letecká doprava umožnila dodávky ovoce, které po sklizni rychle podléhají zkáze (mango, liči, avokádo aj.)</a:t>
            </a:r>
          </a:p>
          <a:p>
            <a:pPr marL="320040" indent="-32004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Různé druhy ovoce jsou důležitou surovinou pro potravinářský průmysl</a:t>
            </a:r>
          </a:p>
          <a:p>
            <a:pPr marL="320040" indent="-32004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Pro světový obchod důležité rychlé zpracování ovoce na výrobky, které zkáze nepodléhají</a:t>
            </a:r>
          </a:p>
          <a:p>
            <a:pPr marL="320040" indent="-32004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Specializace jednotlivých pěstitelských oblastí, sjednocení jejich odrůdové skladby </a:t>
            </a:r>
          </a:p>
          <a:p>
            <a:pPr marL="320040" indent="-32004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Koncentrace pěstování ovoce do oblastí s nejpříznivějšími klimatickými a půdními podmínkami, ze severních chladnějších oblastí mírného pásma přesun do oblastí jižnějších</a:t>
            </a:r>
          </a:p>
          <a:p>
            <a:pPr marL="320040" indent="-32004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Ve srovnání s mírným pásem nabízejí tropy a subtropy mnohonásobně větší sortiment ovocných druhů</a:t>
            </a:r>
          </a:p>
          <a:p>
            <a:pPr marL="320040" indent="-32004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Přes rozmanitost i celkovou produkci tropického a subtropického ovoce je často situace v zásobování obyvatel rozvojových zemí ovocem nedostatečná. Velké množství ovoce vypěstovaného v těchto zemích  součástí  rozsáhlých exportů do hospodářsky vyspělejších zemí </a:t>
            </a:r>
          </a:p>
          <a:p>
            <a:pPr marL="320040" indent="-32004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Stále více zásady velkovýroby </a:t>
            </a:r>
          </a:p>
          <a:p>
            <a:pPr marL="320040" indent="-32004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5513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C4888-0E69-43C5-9C68-44D0A7CDBEF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740229" y="308769"/>
            <a:ext cx="9631680" cy="624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82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26DB0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sz="2000" b="1" dirty="0">
                <a:solidFill>
                  <a:schemeClr val="accent1"/>
                </a:solidFill>
              </a:rPr>
              <a:t>Banány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Co do objemu produkce na prvním místě banány, nejvyšší export ze všech ovocných druhů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Někteří , i menší,  producenti mají procentuální podíl banánů na svém vývozu i vyšší než 50 % (Ecuador, Kostarika, Honduras apod. – pěstování na plantážích amerických monopolů) 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Světová sklizeň neustále roste (díky rozšiřování dopravních možností a rostoucí spotřebě) 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Největší světoví producenti – Indie, Brazílie, Ekvádor, Filipíny, Indonésie, Mexiko 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Největší dovozní oblastí - Severní Amerika (USA) a Evropa 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cs-CZ" sz="2000" b="1" dirty="0"/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sz="2000" b="1" dirty="0">
                <a:solidFill>
                  <a:schemeClr val="accent1"/>
                </a:solidFill>
              </a:rPr>
              <a:t>Citrusy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Celosvětová produkce citrusového ovoce přesahuje 100 mil. tun, převážně v subtropických oblastech. 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Nejvíce produkce z Jižní Ameriky (Brazílie), Severní Ameriky (Kalifornie a Florida), dále z Asie (JZ Asie, Indie, Čína) a Jižní Evropy (Středomoří)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V posledním období růst produkce na Africkém kontinentě (Maroko, Egypt, JAR)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Největší vývozní i značnou spotřebitelskou oblastí je Evropa (státy v severní části mírného pásma)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Největší podíl: </a:t>
            </a:r>
            <a:r>
              <a:rPr lang="cs-CZ" sz="2000" dirty="0">
                <a:solidFill>
                  <a:schemeClr val="accent1"/>
                </a:solidFill>
              </a:rPr>
              <a:t>pomeranče</a:t>
            </a:r>
            <a:r>
              <a:rPr lang="cs-CZ" sz="2000" dirty="0"/>
              <a:t> (Brazílie, USA, Mexiko, Španělsko, Indie, Itálie)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Další: </a:t>
            </a:r>
            <a:r>
              <a:rPr lang="cs-CZ" sz="2000" dirty="0">
                <a:solidFill>
                  <a:schemeClr val="accent1"/>
                </a:solidFill>
              </a:rPr>
              <a:t>mandarinky</a:t>
            </a:r>
            <a:r>
              <a:rPr lang="cs-CZ" sz="2000" dirty="0"/>
              <a:t>,</a:t>
            </a:r>
            <a:r>
              <a:rPr lang="cs-CZ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dirty="0">
                <a:solidFill>
                  <a:schemeClr val="accent1"/>
                </a:solidFill>
              </a:rPr>
              <a:t>citrony</a:t>
            </a:r>
            <a:r>
              <a:rPr lang="cs-CZ" sz="2000" dirty="0"/>
              <a:t>, </a:t>
            </a:r>
            <a:r>
              <a:rPr lang="cs-CZ" sz="2000" dirty="0">
                <a:solidFill>
                  <a:schemeClr val="accent1"/>
                </a:solidFill>
              </a:rPr>
              <a:t>grapefruity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518022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C4888-0E69-43C5-9C68-44D0A7CDBEF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740229" y="308769"/>
            <a:ext cx="9631680" cy="624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82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26DB0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cs-CZ" sz="2000" dirty="0"/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sz="2000" b="1" dirty="0">
                <a:solidFill>
                  <a:schemeClr val="accent1"/>
                </a:solidFill>
              </a:rPr>
              <a:t>Jablka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Nejrozšířenějším ovocným druhem mírného pásma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V minulosti největší produkční a zároveň spotřební oblastí Evropa, až 56%, společně s bývalým SSSR, v současnosti hlavní podíl produkce v Asii – Čína (1.) + vliv propadu produkce na území bývalého SSSR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Další producenti: USA (2.), v Evropě – Polsko, Francie, Itálie, Německo, Rusko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sz="2000" dirty="0"/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sz="2000" b="1" dirty="0">
                <a:solidFill>
                  <a:schemeClr val="accent1"/>
                </a:solidFill>
              </a:rPr>
              <a:t>Hrozny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Menší část jako stolní ovoce, většina pro výrobu nápojů (zejména vína)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Evropa – 46 % produkce – Francie, Itálie, Španělsko, Německo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Roste produkce v „nových“ oblastech – USA, Argentina, JAR, Austrálie, Čína, Turecko, Írán…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sz="2000" dirty="0"/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058680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Zelenina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8482434" cy="494168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Významné odvětví RV, jedním z nejintenzivnějších odvětví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Zelenina = plodiny, jejichž konzumní části nedozrávají v jednom termínu, snadno se poškodí a jsou špatně skladovatelné (z toho vyplývají těžkosti s mechanizací sklizně, mechanizací posklizňové úpravy, a s tím pak souvisejícími požadavky na </a:t>
            </a:r>
            <a:r>
              <a:rPr lang="cs-CZ" sz="1800" u="sng" dirty="0"/>
              <a:t>ruční práci</a:t>
            </a:r>
            <a:r>
              <a:rPr lang="cs-CZ" sz="1800" dirty="0"/>
              <a:t>), mechanizace působí ve většině případů snižování kvality výrobků, sklizňové ztráty i snižování výnosů 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Zelenina není </a:t>
            </a:r>
            <a:r>
              <a:rPr lang="cs-CZ" sz="1800"/>
              <a:t>v vždy v surovém </a:t>
            </a:r>
            <a:r>
              <a:rPr lang="cs-CZ" sz="1800" dirty="0"/>
              <a:t>stavu, předmětem mezinárodního obchodu (s výjimkou některých raných druhů – rajčat, cibule, papriky apod.)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Produkce zeleniny je převážně soustředěna do hlavních spotřebních oblastí, tj. především do příměstských oblastí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Velká část zeleniny je citlivější a náročnější na přírodní podmínky než základní potravinářské plodiny. Proto je zvláštností  produkce v chráněných prostorách skleníků a fóliových krytů, kde se i za nepříznivých povětrnostních podmínek upravuje vytápěním a přisvětlením mikroklima pro rychlení zelenin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Hlavní oblasti pěstování zeleniny - teplejší oblasti především Západní a Jižní Evropy, tichomořské oblasti USA, jižní Čína atd.</a:t>
            </a:r>
          </a:p>
        </p:txBody>
      </p:sp>
    </p:spTree>
    <p:extLst>
      <p:ext uri="{BB962C8B-B14F-4D97-AF65-F5344CB8AC3E}">
        <p14:creationId xmlns:p14="http://schemas.microsoft.com/office/powerpoint/2010/main" val="3314211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Zelenina</a:t>
            </a:r>
            <a:endParaRPr lang="sk-SK" sz="44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8149051-7868-402C-A696-88EA4616F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634202"/>
            <a:ext cx="9144000" cy="480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17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C4888-0E69-43C5-9C68-44D0A7CDBEF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740229" y="308769"/>
            <a:ext cx="9631680" cy="624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82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26DB0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indent="-32004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Hlavní druhy zeleniny hojně pěstované ve světovém měřítku :</a:t>
            </a:r>
          </a:p>
          <a:p>
            <a:pPr marL="640080" lvl="1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1800" dirty="0"/>
              <a:t>	 1. zeleniny košťálové – zelí, kapusta, květák, kedluben aj.</a:t>
            </a:r>
          </a:p>
          <a:p>
            <a:pPr marL="640080" lvl="1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1800" dirty="0"/>
              <a:t>	 2. zeleniny kořenové – mrkev, petržel, celer aj.  </a:t>
            </a:r>
          </a:p>
          <a:p>
            <a:pPr marL="640080" lvl="1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1800" dirty="0"/>
              <a:t>	 3. zeleniny cibulové – cibule, pór, česnek aj. </a:t>
            </a:r>
          </a:p>
          <a:p>
            <a:pPr marL="640080" lvl="1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1800" dirty="0"/>
              <a:t>	 4. zeleniny salátové a listové – salát, čekanka, špenát aj. </a:t>
            </a:r>
          </a:p>
          <a:p>
            <a:pPr marL="640080" lvl="1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1800" dirty="0"/>
              <a:t>	 5. zeleniny plodové – okurky, rajčata, paprika aj. </a:t>
            </a:r>
          </a:p>
          <a:p>
            <a:pPr marL="640080" lvl="1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1800" dirty="0"/>
              <a:t>	 6. zeleniny luskové – hrách, fazole aj. </a:t>
            </a:r>
          </a:p>
          <a:p>
            <a:pPr marL="640080" lvl="1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1800" dirty="0"/>
              <a:t>	 7. zeleniny kořeninové a vytrvalé – kmín, majoránka, kopr, chřest, reveň, křen aj.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sz="1800" dirty="0"/>
          </a:p>
          <a:p>
            <a:pPr marL="274320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Ze všech druhů zeleniny je ve světě nejrozšířenější produkce </a:t>
            </a:r>
            <a:r>
              <a:rPr lang="cs-CZ" sz="1800" dirty="0">
                <a:solidFill>
                  <a:schemeClr val="tx2"/>
                </a:solidFill>
              </a:rPr>
              <a:t>rajčat</a:t>
            </a:r>
          </a:p>
          <a:p>
            <a:pPr marL="548958" lvl="1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Rajčata se nekonzumují jen v původním stavu, ale i ve formě rajského protlaku, kečupů a šťáv</a:t>
            </a:r>
          </a:p>
          <a:p>
            <a:pPr marL="548958" lvl="1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Hlavní produkční oblastí Asie – 43 % světové produkce - Čína a Turecko</a:t>
            </a:r>
          </a:p>
          <a:p>
            <a:pPr marL="548958" lvl="1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Nově – pěstování ve sklenících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sz="1800" dirty="0"/>
          </a:p>
          <a:p>
            <a:pPr marL="274320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Co do objemu roční světové produkce je na 2. místě </a:t>
            </a:r>
            <a:r>
              <a:rPr lang="cs-CZ" sz="1800" dirty="0">
                <a:solidFill>
                  <a:schemeClr val="tx2"/>
                </a:solidFill>
              </a:rPr>
              <a:t>zelí</a:t>
            </a:r>
            <a:r>
              <a:rPr lang="cs-CZ" sz="1800" dirty="0"/>
              <a:t> (bílé i červené)</a:t>
            </a:r>
          </a:p>
          <a:p>
            <a:pPr marL="548958" lvl="1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Původně rostlo v teplých krajích západní Středomoří, Římané ji postupně rozšířili do Západní a střední Evropy</a:t>
            </a:r>
          </a:p>
          <a:p>
            <a:pPr marL="548958" lvl="1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Nejrozšířenější košťálovou zeleninou</a:t>
            </a:r>
          </a:p>
          <a:p>
            <a:pPr marL="548958" lvl="1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Rozšířením vhodných odrůd, zpracovatelských kapacit a skladů je možné zabezpečit celoroční zásobení trhu, i v našich přírodních podmínkách.</a:t>
            </a:r>
          </a:p>
          <a:p>
            <a:pPr marL="548958" lvl="1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Největším světovým producentem: Čína </a:t>
            </a:r>
          </a:p>
          <a:p>
            <a:pPr marL="548958" lvl="1" indent="-27432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/>
              <a:t>Další producenti: Indie; Rusko; Korea; Japonsko; USA a Polsko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247538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Luskoviny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1" y="1513490"/>
            <a:ext cx="8766213" cy="494168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Zdroj bílkovin – jejich kultivace vyřešila problém nedostatku bílkovin v hospodářsky méně vyspělých zemích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Zlepšují půdní strukturu – vhodné meziplodiny (zvyšování ha výnosu ostatních plodin)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Některé mají význam i jako olejniny (sója, podzemnice olejná)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Osevní plochy luskovin: 45 % sója, 25 % fazole, 10 % hrách a cizrna, 6 % bob, 2 % čočka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endParaRPr lang="cs-CZ" sz="1800" dirty="0"/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sz="1800" b="1" dirty="0">
                <a:solidFill>
                  <a:schemeClr val="accent1"/>
                </a:solidFill>
              </a:rPr>
              <a:t>Sója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Největší producenti: USA, Brazílie (oba celkem cca 62 % svět. produkce), Argentina, Čína, Indie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Mnohostranné využití – oleje, mouka, rostlinné mléko, sýry… + krmivo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cs-CZ" sz="1800" dirty="0"/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sz="1800" dirty="0">
                <a:solidFill>
                  <a:schemeClr val="accent1"/>
                </a:solidFill>
              </a:rPr>
              <a:t>Fazole</a:t>
            </a:r>
            <a:r>
              <a:rPr lang="cs-CZ" sz="1800" dirty="0"/>
              <a:t>: Brazílie, Indie, Čína, Myanmar, Mexiko, USA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sz="1800" dirty="0">
                <a:solidFill>
                  <a:schemeClr val="accent1"/>
                </a:solidFill>
              </a:rPr>
              <a:t>Hrách</a:t>
            </a:r>
            <a:r>
              <a:rPr lang="cs-CZ" sz="1800" dirty="0"/>
              <a:t>: Kanada, Francie, Rusko, Čína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sz="1800" dirty="0">
                <a:solidFill>
                  <a:schemeClr val="accent1"/>
                </a:solidFill>
              </a:rPr>
              <a:t>Čočka</a:t>
            </a:r>
            <a:r>
              <a:rPr lang="cs-CZ" sz="1800" dirty="0"/>
              <a:t>: Indie, Turecko, Kanada, Austrálie</a:t>
            </a:r>
          </a:p>
        </p:txBody>
      </p:sp>
    </p:spTree>
    <p:extLst>
      <p:ext uri="{BB962C8B-B14F-4D97-AF65-F5344CB8AC3E}">
        <p14:creationId xmlns:p14="http://schemas.microsoft.com/office/powerpoint/2010/main" val="3941394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Olejniny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8596668" cy="494168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Plodiny schopné hromadit oleje a tuky v                                                                     množství rentabilním pro průmyslové zpracování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Rostlinné oleje – nejčastěji ze semen a plodů, surovina pro potravinářský i chemický průmysl (laky, mýdla, kosmetika…)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V posledních letech – výroba biopaliv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3 základní skupiny: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Měkká semena – bavlníkové semeno, podzemnice olejná, sójové boby, slunečnicová jádra, plody olivy, sezamové semeno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Tvrdá semena – kopra, palmová jádra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Technická semena – lněné semeno, ricinové boby,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dirty="0"/>
              <a:t>	 tungové ořechy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Za posledních 20 let velký růst produkce olejnin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endParaRPr lang="cs-CZ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C4466A49-8E5F-4760-BC14-FADCF105F650}"/>
              </a:ext>
            </a:extLst>
          </p:cNvPr>
          <p:cNvGrpSpPr>
            <a:grpSpLocks/>
          </p:cNvGrpSpPr>
          <p:nvPr/>
        </p:nvGrpSpPr>
        <p:grpSpPr bwMode="auto">
          <a:xfrm>
            <a:off x="8342766" y="472281"/>
            <a:ext cx="2473325" cy="1595438"/>
            <a:chOff x="6516214" y="4509119"/>
            <a:chExt cx="2473717" cy="1594104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D50B1370-4625-44BB-9D82-23935FC8E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4" y="4509119"/>
              <a:ext cx="2438400" cy="1594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FB1ECEF1-F62F-47A8-BF86-F3FC4C2FB0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0392" y="5733256"/>
              <a:ext cx="8895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cs-CZ" altLang="cs-CZ" dirty="0">
                  <a:solidFill>
                    <a:schemeClr val="bg1"/>
                  </a:solidFill>
                </a:rPr>
                <a:t>KOPRA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8478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4A1867D-8B8F-4556-B641-887B18EA6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7" y="183227"/>
            <a:ext cx="9840686" cy="649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1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C4888-0E69-43C5-9C68-44D0A7CDBEF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740229" y="308769"/>
            <a:ext cx="9631680" cy="624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82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26DB0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sz="2000" dirty="0">
                <a:solidFill>
                  <a:schemeClr val="accent1"/>
                </a:solidFill>
              </a:rPr>
              <a:t>Sója</a:t>
            </a:r>
            <a:r>
              <a:rPr lang="cs-CZ" sz="2000" dirty="0"/>
              <a:t> - největší podíl produkce olejnin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cs-CZ" sz="2000" dirty="0"/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sz="2000" dirty="0">
                <a:solidFill>
                  <a:schemeClr val="accent1"/>
                </a:solidFill>
              </a:rPr>
              <a:t>Bavlníkové semeno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Surovina k produkci bavlny, v potravinářství – produkce oleje, i pro technické účely (prací prostředky, mýdla…)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Čína, Indie, Pákistán, USA, Brazílie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cs-CZ" sz="2000" dirty="0"/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sz="2000" dirty="0">
                <a:solidFill>
                  <a:schemeClr val="accent1"/>
                </a:solidFill>
              </a:rPr>
              <a:t>Podzemnice olejná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Olejnina tropických oblastí (oblasti se střídáním dešťů a sucha – monzunové oblasti)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V potravinářství – výroba margarínu a stolního oleje, burákové máslo, arašídy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Dále výroba mýdla, kosmetiky…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Čína, Indie, Nigérie, Senegal, Jih USA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cs-CZ" sz="2000" dirty="0"/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sz="2000" dirty="0">
                <a:solidFill>
                  <a:schemeClr val="accent1"/>
                </a:solidFill>
              </a:rPr>
              <a:t>Řepka olejná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Nejvýznamnější olejnina mírných šířek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Produkce technického oleje, gumárenství, výroba mýdel a laků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Aditivum do pohonných hmot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Čína, Indie, Německo, Francie, Velká Británie, Kanada</a:t>
            </a:r>
          </a:p>
        </p:txBody>
      </p:sp>
    </p:spTree>
    <p:extLst>
      <p:ext uri="{BB962C8B-B14F-4D97-AF65-F5344CB8AC3E}">
        <p14:creationId xmlns:p14="http://schemas.microsoft.com/office/powerpoint/2010/main" val="766615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b="1" dirty="0"/>
              <a:t>Základní charakteristiky současného vývoje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516894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600" b="1" dirty="0"/>
              <a:t>Hospodářsky málo vyspělé země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Různé formy využití půdy a hospodářské činnosti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Nejzaostalejší země – </a:t>
            </a:r>
            <a:r>
              <a:rPr lang="cs-CZ" u="sng" dirty="0"/>
              <a:t>občinové zemědělství</a:t>
            </a:r>
            <a:r>
              <a:rPr lang="cs-CZ" dirty="0"/>
              <a:t> – veškerý majetek obce je půda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cs-CZ" sz="1600" dirty="0"/>
              <a:t>Zemědělec má právo na obdělání půdy a zisku úrody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cs-CZ" sz="1600" dirty="0"/>
              <a:t>Střední Afrika + Latinská Amerika (Indiáni v horách)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cs-CZ" sz="1600" dirty="0"/>
              <a:t>Špatné využití půdy, skrytá nezaměstnanost… 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Otrokářský výrobní způsob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cs-CZ" sz="1600" dirty="0"/>
              <a:t>Dochování v tzv. „domácím otrokářství“ –  Asie, Sahel, plantáže Jižní Ameriky + utajené formy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600" u="sng" dirty="0"/>
              <a:t>Zachování feudálních a </a:t>
            </a:r>
            <a:r>
              <a:rPr lang="cs-CZ" sz="1600" u="sng" dirty="0" err="1"/>
              <a:t>pseudofeudálních</a:t>
            </a:r>
            <a:r>
              <a:rPr lang="cs-CZ" sz="1600" u="sng" dirty="0"/>
              <a:t> vztahů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Půda patří státu (feudálovi) nebo okruhu statkářů, prosté obyvatelstvo není schopné vyprodukovat dostatek potravin a trpí hladem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Hlavně v Jižní Americe – latifundie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600" u="sng" dirty="0"/>
              <a:t>Socialistická cesta hospodářství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Zemědělská družstva – Angola, Etiopie, </a:t>
            </a:r>
            <a:r>
              <a:rPr lang="cs-CZ" dirty="0" err="1"/>
              <a:t>Mozambik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87BA504-8CF9-43B1-B173-AB0B1A1AE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085" y="0"/>
            <a:ext cx="3771900" cy="252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645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C4888-0E69-43C5-9C68-44D0A7CDBEF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740229" y="308769"/>
            <a:ext cx="9631680" cy="624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82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26DB0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sz="2000" dirty="0">
                <a:solidFill>
                  <a:schemeClr val="accent1"/>
                </a:solidFill>
              </a:rPr>
              <a:t>Slunečnice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Olej zejména pro potravinářství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V průmyslu – výroba mýdla, barev, laků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Největší produkční oblast – Evropa (54 % světové produkce) – Rusko, Ukrajina, Rumunsko, Francie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Jižní Amerika – Argentina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Asie – Čína, Indie, Turecko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cs-CZ" sz="2000" dirty="0"/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sz="2000" dirty="0">
                <a:solidFill>
                  <a:schemeClr val="accent1"/>
                </a:solidFill>
              </a:rPr>
              <a:t>Olivovník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Hlavní olejnina subtropického pásma, především kolem Středozemního moře (často jediné možné využití nekvalitních půd)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Olivový olej – nejjemnější stolní olej (lisování zralých plodů za studena)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Největší produkční oblast – Evropa (67 %) – Španělsko, Itálie, Řecko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Asie – Sýrie, Turecko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Afrika – Tunis, Maroko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cs-CZ" sz="2000" dirty="0"/>
          </a:p>
          <a:p>
            <a:pPr marL="320040" indent="-32004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sz="2000" dirty="0">
                <a:solidFill>
                  <a:schemeClr val="accent1"/>
                </a:solidFill>
              </a:rPr>
              <a:t>Palmová jádra, kopra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Významná plodina </a:t>
            </a:r>
            <a:r>
              <a:rPr lang="cs-CZ" sz="2000" dirty="0" err="1"/>
              <a:t>subrovníkových</a:t>
            </a:r>
            <a:r>
              <a:rPr lang="cs-CZ" sz="2000" dirty="0"/>
              <a:t> a rovníkových oblastí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Palmová jádra – Malajsie, Indonésie, Nigérie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Kopra – Filipíny, Indonésie</a:t>
            </a:r>
          </a:p>
        </p:txBody>
      </p:sp>
    </p:spTree>
    <p:extLst>
      <p:ext uri="{BB962C8B-B14F-4D97-AF65-F5344CB8AC3E}">
        <p14:creationId xmlns:p14="http://schemas.microsoft.com/office/powerpoint/2010/main" val="3386311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Pochutiny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9247061" cy="494168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Potraviny s velmi malou výživnou hodnotou – konzumace pro své chuťové vlastnosti</a:t>
            </a:r>
          </a:p>
          <a:p>
            <a:pPr marL="320040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sz="1800" dirty="0"/>
              <a:t>1. Látky používané k přípravě nápojů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>
                <a:solidFill>
                  <a:schemeClr val="tx2"/>
                </a:solidFill>
              </a:rPr>
              <a:t>Kávovník</a:t>
            </a: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Plantážní způsob pěstování</a:t>
            </a: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Náhorní plošiny </a:t>
            </a:r>
            <a:r>
              <a:rPr lang="cs-CZ" sz="1800" dirty="0" err="1"/>
              <a:t>subrovníkového</a:t>
            </a:r>
            <a:r>
              <a:rPr lang="cs-CZ" sz="1800" dirty="0"/>
              <a:t> a rovníkového pásma</a:t>
            </a: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Latinská Amerika – Brazílie, Kolumbie, Mexiko, Guatemala, Honduras</a:t>
            </a: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Asie – Vietnam, Indonésie, Indie</a:t>
            </a: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Afrika – Etiopie, Uganda, Pobřeží Slonoviny</a:t>
            </a: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Hlavní odbytiště – Evropa, Severní Amerika</a:t>
            </a:r>
          </a:p>
          <a:p>
            <a:pPr marL="640080" lvl="1" indent="-27432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>
                <a:solidFill>
                  <a:schemeClr val="tx2"/>
                </a:solidFill>
              </a:rPr>
              <a:t>Kakaovník</a:t>
            </a: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Pobřežní a říční roviny rovníkového a </a:t>
            </a:r>
            <a:r>
              <a:rPr lang="cs-CZ" sz="1800" dirty="0" err="1"/>
              <a:t>subrovníkového</a:t>
            </a:r>
            <a:r>
              <a:rPr lang="cs-CZ" sz="1800" dirty="0"/>
              <a:t> pásu</a:t>
            </a: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Afrika – Pobřeží Slonoviny (největší světový producent), Ghana, Nigérie, Kamerun</a:t>
            </a: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Latinská  Amerika – Brazílie, Ekvádor, Kolumbie, Mexiko</a:t>
            </a: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Produkce v Asii roste - Indie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8225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C4888-0E69-43C5-9C68-44D0A7CDBEF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740229" y="308769"/>
            <a:ext cx="9631680" cy="624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82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26DB0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>
                <a:solidFill>
                  <a:schemeClr val="accent1"/>
                </a:solidFill>
              </a:rPr>
              <a:t>Čajovník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sz="1900" dirty="0"/>
              <a:t>Jižní oblasti monzunové Asie – jih a severovýchod Indie, Srí Lanka (2 největší dovozci), východní Čína, Japonsko, Indonésie, Vietnam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sz="1900" dirty="0"/>
              <a:t>Afrika – Keňa, Malawi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sz="1900" dirty="0"/>
              <a:t>Dále: Gruzie, Turecko, Argentina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sz="1900" dirty="0"/>
              <a:t>Dovozci – Evropa (z toho 60 % Velká Británie)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>
                <a:solidFill>
                  <a:schemeClr val="accent1"/>
                </a:solidFill>
              </a:rPr>
              <a:t>Chmel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sz="1900" dirty="0"/>
              <a:t>Surovina pro výrobu piva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sz="1900" dirty="0"/>
              <a:t>Nížiny mírného pásma na obou polokoulích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sz="1900" dirty="0"/>
              <a:t>Hlavní pěstitelská oblast – Evropa –  až 50 % produkce, ale podíl se snižuje ve prospěch USA a Číny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sz="1900" dirty="0"/>
              <a:t>Evropa – Německo (největší světový producent), ČR, Polsko, Velká Británie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cs-CZ" sz="19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1900" dirty="0"/>
              <a:t>2. Látky užívané ke kořenění jídel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Různé druhy koření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Dříve významných artiklem světového obchodu, v současné době objemem klesá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Nejvýznamnější – pepř, nové koření, vanilka, hřebíček, zázvor, skořice…</a:t>
            </a:r>
          </a:p>
        </p:txBody>
      </p:sp>
    </p:spTree>
    <p:extLst>
      <p:ext uri="{BB962C8B-B14F-4D97-AF65-F5344CB8AC3E}">
        <p14:creationId xmlns:p14="http://schemas.microsoft.com/office/powerpoint/2010/main" val="29302753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b="1" dirty="0"/>
              <a:t>Plodiny k průmyslovému zpracování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930399"/>
            <a:ext cx="9247061" cy="4516895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Plodiny pro hospodářské využití jako technických nepotravinářských surovin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A) </a:t>
            </a:r>
            <a:r>
              <a:rPr lang="cs-CZ" sz="2000" dirty="0">
                <a:solidFill>
                  <a:schemeClr val="accent1"/>
                </a:solidFill>
              </a:rPr>
              <a:t>Kultury a plodiny textilní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Cca 10 % světového obchodu ze zem. produkty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S růstem syntetických vláken klesá význam některých rostlinných vláken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Dělení podle toho, z jakých částí rostlin pocházejí: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sz="1600" dirty="0"/>
              <a:t>Vlákna různých plodů – bavlna, kapok, kokosová vlákna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sz="1600" dirty="0"/>
              <a:t>Vlákna lýková – jemná: len, konopí, ramie; hrubá: juta, </a:t>
            </a:r>
            <a:r>
              <a:rPr lang="cs-CZ" sz="1600" dirty="0" err="1"/>
              <a:t>kenaf</a:t>
            </a:r>
            <a:r>
              <a:rPr lang="cs-CZ" sz="1600" dirty="0"/>
              <a:t> (bombajské konopí)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sz="1600" dirty="0"/>
              <a:t>Vlákna listová – sisal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B) </a:t>
            </a:r>
            <a:r>
              <a:rPr lang="cs-CZ" sz="2000" dirty="0">
                <a:solidFill>
                  <a:schemeClr val="accent1"/>
                </a:solidFill>
              </a:rPr>
              <a:t>kaučukovník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C) </a:t>
            </a:r>
            <a:r>
              <a:rPr lang="cs-CZ" sz="2000" dirty="0">
                <a:solidFill>
                  <a:schemeClr val="accent1"/>
                </a:solidFill>
              </a:rPr>
              <a:t>tabák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279016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Zástupný symbol pro obsah 3" descr="ramie.jpg">
            <a:extLst>
              <a:ext uri="{FF2B5EF4-FFF2-40B4-BE49-F238E27FC236}">
                <a16:creationId xmlns:a16="http://schemas.microsoft.com/office/drawing/2014/main" id="{D73BF741-40D9-49FF-9BFB-98964323A10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1538" y="404813"/>
            <a:ext cx="3276600" cy="2463800"/>
          </a:xfrm>
        </p:spPr>
      </p:pic>
      <p:sp>
        <p:nvSpPr>
          <p:cNvPr id="44035" name="Obdélník 4">
            <a:extLst>
              <a:ext uri="{FF2B5EF4-FFF2-40B4-BE49-F238E27FC236}">
                <a16:creationId xmlns:a16="http://schemas.microsoft.com/office/drawing/2014/main" id="{8331763A-0363-491D-855C-7FF80B87F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8201" y="2852739"/>
            <a:ext cx="754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/>
              <a:t>ramie</a:t>
            </a:r>
          </a:p>
        </p:txBody>
      </p:sp>
      <p:pic>
        <p:nvPicPr>
          <p:cNvPr id="44036" name="Obrázek 5" descr="kapok.jpg">
            <a:extLst>
              <a:ext uri="{FF2B5EF4-FFF2-40B4-BE49-F238E27FC236}">
                <a16:creationId xmlns:a16="http://schemas.microsoft.com/office/drawing/2014/main" id="{1E884549-C0F1-496E-B0EA-CF4999F2E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88914"/>
            <a:ext cx="32639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Obdélník 6">
            <a:extLst>
              <a:ext uri="{FF2B5EF4-FFF2-40B4-BE49-F238E27FC236}">
                <a16:creationId xmlns:a16="http://schemas.microsoft.com/office/drawing/2014/main" id="{74B38615-90E8-453B-981B-1A8032FEC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2636839"/>
            <a:ext cx="189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/>
              <a:t>Kapoková vlákna</a:t>
            </a:r>
          </a:p>
        </p:txBody>
      </p:sp>
      <p:pic>
        <p:nvPicPr>
          <p:cNvPr id="44038" name="Obrázek 7" descr="kenaf.jpg">
            <a:extLst>
              <a:ext uri="{FF2B5EF4-FFF2-40B4-BE49-F238E27FC236}">
                <a16:creationId xmlns:a16="http://schemas.microsoft.com/office/drawing/2014/main" id="{44171817-A8BA-46CD-8B1E-F4040B458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213100"/>
            <a:ext cx="23050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Obdélník 8">
            <a:extLst>
              <a:ext uri="{FF2B5EF4-FFF2-40B4-BE49-F238E27FC236}">
                <a16:creationId xmlns:a16="http://schemas.microsoft.com/office/drawing/2014/main" id="{D2BDAE8D-C7F1-4202-8AF1-5BC5AE1E6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6381750"/>
            <a:ext cx="754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/>
              <a:t>kenaf</a:t>
            </a:r>
          </a:p>
        </p:txBody>
      </p:sp>
      <p:pic>
        <p:nvPicPr>
          <p:cNvPr id="44040" name="Obrázek 9" descr="sisal.jpg">
            <a:extLst>
              <a:ext uri="{FF2B5EF4-FFF2-40B4-BE49-F238E27FC236}">
                <a16:creationId xmlns:a16="http://schemas.microsoft.com/office/drawing/2014/main" id="{8297349F-46AD-4AB8-9C94-58A2E71C91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3141663"/>
            <a:ext cx="2620963" cy="3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Obdélník 10">
            <a:extLst>
              <a:ext uri="{FF2B5EF4-FFF2-40B4-BE49-F238E27FC236}">
                <a16:creationId xmlns:a16="http://schemas.microsoft.com/office/drawing/2014/main" id="{77BC96EB-3D30-4180-A209-42F638795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25" y="6381750"/>
            <a:ext cx="1690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/>
              <a:t>Agave sisilana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C4888-0E69-43C5-9C68-44D0A7CDBEF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740229" y="308769"/>
            <a:ext cx="9631680" cy="624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82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26DB0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>
                <a:solidFill>
                  <a:schemeClr val="accent1"/>
                </a:solidFill>
              </a:rPr>
              <a:t>Bavlník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Nejdůležitější plodina poskytující přírodní textilní surovinu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Produkce vyšší než všechna ostatní přírodní vlákna dohromady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Průmyslové zpracování bavlny bylo důležitým článkem první etapy industrializace v Evropě, USA a Japonsku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Pěstování v tropech a subtropech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Náročný na teplo a světlo, vláha v době růstu, sucho a teplo v době zrání -</a:t>
            </a:r>
            <a:r>
              <a:rPr lang="en-US" sz="2000" dirty="0"/>
              <a:t>&gt;</a:t>
            </a:r>
            <a:r>
              <a:rPr lang="cs-CZ" sz="2000" dirty="0"/>
              <a:t> monzunové oblasti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Asie – Čína (největší světový producent); Jižní Asie – Indie, Pákistán; Turecko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USA – Texas, Kalifornie, Arizona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Afrika – Egypt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Uzbekistán, Turkmenistán, Brazílie, Řecko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cs-CZ" sz="20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>
                <a:solidFill>
                  <a:schemeClr val="accent1"/>
                </a:solidFill>
              </a:rPr>
              <a:t>Juta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Indie, Bangladéš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>
                <a:solidFill>
                  <a:schemeClr val="accent1"/>
                </a:solidFill>
              </a:rPr>
              <a:t>Len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Čína, Francie, Rusko, Bělorusko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941979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C4888-0E69-43C5-9C68-44D0A7CDBEF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740229" y="308769"/>
            <a:ext cx="9631680" cy="624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82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26DB0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100" dirty="0">
                <a:solidFill>
                  <a:schemeClr val="accent1"/>
                </a:solidFill>
              </a:rPr>
              <a:t>Kaučukovník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100" dirty="0"/>
              <a:t>Suroviny pro chemický průmysl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100" dirty="0"/>
              <a:t>Šťáva kaučukovníku (latex) je surovinou pro výrobu gumových výrobků, hl. pneumatik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100" dirty="0"/>
              <a:t>Asie (</a:t>
            </a:r>
            <a:r>
              <a:rPr lang="en-US" sz="2100" dirty="0"/>
              <a:t>&gt;</a:t>
            </a:r>
            <a:r>
              <a:rPr lang="cs-CZ" sz="2100" dirty="0"/>
              <a:t> 90 % produkce) – Thajsko, Indonésie, Malajsie… Indie, Čína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100" dirty="0"/>
              <a:t>Afrika – Nigérie, Pobřeží Slonoviny, Libérie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100" dirty="0"/>
              <a:t>Brazílie – původní oblast pěstování (dodnes)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cs-CZ" sz="21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100" dirty="0">
                <a:solidFill>
                  <a:schemeClr val="accent1"/>
                </a:solidFill>
              </a:rPr>
              <a:t>Tabák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100" dirty="0"/>
              <a:t>Využití k výrobě kuřiva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100" dirty="0"/>
              <a:t>Z listů také postřik na ochranu rostlin proti škůdcům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100" dirty="0"/>
              <a:t>Produkce mírně klesá v souvislosti s protikuřáckou kampaní v USA a Evropě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100" dirty="0"/>
              <a:t>Asie (62 % produkce) – Čína (1.), Indie, Turecko, Indonésie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100" dirty="0"/>
              <a:t>Jižní Amerika (14 %) – Brazílie (2.)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100" dirty="0"/>
              <a:t>Severní Amerika (9 %) – USA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100" dirty="0"/>
              <a:t>Evropa – Řecko, Itálie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100" dirty="0"/>
              <a:t>Afrika – Zimbabwe, Malawi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cs-CZ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7278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63588" y="763971"/>
            <a:ext cx="10217096" cy="5920608"/>
          </a:xfrm>
        </p:spPr>
        <p:txBody>
          <a:bodyPr>
            <a:noAutofit/>
          </a:bodyPr>
          <a:lstStyle/>
          <a:p>
            <a:r>
              <a:rPr lang="cs-CZ" sz="2400" b="0" i="0" dirty="0">
                <a:effectLst/>
                <a:latin typeface="Roboto" panose="020B0604020202020204" pitchFamily="2" charset="0"/>
              </a:rPr>
              <a:t>Domov aneb Kam směřuje naše cesta, Yann </a:t>
            </a:r>
            <a:r>
              <a:rPr lang="cs-CZ" sz="2400" b="0" i="0" dirty="0" err="1">
                <a:effectLst/>
                <a:latin typeface="Roboto" panose="020B0604020202020204" pitchFamily="2" charset="0"/>
              </a:rPr>
              <a:t>Arthus</a:t>
            </a:r>
            <a:r>
              <a:rPr lang="cs-CZ" sz="2400" b="0" i="0" dirty="0">
                <a:effectLst/>
                <a:latin typeface="Roboto" panose="020B0604020202020204" pitchFamily="2" charset="0"/>
              </a:rPr>
              <a:t>-Bertrand: </a:t>
            </a:r>
            <a:r>
              <a:rPr lang="cs-CZ" sz="2400" dirty="0">
                <a:hlinkClick r:id="rId2"/>
              </a:rPr>
              <a:t>https://www.youtube.com/watch?v=XNeQshIImuk</a:t>
            </a:r>
            <a:endParaRPr lang="cs-CZ" sz="2400" dirty="0"/>
          </a:p>
          <a:p>
            <a:pPr marL="514350" indent="-514350">
              <a:buFont typeface="+mj-lt"/>
              <a:buAutoNum type="arabicPeriod"/>
            </a:pPr>
            <a:r>
              <a:rPr lang="cs-CZ" sz="2000" dirty="0"/>
              <a:t>4:21–5:30 Nigérie, čaj, skleníky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dirty="0"/>
              <a:t>17:50-18:38 Nepál, ruční práce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dirty="0"/>
              <a:t>21:52-23:30 Indonésie, ubývání lesů, palmový olej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dirty="0"/>
              <a:t>29:56-35:17 USA, Burkina Faso, Kazachstán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dirty="0"/>
              <a:t>58:45-1:00.19 Svazijsko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dirty="0"/>
              <a:t>1:05.45-1:07.03 Madagaskar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dirty="0"/>
              <a:t>1:20.34-1:21.24 Španělsko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dirty="0"/>
              <a:t>1:24.26-1:26.20 Nizozemsko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dirty="0"/>
              <a:t>1:26.20-1:27.13 Francie</a:t>
            </a:r>
          </a:p>
        </p:txBody>
      </p:sp>
    </p:spTree>
    <p:extLst>
      <p:ext uri="{BB962C8B-B14F-4D97-AF65-F5344CB8AC3E}">
        <p14:creationId xmlns:p14="http://schemas.microsoft.com/office/powerpoint/2010/main" val="1811682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0241"/>
          </a:xfrm>
        </p:spPr>
        <p:txBody>
          <a:bodyPr>
            <a:normAutofit fontScale="90000"/>
          </a:bodyPr>
          <a:lstStyle/>
          <a:p>
            <a:r>
              <a:rPr lang="cs-CZ" sz="4400" b="1" dirty="0"/>
              <a:t>Typologie světového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489841"/>
            <a:ext cx="10989151" cy="495745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dirty="0">
                <a:latin typeface="+mn-lt"/>
              </a:rPr>
              <a:t>1976 – prof. </a:t>
            </a:r>
            <a:r>
              <a:rPr lang="cs-CZ" altLang="cs-CZ" dirty="0" err="1">
                <a:latin typeface="+mn-lt"/>
              </a:rPr>
              <a:t>Kostrowicki</a:t>
            </a:r>
            <a:endParaRPr lang="cs-CZ" altLang="cs-CZ" dirty="0">
              <a:latin typeface="+mn-lt"/>
            </a:endParaRP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dirty="0">
                <a:latin typeface="+mn-lt"/>
              </a:rPr>
              <a:t>Na základě klasifikačních kritérií, která jsou celosvětově porovnatelná:</a:t>
            </a:r>
          </a:p>
          <a:p>
            <a:pPr lvl="1">
              <a:lnSpc>
                <a:spcPct val="8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sz="1800" dirty="0">
                <a:latin typeface="+mn-lt"/>
              </a:rPr>
              <a:t>T = S * O/P * C</a:t>
            </a:r>
          </a:p>
          <a:p>
            <a:pPr lvl="1">
              <a:lnSpc>
                <a:spcPct val="8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82" charset="2"/>
              <a:buChar char=""/>
            </a:pPr>
            <a:endParaRPr lang="cs-CZ" altLang="cs-CZ" sz="1800" dirty="0">
              <a:latin typeface="+mn-lt"/>
            </a:endParaRPr>
          </a:p>
          <a:p>
            <a:pPr lvl="1">
              <a:lnSpc>
                <a:spcPct val="8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sz="1800" dirty="0">
                <a:latin typeface="+mn-lt"/>
              </a:rPr>
              <a:t>T – typ zemědělství</a:t>
            </a:r>
          </a:p>
          <a:p>
            <a:pPr lvl="1">
              <a:lnSpc>
                <a:spcPct val="8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sz="1800" dirty="0">
                <a:latin typeface="+mn-lt"/>
              </a:rPr>
              <a:t>S – charakter společenského vlastnictví</a:t>
            </a:r>
          </a:p>
          <a:p>
            <a:pPr lvl="1">
              <a:lnSpc>
                <a:spcPct val="8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sz="1800" dirty="0">
                <a:latin typeface="+mn-lt"/>
              </a:rPr>
              <a:t>O – organizační a technické podmínky</a:t>
            </a:r>
          </a:p>
          <a:p>
            <a:pPr lvl="1">
              <a:lnSpc>
                <a:spcPct val="8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sz="1800" dirty="0">
                <a:latin typeface="+mn-lt"/>
              </a:rPr>
              <a:t>P – výrobní charakteristiky</a:t>
            </a:r>
          </a:p>
          <a:p>
            <a:pPr lvl="1">
              <a:lnSpc>
                <a:spcPct val="8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sz="1800" dirty="0">
                <a:latin typeface="+mn-lt"/>
              </a:rPr>
              <a:t>C – strukturální charakteristiky</a:t>
            </a:r>
          </a:p>
          <a:p>
            <a:pPr lvl="1">
              <a:lnSpc>
                <a:spcPct val="8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82" charset="2"/>
              <a:buChar char=""/>
            </a:pPr>
            <a:endParaRPr lang="cs-CZ" altLang="cs-CZ" sz="1800" dirty="0">
              <a:latin typeface="+mn-lt"/>
            </a:endParaRP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dirty="0">
                <a:latin typeface="+mn-lt"/>
              </a:rPr>
              <a:t>Vymezeno 18 základních typů</a:t>
            </a: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b="1" dirty="0">
                <a:latin typeface="+mn-lt"/>
              </a:rPr>
              <a:t>1. </a:t>
            </a:r>
            <a:r>
              <a:rPr lang="cs-CZ" altLang="cs-CZ" b="1" dirty="0" err="1">
                <a:latin typeface="+mn-lt"/>
              </a:rPr>
              <a:t>Nomadické</a:t>
            </a:r>
            <a:r>
              <a:rPr lang="cs-CZ" altLang="cs-CZ" b="1" dirty="0">
                <a:latin typeface="+mn-lt"/>
              </a:rPr>
              <a:t> zemědělství</a:t>
            </a:r>
            <a:r>
              <a:rPr lang="cs-CZ" altLang="cs-CZ" dirty="0">
                <a:latin typeface="+mn-lt"/>
              </a:rPr>
              <a:t> (migrační pastevectví ovcí a koz) – Severní Afrika, Střední Východ</a:t>
            </a: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b="1" dirty="0">
                <a:latin typeface="+mn-lt"/>
              </a:rPr>
              <a:t>2. Tradiční rotační samozásobitelský naturální výrobní typ</a:t>
            </a:r>
            <a:r>
              <a:rPr lang="cs-CZ" altLang="cs-CZ" dirty="0">
                <a:latin typeface="+mn-lt"/>
              </a:rPr>
              <a:t> (lov, sběr, ozim-jař-úhor) – ostrůvkovitě po celém světě</a:t>
            </a: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b="1" dirty="0">
                <a:latin typeface="+mn-lt"/>
              </a:rPr>
              <a:t>3. Tradiční intenzivní samozásobitelské zemědělství malých závodů</a:t>
            </a:r>
            <a:r>
              <a:rPr lang="cs-CZ" altLang="cs-CZ" dirty="0">
                <a:latin typeface="+mn-lt"/>
              </a:rPr>
              <a:t> (převaha ruční práce, vysoké zornění půdy, 2-3 úrody za rok) – Japonsko, Taiwan</a:t>
            </a: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b="1" dirty="0">
                <a:latin typeface="+mn-lt"/>
              </a:rPr>
              <a:t>4. Tradiční smíšené zemědělství malých závodů</a:t>
            </a:r>
            <a:r>
              <a:rPr lang="cs-CZ" altLang="cs-CZ" dirty="0">
                <a:latin typeface="+mn-lt"/>
              </a:rPr>
              <a:t> (hl. malí výrobci, střídání kultur, pastviny, závlahy) – Středomoří, Severní Afrika, Jižní Amerika</a:t>
            </a:r>
          </a:p>
        </p:txBody>
      </p:sp>
    </p:spTree>
    <p:extLst>
      <p:ext uri="{BB962C8B-B14F-4D97-AF65-F5344CB8AC3E}">
        <p14:creationId xmlns:p14="http://schemas.microsoft.com/office/powerpoint/2010/main" val="2480187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0241"/>
          </a:xfrm>
        </p:spPr>
        <p:txBody>
          <a:bodyPr>
            <a:normAutofit fontScale="90000"/>
          </a:bodyPr>
          <a:lstStyle/>
          <a:p>
            <a:r>
              <a:rPr lang="cs-CZ" sz="4400" b="1" dirty="0"/>
              <a:t>Typologie světového zemědělství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489841"/>
            <a:ext cx="10989151" cy="495745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sz="1800" b="1" dirty="0">
                <a:latin typeface="+mn-lt"/>
              </a:rPr>
              <a:t>5. Tradiční </a:t>
            </a:r>
            <a:r>
              <a:rPr lang="cs-CZ" altLang="cs-CZ" sz="1800" b="1" dirty="0" err="1">
                <a:latin typeface="+mn-lt"/>
              </a:rPr>
              <a:t>polotržní</a:t>
            </a:r>
            <a:r>
              <a:rPr lang="cs-CZ" altLang="cs-CZ" sz="1800" b="1" dirty="0">
                <a:latin typeface="+mn-lt"/>
              </a:rPr>
              <a:t> zemědělství specializované</a:t>
            </a:r>
            <a:r>
              <a:rPr lang="cs-CZ" altLang="cs-CZ" sz="1800" dirty="0">
                <a:latin typeface="+mn-lt"/>
              </a:rPr>
              <a:t> (specializace na RV, vysoký podíl trvalých kultur – bavlna, sisal) – Jižní Amerika, Severní a Východní Afrika</a:t>
            </a: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sz="1800" b="1" dirty="0">
                <a:latin typeface="+mn-lt"/>
              </a:rPr>
              <a:t>6. Tradiční zemědělství latifundií</a:t>
            </a:r>
            <a:r>
              <a:rPr lang="cs-CZ" altLang="cs-CZ" sz="1800" dirty="0">
                <a:latin typeface="+mn-lt"/>
              </a:rPr>
              <a:t> (RV x ŽV, koncentrace půdy, stupeň produktivity malý) – Jižní Evropa, Jižní Amerika</a:t>
            </a:r>
            <a:endParaRPr lang="cs-CZ" altLang="cs-CZ" b="1" dirty="0">
              <a:latin typeface="+mn-lt"/>
            </a:endParaRP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b="1" dirty="0">
                <a:latin typeface="+mn-lt"/>
              </a:rPr>
              <a:t>7. Plantážní zemědělství</a:t>
            </a:r>
            <a:r>
              <a:rPr lang="cs-CZ" altLang="cs-CZ" dirty="0">
                <a:latin typeface="+mn-lt"/>
              </a:rPr>
              <a:t> (tradiční x moderní, využití práce „otroků“, cukrová třtina, káva, kakao, kaučuk) – tropické oblasti Ameriky, Asie</a:t>
            </a: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b="1" dirty="0">
                <a:latin typeface="+mn-lt"/>
              </a:rPr>
              <a:t>8. Tržní zemědělská malovýroba</a:t>
            </a:r>
            <a:r>
              <a:rPr lang="cs-CZ" altLang="cs-CZ" dirty="0">
                <a:latin typeface="+mn-lt"/>
              </a:rPr>
              <a:t> (základem rodinné farmy, vysoká modernizace, hnojení, specializace) – Evropa, Japonsko</a:t>
            </a: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b="1" dirty="0">
                <a:latin typeface="+mn-lt"/>
              </a:rPr>
              <a:t>9. Zemědělství velkostatků</a:t>
            </a:r>
            <a:r>
              <a:rPr lang="cs-CZ" altLang="cs-CZ" dirty="0">
                <a:latin typeface="+mn-lt"/>
              </a:rPr>
              <a:t> (vysoký stupeň mechanizace, velká investice do půdy) – Evropa</a:t>
            </a: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b="1" dirty="0">
                <a:latin typeface="+mn-lt"/>
              </a:rPr>
              <a:t>10. Tržní specializované zemědělství</a:t>
            </a:r>
            <a:r>
              <a:rPr lang="cs-CZ" altLang="cs-CZ" dirty="0">
                <a:latin typeface="+mn-lt"/>
              </a:rPr>
              <a:t> (na bázi rodinných farem, ale námezdní síla, vysoký stupeň produktivity práce, vysoká efektivnost výroby) – USA, Kanada, Nový Zéland, Jižní Afrika</a:t>
            </a: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b="1" dirty="0">
                <a:latin typeface="+mn-lt"/>
              </a:rPr>
              <a:t>11. Rančerství</a:t>
            </a:r>
            <a:r>
              <a:rPr lang="cs-CZ" altLang="cs-CZ" dirty="0">
                <a:latin typeface="+mn-lt"/>
              </a:rPr>
              <a:t> (ŽV, na stepích – </a:t>
            </a:r>
            <a:r>
              <a:rPr lang="cs-CZ" altLang="cs-CZ" dirty="0" err="1">
                <a:latin typeface="+mn-lt"/>
              </a:rPr>
              <a:t>cowboy</a:t>
            </a:r>
            <a:r>
              <a:rPr lang="cs-CZ" altLang="cs-CZ" dirty="0">
                <a:latin typeface="+mn-lt"/>
              </a:rPr>
              <a:t>, malý počet pracovníků na velkých plochách, specializace na 1 produkt) – Severní Amerika, Austrálie</a:t>
            </a: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b="1" dirty="0">
                <a:latin typeface="+mn-lt"/>
              </a:rPr>
              <a:t>12. Vysoce zprůmyslněné zemědělství – nejvyspělejší státy Evropy, USA, Kanada</a:t>
            </a:r>
          </a:p>
          <a:p>
            <a:pPr lvl="1">
              <a:lnSpc>
                <a:spcPct val="8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sz="1800" dirty="0">
                <a:latin typeface="+mn-lt"/>
              </a:rPr>
              <a:t>A) výkrm dobytka</a:t>
            </a:r>
          </a:p>
          <a:p>
            <a:pPr lvl="1">
              <a:lnSpc>
                <a:spcPct val="8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sz="1800" dirty="0">
                <a:latin typeface="+mn-lt"/>
              </a:rPr>
              <a:t>B) rostlinná produkce</a:t>
            </a: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b="1" dirty="0">
                <a:latin typeface="+mn-lt"/>
              </a:rPr>
              <a:t>13. – 18. Prvky socialistického zemědělství</a:t>
            </a:r>
          </a:p>
          <a:p>
            <a:pPr lvl="1"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sz="1800" dirty="0">
                <a:latin typeface="+mn-lt"/>
              </a:rPr>
              <a:t>např. specializace na 1 nebo více produktů – vliv klimatu / extenzivní pastevectví – Severní Kavkaz, Mongolsko, Jihovýchodní Asie; </a:t>
            </a:r>
          </a:p>
          <a:p>
            <a:pPr lvl="1"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82" charset="2"/>
              <a:buChar char=""/>
            </a:pPr>
            <a:r>
              <a:rPr lang="cs-CZ" altLang="cs-CZ" sz="1800" dirty="0">
                <a:latin typeface="+mn-lt"/>
              </a:rPr>
              <a:t>produkce cukrové třtiny – Kuba, velký podíl ruční práce, trvalé kultury – Čína</a:t>
            </a:r>
          </a:p>
        </p:txBody>
      </p:sp>
    </p:spTree>
    <p:extLst>
      <p:ext uri="{BB962C8B-B14F-4D97-AF65-F5344CB8AC3E}">
        <p14:creationId xmlns:p14="http://schemas.microsoft.com/office/powerpoint/2010/main" val="3317570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Rostlinná výroba</a:t>
            </a:r>
            <a:endParaRPr lang="sk-SK" sz="440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77D472-2F58-4410-97B6-D7309F95FE41}"/>
              </a:ext>
            </a:extLst>
          </p:cNvPr>
          <p:cNvSpPr>
            <a:spLocks noGrp="1"/>
          </p:cNvSpPr>
          <p:nvPr/>
        </p:nvSpPr>
        <p:spPr bwMode="auto">
          <a:xfrm>
            <a:off x="589510" y="1542421"/>
            <a:ext cx="8569325" cy="50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82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526DB0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89AAC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300" dirty="0"/>
              <a:t>Nejjednodušší, základ světového zemědělství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300" dirty="0"/>
              <a:t>2/3 produkce světového zemědělství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300" dirty="0"/>
              <a:t>Ve vyspělých zemích – 50 % a méně z úhrnu zemědělské produkce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300" dirty="0"/>
              <a:t>V méně vyspělých zemích – vyšší podíl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300" dirty="0"/>
              <a:t>Členění: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300" dirty="0"/>
              <a:t>Produkce potravin (největší složka)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300" dirty="0"/>
              <a:t>Produkce krmiv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300" dirty="0"/>
              <a:t>Produkce technických plodin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300" dirty="0"/>
              <a:t>Produkce pochutin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300" dirty="0"/>
              <a:t>Struktura RV se vyvíjí v závislosti na SE rozvoji zemí, přesto dominantní postavení stále obiloviny (pšenice, rýže, kukuřice, ječmen, žito, oves, proso a </a:t>
            </a:r>
            <a:r>
              <a:rPr lang="cs-CZ" sz="2300" dirty="0" err="1"/>
              <a:t>sorgho</a:t>
            </a:r>
            <a:r>
              <a:rPr lang="cs-CZ" sz="2300" dirty="0"/>
              <a:t>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1373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Produkce obilovin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9247061" cy="4941688"/>
          </a:xfrm>
        </p:spPr>
        <p:txBody>
          <a:bodyPr>
            <a:noAutofit/>
          </a:bodyPr>
          <a:lstStyle/>
          <a:p>
            <a:pPr eaLnBrk="1" hangingPunct="1">
              <a:spcBef>
                <a:spcPts val="600"/>
              </a:spcBef>
            </a:pPr>
            <a:r>
              <a:rPr lang="cs-CZ" altLang="cs-CZ" sz="1900" dirty="0"/>
              <a:t>Dominantní plodiny RV (50–60 % produkce)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1900" dirty="0"/>
              <a:t>Díky vysoké energetické hodnotě rozhodující potraviny na Zemi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1900" dirty="0"/>
              <a:t>Podíl na výživě různý – Austrálie 15 %, Asie 65 %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1900" dirty="0"/>
              <a:t>Význam zvyšuje možnost dlouhodobého skladování a přepravy na velké vzdálenosti – vytváření potravinových rezerv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1900" dirty="0"/>
              <a:t>1/5 světového obchodu se zem. produkty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1900" dirty="0"/>
              <a:t>Nejdůležitější – rýže, pšenice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1900" dirty="0"/>
              <a:t>Největší podíl – pšenice, kukuřice, rýže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1900" dirty="0"/>
              <a:t>Ječmen, proso, </a:t>
            </a:r>
            <a:r>
              <a:rPr lang="cs-CZ" altLang="cs-CZ" sz="1900" dirty="0" err="1"/>
              <a:t>sorgho</a:t>
            </a:r>
            <a:r>
              <a:rPr lang="cs-CZ" altLang="cs-CZ" sz="1900" dirty="0"/>
              <a:t> – stagnace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1900" dirty="0"/>
              <a:t>Žito, oves – pokles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1900" dirty="0"/>
              <a:t>V hospodářsky vyspělých zemích – hlavně pšenice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1900" dirty="0"/>
              <a:t>Ostatní země – pestré (Amerika – kukuřice, Afrika – </a:t>
            </a:r>
            <a:r>
              <a:rPr lang="cs-CZ" altLang="cs-CZ" sz="1900" dirty="0" err="1"/>
              <a:t>sorgho</a:t>
            </a:r>
            <a:r>
              <a:rPr lang="cs-CZ" altLang="cs-CZ" sz="1900" dirty="0"/>
              <a:t>, proso, kukuřice, Asie – rýže)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1900" dirty="0"/>
              <a:t>Vývoj produkce v posledních 60 letech – vzestupná tendence</a:t>
            </a:r>
          </a:p>
        </p:txBody>
      </p:sp>
    </p:spTree>
    <p:extLst>
      <p:ext uri="{BB962C8B-B14F-4D97-AF65-F5344CB8AC3E}">
        <p14:creationId xmlns:p14="http://schemas.microsoft.com/office/powerpoint/2010/main" val="1553530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9C0E3-B29C-426D-BCC4-360E0902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Pšenice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E13984-54CA-4EF4-9613-7624973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05607"/>
            <a:ext cx="9247061" cy="494168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200" dirty="0"/>
              <a:t>Nejnáročnější obilovinou na půdní a klimatické podmínky mírných zeměpisných šířek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200" dirty="0"/>
              <a:t>Těžiště produkce – stepní (černozemní) oblasti severní polokoule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200" dirty="0"/>
              <a:t>Pěstována však na všech kontinentech – sklizeň po celý rok – mezinárodní obchod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200" dirty="0"/>
              <a:t>Cca 30 % osevních ploch ze všech obilovin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200" dirty="0"/>
              <a:t>Ve vyspělých zemích – vysoká mechanizace a produktivita práce, vysoká rentabilita, ale rozdílná intenzita (rozdílné ha výnosy – průměr 2,7 t/ha, Německo až 7 t/ha)</a:t>
            </a:r>
          </a:p>
        </p:txBody>
      </p:sp>
    </p:spTree>
    <p:extLst>
      <p:ext uri="{BB962C8B-B14F-4D97-AF65-F5344CB8AC3E}">
        <p14:creationId xmlns:p14="http://schemas.microsoft.com/office/powerpoint/2010/main" val="3754632891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643</TotalTime>
  <Words>3648</Words>
  <Application>Microsoft Office PowerPoint</Application>
  <PresentationFormat>Širokoúhlá obrazovka</PresentationFormat>
  <Paragraphs>392</Paragraphs>
  <Slides>36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5" baseType="lpstr">
      <vt:lpstr>Arial</vt:lpstr>
      <vt:lpstr>Calibri</vt:lpstr>
      <vt:lpstr>Roboto</vt:lpstr>
      <vt:lpstr>Tahoma</vt:lpstr>
      <vt:lpstr>Trebuchet MS</vt:lpstr>
      <vt:lpstr>Wingdings</vt:lpstr>
      <vt:lpstr>Wingdings 2</vt:lpstr>
      <vt:lpstr>Wingdings 3</vt:lpstr>
      <vt:lpstr>Fazeta</vt:lpstr>
      <vt:lpstr>Zemědělství světa</vt:lpstr>
      <vt:lpstr>Základní charakteristiky současného vývoje</vt:lpstr>
      <vt:lpstr>Základní charakteristiky současného vývoje</vt:lpstr>
      <vt:lpstr>Prezentace aplikace PowerPoint</vt:lpstr>
      <vt:lpstr>Typologie světového zemědělství</vt:lpstr>
      <vt:lpstr>Typologie světového zemědělství</vt:lpstr>
      <vt:lpstr>Rostlinná výroba</vt:lpstr>
      <vt:lpstr>Produkce obilovin</vt:lpstr>
      <vt:lpstr>Pšenice</vt:lpstr>
      <vt:lpstr>Pšenice</vt:lpstr>
      <vt:lpstr>Prezentace aplikace PowerPoint</vt:lpstr>
      <vt:lpstr>Rýže</vt:lpstr>
      <vt:lpstr>Prezentace aplikace PowerPoint</vt:lpstr>
      <vt:lpstr>Kukuřice</vt:lpstr>
      <vt:lpstr>Prezentace aplikace PowerPoint</vt:lpstr>
      <vt:lpstr>Ječmen</vt:lpstr>
      <vt:lpstr>Proso, sorgho</vt:lpstr>
      <vt:lpstr>Hlízovité kultury - brambory</vt:lpstr>
      <vt:lpstr>Cukr</vt:lpstr>
      <vt:lpstr>Ovoce</vt:lpstr>
      <vt:lpstr>Prezentace aplikace PowerPoint</vt:lpstr>
      <vt:lpstr>Prezentace aplikace PowerPoint</vt:lpstr>
      <vt:lpstr>Zelenina</vt:lpstr>
      <vt:lpstr>Zelenina</vt:lpstr>
      <vt:lpstr>Prezentace aplikace PowerPoint</vt:lpstr>
      <vt:lpstr>Luskoviny</vt:lpstr>
      <vt:lpstr>Olejniny</vt:lpstr>
      <vt:lpstr>Prezentace aplikace PowerPoint</vt:lpstr>
      <vt:lpstr>Prezentace aplikace PowerPoint</vt:lpstr>
      <vt:lpstr>Prezentace aplikace PowerPoint</vt:lpstr>
      <vt:lpstr>Pochutiny</vt:lpstr>
      <vt:lpstr>Prezentace aplikace PowerPoint</vt:lpstr>
      <vt:lpstr>Plodiny k průmyslovému zpracování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geografie zemědělství</dc:title>
  <dc:creator>Jozef Lopuch</dc:creator>
  <cp:lastModifiedBy>Dana Zámečníková</cp:lastModifiedBy>
  <cp:revision>65</cp:revision>
  <dcterms:created xsi:type="dcterms:W3CDTF">2022-03-17T21:18:55Z</dcterms:created>
  <dcterms:modified xsi:type="dcterms:W3CDTF">2024-03-04T15:50:54Z</dcterms:modified>
</cp:coreProperties>
</file>