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425" r:id="rId4"/>
    <p:sldId id="427" r:id="rId5"/>
    <p:sldId id="262" r:id="rId6"/>
    <p:sldId id="258" r:id="rId7"/>
    <p:sldId id="259" r:id="rId8"/>
    <p:sldId id="260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150" d="100"/>
          <a:sy n="150" d="100"/>
        </p:scale>
        <p:origin x="5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ECD80-BB13-4A98-9EBB-218086C923C5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892A8-AB5F-4A27-9F8B-354355236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5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755B3-15C0-D71F-56B8-AB125DB17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794E37-97BA-48AF-65D7-03116D872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62D7AA-6CB7-C09B-6487-480EFB39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6282A4-D9EB-24DC-6F7C-3B002943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3B4BC1-498D-9708-A129-899BBFC6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96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1111A-DEED-1463-BD02-3691CB18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F4E433-6518-8284-02F0-30C12B050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BE997-553C-ECD9-2C2E-F1BE9A897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393A88-182D-284C-95D6-6777C78B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675870-DE54-0048-5263-F87680DD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11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F13121-48B7-BFCF-2E13-5A27C90BA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CCE74E-2936-DE7D-7A4A-C07C5F02F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0E84EC-D4E1-C885-5DFB-D13D3F59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246476-BB6B-4E3A-AFA5-BA9CAA66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8DFDCF-D35B-D199-F1BB-506B5BCD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08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AAA98-D840-59F1-D1D9-457D35C4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BC8B28-9082-C9FE-8421-DC9362FE7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86000C-4013-D280-D15F-27E24EE6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82F7B0-277C-C862-C10B-717ECF6D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042825-E645-B325-EFF4-AF22FAE1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53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1A408-64FB-23C7-A2C0-552D5E92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62C0F1-47DA-309F-EC85-96F6A4C5D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4B7BA9-FD5E-1B39-13F6-FC50029B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DBE865-DCCC-CEEC-6020-045071F7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5B7D45-1E3B-BF4C-4549-6EFC686C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27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F570D-D70A-7B52-E9DD-B64B3F9C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5D18E-FAD1-2F03-B1EA-010576D0B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B2F56C-42E6-5117-82AE-D2C2A7C12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1CFD81-F2A7-4E19-078C-50FBA67B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B89D73-EF39-F555-8671-A5D2F60A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77EA85-94EA-AF33-17F1-86A1BF30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90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3C2FF-CC4B-302C-EA74-2780AF4E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4C7044-1B43-D9EC-629F-12446EC7A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67786A-5E33-866A-B083-0DE0FF071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9F44AE-858F-E9D1-5F4D-045C3A1F1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64DDC1-09EF-937A-FDA8-782E5F08C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0A74442-61E3-C928-D130-A2287295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CD2D4C-2202-32DA-D61C-7B7381DB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552D34-1EB5-26AB-0788-667D0A2A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87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39EC7-FD3F-D1D7-AEE2-160669B4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0AE612-AFD3-0F88-87DB-F046EB22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CF9534-DACE-8ADE-B863-76169954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387E3E-69CB-762C-6E41-24809506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94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531875-5E25-4E9C-6F28-378BF06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0E0EE4B-020D-3595-41BE-7F0931A6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35ECED-41E2-9DDD-C0A7-B00EAA83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54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3A259-94EE-2990-E57B-FFA3A8E8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49F5D-8830-44C6-2FE8-80BD5BA6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AB16EE-9241-722F-479B-8DAF27CEB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3063F2-C13B-589C-DBF9-02FB17E6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AFED99-907F-93E1-236B-F82598E2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F60845-5D35-4CB6-9EB2-DEB39071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91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803E9-D817-421D-0A93-E43BE07B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0EE0F5B-97C8-4A4B-BF6E-3B340E5BC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F1E32A-3EE6-3BD7-2747-26345480E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1501F9-AABE-A1BC-0AD0-C9ACB18C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562925-3092-92F3-8FC7-C664D18B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38B6BB-5119-A3E3-9450-693D98B0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96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F6B977F-C573-9064-8BB3-CB5E2871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64AA35-0213-065B-ABEB-730225A73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6CB9E9-91E2-2304-982A-086B3E68B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8226C9-65D9-E648-A771-241685A5635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EB6958-73CB-12B1-5E8D-F3C4F2E07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7681A1-78DF-CB09-3899-52DBF099D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751ED8-1914-D04F-ADAB-06CFE9AFC0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97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adatele.cz/metodik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1A389-5CEE-B337-4218-6A9FF6985E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BADATELSTVÍ </a:t>
            </a:r>
            <a:br>
              <a:rPr lang="cs-CZ" dirty="0"/>
            </a:br>
            <a:r>
              <a:rPr lang="cs-CZ" dirty="0"/>
              <a:t>Badatelsky orientovaná výuka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8F30D0-EF1D-4E35-5AD8-64A794246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Knecht, Michaela Spurná</a:t>
            </a:r>
          </a:p>
        </p:txBody>
      </p:sp>
    </p:spTree>
    <p:extLst>
      <p:ext uri="{BB962C8B-B14F-4D97-AF65-F5344CB8AC3E}">
        <p14:creationId xmlns:p14="http://schemas.microsoft.com/office/powerpoint/2010/main" val="159054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3FD024-4AAD-6A42-E5DC-B37FDA8B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0BE68BF2-A756-E58E-495B-934297C76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3210" y="643466"/>
            <a:ext cx="4468912" cy="5568739"/>
          </a:xfrm>
          <a:prstGeom prst="rect">
            <a:avLst/>
          </a:prstGeom>
        </p:spPr>
      </p:pic>
      <p:pic>
        <p:nvPicPr>
          <p:cNvPr id="1026" name="Picture 2" descr="Brno bez vizuálního smogu">
            <a:extLst>
              <a:ext uri="{FF2B5EF4-FFF2-40B4-BE49-F238E27FC236}">
                <a16:creationId xmlns:a16="http://schemas.microsoft.com/office/drawing/2014/main" id="{98C44568-0705-90BE-721C-EE56C3E0C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67266"/>
            <a:ext cx="2628900" cy="25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2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CAF1E-086D-FEAC-709E-72E9FE75E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79899"/>
            <a:ext cx="10515600" cy="1897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/>
              <a:t>Děkujeme.</a:t>
            </a:r>
          </a:p>
        </p:txBody>
      </p:sp>
    </p:spTree>
    <p:extLst>
      <p:ext uri="{BB962C8B-B14F-4D97-AF65-F5344CB8AC3E}">
        <p14:creationId xmlns:p14="http://schemas.microsoft.com/office/powerpoint/2010/main" val="392903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ílá skládanka s jedním červeným dílkem">
            <a:extLst>
              <a:ext uri="{FF2B5EF4-FFF2-40B4-BE49-F238E27FC236}">
                <a16:creationId xmlns:a16="http://schemas.microsoft.com/office/drawing/2014/main" id="{D8EC5D33-C1C6-35E6-D364-393BE9ADD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5" r="2701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E5C996-41D5-0378-90F6-D1BBF24A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sz="4000"/>
              <a:t>Trocha teorie…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9DB29-CF33-872A-BEAB-AD06F47CE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/>
              <a:t>Badatelství využívá rozporuplných situací k tomu, aby žáci aktivně poznávali a prohlubovali své porozumění světu. </a:t>
            </a:r>
          </a:p>
          <a:p>
            <a:pPr marL="0" indent="0">
              <a:buNone/>
            </a:pPr>
            <a:r>
              <a:rPr lang="cs-CZ" sz="2000" dirty="0"/>
              <a:t>Právě tyto okamžiky vzbuzují touhu "přijít věci na kloub", což tvoří základ bádání. </a:t>
            </a:r>
          </a:p>
          <a:p>
            <a:pPr marL="0" indent="0">
              <a:buNone/>
            </a:pPr>
            <a:r>
              <a:rPr lang="cs-CZ" sz="2000" dirty="0"/>
              <a:t>Badatelství žáky také motivuje k aktivnímu zapojení do výuky, protože tak ovlivňují, co a jak se budou učit a hledají přímou souvislost informací a problémů s reálným životem.</a:t>
            </a:r>
          </a:p>
        </p:txBody>
      </p:sp>
    </p:spTree>
    <p:extLst>
      <p:ext uri="{BB962C8B-B14F-4D97-AF65-F5344CB8AC3E}">
        <p14:creationId xmlns:p14="http://schemas.microsoft.com/office/powerpoint/2010/main" val="189945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Handbook of Secondary Geography: Amazon.co.uk: Mark Jones, Ed.:  9781843773771: Books">
            <a:extLst>
              <a:ext uri="{FF2B5EF4-FFF2-40B4-BE49-F238E27FC236}">
                <a16:creationId xmlns:a16="http://schemas.microsoft.com/office/drawing/2014/main" id="{8959961C-8184-494F-B88D-43A1AD530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9" r="-2" b="-2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DA94993-756E-A445-9593-291D88879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 r="3" b="2746"/>
          <a:stretch/>
        </p:blipFill>
        <p:spPr bwMode="auto">
          <a:xfrm>
            <a:off x="4130040" y="6"/>
            <a:ext cx="3931920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stories behind the six South Yorkshire heroes on the 2021 New Year  Honours list - YorkshireLive">
            <a:extLst>
              <a:ext uri="{FF2B5EF4-FFF2-40B4-BE49-F238E27FC236}">
                <a16:creationId xmlns:a16="http://schemas.microsoft.com/office/drawing/2014/main" id="{F7777983-DB93-7E42-924B-CA49F33F4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3676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9E293-17E8-2E44-8801-0F14FE01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endParaRPr lang="cs-CZ" sz="1800" dirty="0"/>
          </a:p>
          <a:p>
            <a:pPr marL="514350" indent="-514350">
              <a:buAutoNum type="arabicPeriod"/>
            </a:pPr>
            <a:r>
              <a:rPr lang="cs-CZ" sz="1800" dirty="0"/>
              <a:t>Margaret </a:t>
            </a:r>
            <a:r>
              <a:rPr lang="cs-CZ" sz="1800" dirty="0" err="1"/>
              <a:t>Roberts</a:t>
            </a:r>
            <a:r>
              <a:rPr lang="cs-CZ" sz="1800" dirty="0"/>
              <a:t>: bestseller (je ve studovně)</a:t>
            </a:r>
          </a:p>
          <a:p>
            <a:pPr marL="514350" indent="-514350">
              <a:buAutoNum type="arabicPeriod"/>
            </a:pPr>
            <a:r>
              <a:rPr lang="cs-CZ" sz="1800" dirty="0"/>
              <a:t>Povinná četba: Kapitola od Margaret </a:t>
            </a:r>
            <a:r>
              <a:rPr lang="cs-CZ" sz="1800" dirty="0" err="1"/>
              <a:t>Roberts</a:t>
            </a:r>
            <a:r>
              <a:rPr lang="cs-CZ" sz="1800" dirty="0"/>
              <a:t> v Handbooku</a:t>
            </a:r>
          </a:p>
        </p:txBody>
      </p:sp>
    </p:spTree>
    <p:extLst>
      <p:ext uri="{BB962C8B-B14F-4D97-AF65-F5344CB8AC3E}">
        <p14:creationId xmlns:p14="http://schemas.microsoft.com/office/powerpoint/2010/main" val="198023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EF0B8-0C4D-2C4C-8B80-E0CB245C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926" y="348344"/>
            <a:ext cx="5998840" cy="6150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O </a:t>
            </a:r>
            <a:r>
              <a:rPr lang="en-US" sz="3600" dirty="0" err="1"/>
              <a:t>čem</a:t>
            </a:r>
            <a:r>
              <a:rPr lang="en-US" sz="3600" dirty="0"/>
              <a:t> Margaret Roberts </a:t>
            </a:r>
            <a:r>
              <a:rPr lang="en-US" sz="3600" dirty="0" err="1"/>
              <a:t>píše</a:t>
            </a:r>
            <a:r>
              <a:rPr lang="en-US" sz="3600" dirty="0"/>
              <a:t>?</a:t>
            </a:r>
          </a:p>
        </p:txBody>
      </p:sp>
      <p:pic>
        <p:nvPicPr>
          <p:cNvPr id="4" name="Picture 6" descr="The Handbook of Secondary Geography: Amazon.co.uk: Mark Jones, Ed.:  9781843773771: Books">
            <a:extLst>
              <a:ext uri="{FF2B5EF4-FFF2-40B4-BE49-F238E27FC236}">
                <a16:creationId xmlns:a16="http://schemas.microsoft.com/office/drawing/2014/main" id="{FF945910-64BE-524E-8412-692ED7893F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EF80FD6-8E97-404B-80DD-7202C184F9E4}"/>
              </a:ext>
            </a:extLst>
          </p:cNvPr>
          <p:cNvSpPr txBox="1"/>
          <p:nvPr/>
        </p:nvSpPr>
        <p:spPr>
          <a:xfrm>
            <a:off x="5325927" y="1582057"/>
            <a:ext cx="6285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Jak si připravit kvalitní badatelsky orientovanou výuku? Co k tomu potřebuji?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Jaké učební úlohy mám připravit pro žáky?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Jak mám provázat obsah s předchozími znalostmi žáků?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Jak mohu celou vyučovací hodinu postavit na práci žáků s jednou fotografií?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Jak mám toto všechno hodnotit?</a:t>
            </a:r>
          </a:p>
          <a:p>
            <a:r>
              <a:rPr lang="cs-CZ" sz="2400" dirty="0"/>
              <a:t>(výstupy – písemné, ústní, videa, </a:t>
            </a:r>
            <a:r>
              <a:rPr lang="cs-CZ" sz="2400" dirty="0" err="1"/>
              <a:t>tri-fold</a:t>
            </a:r>
            <a:r>
              <a:rPr lang="cs-CZ" sz="2400" dirty="0"/>
              <a:t> postery, protokoly, reflexe, testy…)</a:t>
            </a:r>
          </a:p>
        </p:txBody>
      </p:sp>
    </p:spTree>
    <p:extLst>
      <p:ext uri="{BB962C8B-B14F-4D97-AF65-F5344CB8AC3E}">
        <p14:creationId xmlns:p14="http://schemas.microsoft.com/office/powerpoint/2010/main" val="110200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05045-9288-BD99-1F9E-3419078C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dokument, snímek obrazovky, menu&#10;&#10;Popis byl vytvořen automaticky">
            <a:extLst>
              <a:ext uri="{FF2B5EF4-FFF2-40B4-BE49-F238E27FC236}">
                <a16:creationId xmlns:a16="http://schemas.microsoft.com/office/drawing/2014/main" id="{EFE48ED0-E408-F5BD-4F1F-A3DC7C296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854" y="108161"/>
            <a:ext cx="10299823" cy="6641677"/>
          </a:xfrm>
        </p:spPr>
      </p:pic>
    </p:spTree>
    <p:extLst>
      <p:ext uri="{BB962C8B-B14F-4D97-AF65-F5344CB8AC3E}">
        <p14:creationId xmlns:p14="http://schemas.microsoft.com/office/powerpoint/2010/main" val="48057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EFDAD-AD41-844D-A50C-9A7A2F0E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rychle do praxe…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4CB7D-29A5-612D-BD3B-F47FFB523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https://badatele.cz/metodiky/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, snímek obrazovky, šablona, design&#10;&#10;Popis byl vytvořen automaticky">
            <a:extLst>
              <a:ext uri="{FF2B5EF4-FFF2-40B4-BE49-F238E27FC236}">
                <a16:creationId xmlns:a16="http://schemas.microsoft.com/office/drawing/2014/main" id="{CEFDA028-D589-9223-F16B-82B95C8F8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95775"/>
            <a:ext cx="9034700" cy="37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5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C7FF2-C867-9D16-EAD0-21385157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ilustrace, Grafika, kresba&#10;&#10;Popis byl vytvořen automaticky">
            <a:extLst>
              <a:ext uri="{FF2B5EF4-FFF2-40B4-BE49-F238E27FC236}">
                <a16:creationId xmlns:a16="http://schemas.microsoft.com/office/drawing/2014/main" id="{00F1410F-7707-BB4C-E90D-C1DB52D75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82" y="539296"/>
            <a:ext cx="3635247" cy="4841840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781A99-460C-1F51-2578-36B098A0B5A6}"/>
              </a:ext>
            </a:extLst>
          </p:cNvPr>
          <p:cNvSpPr txBox="1"/>
          <p:nvPr/>
        </p:nvSpPr>
        <p:spPr>
          <a:xfrm>
            <a:off x="457200" y="5850235"/>
            <a:ext cx="389046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ucimesevenku.cz</a:t>
            </a:r>
            <a:r>
              <a:rPr lang="cs-CZ" sz="1100" dirty="0"/>
              <a:t>/</a:t>
            </a:r>
            <a:r>
              <a:rPr lang="cs-CZ" sz="1100" dirty="0" err="1"/>
              <a:t>wp-content</a:t>
            </a:r>
            <a:r>
              <a:rPr lang="cs-CZ" sz="1100" dirty="0"/>
              <a:t>/</a:t>
            </a:r>
            <a:r>
              <a:rPr lang="cs-CZ" sz="1100" dirty="0" err="1"/>
              <a:t>uploads</a:t>
            </a:r>
            <a:r>
              <a:rPr lang="cs-CZ" sz="1100" dirty="0"/>
              <a:t>/2019/11/2019_Pt_krok_CIVIS_final_oprava-1.pdf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0FDC3F3-75EE-716C-D9E2-95688990078F}"/>
              </a:ext>
            </a:extLst>
          </p:cNvPr>
          <p:cNvSpPr txBox="1"/>
          <p:nvPr/>
        </p:nvSpPr>
        <p:spPr>
          <a:xfrm>
            <a:off x="4728661" y="5895228"/>
            <a:ext cx="3667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docplayer.cz</a:t>
            </a:r>
            <a:r>
              <a:rPr lang="cs-CZ" sz="1000" dirty="0"/>
              <a:t>/24674151-Motivate-and-attract-students-to-science-badatelstvi-pro-nejmensi-badatelska-lekce-a-doporuceni-pro-ucitele-jak-ziji-metodicky-popis-lekce.html</a:t>
            </a:r>
          </a:p>
        </p:txBody>
      </p:sp>
      <p:pic>
        <p:nvPicPr>
          <p:cNvPr id="11" name="Obrázek 10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61927373-451F-C6F3-995B-6EAB745A4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00" y="539296"/>
            <a:ext cx="3426768" cy="484184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9D27475-44FB-C0D7-B9EF-131F91C11861}"/>
              </a:ext>
            </a:extLst>
          </p:cNvPr>
          <p:cNvSpPr txBox="1"/>
          <p:nvPr/>
        </p:nvSpPr>
        <p:spPr>
          <a:xfrm>
            <a:off x="8777005" y="5931291"/>
            <a:ext cx="32385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docplayer.cz</a:t>
            </a:r>
            <a:r>
              <a:rPr lang="cs-CZ" sz="1000" dirty="0"/>
              <a:t>/30724847-Badatele-cz-rozporuplne-klima-sdruzeni-tereza-zs-vsetin-rokytnice-436.html</a:t>
            </a:r>
          </a:p>
        </p:txBody>
      </p:sp>
      <p:pic>
        <p:nvPicPr>
          <p:cNvPr id="16" name="Obrázek 15" descr="Obsah obrázku text, snímek obrazovky, Webové stránky, Internetová reklama&#10;&#10;Popis byl vytvořen automaticky">
            <a:extLst>
              <a:ext uri="{FF2B5EF4-FFF2-40B4-BE49-F238E27FC236}">
                <a16:creationId xmlns:a16="http://schemas.microsoft.com/office/drawing/2014/main" id="{1BD80D8E-7BD3-BE0E-4EEE-FD498E84C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413" y="539295"/>
            <a:ext cx="3568905" cy="48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2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8FB0C-8977-6218-4A1D-6E043518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Od deště k prameni: </a:t>
            </a:r>
            <a:br>
              <a:rPr lang="cs-CZ" sz="3600" dirty="0"/>
            </a:br>
            <a:r>
              <a:rPr lang="cs-CZ" sz="3600" dirty="0"/>
              <a:t>praktická ukázka včetně materiálů pro žáky</a:t>
            </a:r>
          </a:p>
        </p:txBody>
      </p:sp>
      <p:pic>
        <p:nvPicPr>
          <p:cNvPr id="5" name="Zástupný obsah 4" descr="Obsah obrázku osoba, oblečení, interiér, zeď&#10;&#10;Popis byl vytvořen automaticky">
            <a:extLst>
              <a:ext uri="{FF2B5EF4-FFF2-40B4-BE49-F238E27FC236}">
                <a16:creationId xmlns:a16="http://schemas.microsoft.com/office/drawing/2014/main" id="{F724E119-3A95-9C26-1FFA-8C0E58647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015422" cy="4351338"/>
          </a:xfrm>
        </p:spPr>
      </p:pic>
      <p:pic>
        <p:nvPicPr>
          <p:cNvPr id="8" name="Obrázek 7" descr="Obsah obrázku text, vzor, steh, křížovky&#10;&#10;Popis byl vytvořen automaticky">
            <a:extLst>
              <a:ext uri="{FF2B5EF4-FFF2-40B4-BE49-F238E27FC236}">
                <a16:creationId xmlns:a16="http://schemas.microsoft.com/office/drawing/2014/main" id="{EC1F54F0-17FD-55BF-674C-CB0D1A36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214" y="1690688"/>
            <a:ext cx="2717800" cy="29464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C67BDDA-8E87-2FD4-F898-9B3F77A8DF13}"/>
              </a:ext>
            </a:extLst>
          </p:cNvPr>
          <p:cNvSpPr txBox="1"/>
          <p:nvPr/>
        </p:nvSpPr>
        <p:spPr>
          <a:xfrm>
            <a:off x="838200" y="6123543"/>
            <a:ext cx="790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=6nNEwWlPJac&amp;ab_channel=</a:t>
            </a:r>
            <a:r>
              <a:rPr lang="cs-CZ" dirty="0" err="1"/>
              <a:t>ProjektSYPO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78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04347-1997-6699-C2E9-E682D25C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snímek obrazovky, Písmo, vizitka&#10;&#10;Popis byl vytvořen automaticky">
            <a:extLst>
              <a:ext uri="{FF2B5EF4-FFF2-40B4-BE49-F238E27FC236}">
                <a16:creationId xmlns:a16="http://schemas.microsoft.com/office/drawing/2014/main" id="{82FAB76A-4D81-A446-431C-FEB43AFA0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15" b="5224"/>
          <a:stretch/>
        </p:blipFill>
        <p:spPr>
          <a:xfrm>
            <a:off x="736600" y="365125"/>
            <a:ext cx="10934864" cy="6127750"/>
          </a:xfrm>
        </p:spPr>
      </p:pic>
    </p:spTree>
    <p:extLst>
      <p:ext uri="{BB962C8B-B14F-4D97-AF65-F5344CB8AC3E}">
        <p14:creationId xmlns:p14="http://schemas.microsoft.com/office/powerpoint/2010/main" val="30168565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255</Words>
  <Application>Microsoft Office PowerPoint</Application>
  <PresentationFormat>Širokoúhlá obrazovka</PresentationFormat>
  <Paragraphs>26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Motiv Office</vt:lpstr>
      <vt:lpstr>BADATELSTVÍ  Badatelsky orientovaná výuka</vt:lpstr>
      <vt:lpstr>Trocha teorie…</vt:lpstr>
      <vt:lpstr>Prezentace aplikace PowerPoint</vt:lpstr>
      <vt:lpstr>O čem Margaret Roberts píše?</vt:lpstr>
      <vt:lpstr>Prezentace aplikace PowerPoint</vt:lpstr>
      <vt:lpstr>A rychle do praxe…</vt:lpstr>
      <vt:lpstr>Prezentace aplikace PowerPoint</vt:lpstr>
      <vt:lpstr>Od deště k prameni:  praktická ukázka včetně materiálů pro žáky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BADATELSTVÍ  Badatelsky orientovaná výuka</dc:title>
  <dc:creator>Petr Knecht</dc:creator>
  <cp:lastModifiedBy>Petr Knecht</cp:lastModifiedBy>
  <cp:revision>3</cp:revision>
  <dcterms:created xsi:type="dcterms:W3CDTF">2024-04-08T08:32:08Z</dcterms:created>
  <dcterms:modified xsi:type="dcterms:W3CDTF">2024-04-08T16:29:54Z</dcterms:modified>
</cp:coreProperties>
</file>