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9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2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4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2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6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6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AEBC-3CD2-4A9C-9E70-CB5B090E8E1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28725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Ekologické faktory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media.makeameme.org/created/class-abiotic-f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1" y="1685924"/>
            <a:ext cx="692943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DF401A74-3328-80C5-1B31-5EABF873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199" y="6067424"/>
            <a:ext cx="2202789" cy="790575"/>
          </a:xfrm>
        </p:spPr>
        <p:txBody>
          <a:bodyPr>
            <a:normAutofit/>
          </a:bodyPr>
          <a:lstStyle/>
          <a:p>
            <a:pPr algn="l"/>
            <a:r>
              <a:rPr lang="cs-CZ" sz="1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Radovan Smolinský, Ph.D. et PhD.</a:t>
            </a:r>
          </a:p>
          <a:p>
            <a:pPr algn="l"/>
            <a:r>
              <a:rPr lang="cs-CZ" sz="1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Natálie </a:t>
            </a:r>
            <a:r>
              <a:rPr lang="cs-CZ" sz="1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Čeplová</a:t>
            </a:r>
            <a:r>
              <a:rPr lang="cs-CZ" sz="1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</a:p>
          <a:p>
            <a:pPr algn="l"/>
            <a:r>
              <a:rPr lang="cs-CZ" sz="1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Libuše Vodová, Ph.D.</a:t>
            </a:r>
            <a:endParaRPr lang="cs-CZ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DF401A74-3328-80C5-1B31-5EABF8737C46}"/>
              </a:ext>
            </a:extLst>
          </p:cNvPr>
          <p:cNvSpPr txBox="1">
            <a:spLocks/>
          </p:cNvSpPr>
          <p:nvPr/>
        </p:nvSpPr>
        <p:spPr>
          <a:xfrm>
            <a:off x="0" y="6305549"/>
            <a:ext cx="3054202" cy="62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Mgr. Michal Hájek, Ph.D.</a:t>
            </a:r>
          </a:p>
          <a:p>
            <a:pPr algn="l"/>
            <a:r>
              <a:rPr lang="cs-CZ" sz="1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Doc. RNDr. Světlana Zahrádková, Ph.D.</a:t>
            </a:r>
            <a:endParaRPr lang="cs-CZ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0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900" y="1285875"/>
            <a:ext cx="5057776" cy="5362575"/>
          </a:xfrm>
        </p:spPr>
        <p:txBody>
          <a:bodyPr/>
          <a:lstStyle/>
          <a:p>
            <a:pPr marL="457200" indent="-457200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Morfologické</a:t>
            </a:r>
            <a:r>
              <a:rPr lang="cs-CZ" b="1" dirty="0" smtClean="0">
                <a:solidFill>
                  <a:schemeClr val="bg1"/>
                </a:solidFill>
              </a:rPr>
              <a:t> (</a:t>
            </a:r>
            <a:r>
              <a:rPr lang="cs-CZ" b="1" dirty="0" smtClean="0">
                <a:solidFill>
                  <a:schemeClr val="bg1"/>
                </a:solidFill>
              </a:rPr>
              <a:t>tvar a funkce končetin, tvar ústního ústrojí hmyzu</a:t>
            </a:r>
            <a:r>
              <a:rPr lang="cs-CZ" b="1" dirty="0" smtClean="0">
                <a:solidFill>
                  <a:schemeClr val="bg1"/>
                </a:solidFill>
              </a:rPr>
              <a:t>, a</a:t>
            </a:r>
            <a:r>
              <a:rPr lang="cs-CZ" b="1" dirty="0" smtClean="0">
                <a:solidFill>
                  <a:schemeClr val="bg1"/>
                </a:solidFill>
              </a:rPr>
              <a:t>td.)</a:t>
            </a:r>
          </a:p>
          <a:p>
            <a:pPr marL="457200" indent="-457200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Fyziologické (změny salinity, metabolismu, mechanismy dýchání, hibernace, diapauza</a:t>
            </a:r>
            <a:r>
              <a:rPr lang="cs-CZ" b="1" dirty="0" smtClean="0">
                <a:solidFill>
                  <a:schemeClr val="bg1"/>
                </a:solidFill>
              </a:rPr>
              <a:t>, atd.)</a:t>
            </a:r>
          </a:p>
          <a:p>
            <a:pPr marL="457200" indent="-457200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Etologické (orientace v prostoru, získávání potravy, ochrana před kořistníky</a:t>
            </a:r>
            <a:r>
              <a:rPr lang="cs-CZ" b="1" dirty="0" smtClean="0">
                <a:solidFill>
                  <a:schemeClr val="bg1"/>
                </a:solidFill>
              </a:rPr>
              <a:t>, atd.)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adaptací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https://media.makeameme.org/created/adaptations-helping-l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285875"/>
            <a:ext cx="5715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5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81850" y="2076450"/>
            <a:ext cx="4676775" cy="456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" y="2181225"/>
            <a:ext cx="6486526" cy="44672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Podle </a:t>
            </a:r>
            <a:r>
              <a:rPr lang="cs-CZ" b="1" dirty="0" smtClean="0">
                <a:solidFill>
                  <a:schemeClr val="bg1"/>
                </a:solidFill>
              </a:rPr>
              <a:t>strategie úpravy vnitřního prostředí v rámci adaptačních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mechanismů rozlišujeme </a:t>
            </a:r>
            <a:r>
              <a:rPr lang="cs-CZ" b="1" dirty="0" smtClean="0">
                <a:solidFill>
                  <a:schemeClr val="bg1"/>
                </a:solidFill>
              </a:rPr>
              <a:t>2 typy </a:t>
            </a:r>
            <a:r>
              <a:rPr lang="cs-CZ" b="1" dirty="0" smtClean="0">
                <a:solidFill>
                  <a:schemeClr val="bg1"/>
                </a:solidFill>
              </a:rPr>
              <a:t>organismů: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A) </a:t>
            </a:r>
            <a:r>
              <a:rPr lang="cs-CZ" b="1" dirty="0" err="1" smtClean="0">
                <a:solidFill>
                  <a:schemeClr val="bg1"/>
                </a:solidFill>
              </a:rPr>
              <a:t>poikilotermní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: </a:t>
            </a:r>
            <a:r>
              <a:rPr lang="cs-CZ" b="1" dirty="0">
                <a:solidFill>
                  <a:schemeClr val="bg1"/>
                </a:solidFill>
              </a:rPr>
              <a:t>konformační adaptace 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B) </a:t>
            </a:r>
            <a:r>
              <a:rPr lang="cs-CZ" b="1" dirty="0" err="1" smtClean="0">
                <a:solidFill>
                  <a:schemeClr val="bg1"/>
                </a:solidFill>
              </a:rPr>
              <a:t>homoiotermní</a:t>
            </a:r>
            <a:r>
              <a:rPr lang="cs-CZ" b="1" dirty="0" smtClean="0">
                <a:solidFill>
                  <a:schemeClr val="bg1"/>
                </a:solidFill>
              </a:rPr>
              <a:t>: </a:t>
            </a:r>
            <a:r>
              <a:rPr lang="cs-CZ" b="1" dirty="0">
                <a:solidFill>
                  <a:schemeClr val="bg1"/>
                </a:solidFill>
              </a:rPr>
              <a:t>regulační </a:t>
            </a:r>
            <a:r>
              <a:rPr lang="cs-CZ" b="1" dirty="0" smtClean="0">
                <a:solidFill>
                  <a:schemeClr val="bg1"/>
                </a:solidFill>
              </a:rPr>
              <a:t>adaptace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Rozdělení </a:t>
            </a:r>
            <a:r>
              <a:rPr lang="cs-CZ" b="1" dirty="0" smtClean="0">
                <a:solidFill>
                  <a:schemeClr val="bg1"/>
                </a:solidFill>
              </a:rPr>
              <a:t>adaptací:</a:t>
            </a:r>
          </a:p>
          <a:p>
            <a:pPr marL="361950" indent="-361950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Individuální adaptace: </a:t>
            </a:r>
            <a:r>
              <a:rPr lang="cs-CZ" b="1" dirty="0" smtClean="0">
                <a:solidFill>
                  <a:schemeClr val="bg1"/>
                </a:solidFill>
              </a:rPr>
              <a:t>v mezích genotypu </a:t>
            </a:r>
            <a:r>
              <a:rPr lang="cs-CZ" b="1" dirty="0" smtClean="0">
                <a:solidFill>
                  <a:schemeClr val="bg1"/>
                </a:solidFill>
              </a:rPr>
              <a:t>individua 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                 (resistenční adaptace)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2) Vývojové adaptace (v </a:t>
            </a:r>
            <a:r>
              <a:rPr lang="cs-CZ" b="1" dirty="0" smtClean="0">
                <a:solidFill>
                  <a:schemeClr val="bg1"/>
                </a:solidFill>
              </a:rPr>
              <a:t>rámci fylogeneze </a:t>
            </a:r>
            <a:r>
              <a:rPr lang="cs-CZ" b="1" dirty="0" smtClean="0">
                <a:solidFill>
                  <a:schemeClr val="bg1"/>
                </a:solidFill>
              </a:rPr>
              <a:t>druhu):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posun </a:t>
            </a:r>
            <a:r>
              <a:rPr lang="cs-CZ" b="1" dirty="0" smtClean="0">
                <a:solidFill>
                  <a:schemeClr val="bg1"/>
                </a:solidFill>
              </a:rPr>
              <a:t>mezí přežití druhu (kapacitní adaptace)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8" y="590550"/>
            <a:ext cx="11496675" cy="1190625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rgbClr val="FFFF00"/>
                </a:solidFill>
                <a:latin typeface="+mn-lt"/>
              </a:rPr>
              <a:t>Vliv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adaptací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na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vnitřní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prostředí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organismů</a:t>
            </a:r>
            <a:endParaRPr lang="cs-CZ" b="1" dirty="0">
              <a:solidFill>
                <a:srgbClr val="FFFF0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170" name="Picture 2" descr="https://upload.wikimedia.org/wikipedia/commons/thumb/2/2c/Homeotherm_vs_Poikilotherm_Graph.svg/1200px-Homeotherm_vs_Poikilotherm_Graph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181225"/>
            <a:ext cx="4581523" cy="42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2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8" y="2028825"/>
            <a:ext cx="6219825" cy="4467225"/>
          </a:xfrm>
        </p:spPr>
        <p:txBody>
          <a:bodyPr>
            <a:normAutofit fontScale="925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Vývojové </a:t>
            </a:r>
            <a:r>
              <a:rPr lang="cs-CZ" b="1" dirty="0" smtClean="0">
                <a:solidFill>
                  <a:schemeClr val="bg1"/>
                </a:solidFill>
              </a:rPr>
              <a:t>adaptace: 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nejdou </a:t>
            </a:r>
            <a:r>
              <a:rPr lang="cs-CZ" b="1" dirty="0">
                <a:solidFill>
                  <a:schemeClr val="bg1"/>
                </a:solidFill>
              </a:rPr>
              <a:t>cestou dědičnosti získaných vlastností, ale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prostřednictvím biologicky pozitivních mutací,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jejichž nositelé mají vůči podmínkám prostředí větší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adaptibilitu.</a:t>
            </a:r>
            <a:endParaRPr lang="cs-CZ" b="1" dirty="0">
              <a:solidFill>
                <a:schemeClr val="bg1"/>
              </a:solidFill>
            </a:endParaRP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Umožňují:</a:t>
            </a:r>
          </a:p>
          <a:p>
            <a:pPr marL="457200" indent="-457200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vyšší </a:t>
            </a:r>
            <a:r>
              <a:rPr lang="cs-CZ" b="1" dirty="0">
                <a:solidFill>
                  <a:schemeClr val="bg1"/>
                </a:solidFill>
              </a:rPr>
              <a:t>možnost </a:t>
            </a:r>
            <a:r>
              <a:rPr lang="cs-CZ" b="1" dirty="0" smtClean="0">
                <a:solidFill>
                  <a:schemeClr val="bg1"/>
                </a:solidFill>
              </a:rPr>
              <a:t>přežití</a:t>
            </a:r>
          </a:p>
          <a:p>
            <a:pPr marL="457200" indent="-457200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Stabilizaci </a:t>
            </a:r>
            <a:r>
              <a:rPr lang="cs-CZ" b="1" dirty="0">
                <a:solidFill>
                  <a:schemeClr val="bg1"/>
                </a:solidFill>
              </a:rPr>
              <a:t>a rozšíření </a:t>
            </a:r>
            <a:r>
              <a:rPr lang="cs-CZ" b="1" dirty="0" smtClean="0">
                <a:solidFill>
                  <a:schemeClr val="bg1"/>
                </a:solidFill>
              </a:rPr>
              <a:t>genotypu jedince v populaci</a:t>
            </a:r>
            <a:endParaRPr lang="cs-CZ" b="1" dirty="0">
              <a:solidFill>
                <a:schemeClr val="bg1"/>
              </a:solidFill>
            </a:endParaRPr>
          </a:p>
          <a:p>
            <a:pPr algn="l"/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8" y="590550"/>
            <a:ext cx="11496675" cy="1190625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rgbClr val="FFFF00"/>
                </a:solidFill>
                <a:latin typeface="+mn-lt"/>
              </a:rPr>
              <a:t>Vliv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adaptací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na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vnitřní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prostředí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organismů</a:t>
            </a:r>
            <a:endParaRPr lang="cs-CZ" b="1" dirty="0">
              <a:solidFill>
                <a:srgbClr val="FFFF0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194" name="Picture 2" descr="https://pbs.twimg.com/media/DMKG3RdX4AEoo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59" y="2028825"/>
            <a:ext cx="518656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2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4325" y="1257300"/>
            <a:ext cx="5791200" cy="5314950"/>
          </a:xfrm>
        </p:spPr>
        <p:txBody>
          <a:bodyPr/>
          <a:lstStyle/>
          <a:p>
            <a:pPr marL="457200" indent="-457200" algn="l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Všechny vlivy prostředí a podmínky existence organizmů v prostředí</a:t>
            </a:r>
          </a:p>
          <a:p>
            <a:pPr marL="457200" indent="-457200" algn="l">
              <a:buAutoNum type="arabicParenR"/>
            </a:pPr>
            <a:r>
              <a:rPr lang="cs-CZ" dirty="0" err="1" smtClean="0">
                <a:solidFill>
                  <a:schemeClr val="bg1"/>
                </a:solidFill>
              </a:rPr>
              <a:t>Limitátory</a:t>
            </a:r>
            <a:r>
              <a:rPr lang="cs-CZ" dirty="0" smtClean="0">
                <a:solidFill>
                  <a:schemeClr val="bg1"/>
                </a:solidFill>
              </a:rPr>
              <a:t> výskytu taxonů v prostředí a zeměpisném rozšíření druhů</a:t>
            </a:r>
          </a:p>
          <a:p>
            <a:pPr marL="457200" indent="-457200" algn="l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Ovlivňují biologické děje: rozmnožování, natalitu, mortalitu, migraci, abundanci, diverzitu, atd.</a:t>
            </a:r>
          </a:p>
          <a:p>
            <a:pPr marL="457200" indent="-457200" algn="l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Podporují vznik adaptací pomocí selekce</a:t>
            </a:r>
          </a:p>
          <a:p>
            <a:pPr marL="457200" indent="-457200" algn="l">
              <a:buAutoNum type="arabicParenR"/>
            </a:pPr>
            <a:r>
              <a:rPr lang="cs-CZ" dirty="0" smtClean="0">
                <a:solidFill>
                  <a:schemeClr val="bg1"/>
                </a:solidFill>
              </a:rPr>
              <a:t>Regulují druhově specifické regulační mechanismy, umožňující přežívání v </a:t>
            </a:r>
            <a:r>
              <a:rPr lang="cs-CZ" dirty="0" err="1" smtClean="0">
                <a:solidFill>
                  <a:schemeClr val="bg1"/>
                </a:solidFill>
              </a:rPr>
              <a:t>suboptimálních</a:t>
            </a:r>
            <a:r>
              <a:rPr lang="cs-CZ" dirty="0" smtClean="0">
                <a:solidFill>
                  <a:schemeClr val="bg1"/>
                </a:solidFill>
              </a:rPr>
              <a:t> podmínkách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Ekologické faktory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DN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57299"/>
            <a:ext cx="4700669" cy="531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8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900" y="1285875"/>
            <a:ext cx="4506192" cy="5362575"/>
          </a:xfrm>
        </p:spPr>
        <p:txBody>
          <a:bodyPr/>
          <a:lstStyle/>
          <a:p>
            <a:pPr marL="542925" indent="-542925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Podmínky: vlastnosti prostředí, které mohou být měněny, ale nespotřebovávají se.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A) fyzikální: teplota, </a:t>
            </a:r>
            <a:r>
              <a:rPr lang="cs-CZ" b="1" dirty="0" smtClean="0">
                <a:solidFill>
                  <a:schemeClr val="bg1"/>
                </a:solidFill>
              </a:rPr>
              <a:t>	  	     vlhkost</a:t>
            </a:r>
            <a:r>
              <a:rPr lang="cs-CZ" b="1" dirty="0" smtClean="0">
                <a:solidFill>
                  <a:schemeClr val="bg1"/>
                </a:solidFill>
              </a:rPr>
              <a:t>, tlak, atd.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B) Chemické: reaktivita, </a:t>
            </a:r>
            <a:r>
              <a:rPr lang="cs-CZ" b="1" dirty="0" smtClean="0">
                <a:solidFill>
                  <a:schemeClr val="bg1"/>
                </a:solidFill>
              </a:rPr>
              <a:t>	     pH</a:t>
            </a:r>
            <a:r>
              <a:rPr lang="cs-CZ" b="1" dirty="0" smtClean="0">
                <a:solidFill>
                  <a:schemeClr val="bg1"/>
                </a:solidFill>
              </a:rPr>
              <a:t>, atd. </a:t>
            </a:r>
          </a:p>
          <a:p>
            <a:pPr marL="542925" indent="-542925" algn="l" defTabSz="447675"/>
            <a:r>
              <a:rPr lang="cs-CZ" b="1" dirty="0" smtClean="0">
                <a:solidFill>
                  <a:schemeClr val="bg1"/>
                </a:solidFill>
              </a:rPr>
              <a:t>2)    Zdroje: environmentální zdroje, které 	jsou živými organismy spotřebovávány 	v průběhu jejich života a reprodukce (potrava, prostor, sexuální partneři, </a:t>
            </a:r>
            <a:r>
              <a:rPr lang="cs-CZ" b="1" dirty="0" err="1" smtClean="0">
                <a:solidFill>
                  <a:schemeClr val="bg1"/>
                </a:solidFill>
              </a:rPr>
              <a:t>atd</a:t>
            </a:r>
            <a:r>
              <a:rPr lang="cs-CZ" b="1" dirty="0" smtClean="0">
                <a:solidFill>
                  <a:schemeClr val="bg1"/>
                </a:solidFill>
              </a:rPr>
              <a:t>).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 </a:t>
            </a:r>
            <a:r>
              <a:rPr lang="cs-CZ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zdroje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media.springernature.com/m685/springer-static/image/art%3A10.1038%2Fs41579-019-0222-5/MediaObjects/41579_2019_222_Fig1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1285875"/>
            <a:ext cx="6952962" cy="44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" y="1285875"/>
            <a:ext cx="7200901" cy="536257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Abiotické faktory: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A) klimatické 	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b="1" dirty="0" smtClean="0">
                <a:solidFill>
                  <a:schemeClr val="bg1"/>
                </a:solidFill>
              </a:rPr>
              <a:t>B) hydrické 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C) edafické </a:t>
            </a:r>
          </a:p>
          <a:p>
            <a:pPr marL="457200" indent="-457200" algn="l" defTabSz="447675">
              <a:buFont typeface="Arial" panose="020B0604020202020204" pitchFamily="34" charset="0"/>
              <a:buAutoNum type="arabicParenR" startAt="2"/>
            </a:pPr>
            <a:r>
              <a:rPr lang="cs-CZ" b="1" dirty="0" smtClean="0">
                <a:solidFill>
                  <a:schemeClr val="bg1"/>
                </a:solidFill>
              </a:rPr>
              <a:t>Biotické faktory:</a:t>
            </a:r>
          </a:p>
          <a:p>
            <a:pPr marL="895350" algn="l" defTabSz="628650">
              <a:buAutoNum type="alphaUcParenR"/>
            </a:pPr>
            <a:r>
              <a:rPr lang="cs-CZ" b="1" dirty="0" smtClean="0">
                <a:solidFill>
                  <a:schemeClr val="bg1"/>
                </a:solidFill>
              </a:rPr>
              <a:t> vnitrodruhové ( </a:t>
            </a:r>
            <a:r>
              <a:rPr lang="cs-CZ" b="1" dirty="0" err="1" smtClean="0">
                <a:solidFill>
                  <a:schemeClr val="bg1"/>
                </a:solidFill>
              </a:rPr>
              <a:t>intraspecifické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homotypické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</a:p>
          <a:p>
            <a:pPr marL="1257300" indent="-361950" algn="l" defTabSz="447675">
              <a:buAutoNum type="alphaUcParenR"/>
            </a:pPr>
            <a:r>
              <a:rPr lang="cs-CZ" b="1" dirty="0" smtClean="0">
                <a:solidFill>
                  <a:schemeClr val="bg1"/>
                </a:solidFill>
              </a:rPr>
              <a:t>mezidruhové (</a:t>
            </a:r>
            <a:r>
              <a:rPr lang="cs-CZ" b="1" dirty="0" err="1" smtClean="0">
                <a:solidFill>
                  <a:schemeClr val="bg1"/>
                </a:solidFill>
              </a:rPr>
              <a:t>interspecifické</a:t>
            </a:r>
            <a:r>
              <a:rPr lang="cs-CZ" b="1" dirty="0" smtClean="0">
                <a:solidFill>
                  <a:schemeClr val="bg1"/>
                </a:solidFill>
              </a:rPr>
              <a:t>, </a:t>
            </a:r>
            <a:r>
              <a:rPr lang="cs-CZ" b="1" dirty="0" err="1" smtClean="0">
                <a:solidFill>
                  <a:schemeClr val="bg1"/>
                </a:solidFill>
              </a:rPr>
              <a:t>heterotypické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</a:p>
          <a:p>
            <a:pPr marL="1257300" indent="-361950" algn="l" defTabSz="447675">
              <a:buAutoNum type="alphaUcParenR"/>
              <a:tabLst>
                <a:tab pos="1257300" algn="l"/>
              </a:tabLst>
            </a:pPr>
            <a:r>
              <a:rPr lang="cs-CZ" b="1" dirty="0" smtClean="0">
                <a:solidFill>
                  <a:schemeClr val="bg1"/>
                </a:solidFill>
              </a:rPr>
              <a:t>antropogenní </a:t>
            </a:r>
          </a:p>
          <a:p>
            <a:pPr marL="1257300" indent="-361950" algn="l" defTabSz="447675">
              <a:buAutoNum type="alphaUcParenR"/>
              <a:tabLst>
                <a:tab pos="1257300" algn="l"/>
              </a:tabLst>
            </a:pPr>
            <a:r>
              <a:rPr lang="cs-CZ" b="1" dirty="0" smtClean="0">
                <a:solidFill>
                  <a:schemeClr val="bg1"/>
                </a:solidFill>
              </a:rPr>
              <a:t>trofické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Ekologické faktory - klasifikace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s://cdn1.byjus.com/wp-content/uploads/2018/06/Ecosystem-Components-Of-Ecosystem-1-700x46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18047" b="6601"/>
          <a:stretch/>
        </p:blipFill>
        <p:spPr bwMode="auto">
          <a:xfrm>
            <a:off x="7543800" y="1285875"/>
            <a:ext cx="4457701" cy="41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0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900" y="1285875"/>
            <a:ext cx="7581900" cy="536257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1) Podle </a:t>
            </a:r>
            <a:r>
              <a:rPr lang="cs-CZ" b="1" dirty="0" smtClean="0">
                <a:solidFill>
                  <a:schemeClr val="bg1"/>
                </a:solidFill>
              </a:rPr>
              <a:t>stupně cykličnosti: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A) primárně </a:t>
            </a:r>
            <a:r>
              <a:rPr lang="cs-CZ" b="1" dirty="0" smtClean="0">
                <a:solidFill>
                  <a:schemeClr val="bg1"/>
                </a:solidFill>
              </a:rPr>
              <a:t>periodické faktory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	a) světlo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	b) teplota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	c) slapové </a:t>
            </a:r>
            <a:r>
              <a:rPr lang="cs-CZ" b="1" dirty="0" smtClean="0">
                <a:solidFill>
                  <a:schemeClr val="bg1"/>
                </a:solidFill>
              </a:rPr>
              <a:t>jevy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B) sekundárně </a:t>
            </a:r>
            <a:r>
              <a:rPr lang="cs-CZ" b="1" dirty="0" smtClean="0">
                <a:solidFill>
                  <a:schemeClr val="bg1"/>
                </a:solidFill>
              </a:rPr>
              <a:t>periodické faktory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	a) vlhkost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	b) vnitrodruhové </a:t>
            </a:r>
            <a:r>
              <a:rPr lang="cs-CZ" b="1" dirty="0" smtClean="0">
                <a:solidFill>
                  <a:schemeClr val="bg1"/>
                </a:solidFill>
              </a:rPr>
              <a:t>vztahy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C) neperiodické </a:t>
            </a:r>
            <a:r>
              <a:rPr lang="cs-CZ" b="1" dirty="0" smtClean="0">
                <a:solidFill>
                  <a:schemeClr val="bg1"/>
                </a:solidFill>
              </a:rPr>
              <a:t>faktory (přírodní, antropogenní)</a:t>
            </a: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2) Podle </a:t>
            </a:r>
            <a:r>
              <a:rPr lang="cs-CZ" b="1" dirty="0" smtClean="0">
                <a:solidFill>
                  <a:schemeClr val="bg1"/>
                </a:solidFill>
              </a:rPr>
              <a:t>vlivu na evoluční procesy: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A) </a:t>
            </a:r>
            <a:r>
              <a:rPr lang="cs-CZ" b="1" dirty="0" err="1" smtClean="0">
                <a:solidFill>
                  <a:schemeClr val="bg1"/>
                </a:solidFill>
              </a:rPr>
              <a:t>morfoplastické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faktory (vnější vzhled)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B) </a:t>
            </a:r>
            <a:r>
              <a:rPr lang="cs-CZ" b="1" dirty="0" err="1" smtClean="0">
                <a:solidFill>
                  <a:schemeClr val="bg1"/>
                </a:solidFill>
              </a:rPr>
              <a:t>fyzioplastické</a:t>
            </a:r>
            <a:r>
              <a:rPr lang="cs-CZ" b="1" dirty="0" smtClean="0">
                <a:solidFill>
                  <a:schemeClr val="bg1"/>
                </a:solidFill>
              </a:rPr>
              <a:t> faktory (</a:t>
            </a:r>
            <a:r>
              <a:rPr lang="cs-CZ" b="1" dirty="0">
                <a:solidFill>
                  <a:schemeClr val="bg1"/>
                </a:solidFill>
              </a:rPr>
              <a:t>mechanické, fyzikální </a:t>
            </a:r>
            <a:r>
              <a:rPr lang="cs-CZ" b="1" dirty="0" smtClean="0">
                <a:solidFill>
                  <a:schemeClr val="bg1"/>
                </a:solidFill>
              </a:rPr>
              <a:t>a 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     biochemické procesy organismu)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	C) </a:t>
            </a:r>
            <a:r>
              <a:rPr lang="cs-CZ" b="1" dirty="0" err="1" smtClean="0">
                <a:solidFill>
                  <a:schemeClr val="bg1"/>
                </a:solidFill>
              </a:rPr>
              <a:t>etoplastické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faktory (</a:t>
            </a:r>
            <a:r>
              <a:rPr lang="cs-CZ" b="1" dirty="0">
                <a:solidFill>
                  <a:schemeClr val="bg1"/>
                </a:solidFill>
              </a:rPr>
              <a:t>dráždivost organismů a na 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                  usměrňování </a:t>
            </a:r>
            <a:r>
              <a:rPr lang="cs-CZ" b="1" dirty="0">
                <a:solidFill>
                  <a:schemeClr val="bg1"/>
                </a:solidFill>
              </a:rPr>
              <a:t>jejich </a:t>
            </a:r>
            <a:r>
              <a:rPr lang="cs-CZ" b="1" dirty="0" smtClean="0">
                <a:solidFill>
                  <a:schemeClr val="bg1"/>
                </a:solidFill>
              </a:rPr>
              <a:t>chování)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0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Ekologické faktory - klasifikace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DN 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85875"/>
            <a:ext cx="355282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2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" y="1285875"/>
            <a:ext cx="4876801" cy="5362575"/>
          </a:xfrm>
        </p:spPr>
        <p:txBody>
          <a:bodyPr>
            <a:normAutofit/>
          </a:bodyPr>
          <a:lstStyle/>
          <a:p>
            <a:pPr marL="361950" indent="-361950" algn="l">
              <a:buAutoNum type="arabicParenR"/>
            </a:pPr>
            <a:r>
              <a:rPr lang="cs-CZ" b="1" dirty="0" smtClean="0">
                <a:solidFill>
                  <a:schemeClr val="bg1"/>
                </a:solidFill>
              </a:rPr>
              <a:t>Zákon minima (J</a:t>
            </a:r>
            <a:r>
              <a:rPr lang="cs-CZ" b="1" dirty="0" smtClean="0">
                <a:solidFill>
                  <a:schemeClr val="bg1"/>
                </a:solidFill>
              </a:rPr>
              <a:t>. </a:t>
            </a:r>
            <a:r>
              <a:rPr lang="cs-CZ" b="1" dirty="0" err="1" smtClean="0">
                <a:solidFill>
                  <a:schemeClr val="bg1"/>
                </a:solidFill>
              </a:rPr>
              <a:t>Liebig</a:t>
            </a:r>
            <a:r>
              <a:rPr lang="cs-CZ" b="1" dirty="0" smtClean="0">
                <a:solidFill>
                  <a:schemeClr val="bg1"/>
                </a:solidFill>
              </a:rPr>
              <a:t>, 1840</a:t>
            </a:r>
            <a:r>
              <a:rPr lang="cs-CZ" b="1" dirty="0" smtClean="0">
                <a:solidFill>
                  <a:schemeClr val="bg1"/>
                </a:solidFill>
              </a:rPr>
              <a:t>): 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       “</a:t>
            </a:r>
            <a:r>
              <a:rPr lang="cs-CZ" b="1" dirty="0" smtClean="0">
                <a:solidFill>
                  <a:schemeClr val="bg1"/>
                </a:solidFill>
              </a:rPr>
              <a:t>Růst rostlin je </a:t>
            </a:r>
            <a:r>
              <a:rPr lang="cs-CZ" b="1" dirty="0" smtClean="0">
                <a:solidFill>
                  <a:schemeClr val="bg1"/>
                </a:solidFill>
              </a:rPr>
              <a:t>limitován tím 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    </a:t>
            </a:r>
            <a:r>
              <a:rPr lang="cs-CZ" b="1" dirty="0" smtClean="0">
                <a:solidFill>
                  <a:schemeClr val="bg1"/>
                </a:solidFill>
              </a:rPr>
              <a:t>prvkem</a:t>
            </a:r>
            <a:r>
              <a:rPr lang="cs-CZ" b="1" dirty="0" smtClean="0">
                <a:solidFill>
                  <a:schemeClr val="bg1"/>
                </a:solidFill>
              </a:rPr>
              <a:t>, který je v minimu”.</a:t>
            </a: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2) Zákon tolerance (</a:t>
            </a:r>
            <a:r>
              <a:rPr lang="cs-CZ" b="1" dirty="0" err="1" smtClean="0">
                <a:solidFill>
                  <a:schemeClr val="bg1"/>
                </a:solidFill>
              </a:rPr>
              <a:t>Shelford</a:t>
            </a:r>
            <a:r>
              <a:rPr lang="cs-CZ" b="1" dirty="0" smtClean="0">
                <a:solidFill>
                  <a:schemeClr val="bg1"/>
                </a:solidFill>
              </a:rPr>
              <a:t>, 1943</a:t>
            </a:r>
            <a:r>
              <a:rPr lang="cs-CZ" b="1" dirty="0" smtClean="0">
                <a:solidFill>
                  <a:schemeClr val="bg1"/>
                </a:solidFill>
              </a:rPr>
              <a:t>): 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</a:t>
            </a:r>
            <a:r>
              <a:rPr lang="cs-CZ" b="1" dirty="0" smtClean="0">
                <a:solidFill>
                  <a:schemeClr val="bg1"/>
                </a:solidFill>
              </a:rPr>
              <a:t>“Každý </a:t>
            </a:r>
            <a:r>
              <a:rPr lang="cs-CZ" b="1" dirty="0" smtClean="0">
                <a:solidFill>
                  <a:schemeClr val="bg1"/>
                </a:solidFill>
              </a:rPr>
              <a:t>druh </a:t>
            </a:r>
            <a:r>
              <a:rPr lang="cs-CZ" b="1" dirty="0" smtClean="0">
                <a:solidFill>
                  <a:schemeClr val="bg1"/>
                </a:solidFill>
              </a:rPr>
              <a:t>toleruje určité rozpětí 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</a:t>
            </a:r>
            <a:r>
              <a:rPr lang="cs-CZ" b="1" dirty="0" smtClean="0">
                <a:solidFill>
                  <a:schemeClr val="bg1"/>
                </a:solidFill>
              </a:rPr>
              <a:t> libovolného </a:t>
            </a:r>
            <a:r>
              <a:rPr lang="cs-CZ" b="1" dirty="0" smtClean="0">
                <a:solidFill>
                  <a:schemeClr val="bg1"/>
                </a:solidFill>
              </a:rPr>
              <a:t>faktoru a </a:t>
            </a:r>
            <a:r>
              <a:rPr lang="cs-CZ" b="1" dirty="0" smtClean="0">
                <a:solidFill>
                  <a:schemeClr val="bg1"/>
                </a:solidFill>
              </a:rPr>
              <a:t>nejlépe </a:t>
            </a:r>
            <a:r>
              <a:rPr lang="cs-CZ" b="1" dirty="0" smtClean="0">
                <a:solidFill>
                  <a:schemeClr val="bg1"/>
                </a:solidFill>
              </a:rPr>
              <a:t>v 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 </a:t>
            </a:r>
            <a:r>
              <a:rPr lang="cs-CZ" b="1" dirty="0" smtClean="0">
                <a:solidFill>
                  <a:schemeClr val="bg1"/>
                </a:solidFill>
              </a:rPr>
              <a:t>prostředí prospívá</a:t>
            </a:r>
            <a:r>
              <a:rPr lang="cs-CZ" b="1" dirty="0" smtClean="0">
                <a:solidFill>
                  <a:schemeClr val="bg1"/>
                </a:solidFill>
              </a:rPr>
              <a:t>, působí-li vlivy v 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   </a:t>
            </a:r>
            <a:r>
              <a:rPr lang="cs-CZ" b="1" dirty="0" smtClean="0">
                <a:solidFill>
                  <a:schemeClr val="bg1"/>
                </a:solidFill>
              </a:rPr>
              <a:t>rozsahu optimálních hodnot</a:t>
            </a:r>
            <a:r>
              <a:rPr lang="cs-CZ" b="1" dirty="0" smtClean="0">
                <a:solidFill>
                  <a:schemeClr val="bg1"/>
                </a:solidFill>
              </a:rPr>
              <a:t>”.</a:t>
            </a: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Ekologické faktory a organismy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s://www.degruyter.com/document/doi/10.1515/psr-2016-0116/asset/graphic/psr-2016-0116_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809876"/>
            <a:ext cx="6679545" cy="3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67325" y="1285875"/>
            <a:ext cx="692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Hesse (1924): “Ekologická valence druhu je určena vzdáleností mezi minimem a maximem působení ekologického faktoru”.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5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" y="1285875"/>
            <a:ext cx="5638801" cy="536257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Ekologická valence</a:t>
            </a:r>
            <a:r>
              <a:rPr lang="cs-CZ" b="1" dirty="0">
                <a:solidFill>
                  <a:schemeClr val="bg1"/>
                </a:solidFill>
              </a:rPr>
              <a:t>: organismem tolerované rozmezí působení určitého faktoru</a:t>
            </a:r>
            <a:endParaRPr lang="en-GB" b="1" dirty="0">
              <a:solidFill>
                <a:schemeClr val="bg1"/>
              </a:solidFill>
            </a:endParaRP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Druhy podle valence:</a:t>
            </a:r>
          </a:p>
          <a:p>
            <a:pPr marL="457200" indent="-457200" algn="l">
              <a:buAutoNum type="arabicParenR"/>
            </a:pPr>
            <a:r>
              <a:rPr lang="cs-CZ" b="1" dirty="0" err="1" smtClean="0">
                <a:solidFill>
                  <a:schemeClr val="bg1"/>
                </a:solidFill>
              </a:rPr>
              <a:t>Stenovalentní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druhy - valence </a:t>
            </a:r>
            <a:r>
              <a:rPr lang="cs-CZ" b="1" dirty="0" smtClean="0">
                <a:solidFill>
                  <a:schemeClr val="bg1"/>
                </a:solidFill>
              </a:rPr>
              <a:t>úzká</a:t>
            </a:r>
          </a:p>
          <a:p>
            <a:pPr marL="457200" indent="-457200" algn="l">
              <a:buAutoNum type="arabicParenR"/>
            </a:pPr>
            <a:r>
              <a:rPr lang="cs-CZ" b="1" dirty="0" err="1" smtClean="0">
                <a:solidFill>
                  <a:schemeClr val="bg1"/>
                </a:solidFill>
              </a:rPr>
              <a:t>Euryvalentní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druhy - valence </a:t>
            </a:r>
            <a:r>
              <a:rPr lang="cs-CZ" b="1" dirty="0" smtClean="0">
                <a:solidFill>
                  <a:schemeClr val="bg1"/>
                </a:solidFill>
              </a:rPr>
              <a:t>široká</a:t>
            </a:r>
          </a:p>
          <a:p>
            <a:pPr marL="457200" indent="-457200" algn="l">
              <a:buAutoNum type="arabicParenR"/>
            </a:pP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Valence k</a:t>
            </a:r>
            <a:r>
              <a:rPr lang="cs-CZ" b="1" dirty="0" smtClean="0">
                <a:solidFill>
                  <a:schemeClr val="bg1"/>
                </a:solidFill>
              </a:rPr>
              <a:t>: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teplota </a:t>
            </a:r>
            <a:r>
              <a:rPr lang="cs-CZ" b="1" dirty="0" smtClean="0">
                <a:solidFill>
                  <a:schemeClr val="bg1"/>
                </a:solidFill>
              </a:rPr>
              <a:t>- stenotermní </a:t>
            </a:r>
            <a:r>
              <a:rPr lang="cs-CZ" b="1" dirty="0" err="1" smtClean="0">
                <a:solidFill>
                  <a:schemeClr val="bg1"/>
                </a:solidFill>
              </a:rPr>
              <a:t>vs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eurytermní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s</a:t>
            </a:r>
            <a:r>
              <a:rPr lang="cs-CZ" b="1" dirty="0" smtClean="0">
                <a:solidFill>
                  <a:schemeClr val="bg1"/>
                </a:solidFill>
              </a:rPr>
              <a:t>alinita </a:t>
            </a:r>
            <a:r>
              <a:rPr lang="cs-CZ" b="1" dirty="0" smtClean="0">
                <a:solidFill>
                  <a:schemeClr val="bg1"/>
                </a:solidFill>
              </a:rPr>
              <a:t>- stenohalinní </a:t>
            </a:r>
            <a:r>
              <a:rPr lang="cs-CZ" b="1" dirty="0" err="1" smtClean="0">
                <a:solidFill>
                  <a:schemeClr val="bg1"/>
                </a:solidFill>
              </a:rPr>
              <a:t>vs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euryhalinní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kyslík </a:t>
            </a:r>
            <a:r>
              <a:rPr lang="cs-CZ" b="1" dirty="0" smtClean="0">
                <a:solidFill>
                  <a:schemeClr val="bg1"/>
                </a:solidFill>
              </a:rPr>
              <a:t>- </a:t>
            </a:r>
            <a:r>
              <a:rPr lang="cs-CZ" b="1" dirty="0" err="1" smtClean="0">
                <a:solidFill>
                  <a:schemeClr val="bg1"/>
                </a:solidFill>
              </a:rPr>
              <a:t>stenooxybiontní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vs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euryoxybiontní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potrava </a:t>
            </a:r>
            <a:r>
              <a:rPr lang="cs-CZ" b="1" dirty="0" smtClean="0">
                <a:solidFill>
                  <a:schemeClr val="bg1"/>
                </a:solidFill>
              </a:rPr>
              <a:t>- </a:t>
            </a:r>
            <a:r>
              <a:rPr lang="cs-CZ" b="1" dirty="0" err="1" smtClean="0">
                <a:solidFill>
                  <a:schemeClr val="bg1"/>
                </a:solidFill>
              </a:rPr>
              <a:t>stenofágní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vs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euryfágní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Poloha </a:t>
            </a:r>
            <a:r>
              <a:rPr lang="cs-CZ" b="1" dirty="0" smtClean="0">
                <a:solidFill>
                  <a:schemeClr val="bg1"/>
                </a:solidFill>
              </a:rPr>
              <a:t>optima v hodnotách </a:t>
            </a:r>
            <a:r>
              <a:rPr lang="cs-CZ" b="1" dirty="0">
                <a:solidFill>
                  <a:schemeClr val="bg1"/>
                </a:solidFill>
              </a:rPr>
              <a:t>působení faktoru :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1) Nízkých (</a:t>
            </a:r>
            <a:r>
              <a:rPr lang="cs-CZ" b="1" dirty="0" err="1" smtClean="0">
                <a:solidFill>
                  <a:schemeClr val="bg1"/>
                </a:solidFill>
              </a:rPr>
              <a:t>oligo</a:t>
            </a:r>
            <a:r>
              <a:rPr lang="cs-CZ" b="1" dirty="0" smtClean="0">
                <a:solidFill>
                  <a:schemeClr val="bg1"/>
                </a:solidFill>
              </a:rPr>
              <a:t>-)</a:t>
            </a: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2) Středních (</a:t>
            </a:r>
            <a:r>
              <a:rPr lang="cs-CZ" b="1" dirty="0" err="1" smtClean="0">
                <a:solidFill>
                  <a:schemeClr val="bg1"/>
                </a:solidFill>
              </a:rPr>
              <a:t>mezo</a:t>
            </a:r>
            <a:r>
              <a:rPr lang="cs-CZ" b="1" dirty="0" smtClean="0">
                <a:solidFill>
                  <a:schemeClr val="bg1"/>
                </a:solidFill>
              </a:rPr>
              <a:t>-)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3) V</a:t>
            </a:r>
            <a:r>
              <a:rPr lang="cs-CZ" b="1" dirty="0" smtClean="0">
                <a:solidFill>
                  <a:schemeClr val="bg1"/>
                </a:solidFill>
              </a:rPr>
              <a:t>ysokých (</a:t>
            </a:r>
            <a:r>
              <a:rPr lang="cs-CZ" b="1" dirty="0" err="1" smtClean="0">
                <a:solidFill>
                  <a:schemeClr val="bg1"/>
                </a:solidFill>
              </a:rPr>
              <a:t>poly</a:t>
            </a:r>
            <a:r>
              <a:rPr lang="cs-CZ" b="1" dirty="0" smtClean="0">
                <a:solidFill>
                  <a:schemeClr val="bg1"/>
                </a:solidFill>
              </a:rPr>
              <a:t>-)</a:t>
            </a:r>
            <a:endParaRPr lang="cs-CZ" dirty="0" smtClean="0">
              <a:solidFill>
                <a:schemeClr val="bg1"/>
              </a:solidFill>
            </a:endParaRPr>
          </a:p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Ekologická valence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8889" t="22699" r="50063" b="10317"/>
          <a:stretch/>
        </p:blipFill>
        <p:spPr>
          <a:xfrm>
            <a:off x="6276975" y="1285875"/>
            <a:ext cx="5730587" cy="54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4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" y="3343275"/>
            <a:ext cx="6600826" cy="27813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bg1"/>
                </a:solidFill>
              </a:rPr>
              <a:t>1) Podle </a:t>
            </a:r>
            <a:r>
              <a:rPr lang="cs-CZ" b="1" dirty="0" smtClean="0">
                <a:solidFill>
                  <a:schemeClr val="bg1"/>
                </a:solidFill>
              </a:rPr>
              <a:t>typu prostředí</a:t>
            </a:r>
            <a:r>
              <a:rPr lang="cs-CZ" b="1" dirty="0" smtClean="0">
                <a:solidFill>
                  <a:schemeClr val="bg1"/>
                </a:solidFill>
              </a:rPr>
              <a:t>: </a:t>
            </a:r>
            <a:r>
              <a:rPr lang="cs-CZ" b="1" dirty="0" err="1" smtClean="0">
                <a:solidFill>
                  <a:schemeClr val="bg1"/>
                </a:solidFill>
              </a:rPr>
              <a:t>stenoekní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vs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euryekní</a:t>
            </a:r>
            <a:r>
              <a:rPr lang="cs-CZ" b="1" dirty="0" smtClean="0">
                <a:solidFill>
                  <a:schemeClr val="bg1"/>
                </a:solidFill>
              </a:rPr>
              <a:t> druhy</a:t>
            </a: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2) Podle </a:t>
            </a:r>
            <a:r>
              <a:rPr lang="cs-CZ" b="1" dirty="0" smtClean="0">
                <a:solidFill>
                  <a:schemeClr val="bg1"/>
                </a:solidFill>
              </a:rPr>
              <a:t>stanoviště</a:t>
            </a:r>
            <a:r>
              <a:rPr lang="cs-CZ" b="1" dirty="0" smtClean="0">
                <a:solidFill>
                  <a:schemeClr val="bg1"/>
                </a:solidFill>
              </a:rPr>
              <a:t>: stenotopní </a:t>
            </a:r>
            <a:r>
              <a:rPr lang="cs-CZ" b="1" dirty="0" err="1" smtClean="0">
                <a:solidFill>
                  <a:schemeClr val="bg1"/>
                </a:solidFill>
              </a:rPr>
              <a:t>vs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eurytopní druhy</a:t>
            </a: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b="1" dirty="0" smtClean="0">
                <a:solidFill>
                  <a:schemeClr val="bg1"/>
                </a:solidFill>
              </a:rPr>
              <a:t>Limitující </a:t>
            </a:r>
            <a:r>
              <a:rPr lang="cs-CZ" b="1" dirty="0" smtClean="0">
                <a:solidFill>
                  <a:schemeClr val="bg1"/>
                </a:solidFill>
              </a:rPr>
              <a:t>faktory - působí v rozsahu mezních hodnot a jsou </a:t>
            </a:r>
            <a:r>
              <a:rPr lang="cs-CZ" b="1" dirty="0" smtClean="0">
                <a:solidFill>
                  <a:schemeClr val="bg1"/>
                </a:solidFill>
              </a:rPr>
              <a:t>pro přežití </a:t>
            </a:r>
            <a:r>
              <a:rPr lang="cs-CZ" b="1" dirty="0" smtClean="0">
                <a:solidFill>
                  <a:schemeClr val="bg1"/>
                </a:solidFill>
              </a:rPr>
              <a:t>jedinců zvláště kritické</a:t>
            </a:r>
            <a:r>
              <a:rPr lang="cs-CZ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Ekologická valence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6" y="3343275"/>
            <a:ext cx="5287526" cy="32956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675609" y="2973943"/>
            <a:ext cx="171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Ekologická </a:t>
            </a:r>
            <a:r>
              <a:rPr lang="cs-CZ" b="1" dirty="0" smtClean="0">
                <a:solidFill>
                  <a:schemeClr val="bg1"/>
                </a:solidFill>
              </a:rPr>
              <a:t>NIKA</a:t>
            </a:r>
          </a:p>
        </p:txBody>
      </p:sp>
      <p:sp>
        <p:nvSpPr>
          <p:cNvPr id="9" name="Obdélník 8"/>
          <p:cNvSpPr/>
          <p:nvPr/>
        </p:nvSpPr>
        <p:spPr>
          <a:xfrm>
            <a:off x="238124" y="1190625"/>
            <a:ext cx="9820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92D050"/>
                </a:solidFill>
              </a:rPr>
              <a:t>Poloha optima 	</a:t>
            </a:r>
            <a:r>
              <a:rPr lang="cs-CZ" sz="2400" b="1" dirty="0" err="1">
                <a:solidFill>
                  <a:srgbClr val="92D050"/>
                </a:solidFill>
              </a:rPr>
              <a:t>Stenovalentní</a:t>
            </a:r>
            <a:r>
              <a:rPr lang="cs-CZ" sz="2400" b="1" dirty="0">
                <a:solidFill>
                  <a:srgbClr val="92D050"/>
                </a:solidFill>
              </a:rPr>
              <a:t> druhy 		</a:t>
            </a:r>
            <a:r>
              <a:rPr lang="cs-CZ" sz="2400" b="1" dirty="0" err="1">
                <a:solidFill>
                  <a:srgbClr val="92D050"/>
                </a:solidFill>
              </a:rPr>
              <a:t>Euryvalentní</a:t>
            </a:r>
            <a:r>
              <a:rPr lang="cs-CZ" sz="2400" b="1" dirty="0">
                <a:solidFill>
                  <a:srgbClr val="92D050"/>
                </a:solidFill>
              </a:rPr>
              <a:t> druhy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dolní 			</a:t>
            </a:r>
            <a:r>
              <a:rPr lang="cs-CZ" sz="2400" b="1" dirty="0" err="1">
                <a:solidFill>
                  <a:schemeClr val="bg1"/>
                </a:solidFill>
              </a:rPr>
              <a:t>oligostenovalentní</a:t>
            </a:r>
            <a:r>
              <a:rPr lang="cs-CZ" sz="2400" b="1" dirty="0">
                <a:solidFill>
                  <a:schemeClr val="bg1"/>
                </a:solidFill>
              </a:rPr>
              <a:t> 		</a:t>
            </a:r>
            <a:r>
              <a:rPr lang="cs-CZ" sz="2400" b="1" dirty="0" err="1">
                <a:solidFill>
                  <a:schemeClr val="bg1"/>
                </a:solidFill>
              </a:rPr>
              <a:t>oligoeuryvalentní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střední 		</a:t>
            </a:r>
            <a:r>
              <a:rPr lang="cs-CZ" sz="2400" b="1" dirty="0" err="1">
                <a:solidFill>
                  <a:schemeClr val="bg1"/>
                </a:solidFill>
              </a:rPr>
              <a:t>mezostenovalentní</a:t>
            </a:r>
            <a:r>
              <a:rPr lang="cs-CZ" sz="2400" b="1" dirty="0">
                <a:solidFill>
                  <a:schemeClr val="bg1"/>
                </a:solidFill>
              </a:rPr>
              <a:t> 		</a:t>
            </a:r>
            <a:r>
              <a:rPr lang="cs-CZ" sz="2400" b="1" dirty="0" err="1">
                <a:solidFill>
                  <a:schemeClr val="bg1"/>
                </a:solidFill>
              </a:rPr>
              <a:t>mezoeuryvalentní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horní 			</a:t>
            </a:r>
            <a:r>
              <a:rPr lang="cs-CZ" sz="2400" b="1" dirty="0" err="1">
                <a:solidFill>
                  <a:schemeClr val="bg1"/>
                </a:solidFill>
              </a:rPr>
              <a:t>polystenovalentní</a:t>
            </a:r>
            <a:r>
              <a:rPr lang="cs-CZ" sz="2400" b="1" dirty="0">
                <a:solidFill>
                  <a:schemeClr val="bg1"/>
                </a:solidFill>
              </a:rPr>
              <a:t> 		</a:t>
            </a:r>
            <a:r>
              <a:rPr lang="cs-CZ" sz="2400" b="1" dirty="0" err="1">
                <a:solidFill>
                  <a:schemeClr val="bg1"/>
                </a:solidFill>
              </a:rPr>
              <a:t>polyeuryvalentní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8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0975" y="1962150"/>
            <a:ext cx="8229600" cy="4276725"/>
          </a:xfrm>
        </p:spPr>
        <p:txBody>
          <a:bodyPr>
            <a:noAutofit/>
          </a:bodyPr>
          <a:lstStyle/>
          <a:p>
            <a:pPr marL="457200" indent="-457200" algn="l">
              <a:buAutoNum type="arabicParenR"/>
            </a:pPr>
            <a:r>
              <a:rPr lang="cs-CZ" sz="2000" b="1" dirty="0" smtClean="0">
                <a:solidFill>
                  <a:schemeClr val="bg1"/>
                </a:solidFill>
              </a:rPr>
              <a:t>Reakce: rychlé </a:t>
            </a:r>
            <a:r>
              <a:rPr lang="cs-CZ" sz="2000" b="1" dirty="0" smtClean="0">
                <a:solidFill>
                  <a:schemeClr val="bg1"/>
                </a:solidFill>
              </a:rPr>
              <a:t>fyziologické změny na obvykle jednorázové změny </a:t>
            </a:r>
            <a:endParaRPr lang="cs-CZ" sz="2000" b="1" dirty="0" smtClean="0">
              <a:solidFill>
                <a:schemeClr val="bg1"/>
              </a:solidFill>
            </a:endParaRPr>
          </a:p>
          <a:p>
            <a:pPr algn="l"/>
            <a:r>
              <a:rPr lang="cs-CZ" sz="2000" b="1" dirty="0">
                <a:solidFill>
                  <a:schemeClr val="bg1"/>
                </a:solidFill>
              </a:rPr>
              <a:t>	 </a:t>
            </a:r>
            <a:r>
              <a:rPr lang="cs-CZ" sz="2000" b="1" dirty="0" smtClean="0">
                <a:solidFill>
                  <a:schemeClr val="bg1"/>
                </a:solidFill>
              </a:rPr>
              <a:t>      (</a:t>
            </a:r>
            <a:r>
              <a:rPr lang="cs-CZ" sz="2000" b="1" dirty="0" smtClean="0">
                <a:solidFill>
                  <a:schemeClr val="bg1"/>
                </a:solidFill>
              </a:rPr>
              <a:t>prahová intenzita).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2)    Adaptace: přizpůsobení </a:t>
            </a:r>
            <a:r>
              <a:rPr lang="cs-CZ" sz="2000" b="1" dirty="0" smtClean="0">
                <a:solidFill>
                  <a:schemeClr val="bg1"/>
                </a:solidFill>
              </a:rPr>
              <a:t>se organismu podmínkám prostředí během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                           individuálního života </a:t>
            </a:r>
            <a:r>
              <a:rPr lang="cs-CZ" sz="2000" b="1" dirty="0" smtClean="0">
                <a:solidFill>
                  <a:schemeClr val="bg1"/>
                </a:solidFill>
              </a:rPr>
              <a:t>nebo fylogenetického </a:t>
            </a:r>
            <a:r>
              <a:rPr lang="cs-CZ" sz="2000" b="1" dirty="0" smtClean="0">
                <a:solidFill>
                  <a:schemeClr val="bg1"/>
                </a:solidFill>
              </a:rPr>
              <a:t>vývoje</a:t>
            </a:r>
          </a:p>
          <a:p>
            <a:pPr algn="l"/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                         (vztahuje </a:t>
            </a:r>
            <a:r>
              <a:rPr lang="cs-CZ" sz="2000" b="1" dirty="0">
                <a:solidFill>
                  <a:schemeClr val="bg1"/>
                </a:solidFill>
              </a:rPr>
              <a:t>se na jednotlivce i jeho jednotlivé orgány </a:t>
            </a:r>
            <a:r>
              <a:rPr lang="cs-CZ" sz="2000" b="1" dirty="0" smtClean="0">
                <a:solidFill>
                  <a:schemeClr val="bg1"/>
                </a:solidFill>
              </a:rPr>
              <a:t>a              </a:t>
            </a:r>
          </a:p>
          <a:p>
            <a:pPr algn="l"/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                         buňky, populace</a:t>
            </a:r>
            <a:r>
              <a:rPr lang="cs-CZ" sz="2000" b="1" dirty="0">
                <a:solidFill>
                  <a:schemeClr val="bg1"/>
                </a:solidFill>
              </a:rPr>
              <a:t>, druhy a vyšší taxony i na celá </a:t>
            </a:r>
            <a:r>
              <a:rPr lang="cs-CZ" sz="2000" b="1" dirty="0" smtClean="0">
                <a:solidFill>
                  <a:schemeClr val="bg1"/>
                </a:solidFill>
              </a:rPr>
              <a:t>společenstva</a:t>
            </a:r>
            <a:r>
              <a:rPr lang="cs-CZ" sz="2000" b="1" dirty="0" smtClean="0">
                <a:solidFill>
                  <a:schemeClr val="bg1"/>
                </a:solidFill>
              </a:rPr>
              <a:t>).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	A) odezva </a:t>
            </a:r>
            <a:r>
              <a:rPr lang="cs-CZ" sz="2000" b="1" dirty="0" smtClean="0">
                <a:solidFill>
                  <a:schemeClr val="bg1"/>
                </a:solidFill>
              </a:rPr>
              <a:t>na dlouhodobý nebo opakovaný </a:t>
            </a:r>
            <a:r>
              <a:rPr lang="cs-CZ" sz="2000" b="1" dirty="0" smtClean="0">
                <a:solidFill>
                  <a:schemeClr val="bg1"/>
                </a:solidFill>
              </a:rPr>
              <a:t>podnět</a:t>
            </a:r>
          </a:p>
          <a:p>
            <a:pPr algn="l"/>
            <a:r>
              <a:rPr lang="cs-CZ" sz="2000" b="1" dirty="0">
                <a:solidFill>
                  <a:schemeClr val="bg1"/>
                </a:solidFill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</a:rPr>
              <a:t>B) </a:t>
            </a:r>
            <a:r>
              <a:rPr lang="cs-CZ" sz="2000" b="1" dirty="0" smtClean="0">
                <a:solidFill>
                  <a:schemeClr val="bg1"/>
                </a:solidFill>
              </a:rPr>
              <a:t>biologicky </a:t>
            </a:r>
            <a:r>
              <a:rPr lang="cs-CZ" sz="2000" b="1" dirty="0" smtClean="0">
                <a:solidFill>
                  <a:schemeClr val="bg1"/>
                </a:solidFill>
              </a:rPr>
              <a:t>výhodné </a:t>
            </a:r>
            <a:r>
              <a:rPr lang="cs-CZ" sz="2000" b="1" dirty="0" smtClean="0">
                <a:solidFill>
                  <a:schemeClr val="bg1"/>
                </a:solidFill>
              </a:rPr>
              <a:t>změny</a:t>
            </a:r>
          </a:p>
          <a:p>
            <a:pPr marL="914400" lvl="1" indent="-457200" algn="l">
              <a:buAutoNum type="alphaUcParenR"/>
            </a:pPr>
            <a:endParaRPr lang="cs-CZ" b="1" dirty="0" smtClean="0">
              <a:solidFill>
                <a:schemeClr val="bg1"/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Habituace: snížená </a:t>
            </a:r>
            <a:r>
              <a:rPr lang="cs-CZ" sz="2000" b="1" dirty="0" smtClean="0">
                <a:solidFill>
                  <a:schemeClr val="bg1"/>
                </a:solidFill>
              </a:rPr>
              <a:t>citlivost vůči změnám vnějších faktorů</a:t>
            </a:r>
            <a:r>
              <a:rPr lang="cs-CZ" sz="2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cs-CZ" sz="800" b="1" dirty="0" smtClean="0">
              <a:solidFill>
                <a:schemeClr val="bg1"/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Deformace: </a:t>
            </a:r>
            <a:r>
              <a:rPr lang="cs-CZ" sz="2000" b="1" dirty="0" smtClean="0">
                <a:solidFill>
                  <a:schemeClr val="bg1"/>
                </a:solidFill>
              </a:rPr>
              <a:t>neschopnost kompenzovat vnější vlivy.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8" y="571500"/>
            <a:ext cx="11496675" cy="119062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+mn-lt"/>
              </a:rPr>
              <a:t>Organism</a:t>
            </a:r>
            <a:r>
              <a:rPr lang="cs-CZ" b="1" dirty="0" smtClean="0">
                <a:solidFill>
                  <a:srgbClr val="FFFF00"/>
                </a:solidFill>
                <a:latin typeface="+mn-lt"/>
              </a:rPr>
              <a:t>y </a:t>
            </a:r>
            <a:r>
              <a:rPr lang="cs-CZ" b="1" dirty="0" err="1" smtClean="0">
                <a:solidFill>
                  <a:srgbClr val="FFFF00"/>
                </a:solidFill>
                <a:latin typeface="+mn-lt"/>
              </a:rPr>
              <a:t>vs</a:t>
            </a:r>
            <a:r>
              <a:rPr lang="en-GB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+mn-lt"/>
              </a:rPr>
              <a:t>vliv</a:t>
            </a:r>
            <a:r>
              <a:rPr lang="en-GB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+mn-lt"/>
              </a:rPr>
              <a:t>vnějších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+mn-lt"/>
              </a:rPr>
              <a:t>faktorů</a:t>
            </a:r>
            <a:r>
              <a:rPr lang="cs-CZ" b="1" dirty="0" smtClean="0">
                <a:solidFill>
                  <a:srgbClr val="FFFF00"/>
                </a:solidFill>
                <a:latin typeface="+mn-lt"/>
              </a:rPr>
              <a:t>.</a:t>
            </a:r>
            <a:r>
              <a:rPr lang="en-GB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smtClean="0">
                <a:solidFill>
                  <a:srgbClr val="FFFF00"/>
                </a:solidFill>
                <a:latin typeface="+mn-lt"/>
              </a:rPr>
              <a:t>S</a:t>
            </a:r>
            <a:r>
              <a:rPr lang="en-GB" b="1" dirty="0" err="1" smtClean="0">
                <a:solidFill>
                  <a:srgbClr val="FFFF00"/>
                </a:solidFill>
                <a:latin typeface="+mn-lt"/>
              </a:rPr>
              <a:t>peciace</a:t>
            </a:r>
            <a:endParaRPr lang="cs-CZ" b="1" dirty="0">
              <a:solidFill>
                <a:srgbClr val="FFFF0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122" name="Picture 2" descr="CDN 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1962150"/>
            <a:ext cx="3438248" cy="47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423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799</Words>
  <Application>Microsoft Office PowerPoint</Application>
  <PresentationFormat>Širokoúhlá obrazovka</PresentationFormat>
  <Paragraphs>120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Ekologické faktory</vt:lpstr>
      <vt:lpstr>Ekologické faktory</vt:lpstr>
      <vt:lpstr>Podmínky vs zdroje</vt:lpstr>
      <vt:lpstr>Ekologické faktory - klasifikace</vt:lpstr>
      <vt:lpstr>Prezentace aplikace PowerPoint</vt:lpstr>
      <vt:lpstr>Ekologické faktory a organismy</vt:lpstr>
      <vt:lpstr>Ekologická valence</vt:lpstr>
      <vt:lpstr>Ekologická valence</vt:lpstr>
      <vt:lpstr>Organismy vs vliv vnějších faktorů. Speciace</vt:lpstr>
      <vt:lpstr>Typy adaptací</vt:lpstr>
      <vt:lpstr>Vliv adaptací na vnitřní prostředí organismů</vt:lpstr>
      <vt:lpstr>Vliv adaptací na vnitřní prostředí organismů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Ekologické faktory</dc:title>
  <dc:creator>Smolinský</dc:creator>
  <cp:lastModifiedBy>Smolinský</cp:lastModifiedBy>
  <cp:revision>17</cp:revision>
  <dcterms:created xsi:type="dcterms:W3CDTF">2025-02-26T07:21:53Z</dcterms:created>
  <dcterms:modified xsi:type="dcterms:W3CDTF">2025-02-26T13:37:37Z</dcterms:modified>
</cp:coreProperties>
</file>