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2" r:id="rId4"/>
    <p:sldId id="270" r:id="rId5"/>
    <p:sldId id="279" r:id="rId6"/>
    <p:sldId id="271" r:id="rId7"/>
    <p:sldId id="272" r:id="rId8"/>
    <p:sldId id="273" r:id="rId9"/>
    <p:sldId id="274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6" r:id="rId33"/>
    <p:sldId id="307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AEBC-3CD2-4A9C-9E70-CB5B090E8E14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BD3-AAC1-4E11-9806-9C59A53B3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39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AEBC-3CD2-4A9C-9E70-CB5B090E8E14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BD3-AAC1-4E11-9806-9C59A53B3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328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AEBC-3CD2-4A9C-9E70-CB5B090E8E14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BD3-AAC1-4E11-9806-9C59A53B3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446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AEBC-3CD2-4A9C-9E70-CB5B090E8E14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BD3-AAC1-4E11-9806-9C59A53B3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48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AEBC-3CD2-4A9C-9E70-CB5B090E8E14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BD3-AAC1-4E11-9806-9C59A53B3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827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AEBC-3CD2-4A9C-9E70-CB5B090E8E14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BD3-AAC1-4E11-9806-9C59A53B3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269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AEBC-3CD2-4A9C-9E70-CB5B090E8E14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BD3-AAC1-4E11-9806-9C59A53B3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461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AEBC-3CD2-4A9C-9E70-CB5B090E8E14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BD3-AAC1-4E11-9806-9C59A53B3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58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AEBC-3CD2-4A9C-9E70-CB5B090E8E14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BD3-AAC1-4E11-9806-9C59A53B3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9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AEBC-3CD2-4A9C-9E70-CB5B090E8E14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BD3-AAC1-4E11-9806-9C59A53B3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6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AEBC-3CD2-4A9C-9E70-CB5B090E8E14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BD3-AAC1-4E11-9806-9C59A53B3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393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3AEBC-3CD2-4A9C-9E70-CB5B090E8E14}" type="datetimeFigureOut">
              <a:rPr lang="en-GB" smtClean="0"/>
              <a:t>12/03/2025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FEBD3-AAC1-4E11-9806-9C59A53B36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87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26A92C4A-2DFE-AFBD-CD2D-D06D2F103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2872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Ekologické faktory 2</a:t>
            </a:r>
          </a:p>
        </p:txBody>
      </p:sp>
      <p:pic>
        <p:nvPicPr>
          <p:cNvPr id="1026" name="Picture 2" descr="https://media.makeameme.org/created/class-abiotic-fact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281" y="1685924"/>
            <a:ext cx="6929438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DF401A74-3328-80C5-1B31-5EABF8737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82199" y="6067424"/>
            <a:ext cx="2202789" cy="790575"/>
          </a:xfrm>
        </p:spPr>
        <p:txBody>
          <a:bodyPr>
            <a:normAutofit/>
          </a:bodyPr>
          <a:lstStyle/>
          <a:p>
            <a:pPr algn="l"/>
            <a:r>
              <a:rPr lang="cs-CZ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Ing. Radovan Smolinský, Ph.D. et PhD.</a:t>
            </a:r>
          </a:p>
          <a:p>
            <a:pPr algn="l"/>
            <a:r>
              <a:rPr lang="cs-CZ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Mgr. Natálie </a:t>
            </a:r>
            <a:r>
              <a:rPr lang="cs-CZ" sz="1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Čeplová</a:t>
            </a:r>
            <a:r>
              <a:rPr lang="cs-CZ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Ph.D.</a:t>
            </a:r>
          </a:p>
          <a:p>
            <a:pPr algn="l"/>
            <a:r>
              <a:rPr lang="cs-CZ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Mgr. Libuše Vodová, Ph.D.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DF401A74-3328-80C5-1B31-5EABF8737C46}"/>
              </a:ext>
            </a:extLst>
          </p:cNvPr>
          <p:cNvSpPr txBox="1">
            <a:spLocks/>
          </p:cNvSpPr>
          <p:nvPr/>
        </p:nvSpPr>
        <p:spPr>
          <a:xfrm>
            <a:off x="0" y="6305549"/>
            <a:ext cx="3054202" cy="621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Prof. Mgr. Michal Hájek, Ph.D.</a:t>
            </a:r>
          </a:p>
          <a:p>
            <a:pPr algn="l"/>
            <a:r>
              <a:rPr lang="cs-CZ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Doc. RNDr. Světlana Zahrádková, Ph.D.</a:t>
            </a:r>
          </a:p>
        </p:txBody>
      </p:sp>
    </p:spTree>
    <p:extLst>
      <p:ext uri="{BB962C8B-B14F-4D97-AF65-F5344CB8AC3E}">
        <p14:creationId xmlns:p14="http://schemas.microsoft.com/office/powerpoint/2010/main" val="1391801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02D52-F2E5-2316-FAC2-B8EDDD593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1D249EC-7A46-DC0F-D97D-26A677E84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898" y="1285875"/>
            <a:ext cx="7420875" cy="5362575"/>
          </a:xfrm>
        </p:spPr>
        <p:txBody>
          <a:bodyPr>
            <a:normAutofit/>
          </a:bodyPr>
          <a:lstStyle/>
          <a:p>
            <a:pPr algn="l"/>
            <a:r>
              <a:rPr lang="cs-CZ" b="1" dirty="0">
                <a:solidFill>
                  <a:schemeClr val="bg1"/>
                </a:solidFill>
              </a:rPr>
              <a:t>1) Moře a oceány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	A) pobřeží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	B) ústí řek do moří (</a:t>
            </a:r>
            <a:r>
              <a:rPr lang="cs-CZ" b="1" dirty="0" err="1">
                <a:solidFill>
                  <a:schemeClr val="bg1"/>
                </a:solidFill>
              </a:rPr>
              <a:t>estuary</a:t>
            </a:r>
            <a:r>
              <a:rPr lang="cs-CZ" b="1" dirty="0">
                <a:solidFill>
                  <a:schemeClr val="bg1"/>
                </a:solidFill>
              </a:rPr>
              <a:t>)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2) Vody sladké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	A) podzemní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	B) povrchové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		I) tekoucí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		II) stojaté (nádrže, jezera, louže, atd.)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		III) mokřady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303C240-C8C7-413D-AD85-EC9B5AB4F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19062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Hydrosféra</a:t>
            </a:r>
          </a:p>
        </p:txBody>
      </p:sp>
      <p:pic>
        <p:nvPicPr>
          <p:cNvPr id="5" name="Obrázek 4" descr="Obsah obrázku text, útes, Mořská biologie, Organismus&#10;&#10;Obsah vygenerovaný umělou inteligencí může být nesprávný.">
            <a:extLst>
              <a:ext uri="{FF2B5EF4-FFF2-40B4-BE49-F238E27FC236}">
                <a16:creationId xmlns:a16="http://schemas.microsoft.com/office/drawing/2014/main" id="{55556FEB-72AA-E848-77D4-F86C2DEA6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12" y="1285875"/>
            <a:ext cx="4587690" cy="355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73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02D52-F2E5-2316-FAC2-B8EDDD593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1D249EC-7A46-DC0F-D97D-26A677E84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898" y="1285875"/>
            <a:ext cx="5143502" cy="5362575"/>
          </a:xfrm>
        </p:spPr>
        <p:txBody>
          <a:bodyPr>
            <a:normAutofit/>
          </a:bodyPr>
          <a:lstStyle/>
          <a:p>
            <a:pPr algn="l"/>
            <a:r>
              <a:rPr lang="cs-CZ" b="1" noProof="0" dirty="0">
                <a:solidFill>
                  <a:schemeClr val="bg1"/>
                </a:solidFill>
              </a:rPr>
              <a:t>Hydrologický cyklus (doba jednoho cyklu - cca 9 dní (40x za rok):</a:t>
            </a:r>
          </a:p>
          <a:p>
            <a:pPr algn="l"/>
            <a:endParaRPr lang="cs-CZ" noProof="0" dirty="0">
              <a:solidFill>
                <a:schemeClr val="bg1"/>
              </a:solidFill>
            </a:endParaRPr>
          </a:p>
          <a:p>
            <a:pPr marL="358775" indent="-358775" algn="l"/>
            <a:r>
              <a:rPr lang="cs-CZ" noProof="0" dirty="0">
                <a:solidFill>
                  <a:schemeClr val="bg1"/>
                </a:solidFill>
              </a:rPr>
              <a:t>1) </a:t>
            </a:r>
            <a:r>
              <a:rPr lang="cs-CZ" b="1" noProof="0" dirty="0">
                <a:solidFill>
                  <a:schemeClr val="bg1"/>
                </a:solidFill>
              </a:rPr>
              <a:t>Malý oběh: </a:t>
            </a:r>
            <a:r>
              <a:rPr lang="cs-CZ" noProof="0" dirty="0">
                <a:solidFill>
                  <a:schemeClr val="bg1"/>
                </a:solidFill>
              </a:rPr>
              <a:t>pouze nad pevninou nebo pouze nad oceánem. Většina vypařené vody z pevniny padá pevninu a z oceánu do oceánu.</a:t>
            </a:r>
            <a:endParaRPr lang="cs-CZ" b="1" noProof="0" dirty="0">
              <a:solidFill>
                <a:schemeClr val="bg1"/>
              </a:solidFill>
            </a:endParaRPr>
          </a:p>
          <a:p>
            <a:pPr algn="l"/>
            <a:endParaRPr lang="cs-CZ" noProof="0" dirty="0">
              <a:solidFill>
                <a:schemeClr val="bg1"/>
              </a:solidFill>
            </a:endParaRPr>
          </a:p>
          <a:p>
            <a:pPr marL="358775" indent="-358775" algn="l"/>
            <a:r>
              <a:rPr lang="cs-CZ" noProof="0" dirty="0">
                <a:solidFill>
                  <a:schemeClr val="bg1"/>
                </a:solidFill>
              </a:rPr>
              <a:t>2) </a:t>
            </a:r>
            <a:r>
              <a:rPr lang="cs-CZ" b="1" noProof="0" dirty="0">
                <a:solidFill>
                  <a:schemeClr val="bg1"/>
                </a:solidFill>
              </a:rPr>
              <a:t>Velký oběh:</a:t>
            </a:r>
            <a:r>
              <a:rPr lang="cs-CZ" noProof="0" dirty="0">
                <a:solidFill>
                  <a:schemeClr val="bg1"/>
                </a:solidFill>
              </a:rPr>
              <a:t> vzniká spojením malých oběhů a je to výměna vody mezi světadíly a oceány.</a:t>
            </a:r>
            <a:endParaRPr lang="cs-CZ" b="1" noProof="0" dirty="0">
              <a:solidFill>
                <a:schemeClr val="bg1"/>
              </a:solidFill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303C240-C8C7-413D-AD85-EC9B5AB4F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19062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Cyklus vody</a:t>
            </a:r>
          </a:p>
        </p:txBody>
      </p:sp>
      <p:pic>
        <p:nvPicPr>
          <p:cNvPr id="5" name="Obrázek 4" descr="Obsah obrázku text, snímek obrazovky, hora, svah&#10;&#10;Obsah vygenerovaný umělou inteligencí může být nesprávný.">
            <a:extLst>
              <a:ext uri="{FF2B5EF4-FFF2-40B4-BE49-F238E27FC236}">
                <a16:creationId xmlns:a16="http://schemas.microsoft.com/office/drawing/2014/main" id="{FCF335CC-971C-3E05-E5F0-80E837B3C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690" y="1334621"/>
            <a:ext cx="6551181" cy="423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252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02D52-F2E5-2316-FAC2-B8EDDD593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1D249EC-7A46-DC0F-D97D-26A677E84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898" y="1285875"/>
            <a:ext cx="8395660" cy="5362575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cs-CZ" b="1" dirty="0">
                <a:solidFill>
                  <a:schemeClr val="bg1"/>
                </a:solidFill>
              </a:rPr>
              <a:t>Je určována polohou a podkladem. 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Má vliv na rozšíření a výskyt živočichů (ústí řek do moře).</a:t>
            </a:r>
          </a:p>
          <a:p>
            <a:pPr algn="l"/>
            <a:endParaRPr lang="cs-CZ" b="1" dirty="0">
              <a:solidFill>
                <a:schemeClr val="bg1"/>
              </a:solidFill>
            </a:endParaRP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1) Sladkovodní (brakické) biotopy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	kolísání: 0,05 - 0,4%o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	převládají uhličitany, pro organismy nutná osmoregulace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2) Mořské biotopy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	35 ‰ - hlavní moře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	2 - 8 ‰ - vnitrozemská moře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	převládají chloridy, izotonické prostředí </a:t>
            </a:r>
          </a:p>
          <a:p>
            <a:pPr algn="l"/>
            <a:endParaRPr lang="cs-CZ" b="1" dirty="0">
              <a:solidFill>
                <a:schemeClr val="bg1"/>
              </a:solidFill>
            </a:endParaRP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Ryby tažné: cyklicky euryhalinní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Ostatní ryby: euryhalinní nebo stenohalinní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Málo druhů schopných žít v mořské, brakické i sladké vodě (slávička, losos, jeseter) – potřebují 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určitý čas k adaptaci.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Živočichové snášejí kolísání salinity lépe při nižších teplotách.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Anadromní - většinu života ve slané vodě, do sladkých za účelem reprodukce (tření)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Katadromní – opak anadromních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303C240-C8C7-413D-AD85-EC9B5AB4F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19062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Salinita</a:t>
            </a:r>
          </a:p>
        </p:txBody>
      </p:sp>
      <p:pic>
        <p:nvPicPr>
          <p:cNvPr id="5" name="Obrázek 4" descr="Obsah obrázku text, computer, oblečení, počítač&#10;&#10;Obsah vygenerovaný umělou inteligencí může být nesprávný.">
            <a:extLst>
              <a:ext uri="{FF2B5EF4-FFF2-40B4-BE49-F238E27FC236}">
                <a16:creationId xmlns:a16="http://schemas.microsoft.com/office/drawing/2014/main" id="{CD246E4B-8C3F-3D46-E287-8C4EAA9A63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832" y="1285875"/>
            <a:ext cx="3705352" cy="43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54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02D52-F2E5-2316-FAC2-B8EDDD593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1D249EC-7A46-DC0F-D97D-26A677E84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911" y="2321860"/>
            <a:ext cx="7178490" cy="3681132"/>
          </a:xfrm>
        </p:spPr>
        <p:txBody>
          <a:bodyPr>
            <a:normAutofit lnSpcReduction="10000"/>
          </a:bodyPr>
          <a:lstStyle/>
          <a:p>
            <a:pPr algn="l"/>
            <a:endParaRPr lang="cs-CZ" b="1" dirty="0">
              <a:solidFill>
                <a:schemeClr val="bg1"/>
              </a:solidFill>
            </a:endParaRP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Ovlivňuje: tvar a stavbu těla vč. pohybových orgánů vodních živočichů</a:t>
            </a:r>
          </a:p>
          <a:p>
            <a:pPr algn="l"/>
            <a:endParaRPr lang="cs-CZ" b="1" dirty="0">
              <a:solidFill>
                <a:schemeClr val="bg1"/>
              </a:solidFill>
            </a:endParaRP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Suchozemští živočichové - nutné oporné soustavy - limitace velikosti</a:t>
            </a:r>
          </a:p>
          <a:p>
            <a:pPr algn="l"/>
            <a:endParaRPr lang="cs-CZ" b="1" dirty="0">
              <a:solidFill>
                <a:schemeClr val="bg1"/>
              </a:solidFill>
            </a:endParaRP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Vodní živočichové - nadlehčování vodou – jednodušší oporné soustavy, větší těla, atd.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303C240-C8C7-413D-AD85-EC9B5AB4F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19062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Hustota</a:t>
            </a:r>
          </a:p>
        </p:txBody>
      </p:sp>
      <p:pic>
        <p:nvPicPr>
          <p:cNvPr id="5" name="Obrázek 4" descr="Obsah obrázku text, voda, mrak, snímek obrazovky&#10;&#10;Obsah vygenerovaný umělou inteligencí může být nesprávný.">
            <a:extLst>
              <a:ext uri="{FF2B5EF4-FFF2-40B4-BE49-F238E27FC236}">
                <a16:creationId xmlns:a16="http://schemas.microsoft.com/office/drawing/2014/main" id="{9AFADA00-4777-4B9B-73A3-9CC76D4DD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729" y="2321860"/>
            <a:ext cx="4605118" cy="305808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1516D9A-FDC2-C6E7-E266-3EAF89BFFCB5}"/>
              </a:ext>
            </a:extLst>
          </p:cNvPr>
          <p:cNvSpPr txBox="1"/>
          <p:nvPr/>
        </p:nvSpPr>
        <p:spPr>
          <a:xfrm>
            <a:off x="342898" y="1340744"/>
            <a:ext cx="114994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2400" b="1" dirty="0">
                <a:solidFill>
                  <a:schemeClr val="bg1"/>
                </a:solidFill>
              </a:rPr>
              <a:t>Hustota vody (měrná hmotnost) - cca 775krát vyšší než vzduchu a je ovlivňována teplotou - fyzikální anomálie vody (nejvyšší při 4°C)</a:t>
            </a:r>
          </a:p>
        </p:txBody>
      </p:sp>
    </p:spTree>
    <p:extLst>
      <p:ext uri="{BB962C8B-B14F-4D97-AF65-F5344CB8AC3E}">
        <p14:creationId xmlns:p14="http://schemas.microsoft.com/office/powerpoint/2010/main" val="1905944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02D52-F2E5-2316-FAC2-B8EDDD593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1D249EC-7A46-DC0F-D97D-26A677E84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898" y="1285875"/>
            <a:ext cx="10164076" cy="5362575"/>
          </a:xfrm>
        </p:spPr>
        <p:txBody>
          <a:bodyPr>
            <a:normAutofit/>
          </a:bodyPr>
          <a:lstStyle/>
          <a:p>
            <a:pPr algn="l"/>
            <a:r>
              <a:rPr lang="cs-CZ" b="1" noProof="0" dirty="0">
                <a:solidFill>
                  <a:schemeClr val="bg1"/>
                </a:solidFill>
              </a:rPr>
              <a:t>Viskozita - vnitřní tření tekutiny. </a:t>
            </a:r>
          </a:p>
          <a:p>
            <a:pPr algn="l"/>
            <a:r>
              <a:rPr lang="cs-CZ" b="1" noProof="0" dirty="0">
                <a:solidFill>
                  <a:schemeClr val="bg1"/>
                </a:solidFill>
              </a:rPr>
              <a:t>Ovlivňuje odpor vůči tělesu, které se v ní pohybuje. Odpor závisí na velikosti tělesa a rychlosti pohybu.</a:t>
            </a:r>
          </a:p>
          <a:p>
            <a:pPr algn="l"/>
            <a:endParaRPr lang="cs-CZ" b="1" noProof="0" dirty="0">
              <a:solidFill>
                <a:schemeClr val="bg1"/>
              </a:solidFill>
            </a:endParaRPr>
          </a:p>
          <a:p>
            <a:pPr algn="l"/>
            <a:r>
              <a:rPr lang="cs-CZ" b="1" noProof="0" dirty="0">
                <a:solidFill>
                  <a:schemeClr val="bg1"/>
                </a:solidFill>
              </a:rPr>
              <a:t>Viskozita vody je asi 100x vyšší než viskozita vzduchu.</a:t>
            </a:r>
          </a:p>
          <a:p>
            <a:pPr algn="l"/>
            <a:endParaRPr lang="cs-CZ" b="1" noProof="0" dirty="0">
              <a:solidFill>
                <a:schemeClr val="bg1"/>
              </a:solidFill>
            </a:endParaRPr>
          </a:p>
          <a:p>
            <a:pPr algn="l"/>
            <a:r>
              <a:rPr lang="cs-CZ" b="1" noProof="0" dirty="0">
                <a:solidFill>
                  <a:schemeClr val="bg1"/>
                </a:solidFill>
              </a:rPr>
              <a:t>Vliv teploty: při 0°C je viskozita 2x vyšší než při 25°C</a:t>
            </a:r>
          </a:p>
          <a:p>
            <a:pPr algn="l"/>
            <a:r>
              <a:rPr lang="cs-CZ" b="1" noProof="0" dirty="0" err="1">
                <a:solidFill>
                  <a:schemeClr val="bg1"/>
                </a:solidFill>
              </a:rPr>
              <a:t>Cyklomorfóza</a:t>
            </a:r>
            <a:r>
              <a:rPr lang="cs-CZ" b="1" noProof="0" dirty="0">
                <a:solidFill>
                  <a:schemeClr val="bg1"/>
                </a:solidFill>
              </a:rPr>
              <a:t> některých planktonních živočichů</a:t>
            </a:r>
          </a:p>
          <a:p>
            <a:pPr algn="l"/>
            <a:r>
              <a:rPr lang="cs-CZ" b="1" noProof="0" dirty="0">
                <a:solidFill>
                  <a:schemeClr val="bg1"/>
                </a:solidFill>
              </a:rPr>
              <a:t>hrotnatka jezerní (</a:t>
            </a:r>
            <a:r>
              <a:rPr lang="cs-CZ" b="1" i="1" noProof="0" dirty="0" err="1">
                <a:solidFill>
                  <a:schemeClr val="bg1"/>
                </a:solidFill>
              </a:rPr>
              <a:t>Daphnia</a:t>
            </a:r>
            <a:r>
              <a:rPr lang="cs-CZ" b="1" i="1" noProof="0" dirty="0">
                <a:solidFill>
                  <a:schemeClr val="bg1"/>
                </a:solidFill>
              </a:rPr>
              <a:t> </a:t>
            </a:r>
            <a:r>
              <a:rPr lang="cs-CZ" b="1" i="1" noProof="0" dirty="0" err="1">
                <a:solidFill>
                  <a:schemeClr val="bg1"/>
                </a:solidFill>
              </a:rPr>
              <a:t>cucullata</a:t>
            </a:r>
            <a:r>
              <a:rPr lang="cs-CZ" b="1" noProof="0" dirty="0">
                <a:solidFill>
                  <a:schemeClr val="bg1"/>
                </a:solidFill>
              </a:rPr>
              <a:t>): </a:t>
            </a:r>
          </a:p>
          <a:p>
            <a:pPr algn="l"/>
            <a:r>
              <a:rPr lang="cs-CZ" b="1" noProof="0" dirty="0">
                <a:solidFill>
                  <a:schemeClr val="bg1"/>
                </a:solidFill>
              </a:rPr>
              <a:t>chladné období: nízká kulovitá hlava</a:t>
            </a:r>
          </a:p>
          <a:p>
            <a:pPr algn="l"/>
            <a:r>
              <a:rPr lang="cs-CZ" b="1" noProof="0" dirty="0">
                <a:solidFill>
                  <a:schemeClr val="bg1"/>
                </a:solidFill>
              </a:rPr>
              <a:t>teplé období: hlava přilbovitě zvýšená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303C240-C8C7-413D-AD85-EC9B5AB4F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19062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Viskozita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764BF344-3A8C-D5B8-D137-4F11D1816B71}"/>
              </a:ext>
            </a:extLst>
          </p:cNvPr>
          <p:cNvGrpSpPr/>
          <p:nvPr/>
        </p:nvGrpSpPr>
        <p:grpSpPr>
          <a:xfrm>
            <a:off x="7265898" y="2070285"/>
            <a:ext cx="4876800" cy="4733925"/>
            <a:chOff x="7265898" y="2070285"/>
            <a:chExt cx="4876800" cy="4733925"/>
          </a:xfrm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79AE6E4B-8079-1E79-7BD2-66558B7C1CE1}"/>
                </a:ext>
              </a:extLst>
            </p:cNvPr>
            <p:cNvSpPr/>
            <p:nvPr/>
          </p:nvSpPr>
          <p:spPr>
            <a:xfrm>
              <a:off x="7333133" y="2133598"/>
              <a:ext cx="4742330" cy="467061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5" name="Obrázek 4" descr="Obsah obrázku text, snímek obrazovky, řada/pruh, diagram&#10;&#10;Obsah vygenerovaný umělou inteligencí může být nesprávný.">
              <a:extLst>
                <a:ext uri="{FF2B5EF4-FFF2-40B4-BE49-F238E27FC236}">
                  <a16:creationId xmlns:a16="http://schemas.microsoft.com/office/drawing/2014/main" id="{C75DC8EB-C7B4-F84C-04D5-35588BD76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5898" y="2070285"/>
              <a:ext cx="4876800" cy="4733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5984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02D52-F2E5-2316-FAC2-B8EDDD593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1D249EC-7A46-DC0F-D97D-26A677E84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898" y="1285875"/>
            <a:ext cx="10164076" cy="5446076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cs-CZ" b="1" noProof="0" dirty="0">
                <a:solidFill>
                  <a:schemeClr val="bg1"/>
                </a:solidFill>
              </a:rPr>
              <a:t>Povrchové napětí vzniká na rozhraní mezi tekutým a plynným prostředím v důsledku zvýšené soudržnosti molekul vody.</a:t>
            </a:r>
          </a:p>
          <a:p>
            <a:pPr algn="l"/>
            <a:r>
              <a:rPr lang="cs-CZ" b="1" noProof="0" dirty="0">
                <a:solidFill>
                  <a:schemeClr val="bg1"/>
                </a:solidFill>
              </a:rPr>
              <a:t>Tenká blanka - opora k trvalému nebo přechodnému pobytu - neuston</a:t>
            </a:r>
          </a:p>
          <a:p>
            <a:pPr algn="l"/>
            <a:r>
              <a:rPr lang="cs-CZ" b="1" noProof="0" dirty="0" err="1">
                <a:solidFill>
                  <a:schemeClr val="bg1"/>
                </a:solidFill>
              </a:rPr>
              <a:t>Epineustické</a:t>
            </a:r>
            <a:r>
              <a:rPr lang="cs-CZ" b="1" noProof="0" dirty="0">
                <a:solidFill>
                  <a:schemeClr val="bg1"/>
                </a:solidFill>
              </a:rPr>
              <a:t> druhy - pobíhají a kloužou po povrchu blanky – součást pleustonu</a:t>
            </a:r>
          </a:p>
          <a:p>
            <a:pPr algn="l"/>
            <a:r>
              <a:rPr lang="cs-CZ" b="1" noProof="0" dirty="0" err="1">
                <a:solidFill>
                  <a:schemeClr val="bg1"/>
                </a:solidFill>
              </a:rPr>
              <a:t>Hyponeustické</a:t>
            </a:r>
            <a:r>
              <a:rPr lang="cs-CZ" b="1" noProof="0" dirty="0">
                <a:solidFill>
                  <a:schemeClr val="bg1"/>
                </a:solidFill>
              </a:rPr>
              <a:t> druhy - zavěšují se zespodu</a:t>
            </a:r>
          </a:p>
          <a:p>
            <a:pPr algn="l"/>
            <a:endParaRPr lang="cs-CZ" b="1" noProof="0" dirty="0">
              <a:solidFill>
                <a:schemeClr val="bg1"/>
              </a:solidFill>
            </a:endParaRPr>
          </a:p>
          <a:p>
            <a:pPr algn="l"/>
            <a:r>
              <a:rPr lang="cs-CZ" b="1" noProof="0" dirty="0">
                <a:solidFill>
                  <a:schemeClr val="bg1"/>
                </a:solidFill>
              </a:rPr>
              <a:t>Hydrostatický tlak roste s hloubkou - na každých 10m o jeden kilopond (1kp = 1kg/cm2)</a:t>
            </a:r>
          </a:p>
          <a:p>
            <a:pPr algn="l"/>
            <a:r>
              <a:rPr lang="cs-CZ" b="1" noProof="0" dirty="0">
                <a:solidFill>
                  <a:schemeClr val="bg1"/>
                </a:solidFill>
              </a:rPr>
              <a:t>Vůči tomuto faktoru nemají živočichové žádné specifické adaptace.</a:t>
            </a:r>
          </a:p>
          <a:p>
            <a:pPr algn="l"/>
            <a:r>
              <a:rPr lang="cs-CZ" b="1" noProof="0" dirty="0">
                <a:solidFill>
                  <a:schemeClr val="bg1"/>
                </a:solidFill>
              </a:rPr>
              <a:t>Některé organismy jsou schopné pozvolné adaptace.</a:t>
            </a:r>
          </a:p>
          <a:p>
            <a:pPr algn="l"/>
            <a:r>
              <a:rPr lang="cs-CZ" b="1" noProof="0" dirty="0">
                <a:solidFill>
                  <a:schemeClr val="bg1"/>
                </a:solidFill>
              </a:rPr>
              <a:t>Se zvyšujícím tlakem se zvyšuje rozpustnost CO2, tedy i vápníku – vede k redukci koster u hlubinných živočichů.</a:t>
            </a:r>
          </a:p>
          <a:p>
            <a:pPr algn="l"/>
            <a:r>
              <a:rPr lang="cs-CZ" b="1" noProof="0" dirty="0">
                <a:solidFill>
                  <a:schemeClr val="bg1"/>
                </a:solidFill>
              </a:rPr>
              <a:t>měňavka velká (</a:t>
            </a:r>
            <a:r>
              <a:rPr lang="cs-CZ" b="1" i="1" noProof="0" dirty="0" err="1">
                <a:solidFill>
                  <a:schemeClr val="bg1"/>
                </a:solidFill>
              </a:rPr>
              <a:t>Amoeba</a:t>
            </a:r>
            <a:r>
              <a:rPr lang="cs-CZ" b="1" i="1" noProof="0" dirty="0">
                <a:solidFill>
                  <a:schemeClr val="bg1"/>
                </a:solidFill>
              </a:rPr>
              <a:t> proteus</a:t>
            </a:r>
            <a:r>
              <a:rPr lang="cs-CZ" b="1" noProof="0" dirty="0">
                <a:solidFill>
                  <a:schemeClr val="bg1"/>
                </a:solidFill>
              </a:rPr>
              <a:t>) snáší výkyvy až 250 </a:t>
            </a:r>
            <a:r>
              <a:rPr lang="cs-CZ" b="1" noProof="0" dirty="0" err="1">
                <a:solidFill>
                  <a:schemeClr val="bg1"/>
                </a:solidFill>
              </a:rPr>
              <a:t>kp</a:t>
            </a:r>
            <a:endParaRPr lang="cs-CZ" b="1" noProof="0" dirty="0">
              <a:solidFill>
                <a:schemeClr val="bg1"/>
              </a:solidFill>
            </a:endParaRPr>
          </a:p>
          <a:p>
            <a:pPr algn="l"/>
            <a:r>
              <a:rPr lang="cs-CZ" b="1" noProof="0" dirty="0">
                <a:solidFill>
                  <a:schemeClr val="bg1"/>
                </a:solidFill>
              </a:rPr>
              <a:t>prvoci: </a:t>
            </a:r>
            <a:r>
              <a:rPr lang="cs-CZ" b="1" i="1" noProof="0" dirty="0" err="1">
                <a:solidFill>
                  <a:schemeClr val="bg1"/>
                </a:solidFill>
              </a:rPr>
              <a:t>Paramecium</a:t>
            </a:r>
            <a:r>
              <a:rPr lang="cs-CZ" b="1" i="1" noProof="0" dirty="0">
                <a:solidFill>
                  <a:schemeClr val="bg1"/>
                </a:solidFill>
              </a:rPr>
              <a:t>, </a:t>
            </a:r>
            <a:r>
              <a:rPr lang="cs-CZ" b="1" i="1" noProof="0" dirty="0" err="1">
                <a:solidFill>
                  <a:schemeClr val="bg1"/>
                </a:solidFill>
              </a:rPr>
              <a:t>Vorticella</a:t>
            </a:r>
            <a:r>
              <a:rPr lang="cs-CZ" b="1" i="1" noProof="0" dirty="0">
                <a:solidFill>
                  <a:schemeClr val="bg1"/>
                </a:solidFill>
              </a:rPr>
              <a:t>, </a:t>
            </a:r>
            <a:r>
              <a:rPr lang="cs-CZ" b="1" i="1" noProof="0" dirty="0" err="1">
                <a:solidFill>
                  <a:schemeClr val="bg1"/>
                </a:solidFill>
              </a:rPr>
              <a:t>Euplotes</a:t>
            </a:r>
            <a:r>
              <a:rPr lang="cs-CZ" b="1" i="1" noProof="0" dirty="0">
                <a:solidFill>
                  <a:schemeClr val="bg1"/>
                </a:solidFill>
              </a:rPr>
              <a:t> </a:t>
            </a:r>
            <a:r>
              <a:rPr lang="cs-CZ" b="1" noProof="0" dirty="0">
                <a:solidFill>
                  <a:schemeClr val="bg1"/>
                </a:solidFill>
              </a:rPr>
              <a:t>– snáší až 500 </a:t>
            </a:r>
            <a:r>
              <a:rPr lang="cs-CZ" b="1" noProof="0" dirty="0" err="1">
                <a:solidFill>
                  <a:schemeClr val="bg1"/>
                </a:solidFill>
              </a:rPr>
              <a:t>kp</a:t>
            </a:r>
            <a:r>
              <a:rPr lang="cs-CZ" b="1" noProof="0" dirty="0">
                <a:solidFill>
                  <a:schemeClr val="bg1"/>
                </a:solidFill>
              </a:rPr>
              <a:t> po 1- 2dny</a:t>
            </a:r>
          </a:p>
          <a:p>
            <a:pPr algn="l"/>
            <a:r>
              <a:rPr lang="cs-CZ" b="1" noProof="0" dirty="0">
                <a:solidFill>
                  <a:schemeClr val="bg1"/>
                </a:solidFill>
              </a:rPr>
              <a:t>blešivec (</a:t>
            </a:r>
            <a:r>
              <a:rPr lang="cs-CZ" b="1" i="1" noProof="0" dirty="0" err="1">
                <a:solidFill>
                  <a:schemeClr val="bg1"/>
                </a:solidFill>
              </a:rPr>
              <a:t>Gammarus</a:t>
            </a:r>
            <a:r>
              <a:rPr lang="cs-CZ" b="1" noProof="0" dirty="0">
                <a:solidFill>
                  <a:schemeClr val="bg1"/>
                </a:solidFill>
              </a:rPr>
              <a:t>) hyne při tlacích až 400-600 </a:t>
            </a:r>
            <a:r>
              <a:rPr lang="cs-CZ" b="1" noProof="0" dirty="0" err="1">
                <a:solidFill>
                  <a:schemeClr val="bg1"/>
                </a:solidFill>
              </a:rPr>
              <a:t>kp</a:t>
            </a:r>
            <a:endParaRPr lang="cs-CZ" b="1" noProof="0" dirty="0">
              <a:solidFill>
                <a:schemeClr val="bg1"/>
              </a:solidFill>
            </a:endParaRPr>
          </a:p>
          <a:p>
            <a:pPr algn="l"/>
            <a:endParaRPr lang="cs-CZ" b="1" noProof="0" dirty="0">
              <a:solidFill>
                <a:schemeClr val="bg1"/>
              </a:solidFill>
            </a:endParaRPr>
          </a:p>
          <a:p>
            <a:pPr algn="l"/>
            <a:r>
              <a:rPr lang="cs-CZ" b="1" noProof="0" dirty="0">
                <a:solidFill>
                  <a:schemeClr val="bg1"/>
                </a:solidFill>
              </a:rPr>
              <a:t>Odolnější jsou živočichové bez prostor vyplněných vzduchem</a:t>
            </a:r>
          </a:p>
          <a:p>
            <a:pPr algn="l"/>
            <a:r>
              <a:rPr lang="cs-CZ" b="1" noProof="0" dirty="0">
                <a:solidFill>
                  <a:schemeClr val="bg1"/>
                </a:solidFill>
              </a:rPr>
              <a:t>U ryb, ptáků a savců - plynná embolie (</a:t>
            </a:r>
            <a:r>
              <a:rPr lang="cs-CZ" b="1" noProof="0" dirty="0" err="1">
                <a:solidFill>
                  <a:schemeClr val="bg1"/>
                </a:solidFill>
              </a:rPr>
              <a:t>Kessonova</a:t>
            </a:r>
            <a:r>
              <a:rPr lang="cs-CZ" b="1" noProof="0" dirty="0">
                <a:solidFill>
                  <a:schemeClr val="bg1"/>
                </a:solidFill>
              </a:rPr>
              <a:t> choroba)</a:t>
            </a:r>
          </a:p>
          <a:p>
            <a:pPr algn="l"/>
            <a:r>
              <a:rPr lang="cs-CZ" b="1" noProof="0" dirty="0" err="1">
                <a:solidFill>
                  <a:schemeClr val="bg1"/>
                </a:solidFill>
              </a:rPr>
              <a:t>Stenobatičtí</a:t>
            </a:r>
            <a:r>
              <a:rPr lang="cs-CZ" b="1" noProof="0" dirty="0">
                <a:solidFill>
                  <a:schemeClr val="bg1"/>
                </a:solidFill>
              </a:rPr>
              <a:t> živočichové – např. ryby s plynovým měchýřem</a:t>
            </a:r>
          </a:p>
          <a:p>
            <a:pPr algn="l"/>
            <a:r>
              <a:rPr lang="cs-CZ" b="1" noProof="0" dirty="0" err="1">
                <a:solidFill>
                  <a:schemeClr val="bg1"/>
                </a:solidFill>
              </a:rPr>
              <a:t>Eurybatičtí</a:t>
            </a:r>
            <a:r>
              <a:rPr lang="cs-CZ" b="1" noProof="0" dirty="0">
                <a:solidFill>
                  <a:schemeClr val="bg1"/>
                </a:solidFill>
              </a:rPr>
              <a:t> živočichové - planktonní </a:t>
            </a:r>
            <a:r>
              <a:rPr lang="cs-CZ" b="1" noProof="0" dirty="0" err="1">
                <a:solidFill>
                  <a:schemeClr val="bg1"/>
                </a:solidFill>
              </a:rPr>
              <a:t>rakovci</a:t>
            </a:r>
            <a:r>
              <a:rPr lang="cs-CZ" b="1" noProof="0" dirty="0">
                <a:solidFill>
                  <a:schemeClr val="bg1"/>
                </a:solidFill>
              </a:rPr>
              <a:t> (</a:t>
            </a:r>
            <a:r>
              <a:rPr lang="cs-CZ" b="1" noProof="0" dirty="0" err="1">
                <a:solidFill>
                  <a:schemeClr val="bg1"/>
                </a:solidFill>
              </a:rPr>
              <a:t>Malacostraca</a:t>
            </a:r>
            <a:r>
              <a:rPr lang="cs-CZ" b="1" noProof="0" dirty="0">
                <a:solidFill>
                  <a:schemeClr val="bg1"/>
                </a:solidFill>
              </a:rPr>
              <a:t>) (vertikální migrace 200 – 600 m)</a:t>
            </a:r>
          </a:p>
          <a:p>
            <a:pPr algn="l"/>
            <a:r>
              <a:rPr lang="cs-CZ" b="1" noProof="0" dirty="0">
                <a:solidFill>
                  <a:schemeClr val="bg1"/>
                </a:solidFill>
              </a:rPr>
              <a:t>		</a:t>
            </a:r>
            <a:r>
              <a:rPr lang="cs-CZ" b="1" noProof="0" dirty="0" err="1">
                <a:solidFill>
                  <a:schemeClr val="bg1"/>
                </a:solidFill>
              </a:rPr>
              <a:t>planktonofágní</a:t>
            </a:r>
            <a:r>
              <a:rPr lang="cs-CZ" b="1" noProof="0" dirty="0">
                <a:solidFill>
                  <a:schemeClr val="bg1"/>
                </a:solidFill>
              </a:rPr>
              <a:t> ryby, vorvaň (</a:t>
            </a:r>
            <a:r>
              <a:rPr lang="cs-CZ" b="1" noProof="0" dirty="0" err="1">
                <a:solidFill>
                  <a:schemeClr val="bg1"/>
                </a:solidFill>
              </a:rPr>
              <a:t>Physeter</a:t>
            </a:r>
            <a:r>
              <a:rPr lang="cs-CZ" b="1" noProof="0" dirty="0">
                <a:solidFill>
                  <a:schemeClr val="bg1"/>
                </a:solidFill>
              </a:rPr>
              <a:t> </a:t>
            </a:r>
            <a:r>
              <a:rPr lang="cs-CZ" b="1" noProof="0" dirty="0" err="1">
                <a:solidFill>
                  <a:schemeClr val="bg1"/>
                </a:solidFill>
              </a:rPr>
              <a:t>catodon</a:t>
            </a:r>
            <a:r>
              <a:rPr lang="cs-CZ" b="1" noProof="0" dirty="0">
                <a:solidFill>
                  <a:schemeClr val="bg1"/>
                </a:solidFill>
              </a:rPr>
              <a:t>) – do hloubky 500 – 1000 m</a:t>
            </a:r>
          </a:p>
          <a:p>
            <a:pPr algn="l"/>
            <a:r>
              <a:rPr lang="cs-CZ" b="1" noProof="0" dirty="0">
                <a:solidFill>
                  <a:schemeClr val="bg1"/>
                </a:solidFill>
              </a:rPr>
              <a:t>Hlubinní živočichové – ostnokožci, atd.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303C240-C8C7-413D-AD85-EC9B5AB4F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897" y="0"/>
            <a:ext cx="11518423" cy="1190625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Povrchové napětí a hydrostatický tlak</a:t>
            </a:r>
          </a:p>
        </p:txBody>
      </p:sp>
      <p:pic>
        <p:nvPicPr>
          <p:cNvPr id="5" name="Obrázek 4" descr="Obsah obrázku diagram, snímek obrazovky, řada/pruh, design&#10;&#10;Obsah vygenerovaný umělou inteligencí může být nesprávný.">
            <a:extLst>
              <a:ext uri="{FF2B5EF4-FFF2-40B4-BE49-F238E27FC236}">
                <a16:creationId xmlns:a16="http://schemas.microsoft.com/office/drawing/2014/main" id="{11C4E7FB-D7FF-F563-0A44-484720732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444" y="1704694"/>
            <a:ext cx="3799081" cy="1724306"/>
          </a:xfrm>
          <a:prstGeom prst="rect">
            <a:avLst/>
          </a:prstGeom>
        </p:spPr>
      </p:pic>
      <p:pic>
        <p:nvPicPr>
          <p:cNvPr id="7" name="Obrázek 6" descr="Obsah obrázku řada/pruh, Barevnost, Obdélník, design&#10;&#10;Obsah vygenerovaný umělou inteligencí může být nesprávný.">
            <a:extLst>
              <a:ext uri="{FF2B5EF4-FFF2-40B4-BE49-F238E27FC236}">
                <a16:creationId xmlns:a16="http://schemas.microsoft.com/office/drawing/2014/main" id="{94154952-DFE1-A076-9F2D-341387A2A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293" y="3679504"/>
            <a:ext cx="2684232" cy="305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81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02D52-F2E5-2316-FAC2-B8EDDD593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1D249EC-7A46-DC0F-D97D-26A677E84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898" y="2581835"/>
            <a:ext cx="5296651" cy="4066615"/>
          </a:xfrm>
        </p:spPr>
        <p:txBody>
          <a:bodyPr>
            <a:normAutofit fontScale="92500" lnSpcReduction="10000"/>
          </a:bodyPr>
          <a:lstStyle/>
          <a:p>
            <a:pPr algn="l"/>
            <a:endParaRPr lang="cs-CZ" b="1" dirty="0">
              <a:solidFill>
                <a:schemeClr val="bg1"/>
              </a:solidFill>
            </a:endParaRP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Intenzita klesá: 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1) odrazem na hladině - závisí na výšce Slunce a na vlastnostech hladiny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(v naší zem. Šířce v létě v průměru asi 2%, v zimě asi 14% dopadajícího světla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2a) rozptylem na anorganických i organických částicích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2b) na organismech vznášejících se ve vodách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3) zastíněním listy rostlin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303C240-C8C7-413D-AD85-EC9B5AB4F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897" y="0"/>
            <a:ext cx="11518423" cy="119062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Světelný režim a voda</a:t>
            </a:r>
          </a:p>
        </p:txBody>
      </p:sp>
      <p:pic>
        <p:nvPicPr>
          <p:cNvPr id="9" name="Obrázek 8" descr="Obsah obrázku text, diagram, snímek obrazovky, mapa&#10;&#10;Obsah vygenerovaný umělou inteligencí může být nesprávný.">
            <a:extLst>
              <a:ext uri="{FF2B5EF4-FFF2-40B4-BE49-F238E27FC236}">
                <a16:creationId xmlns:a16="http://schemas.microsoft.com/office/drawing/2014/main" id="{0BF23DBF-35DB-490E-8AD1-0D60D0117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196" y="2716306"/>
            <a:ext cx="6209553" cy="3492874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6325EC0B-D0CF-C391-7C0F-586D5279BC4A}"/>
              </a:ext>
            </a:extLst>
          </p:cNvPr>
          <p:cNvSpPr txBox="1"/>
          <p:nvPr/>
        </p:nvSpPr>
        <p:spPr>
          <a:xfrm>
            <a:off x="342896" y="1186681"/>
            <a:ext cx="114187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2400" b="1" dirty="0">
                <a:solidFill>
                  <a:schemeClr val="bg1"/>
                </a:solidFill>
              </a:rPr>
              <a:t>Cirkadiánní a roční kolísání v množství a spektrálním složení světla.</a:t>
            </a:r>
          </a:p>
          <a:p>
            <a:pPr algn="l"/>
            <a:r>
              <a:rPr lang="cs-CZ" sz="2400" b="1" dirty="0">
                <a:solidFill>
                  <a:schemeClr val="bg1"/>
                </a:solidFill>
              </a:rPr>
              <a:t>Vliv na: primární produkci, migrace, reprodukční cykly, rychlost růstu aj.</a:t>
            </a:r>
          </a:p>
          <a:p>
            <a:pPr algn="l"/>
            <a:endParaRPr lang="cs-CZ" sz="800" b="1" dirty="0">
              <a:solidFill>
                <a:schemeClr val="bg1"/>
              </a:solidFill>
            </a:endParaRPr>
          </a:p>
          <a:p>
            <a:pPr algn="l"/>
            <a:r>
              <a:rPr lang="cs-CZ" sz="2400" b="1" dirty="0">
                <a:solidFill>
                  <a:schemeClr val="bg1"/>
                </a:solidFill>
              </a:rPr>
              <a:t>Světlo pronikající vodním sloupcem mění svoje vlastnosti</a:t>
            </a:r>
          </a:p>
        </p:txBody>
      </p:sp>
    </p:spTree>
    <p:extLst>
      <p:ext uri="{BB962C8B-B14F-4D97-AF65-F5344CB8AC3E}">
        <p14:creationId xmlns:p14="http://schemas.microsoft.com/office/powerpoint/2010/main" val="2408917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02D52-F2E5-2316-FAC2-B8EDDD593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1D249EC-7A46-DC0F-D97D-26A677E84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898" y="1285875"/>
            <a:ext cx="6839293" cy="5362575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cs-CZ" b="1" dirty="0">
                <a:solidFill>
                  <a:schemeClr val="bg1"/>
                </a:solidFill>
              </a:rPr>
              <a:t>mění se spektrální složení (kvalita světla se směrem ke dnu vlivem rozdílné </a:t>
            </a:r>
            <a:r>
              <a:rPr lang="cs-CZ" b="1" dirty="0" err="1">
                <a:solidFill>
                  <a:schemeClr val="bg1"/>
                </a:solidFill>
              </a:rPr>
              <a:t>absorbce</a:t>
            </a:r>
            <a:r>
              <a:rPr lang="cs-CZ" b="1" dirty="0">
                <a:solidFill>
                  <a:schemeClr val="bg1"/>
                </a:solidFill>
              </a:rPr>
              <a:t> jednotlivých složek):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1) okrajové části spektra se absorbují nejdříve (UV, fialová)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2) střední pásmo spektra proniká nejhlouběji (zelená, žlutá)</a:t>
            </a:r>
          </a:p>
          <a:p>
            <a:pPr algn="l"/>
            <a:endParaRPr lang="cs-CZ" b="1" dirty="0">
              <a:solidFill>
                <a:schemeClr val="bg1"/>
              </a:solidFill>
            </a:endParaRP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Chromatická adaptace řas: adaptace na využití těch složek světla, které převládají v různých hloubkách</a:t>
            </a:r>
          </a:p>
          <a:p>
            <a:pPr algn="l"/>
            <a:endParaRPr lang="cs-CZ" b="1" dirty="0">
              <a:solidFill>
                <a:schemeClr val="bg1"/>
              </a:solidFill>
            </a:endParaRP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Kompenzační bod:  hloubka, ve které se vlivem úbytku světla vyrovnává intenzita fotosyntézy s dýcháním.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Kompenzační bod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- ve vnitrozemských vodách časté zákaly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- je řádově v hloubkách desítek cm až m,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- v čisté mořské vodě asi 200 m</a:t>
            </a:r>
          </a:p>
          <a:p>
            <a:pPr algn="l"/>
            <a:endParaRPr lang="cs-CZ" b="1" dirty="0">
              <a:solidFill>
                <a:schemeClr val="bg1"/>
              </a:solidFill>
            </a:endParaRP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Vrstva vody nad kompenzačním bodem – </a:t>
            </a:r>
            <a:r>
              <a:rPr lang="cs-CZ" b="1" dirty="0" err="1">
                <a:solidFill>
                  <a:schemeClr val="bg1"/>
                </a:solidFill>
              </a:rPr>
              <a:t>eufotická</a:t>
            </a:r>
            <a:r>
              <a:rPr lang="cs-CZ" b="1" dirty="0">
                <a:solidFill>
                  <a:schemeClr val="bg1"/>
                </a:solidFill>
              </a:rPr>
              <a:t> vrstva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303C240-C8C7-413D-AD85-EC9B5AB4F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897" y="0"/>
            <a:ext cx="11518423" cy="119062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Světelný režim a voda</a:t>
            </a:r>
          </a:p>
        </p:txBody>
      </p:sp>
      <p:pic>
        <p:nvPicPr>
          <p:cNvPr id="7" name="Obrázek 6" descr="Obsah obrázku text, snímek obrazovky, diagram, Barevnost&#10;&#10;Obsah vygenerovaný umělou inteligencí může být nesprávný.">
            <a:extLst>
              <a:ext uri="{FF2B5EF4-FFF2-40B4-BE49-F238E27FC236}">
                <a16:creationId xmlns:a16="http://schemas.microsoft.com/office/drawing/2014/main" id="{C5306A11-8379-0C4E-711D-03068F371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91" y="1355911"/>
            <a:ext cx="4840040" cy="421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26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02D52-F2E5-2316-FAC2-B8EDDD593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1D249EC-7A46-DC0F-D97D-26A677E84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119" y="2608730"/>
            <a:ext cx="6122893" cy="4157872"/>
          </a:xfrm>
        </p:spPr>
        <p:txBody>
          <a:bodyPr>
            <a:noAutofit/>
          </a:bodyPr>
          <a:lstStyle/>
          <a:p>
            <a:pPr algn="l"/>
            <a:r>
              <a:rPr lang="cs-CZ" sz="1800" b="1" dirty="0">
                <a:solidFill>
                  <a:schemeClr val="bg1"/>
                </a:solidFill>
              </a:rPr>
              <a:t>Negativní vlivy zákalu:</a:t>
            </a:r>
          </a:p>
          <a:p>
            <a:pPr algn="l"/>
            <a:r>
              <a:rPr lang="cs-CZ" sz="1800" b="1" dirty="0">
                <a:solidFill>
                  <a:schemeClr val="bg1"/>
                </a:solidFill>
              </a:rPr>
              <a:t>1) snížená schopnost orientace</a:t>
            </a:r>
          </a:p>
          <a:p>
            <a:pPr algn="l"/>
            <a:r>
              <a:rPr lang="cs-CZ" sz="1800" b="1" dirty="0">
                <a:solidFill>
                  <a:schemeClr val="bg1"/>
                </a:solidFill>
              </a:rPr>
              <a:t>2) zanášení filtračních aparátů a žaber</a:t>
            </a:r>
          </a:p>
          <a:p>
            <a:pPr algn="l"/>
            <a:endParaRPr lang="cs-CZ" sz="800" b="1" dirty="0">
              <a:solidFill>
                <a:schemeClr val="bg1"/>
              </a:solidFill>
            </a:endParaRPr>
          </a:p>
          <a:p>
            <a:pPr algn="l"/>
            <a:r>
              <a:rPr lang="cs-CZ" sz="1800" b="1" dirty="0">
                <a:solidFill>
                  <a:schemeClr val="bg1"/>
                </a:solidFill>
              </a:rPr>
              <a:t>Vegetační zákaly (</a:t>
            </a:r>
            <a:r>
              <a:rPr lang="cs-CZ" sz="1800" b="1" dirty="0" err="1">
                <a:solidFill>
                  <a:schemeClr val="bg1"/>
                </a:solidFill>
              </a:rPr>
              <a:t>bakterioplankton</a:t>
            </a:r>
            <a:r>
              <a:rPr lang="cs-CZ" sz="1800" b="1" dirty="0">
                <a:solidFill>
                  <a:schemeClr val="bg1"/>
                </a:solidFill>
              </a:rPr>
              <a:t>, fytoplankton) - jako zdroj potravy</a:t>
            </a:r>
          </a:p>
          <a:p>
            <a:pPr algn="l"/>
            <a:endParaRPr lang="cs-CZ" sz="800" b="1" dirty="0">
              <a:solidFill>
                <a:schemeClr val="bg1"/>
              </a:solidFill>
            </a:endParaRPr>
          </a:p>
          <a:p>
            <a:pPr algn="l"/>
            <a:r>
              <a:rPr lang="cs-CZ" sz="1800" b="1" dirty="0">
                <a:solidFill>
                  <a:schemeClr val="bg1"/>
                </a:solidFill>
              </a:rPr>
              <a:t>Průhlednost se zjišťuje pomocí </a:t>
            </a:r>
            <a:r>
              <a:rPr lang="cs-CZ" sz="1800" b="1" dirty="0" err="1">
                <a:solidFill>
                  <a:schemeClr val="bg1"/>
                </a:solidFill>
              </a:rPr>
              <a:t>Secchiho</a:t>
            </a:r>
            <a:r>
              <a:rPr lang="cs-CZ" sz="1800" b="1" dirty="0">
                <a:solidFill>
                  <a:schemeClr val="bg1"/>
                </a:solidFill>
              </a:rPr>
              <a:t> desky. V zimě větší než v létě.</a:t>
            </a:r>
          </a:p>
          <a:p>
            <a:pPr algn="l"/>
            <a:endParaRPr lang="cs-CZ" sz="800" b="1" dirty="0">
              <a:solidFill>
                <a:schemeClr val="bg1"/>
              </a:solidFill>
            </a:endParaRPr>
          </a:p>
          <a:p>
            <a:pPr algn="l"/>
            <a:r>
              <a:rPr lang="cs-CZ" sz="1800" b="1" dirty="0">
                <a:solidFill>
                  <a:schemeClr val="bg1"/>
                </a:solidFill>
              </a:rPr>
              <a:t>Oligotrofní jezero - průhlednost 15 – 20 m</a:t>
            </a:r>
          </a:p>
          <a:p>
            <a:pPr algn="l"/>
            <a:r>
              <a:rPr lang="cs-CZ" sz="1800" b="1" dirty="0">
                <a:solidFill>
                  <a:schemeClr val="bg1"/>
                </a:solidFill>
              </a:rPr>
              <a:t>Eutrofní rybník - průhlednost řádově desítky cm</a:t>
            </a:r>
          </a:p>
          <a:p>
            <a:pPr algn="l"/>
            <a:r>
              <a:rPr lang="cs-CZ" sz="1800" b="1" dirty="0">
                <a:solidFill>
                  <a:schemeClr val="bg1"/>
                </a:solidFill>
              </a:rPr>
              <a:t>Slouží mj. pro orientační informaci o trofické úrovni.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303C240-C8C7-413D-AD85-EC9B5AB4F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897" y="0"/>
            <a:ext cx="11518423" cy="119062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Průhlednost a voda</a:t>
            </a:r>
          </a:p>
        </p:txBody>
      </p:sp>
      <p:pic>
        <p:nvPicPr>
          <p:cNvPr id="5" name="Obrázek 4" descr="Obsah obrázku text, rostlina, snímek obrazovky, design&#10;&#10;Obsah vygenerovaný umělou inteligencí může být nesprávný.">
            <a:extLst>
              <a:ext uri="{FF2B5EF4-FFF2-40B4-BE49-F238E27FC236}">
                <a16:creationId xmlns:a16="http://schemas.microsoft.com/office/drawing/2014/main" id="{ACCA51F3-28E9-FF43-4792-79BE642D7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325" y="3030071"/>
            <a:ext cx="5727415" cy="361837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3115639-95FA-29DF-A093-8885A84F76D3}"/>
              </a:ext>
            </a:extLst>
          </p:cNvPr>
          <p:cNvSpPr txBox="1"/>
          <p:nvPr/>
        </p:nvSpPr>
        <p:spPr>
          <a:xfrm>
            <a:off x="224119" y="1206341"/>
            <a:ext cx="1177962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b="1" dirty="0">
                <a:solidFill>
                  <a:schemeClr val="bg1"/>
                </a:solidFill>
              </a:rPr>
              <a:t>Snižována množstvím rozpuštěných látek a zákalem (</a:t>
            </a:r>
            <a:r>
              <a:rPr lang="cs-CZ" b="1" dirty="0" err="1">
                <a:solidFill>
                  <a:schemeClr val="bg1"/>
                </a:solidFill>
              </a:rPr>
              <a:t>turbiditou</a:t>
            </a:r>
            <a:r>
              <a:rPr lang="cs-CZ" b="1" dirty="0">
                <a:solidFill>
                  <a:schemeClr val="bg1"/>
                </a:solidFill>
              </a:rPr>
              <a:t>):</a:t>
            </a:r>
          </a:p>
          <a:p>
            <a:pPr marL="268288" indent="-268288" algn="l"/>
            <a:r>
              <a:rPr lang="cs-CZ" b="1" dirty="0">
                <a:solidFill>
                  <a:schemeClr val="bg1"/>
                </a:solidFill>
              </a:rPr>
              <a:t>1) částice rozptýlené ve vodním sloupci vlivem dešťů, splachů, zvířením kaly, vlivem rozvoje fytoplanktonu (vegetační zákal)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2) činnosti různých organismů (přerývání dna rybami) vč. člověka.</a:t>
            </a:r>
          </a:p>
          <a:p>
            <a:pPr algn="l"/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434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02D52-F2E5-2316-FAC2-B8EDDD593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1D249EC-7A46-DC0F-D97D-26A677E84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898" y="1285875"/>
            <a:ext cx="7716373" cy="5362575"/>
          </a:xfrm>
        </p:spPr>
        <p:txBody>
          <a:bodyPr>
            <a:normAutofit lnSpcReduction="10000"/>
          </a:bodyPr>
          <a:lstStyle/>
          <a:p>
            <a:pPr algn="l"/>
            <a:r>
              <a:rPr lang="cs-CZ" b="1" dirty="0">
                <a:solidFill>
                  <a:schemeClr val="bg1"/>
                </a:solidFill>
              </a:rPr>
              <a:t>Čistá voda v silné vrstvě modrá. Se stoupajícím obsahem rozpuštěných </a:t>
            </a:r>
            <a:r>
              <a:rPr lang="cs-CZ" b="1" dirty="0" err="1">
                <a:solidFill>
                  <a:schemeClr val="bg1"/>
                </a:solidFill>
              </a:rPr>
              <a:t>huminových</a:t>
            </a:r>
            <a:r>
              <a:rPr lang="cs-CZ" b="1" dirty="0">
                <a:solidFill>
                  <a:schemeClr val="bg1"/>
                </a:solidFill>
              </a:rPr>
              <a:t> látek: přes zelenou do hnědé.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Stanovení barvy vody - pomocí </a:t>
            </a:r>
            <a:r>
              <a:rPr lang="cs-CZ" b="1" dirty="0" err="1">
                <a:solidFill>
                  <a:schemeClr val="bg1"/>
                </a:solidFill>
              </a:rPr>
              <a:t>Secciho</a:t>
            </a:r>
            <a:r>
              <a:rPr lang="cs-CZ" b="1" dirty="0">
                <a:solidFill>
                  <a:schemeClr val="bg1"/>
                </a:solidFill>
              </a:rPr>
              <a:t> desky (stanovení v 1/2 hloubky průhlednosti), porovnáním se standardem zahrnuje skutečnou barvu vody a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zbarvení vyvolané suspendovanými látkami a přítomnými organismy.</a:t>
            </a:r>
          </a:p>
          <a:p>
            <a:pPr algn="l"/>
            <a:endParaRPr lang="cs-CZ" b="1" dirty="0">
              <a:solidFill>
                <a:schemeClr val="bg1"/>
              </a:solidFill>
            </a:endParaRP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Organogenní zbarvení (vegetační zákal – např. </a:t>
            </a:r>
            <a:r>
              <a:rPr lang="cs-CZ" b="1" dirty="0" err="1">
                <a:solidFill>
                  <a:schemeClr val="bg1"/>
                </a:solidFill>
              </a:rPr>
              <a:t>chlorokokální</a:t>
            </a:r>
            <a:r>
              <a:rPr lang="cs-CZ" b="1" dirty="0">
                <a:solidFill>
                  <a:schemeClr val="bg1"/>
                </a:solidFill>
              </a:rPr>
              <a:t> řasy, vodní květy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– sinice </a:t>
            </a:r>
            <a:r>
              <a:rPr lang="cs-CZ" b="1" dirty="0" err="1">
                <a:solidFill>
                  <a:schemeClr val="bg1"/>
                </a:solidFill>
              </a:rPr>
              <a:t>Aphanizomenon</a:t>
            </a:r>
            <a:r>
              <a:rPr lang="cs-CZ" b="1" dirty="0">
                <a:solidFill>
                  <a:schemeClr val="bg1"/>
                </a:solidFill>
              </a:rPr>
              <a:t>, </a:t>
            </a:r>
            <a:r>
              <a:rPr lang="cs-CZ" b="1" dirty="0" err="1">
                <a:solidFill>
                  <a:schemeClr val="bg1"/>
                </a:solidFill>
              </a:rPr>
              <a:t>Anabaena</a:t>
            </a:r>
            <a:r>
              <a:rPr lang="cs-CZ" b="1" dirty="0">
                <a:solidFill>
                  <a:schemeClr val="bg1"/>
                </a:solidFill>
              </a:rPr>
              <a:t>, </a:t>
            </a:r>
            <a:r>
              <a:rPr lang="cs-CZ" b="1" dirty="0" err="1">
                <a:solidFill>
                  <a:schemeClr val="bg1"/>
                </a:solidFill>
              </a:rPr>
              <a:t>Microcystis</a:t>
            </a:r>
            <a:r>
              <a:rPr lang="cs-CZ" b="1" dirty="0">
                <a:solidFill>
                  <a:schemeClr val="bg1"/>
                </a:solidFill>
              </a:rPr>
              <a:t>)</a:t>
            </a:r>
          </a:p>
          <a:p>
            <a:pPr algn="l"/>
            <a:endParaRPr lang="cs-CZ" b="1" dirty="0">
              <a:solidFill>
                <a:schemeClr val="bg1"/>
              </a:solidFill>
            </a:endParaRP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Opalizace hladiny – řasy (</a:t>
            </a:r>
            <a:r>
              <a:rPr lang="cs-CZ" b="1" i="1" dirty="0" err="1">
                <a:solidFill>
                  <a:schemeClr val="bg1"/>
                </a:solidFill>
              </a:rPr>
              <a:t>Chromulina</a:t>
            </a:r>
            <a:r>
              <a:rPr lang="cs-CZ" b="1" i="1" dirty="0">
                <a:solidFill>
                  <a:schemeClr val="bg1"/>
                </a:solidFill>
              </a:rPr>
              <a:t>, </a:t>
            </a:r>
            <a:r>
              <a:rPr lang="cs-CZ" b="1" i="1" dirty="0" err="1">
                <a:solidFill>
                  <a:schemeClr val="bg1"/>
                </a:solidFill>
              </a:rPr>
              <a:t>Euglena</a:t>
            </a:r>
            <a:r>
              <a:rPr lang="cs-CZ" b="1" dirty="0">
                <a:solidFill>
                  <a:schemeClr val="bg1"/>
                </a:solidFill>
              </a:rPr>
              <a:t>)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prvoci, bakterie - součást neustonu menších nádrží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303C240-C8C7-413D-AD85-EC9B5AB4F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897" y="0"/>
            <a:ext cx="11518423" cy="119062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Barva a voda</a:t>
            </a:r>
          </a:p>
        </p:txBody>
      </p:sp>
      <p:pic>
        <p:nvPicPr>
          <p:cNvPr id="5" name="Obrázek 4" descr="Obsah obrázku Dětské kresby, kresba, kreslené, umění&#10;&#10;Obsah vygenerovaný umělou inteligencí může být nesprávný.">
            <a:extLst>
              <a:ext uri="{FF2B5EF4-FFF2-40B4-BE49-F238E27FC236}">
                <a16:creationId xmlns:a16="http://schemas.microsoft.com/office/drawing/2014/main" id="{86BACD68-366D-07EA-9A43-91FCFA1BB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346" y="1285875"/>
            <a:ext cx="3868037" cy="445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10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02D52-F2E5-2316-FAC2-B8EDDD593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1D249EC-7A46-DC0F-D97D-26A677E84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877" y="1381125"/>
            <a:ext cx="7146182" cy="5362575"/>
          </a:xfrm>
        </p:spPr>
        <p:txBody>
          <a:bodyPr>
            <a:normAutofit/>
          </a:bodyPr>
          <a:lstStyle/>
          <a:p>
            <a:pPr algn="l"/>
            <a:r>
              <a:rPr lang="cs-CZ" b="1" dirty="0">
                <a:solidFill>
                  <a:schemeClr val="bg1"/>
                </a:solidFill>
              </a:rPr>
              <a:t>Pedogeneze: půdotvorný proces. Vznik půdy z půdotvorného substrátu. Horninové složení ovlivňuje rychlost tvorby půdy, její hloubku a fyzikálně-chemické vlastnosti.</a:t>
            </a:r>
          </a:p>
          <a:p>
            <a:pPr algn="l"/>
            <a:endParaRPr lang="cs-CZ" b="1" dirty="0">
              <a:solidFill>
                <a:schemeClr val="bg1"/>
              </a:solidFill>
            </a:endParaRP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Půdotvorné substráty:</a:t>
            </a:r>
          </a:p>
          <a:p>
            <a:pPr marL="268288" indent="-268288" algn="l"/>
            <a:r>
              <a:rPr lang="cs-CZ" b="1" dirty="0">
                <a:solidFill>
                  <a:schemeClr val="bg1"/>
                </a:solidFill>
              </a:rPr>
              <a:t>1) pevné horniny skalního podkladu (vyvřeliny,  </a:t>
            </a:r>
            <a:r>
              <a:rPr lang="cs-CZ" b="1" dirty="0" err="1">
                <a:solidFill>
                  <a:schemeClr val="bg1"/>
                </a:solidFill>
              </a:rPr>
              <a:t>metamorfika</a:t>
            </a:r>
            <a:r>
              <a:rPr lang="cs-CZ" b="1" dirty="0">
                <a:solidFill>
                  <a:schemeClr val="bg1"/>
                </a:solidFill>
              </a:rPr>
              <a:t>)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2) zpevnělé sedimenty skalního podkladu</a:t>
            </a:r>
          </a:p>
          <a:p>
            <a:pPr marL="268288" indent="-268288" algn="l"/>
            <a:r>
              <a:rPr lang="cs-CZ" b="1" dirty="0">
                <a:solidFill>
                  <a:schemeClr val="bg1"/>
                </a:solidFill>
              </a:rPr>
              <a:t>3) čtvrtohorní a </a:t>
            </a:r>
            <a:r>
              <a:rPr lang="cs-CZ" b="1" dirty="0" err="1">
                <a:solidFill>
                  <a:schemeClr val="bg1"/>
                </a:solidFill>
              </a:rPr>
              <a:t>mladotřetihorní</a:t>
            </a:r>
            <a:r>
              <a:rPr lang="cs-CZ" b="1" dirty="0">
                <a:solidFill>
                  <a:schemeClr val="bg1"/>
                </a:solidFill>
              </a:rPr>
              <a:t> nezpevněné sedimenty (nivní, organické, pěnovkové, atd.)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4) antropogenní substrát (např. navážky)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303C240-C8C7-413D-AD85-EC9B5AB4F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26543"/>
          </a:xfrm>
        </p:spPr>
        <p:txBody>
          <a:bodyPr>
            <a:noAutofit/>
          </a:bodyPr>
          <a:lstStyle/>
          <a:p>
            <a:r>
              <a:rPr lang="en-GB" sz="4800" b="1" dirty="0" err="1">
                <a:solidFill>
                  <a:srgbClr val="FFFF00"/>
                </a:solidFill>
                <a:latin typeface="+mn-lt"/>
              </a:rPr>
              <a:t>Diferenciační</a:t>
            </a:r>
            <a:r>
              <a:rPr lang="en-GB" sz="48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GB" sz="5400" b="1" dirty="0" err="1">
                <a:solidFill>
                  <a:srgbClr val="FFFF00"/>
                </a:solidFill>
                <a:latin typeface="+mn-lt"/>
              </a:rPr>
              <a:t>pedogenetické</a:t>
            </a:r>
            <a:r>
              <a:rPr lang="cs-CZ" sz="48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GB" sz="4800" b="1" dirty="0" err="1">
                <a:solidFill>
                  <a:srgbClr val="FFFF00"/>
                </a:solidFill>
                <a:latin typeface="+mn-lt"/>
              </a:rPr>
              <a:t>procesy</a:t>
            </a:r>
            <a:endParaRPr lang="cs-CZ" sz="4800" b="1" dirty="0">
              <a:solidFill>
                <a:srgbClr val="FFFF00"/>
              </a:solidFill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10" name="Obrázek 9" descr="Obsah obrázku text, budova, Lidská tvář, obloha&#10;&#10;Obsah vygenerovaný umělou inteligencí může být nesprávný.">
            <a:extLst>
              <a:ext uri="{FF2B5EF4-FFF2-40B4-BE49-F238E27FC236}">
                <a16:creationId xmlns:a16="http://schemas.microsoft.com/office/drawing/2014/main" id="{D51A8FE3-234C-F397-B502-9412B88CF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985" y="2608729"/>
            <a:ext cx="4849534" cy="364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34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02D52-F2E5-2316-FAC2-B8EDDD593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1D249EC-7A46-DC0F-D97D-26A677E84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898" y="1214162"/>
            <a:ext cx="6515102" cy="5362575"/>
          </a:xfrm>
        </p:spPr>
        <p:txBody>
          <a:bodyPr>
            <a:noAutofit/>
          </a:bodyPr>
          <a:lstStyle/>
          <a:p>
            <a:pPr algn="l"/>
            <a:r>
              <a:rPr lang="cs-CZ" sz="1400" b="1" dirty="0">
                <a:solidFill>
                  <a:schemeClr val="bg1"/>
                </a:solidFill>
              </a:rPr>
              <a:t>Limitující faktor vodního prostředí - vliv na fyzikálně chemické vlastnosti vody</a:t>
            </a:r>
          </a:p>
          <a:p>
            <a:pPr algn="l"/>
            <a:r>
              <a:rPr lang="cs-CZ" sz="1400" b="1" dirty="0">
                <a:solidFill>
                  <a:schemeClr val="bg1"/>
                </a:solidFill>
              </a:rPr>
              <a:t>(rozpustnost plynů, měrná hmotnost, viskozita)</a:t>
            </a:r>
          </a:p>
          <a:p>
            <a:pPr algn="l"/>
            <a:endParaRPr lang="cs-CZ" sz="400" b="1" dirty="0">
              <a:solidFill>
                <a:schemeClr val="bg1"/>
              </a:solidFill>
            </a:endParaRPr>
          </a:p>
          <a:p>
            <a:pPr algn="l"/>
            <a:r>
              <a:rPr lang="cs-CZ" sz="1400" b="1" dirty="0">
                <a:solidFill>
                  <a:schemeClr val="bg1"/>
                </a:solidFill>
              </a:rPr>
              <a:t>Vodní prostředí je teplotně relativně stabilní:</a:t>
            </a:r>
          </a:p>
          <a:p>
            <a:pPr algn="l"/>
            <a:r>
              <a:rPr lang="cs-CZ" sz="1400" b="1" dirty="0">
                <a:solidFill>
                  <a:schemeClr val="bg1"/>
                </a:solidFill>
              </a:rPr>
              <a:t>1) vysokým měrným teplem</a:t>
            </a:r>
          </a:p>
          <a:p>
            <a:pPr algn="l"/>
            <a:r>
              <a:rPr lang="cs-CZ" sz="1400" b="1" dirty="0">
                <a:solidFill>
                  <a:schemeClr val="bg1"/>
                </a:solidFill>
              </a:rPr>
              <a:t>2) vysokým latentním teplem výparu</a:t>
            </a:r>
          </a:p>
          <a:p>
            <a:pPr algn="l"/>
            <a:r>
              <a:rPr lang="cs-CZ" sz="1400" b="1" dirty="0">
                <a:solidFill>
                  <a:schemeClr val="bg1"/>
                </a:solidFill>
              </a:rPr>
              <a:t>3) vysoké skupenské teplo tání</a:t>
            </a:r>
          </a:p>
          <a:p>
            <a:pPr algn="l"/>
            <a:endParaRPr lang="cs-CZ" sz="400" b="1" dirty="0">
              <a:solidFill>
                <a:schemeClr val="bg1"/>
              </a:solidFill>
            </a:endParaRPr>
          </a:p>
          <a:p>
            <a:pPr algn="l"/>
            <a:r>
              <a:rPr lang="cs-CZ" sz="1400" b="1" dirty="0">
                <a:solidFill>
                  <a:schemeClr val="bg1"/>
                </a:solidFill>
              </a:rPr>
              <a:t>Teplotní poměry v moři:</a:t>
            </a:r>
          </a:p>
          <a:p>
            <a:pPr algn="l"/>
            <a:r>
              <a:rPr lang="cs-CZ" sz="1400" b="1" dirty="0" err="1">
                <a:solidFill>
                  <a:schemeClr val="bg1"/>
                </a:solidFill>
              </a:rPr>
              <a:t>Pelagiál</a:t>
            </a:r>
            <a:r>
              <a:rPr lang="cs-CZ" sz="1400" b="1" dirty="0">
                <a:solidFill>
                  <a:schemeClr val="bg1"/>
                </a:solidFill>
              </a:rPr>
              <a:t> - téměř konstantní teplota (kolísání max. 0,2 – 0,3 ° C/den)</a:t>
            </a:r>
          </a:p>
          <a:p>
            <a:pPr algn="l"/>
            <a:r>
              <a:rPr lang="cs-CZ" sz="1400" b="1" dirty="0">
                <a:solidFill>
                  <a:schemeClr val="bg1"/>
                </a:solidFill>
              </a:rPr>
              <a:t>	polární oblasti 2 – 3° C</a:t>
            </a:r>
          </a:p>
          <a:p>
            <a:pPr algn="l"/>
            <a:r>
              <a:rPr lang="cs-CZ" sz="1400" b="1" dirty="0">
                <a:solidFill>
                  <a:schemeClr val="bg1"/>
                </a:solidFill>
              </a:rPr>
              <a:t>	pásmo pasátů 4 – 6° C</a:t>
            </a:r>
          </a:p>
          <a:p>
            <a:pPr algn="l"/>
            <a:r>
              <a:rPr lang="cs-CZ" sz="1400" b="1" dirty="0">
                <a:solidFill>
                  <a:schemeClr val="bg1"/>
                </a:solidFill>
              </a:rPr>
              <a:t>	oblast rovníku 1 – 2° C</a:t>
            </a:r>
          </a:p>
          <a:p>
            <a:pPr algn="l"/>
            <a:r>
              <a:rPr lang="cs-CZ" sz="1400" b="1" dirty="0" err="1">
                <a:solidFill>
                  <a:schemeClr val="bg1"/>
                </a:solidFill>
              </a:rPr>
              <a:t>Batypelagiál</a:t>
            </a:r>
            <a:r>
              <a:rPr lang="cs-CZ" sz="1400" b="1" dirty="0">
                <a:solidFill>
                  <a:schemeClr val="bg1"/>
                </a:solidFill>
              </a:rPr>
              <a:t>, </a:t>
            </a:r>
            <a:r>
              <a:rPr lang="cs-CZ" sz="1400" b="1" dirty="0" err="1">
                <a:solidFill>
                  <a:schemeClr val="bg1"/>
                </a:solidFill>
              </a:rPr>
              <a:t>abysopelagiál</a:t>
            </a:r>
            <a:r>
              <a:rPr lang="cs-CZ" sz="1400" b="1" dirty="0">
                <a:solidFill>
                  <a:schemeClr val="bg1"/>
                </a:solidFill>
              </a:rPr>
              <a:t> - max. desetiny °C, větší kolísání v malých mořích</a:t>
            </a:r>
          </a:p>
          <a:p>
            <a:pPr algn="l"/>
            <a:endParaRPr lang="cs-CZ" sz="400" b="1" dirty="0">
              <a:solidFill>
                <a:schemeClr val="bg1"/>
              </a:solidFill>
            </a:endParaRPr>
          </a:p>
          <a:p>
            <a:pPr algn="l"/>
            <a:r>
              <a:rPr lang="cs-CZ" sz="1400" b="1" dirty="0">
                <a:solidFill>
                  <a:schemeClr val="bg1"/>
                </a:solidFill>
              </a:rPr>
              <a:t>Teplotní poměry sladkých vod:</a:t>
            </a:r>
          </a:p>
          <a:p>
            <a:pPr algn="l"/>
            <a:r>
              <a:rPr lang="cs-CZ" sz="1400" b="1" dirty="0">
                <a:solidFill>
                  <a:schemeClr val="bg1"/>
                </a:solidFill>
              </a:rPr>
              <a:t>Snadné prohřívání či promrzání vodního sloupce</a:t>
            </a:r>
          </a:p>
          <a:p>
            <a:pPr algn="l"/>
            <a:r>
              <a:rPr lang="cs-CZ" sz="1400" b="1" dirty="0">
                <a:solidFill>
                  <a:schemeClr val="bg1"/>
                </a:solidFill>
              </a:rPr>
              <a:t>Denní kolísání: rybník 2 m hluboký 2° C</a:t>
            </a:r>
          </a:p>
          <a:p>
            <a:pPr algn="l"/>
            <a:r>
              <a:rPr lang="cs-CZ" sz="1400" b="1" dirty="0">
                <a:solidFill>
                  <a:schemeClr val="bg1"/>
                </a:solidFill>
              </a:rPr>
              <a:t>	rybník 0,5 m hluboký 10° C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303C240-C8C7-413D-AD85-EC9B5AB4F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897" y="0"/>
            <a:ext cx="11518423" cy="119062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Teplota a voda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D7D64D6-2006-F74E-1A2C-DEAB33321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2" y="1285875"/>
            <a:ext cx="476250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9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02D52-F2E5-2316-FAC2-B8EDDD593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1D249EC-7A46-DC0F-D97D-26A677E84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899" y="1285875"/>
            <a:ext cx="5322796" cy="5362575"/>
          </a:xfrm>
        </p:spPr>
        <p:txBody>
          <a:bodyPr>
            <a:normAutofit/>
          </a:bodyPr>
          <a:lstStyle/>
          <a:p>
            <a:pPr algn="l"/>
            <a:r>
              <a:rPr lang="cs-CZ" b="1" dirty="0">
                <a:solidFill>
                  <a:schemeClr val="bg1"/>
                </a:solidFill>
              </a:rPr>
              <a:t>Adaptace živočichů: 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1) tolerance k přehřátí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2) deficit kyslíku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3) letní vysychání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4) zimní promrzání</a:t>
            </a:r>
          </a:p>
          <a:p>
            <a:pPr algn="l"/>
            <a:endParaRPr lang="cs-CZ" b="1" dirty="0">
              <a:solidFill>
                <a:schemeClr val="bg1"/>
              </a:solidFill>
            </a:endParaRP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Teplotní stratifikace a cirkulace vody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303C240-C8C7-413D-AD85-EC9B5AB4F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897" y="0"/>
            <a:ext cx="11518423" cy="119062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Teplota a voda</a:t>
            </a:r>
          </a:p>
        </p:txBody>
      </p:sp>
      <p:pic>
        <p:nvPicPr>
          <p:cNvPr id="6" name="Obrázek 5" descr="Obsah obrázku text, snímek obrazovky, diagram, voda&#10;&#10;Obsah vygenerovaný umělou inteligencí může být nesprávný.">
            <a:extLst>
              <a:ext uri="{FF2B5EF4-FFF2-40B4-BE49-F238E27FC236}">
                <a16:creationId xmlns:a16="http://schemas.microsoft.com/office/drawing/2014/main" id="{0965D1E6-5B4E-4B23-F327-4E2A9DDF2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73" y="1285875"/>
            <a:ext cx="6532947" cy="447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9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02D52-F2E5-2316-FAC2-B8EDDD593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1D249EC-7A46-DC0F-D97D-26A677E84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898" y="1285875"/>
            <a:ext cx="8154121" cy="5362575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cs-CZ" b="1" noProof="0" dirty="0">
                <a:solidFill>
                  <a:schemeClr val="bg1"/>
                </a:solidFill>
              </a:rPr>
              <a:t>podmíněno koncentrací vodíkových iontů a určováno rovnovážnými stavy mezi:</a:t>
            </a:r>
          </a:p>
          <a:p>
            <a:pPr algn="l"/>
            <a:r>
              <a:rPr lang="cs-CZ" b="1" noProof="0" dirty="0">
                <a:solidFill>
                  <a:schemeClr val="bg1"/>
                </a:solidFill>
              </a:rPr>
              <a:t>1) kyselinou uhličitou</a:t>
            </a:r>
          </a:p>
          <a:p>
            <a:pPr algn="l"/>
            <a:r>
              <a:rPr lang="cs-CZ" b="1" noProof="0" dirty="0">
                <a:solidFill>
                  <a:schemeClr val="bg1"/>
                </a:solidFill>
              </a:rPr>
              <a:t>2) hydrouhličitanem a uhličitanem vápenatým</a:t>
            </a:r>
          </a:p>
          <a:p>
            <a:pPr algn="l"/>
            <a:r>
              <a:rPr lang="cs-CZ" b="1" noProof="0" dirty="0">
                <a:solidFill>
                  <a:schemeClr val="bg1"/>
                </a:solidFill>
              </a:rPr>
              <a:t>dešťová voda: pH - 5,6</a:t>
            </a:r>
          </a:p>
          <a:p>
            <a:pPr algn="l"/>
            <a:r>
              <a:rPr lang="cs-CZ" b="1" noProof="0" dirty="0">
                <a:solidFill>
                  <a:schemeClr val="bg1"/>
                </a:solidFill>
              </a:rPr>
              <a:t>mořská voda: pH - 8,1 - 8,3</a:t>
            </a:r>
          </a:p>
          <a:p>
            <a:pPr algn="l"/>
            <a:r>
              <a:rPr lang="cs-CZ" b="1" noProof="0" dirty="0">
                <a:solidFill>
                  <a:schemeClr val="bg1"/>
                </a:solidFill>
              </a:rPr>
              <a:t>sladká voda: pH - 3 - 10</a:t>
            </a:r>
          </a:p>
          <a:p>
            <a:pPr algn="l"/>
            <a:endParaRPr lang="cs-CZ" sz="1000" b="1" noProof="0" dirty="0">
              <a:solidFill>
                <a:schemeClr val="bg1"/>
              </a:solidFill>
            </a:endParaRPr>
          </a:p>
          <a:p>
            <a:pPr algn="l"/>
            <a:r>
              <a:rPr lang="cs-CZ" b="1" noProof="0" dirty="0">
                <a:solidFill>
                  <a:schemeClr val="bg1"/>
                </a:solidFill>
              </a:rPr>
              <a:t>pH &lt; 3 a &gt; 9 - poškození protoplazmy buněk rostlin, vliv na dostupnost živin.</a:t>
            </a:r>
          </a:p>
          <a:p>
            <a:pPr algn="l"/>
            <a:endParaRPr lang="cs-CZ" sz="1000" b="1" noProof="0" dirty="0">
              <a:solidFill>
                <a:schemeClr val="bg1"/>
              </a:solidFill>
            </a:endParaRPr>
          </a:p>
          <a:p>
            <a:pPr algn="l"/>
            <a:r>
              <a:rPr lang="cs-CZ" b="1" noProof="0" dirty="0">
                <a:solidFill>
                  <a:schemeClr val="bg1"/>
                </a:solidFill>
              </a:rPr>
              <a:t>pH má významný vliv na výskyt a početnost živočichů.</a:t>
            </a:r>
          </a:p>
          <a:p>
            <a:pPr algn="l"/>
            <a:endParaRPr lang="cs-CZ" sz="1000" b="1" noProof="0" dirty="0">
              <a:solidFill>
                <a:schemeClr val="bg1"/>
              </a:solidFill>
            </a:endParaRPr>
          </a:p>
          <a:p>
            <a:pPr algn="l"/>
            <a:r>
              <a:rPr lang="cs-CZ" b="1" noProof="0" dirty="0">
                <a:solidFill>
                  <a:schemeClr val="bg1"/>
                </a:solidFill>
              </a:rPr>
              <a:t>V kyselém prostředí druhová rozmanitost KLESÁ.</a:t>
            </a:r>
          </a:p>
          <a:p>
            <a:pPr algn="l"/>
            <a:endParaRPr lang="cs-CZ" sz="1000" b="1" noProof="0" dirty="0">
              <a:solidFill>
                <a:schemeClr val="bg1"/>
              </a:solidFill>
            </a:endParaRPr>
          </a:p>
          <a:p>
            <a:pPr algn="l"/>
            <a:r>
              <a:rPr lang="cs-CZ" b="1" noProof="0" dirty="0">
                <a:solidFill>
                  <a:schemeClr val="bg1"/>
                </a:solidFill>
              </a:rPr>
              <a:t>Zvýšená kyselost působí třemi způsoby:</a:t>
            </a:r>
          </a:p>
          <a:p>
            <a:pPr algn="l"/>
            <a:r>
              <a:rPr lang="cs-CZ" b="1" noProof="0" dirty="0">
                <a:solidFill>
                  <a:schemeClr val="bg1"/>
                </a:solidFill>
              </a:rPr>
              <a:t>1) znemožnění osmoregulace, aktivity enzymů nebo výměny plynů</a:t>
            </a:r>
          </a:p>
          <a:p>
            <a:pPr algn="l"/>
            <a:r>
              <a:rPr lang="cs-CZ" b="1" noProof="0" dirty="0">
                <a:solidFill>
                  <a:schemeClr val="bg1"/>
                </a:solidFill>
              </a:rPr>
              <a:t>2) zvýšení koncentrace toxických těžkých kovů</a:t>
            </a:r>
          </a:p>
          <a:p>
            <a:pPr algn="l"/>
            <a:r>
              <a:rPr lang="cs-CZ" b="1" noProof="0" dirty="0">
                <a:solidFill>
                  <a:schemeClr val="bg1"/>
                </a:solidFill>
              </a:rPr>
              <a:t>3) omezení kvality potravních zdrojů</a:t>
            </a:r>
          </a:p>
          <a:p>
            <a:pPr algn="l"/>
            <a:endParaRPr lang="cs-CZ" sz="1000" b="1" noProof="0" dirty="0">
              <a:solidFill>
                <a:schemeClr val="bg1"/>
              </a:solidFill>
            </a:endParaRPr>
          </a:p>
          <a:p>
            <a:pPr algn="l"/>
            <a:r>
              <a:rPr lang="cs-CZ" b="1" noProof="0" dirty="0">
                <a:solidFill>
                  <a:schemeClr val="bg1"/>
                </a:solidFill>
              </a:rPr>
              <a:t>Tolerance živočichů vůči pH: </a:t>
            </a:r>
            <a:r>
              <a:rPr lang="cs-CZ" b="1" noProof="0" dirty="0" err="1">
                <a:solidFill>
                  <a:schemeClr val="bg1"/>
                </a:solidFill>
              </a:rPr>
              <a:t>euryiontní</a:t>
            </a:r>
            <a:r>
              <a:rPr lang="cs-CZ" b="1" noProof="0" dirty="0">
                <a:solidFill>
                  <a:schemeClr val="bg1"/>
                </a:solidFill>
              </a:rPr>
              <a:t> vs </a:t>
            </a:r>
            <a:r>
              <a:rPr lang="cs-CZ" b="1" noProof="0" dirty="0" err="1">
                <a:solidFill>
                  <a:schemeClr val="bg1"/>
                </a:solidFill>
              </a:rPr>
              <a:t>stenoiontní</a:t>
            </a:r>
            <a:endParaRPr lang="cs-CZ" b="1" noProof="0" dirty="0">
              <a:solidFill>
                <a:schemeClr val="bg1"/>
              </a:solidFill>
            </a:endParaRPr>
          </a:p>
          <a:p>
            <a:pPr algn="l"/>
            <a:r>
              <a:rPr lang="cs-CZ" b="1" noProof="0" dirty="0">
                <a:solidFill>
                  <a:schemeClr val="bg1"/>
                </a:solidFill>
              </a:rPr>
              <a:t>Podle tolerance druhy: acidofilní, neutrální a </a:t>
            </a:r>
            <a:r>
              <a:rPr lang="cs-CZ" b="1" noProof="0" dirty="0" err="1">
                <a:solidFill>
                  <a:schemeClr val="bg1"/>
                </a:solidFill>
              </a:rPr>
              <a:t>alkalifilní</a:t>
            </a:r>
            <a:endParaRPr lang="cs-CZ" b="1" noProof="0" dirty="0">
              <a:solidFill>
                <a:schemeClr val="bg1"/>
              </a:solidFill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303C240-C8C7-413D-AD85-EC9B5AB4F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897" y="0"/>
            <a:ext cx="11518423" cy="119062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 a voda</a:t>
            </a:r>
          </a:p>
        </p:txBody>
      </p:sp>
      <p:pic>
        <p:nvPicPr>
          <p:cNvPr id="6" name="Obrázek 5" descr="Obsah obrázku text, plakát&#10;&#10;Obsah vygenerovaný umělou inteligencí může být nesprávný.">
            <a:extLst>
              <a:ext uri="{FF2B5EF4-FFF2-40B4-BE49-F238E27FC236}">
                <a16:creationId xmlns:a16="http://schemas.microsoft.com/office/drawing/2014/main" id="{920DE780-009E-EA0E-B1E6-65535A857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433" y="1285875"/>
            <a:ext cx="41529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89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02D52-F2E5-2316-FAC2-B8EDDD593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1D249EC-7A46-DC0F-D97D-26A677E84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898" y="1285875"/>
            <a:ext cx="7133667" cy="5362575"/>
          </a:xfrm>
        </p:spPr>
        <p:txBody>
          <a:bodyPr>
            <a:normAutofit lnSpcReduction="10000"/>
          </a:bodyPr>
          <a:lstStyle/>
          <a:p>
            <a:pPr algn="l"/>
            <a:r>
              <a:rPr lang="cs-CZ" b="1" dirty="0">
                <a:solidFill>
                  <a:schemeClr val="bg1"/>
                </a:solidFill>
              </a:rPr>
              <a:t>Zdroje kyslíku: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1) vzduch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2) asimilace rostlin</a:t>
            </a:r>
          </a:p>
          <a:p>
            <a:pPr algn="l"/>
            <a:endParaRPr lang="cs-CZ" b="1" dirty="0">
              <a:solidFill>
                <a:schemeClr val="bg1"/>
              </a:solidFill>
            </a:endParaRP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Nedostatek kyslíku: v hlubších vrstvách vody - limitujícím faktorem pro výskyt řady druhů</a:t>
            </a:r>
          </a:p>
          <a:p>
            <a:pPr marL="358775" indent="-358775" algn="l"/>
            <a:r>
              <a:rPr lang="cs-CZ" b="1" dirty="0">
                <a:solidFill>
                  <a:schemeClr val="bg1"/>
                </a:solidFill>
              </a:rPr>
              <a:t>1) </a:t>
            </a:r>
            <a:r>
              <a:rPr lang="cs-CZ" b="1" dirty="0" err="1">
                <a:solidFill>
                  <a:schemeClr val="bg1"/>
                </a:solidFill>
              </a:rPr>
              <a:t>Euryoxybiontní</a:t>
            </a:r>
            <a:r>
              <a:rPr lang="cs-CZ" b="1" dirty="0">
                <a:solidFill>
                  <a:schemeClr val="bg1"/>
                </a:solidFill>
              </a:rPr>
              <a:t> živočichové – tolerují kyslíkový deficit (až anaerobní). Fauna dna, jezer, (eutrofizace, znečištění vody)</a:t>
            </a:r>
          </a:p>
          <a:p>
            <a:pPr marL="358775" indent="-358775" algn="l"/>
            <a:r>
              <a:rPr lang="cs-CZ" b="1" dirty="0">
                <a:solidFill>
                  <a:schemeClr val="bg1"/>
                </a:solidFill>
              </a:rPr>
              <a:t>2) </a:t>
            </a:r>
            <a:r>
              <a:rPr lang="cs-CZ" b="1" dirty="0" err="1">
                <a:solidFill>
                  <a:schemeClr val="bg1"/>
                </a:solidFill>
              </a:rPr>
              <a:t>Stenooxybiontní</a:t>
            </a:r>
            <a:r>
              <a:rPr lang="cs-CZ" b="1" dirty="0">
                <a:solidFill>
                  <a:schemeClr val="bg1"/>
                </a:solidFill>
              </a:rPr>
              <a:t> živočichové – tekoucí vody, prameny</a:t>
            </a:r>
          </a:p>
          <a:p>
            <a:pPr algn="l"/>
            <a:endParaRPr lang="cs-CZ" b="1" dirty="0">
              <a:solidFill>
                <a:schemeClr val="bg1"/>
              </a:solidFill>
            </a:endParaRP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Teplotní a kyslíkové poměry v oligotrofní a eutrofní nádrži v období letní stagnace (viz Teplota)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303C240-C8C7-413D-AD85-EC9B5AB4F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897" y="0"/>
            <a:ext cx="11518423" cy="119062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O2 a voda</a:t>
            </a:r>
          </a:p>
        </p:txBody>
      </p:sp>
      <p:pic>
        <p:nvPicPr>
          <p:cNvPr id="5" name="Obrázek 4" descr="Obsah obrázku text, plakát, nealkoholický nápoj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BA501857-B2FA-D360-B02B-851C6F44E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79" y="1285875"/>
            <a:ext cx="4819090" cy="481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25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02D52-F2E5-2316-FAC2-B8EDDD593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1D249EC-7A46-DC0F-D97D-26A677E84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898" y="1285875"/>
            <a:ext cx="8464672" cy="5362575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b="1" dirty="0">
                <a:solidFill>
                  <a:schemeClr val="bg1"/>
                </a:solidFill>
              </a:rPr>
              <a:t>Vyskytuje se tam, kde je spotřebováván O2 a kde anaerobní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baktérie rozkládají organickou hmotu.</a:t>
            </a:r>
          </a:p>
          <a:p>
            <a:pPr algn="l"/>
            <a:endParaRPr lang="cs-CZ" b="1" dirty="0">
              <a:solidFill>
                <a:schemeClr val="bg1"/>
              </a:solidFill>
            </a:endParaRP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Kyslík potřebný pro metabolismus odnímají bakterie síranům,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které redukují na H2S.</a:t>
            </a:r>
          </a:p>
          <a:p>
            <a:pPr algn="l"/>
            <a:endParaRPr lang="cs-CZ" b="1" dirty="0">
              <a:solidFill>
                <a:schemeClr val="bg1"/>
              </a:solidFill>
            </a:endParaRP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Častěji u dna stojatých vod.</a:t>
            </a:r>
          </a:p>
          <a:p>
            <a:pPr algn="l"/>
            <a:endParaRPr lang="cs-CZ" b="1" dirty="0">
              <a:solidFill>
                <a:schemeClr val="bg1"/>
              </a:solidFill>
            </a:endParaRP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V tekoucích vodách a ve volném moři zřídka.</a:t>
            </a:r>
          </a:p>
          <a:p>
            <a:pPr algn="l"/>
            <a:endParaRPr lang="cs-CZ" b="1" dirty="0">
              <a:solidFill>
                <a:schemeClr val="bg1"/>
              </a:solidFill>
            </a:endParaRP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Při dlouhodobém působení jedovatý pro všechny organismy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– s výjimkou sirných bakterií.</a:t>
            </a:r>
          </a:p>
          <a:p>
            <a:pPr algn="l"/>
            <a:endParaRPr lang="cs-CZ" b="1" dirty="0">
              <a:solidFill>
                <a:schemeClr val="bg1"/>
              </a:solidFill>
            </a:endParaRP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Bývá v sedimentech.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303C240-C8C7-413D-AD85-EC9B5AB4F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897" y="0"/>
            <a:ext cx="11518423" cy="119062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H2S (sirovodík/sulfan) a voda</a:t>
            </a:r>
          </a:p>
        </p:txBody>
      </p:sp>
      <p:sp>
        <p:nvSpPr>
          <p:cNvPr id="2" name="Obdélník 1"/>
          <p:cNvSpPr/>
          <p:nvPr/>
        </p:nvSpPr>
        <p:spPr>
          <a:xfrm>
            <a:off x="5356054" y="3244334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Times New Roman,Bold"/>
              </a:rPr>
              <a:t>SIROVODÍK</a:t>
            </a:r>
            <a:endParaRPr lang="en-GB" dirty="0"/>
          </a:p>
        </p:txBody>
      </p:sp>
      <p:pic>
        <p:nvPicPr>
          <p:cNvPr id="6" name="Obrázek 5" descr="Obsah obrázku text, osoba, oblečení, Lidská tvář&#10;&#10;Obsah vygenerovaný umělou inteligencí může být nesprávný.">
            <a:extLst>
              <a:ext uri="{FF2B5EF4-FFF2-40B4-BE49-F238E27FC236}">
                <a16:creationId xmlns:a16="http://schemas.microsoft.com/office/drawing/2014/main" id="{53EDB0E6-AD9F-48F2-D069-C5BBE0C91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565" y="1285874"/>
            <a:ext cx="2848537" cy="508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70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02D52-F2E5-2316-FAC2-B8EDDD593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1D249EC-7A46-DC0F-D97D-26A677E84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898" y="1285875"/>
            <a:ext cx="7124702" cy="5362575"/>
          </a:xfrm>
        </p:spPr>
        <p:txBody>
          <a:bodyPr>
            <a:noAutofit/>
          </a:bodyPr>
          <a:lstStyle/>
          <a:p>
            <a:pPr algn="l"/>
            <a:r>
              <a:rPr lang="cs-CZ" sz="1800" b="1" dirty="0">
                <a:solidFill>
                  <a:schemeClr val="bg1"/>
                </a:solidFill>
              </a:rPr>
              <a:t>Voda (mořská i sladká) – mnoho rozpuštěných organických látek</a:t>
            </a:r>
          </a:p>
          <a:p>
            <a:pPr algn="l"/>
            <a:endParaRPr lang="cs-CZ" sz="400" b="1" dirty="0">
              <a:solidFill>
                <a:schemeClr val="bg1"/>
              </a:solidFill>
            </a:endParaRPr>
          </a:p>
          <a:p>
            <a:pPr algn="l"/>
            <a:r>
              <a:rPr lang="cs-CZ" sz="1800" b="1" dirty="0">
                <a:solidFill>
                  <a:schemeClr val="bg1"/>
                </a:solidFill>
              </a:rPr>
              <a:t>Jejich množství převyšuje množství organické hmoty vázané</a:t>
            </a:r>
          </a:p>
          <a:p>
            <a:pPr algn="l"/>
            <a:r>
              <a:rPr lang="cs-CZ" sz="1800" b="1" dirty="0">
                <a:solidFill>
                  <a:schemeClr val="bg1"/>
                </a:solidFill>
              </a:rPr>
              <a:t>v organismech (význam osmotické výživy vodních organismů).</a:t>
            </a:r>
          </a:p>
          <a:p>
            <a:pPr algn="l"/>
            <a:r>
              <a:rPr lang="cs-CZ" sz="1800" b="1" dirty="0">
                <a:solidFill>
                  <a:schemeClr val="bg1"/>
                </a:solidFill>
              </a:rPr>
              <a:t>Rozdělení:</a:t>
            </a:r>
          </a:p>
          <a:p>
            <a:pPr algn="l"/>
            <a:r>
              <a:rPr lang="cs-CZ" sz="1800" b="1" dirty="0">
                <a:solidFill>
                  <a:schemeClr val="bg1"/>
                </a:solidFill>
              </a:rPr>
              <a:t>Bílkoviny</a:t>
            </a:r>
          </a:p>
          <a:p>
            <a:pPr algn="l"/>
            <a:r>
              <a:rPr lang="cs-CZ" sz="1800" b="1" dirty="0">
                <a:solidFill>
                  <a:schemeClr val="bg1"/>
                </a:solidFill>
              </a:rPr>
              <a:t>Volné aminokyseliny</a:t>
            </a:r>
          </a:p>
          <a:p>
            <a:pPr algn="l"/>
            <a:r>
              <a:rPr lang="cs-CZ" sz="1800" b="1" dirty="0">
                <a:solidFill>
                  <a:schemeClr val="bg1"/>
                </a:solidFill>
              </a:rPr>
              <a:t>Sacharidy</a:t>
            </a:r>
          </a:p>
          <a:p>
            <a:pPr algn="l"/>
            <a:r>
              <a:rPr lang="cs-CZ" sz="1800" b="1" dirty="0">
                <a:solidFill>
                  <a:schemeClr val="bg1"/>
                </a:solidFill>
              </a:rPr>
              <a:t>Mastné kyseliny</a:t>
            </a:r>
          </a:p>
          <a:p>
            <a:pPr algn="l"/>
            <a:r>
              <a:rPr lang="cs-CZ" sz="1800" b="1" dirty="0">
                <a:solidFill>
                  <a:schemeClr val="bg1"/>
                </a:solidFill>
              </a:rPr>
              <a:t>Vitamíny</a:t>
            </a:r>
          </a:p>
          <a:p>
            <a:pPr algn="l"/>
            <a:r>
              <a:rPr lang="cs-CZ" sz="1800" b="1" dirty="0">
                <a:solidFill>
                  <a:schemeClr val="bg1"/>
                </a:solidFill>
              </a:rPr>
              <a:t>Růstové látky</a:t>
            </a:r>
          </a:p>
          <a:p>
            <a:pPr algn="l"/>
            <a:r>
              <a:rPr lang="cs-CZ" sz="1800" b="1" dirty="0">
                <a:solidFill>
                  <a:schemeClr val="bg1"/>
                </a:solidFill>
              </a:rPr>
              <a:t>Fermenty</a:t>
            </a:r>
          </a:p>
          <a:p>
            <a:pPr algn="l"/>
            <a:endParaRPr lang="cs-CZ" sz="400" b="1" dirty="0">
              <a:solidFill>
                <a:schemeClr val="bg1"/>
              </a:solidFill>
            </a:endParaRPr>
          </a:p>
          <a:p>
            <a:pPr algn="l"/>
            <a:r>
              <a:rPr lang="cs-CZ" sz="1800" b="1" dirty="0">
                <a:solidFill>
                  <a:schemeClr val="bg1"/>
                </a:solidFill>
              </a:rPr>
              <a:t>Různý původ – producenti, z těl odumřelých organismů, z odpadních vod.</a:t>
            </a:r>
          </a:p>
          <a:p>
            <a:pPr algn="l"/>
            <a:endParaRPr lang="cs-CZ" sz="400" b="1" dirty="0">
              <a:solidFill>
                <a:schemeClr val="bg1"/>
              </a:solidFill>
            </a:endParaRPr>
          </a:p>
          <a:p>
            <a:pPr algn="l"/>
            <a:r>
              <a:rPr lang="cs-CZ" sz="1800" b="1" dirty="0">
                <a:solidFill>
                  <a:schemeClr val="bg1"/>
                </a:solidFill>
              </a:rPr>
              <a:t>Účinky - stimulační, inhibiční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303C240-C8C7-413D-AD85-EC9B5AB4F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897" y="0"/>
            <a:ext cx="11518423" cy="119062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Ostatní látky a voda</a:t>
            </a:r>
          </a:p>
        </p:txBody>
      </p:sp>
      <p:sp>
        <p:nvSpPr>
          <p:cNvPr id="2" name="Obdélník 1"/>
          <p:cNvSpPr/>
          <p:nvPr/>
        </p:nvSpPr>
        <p:spPr>
          <a:xfrm>
            <a:off x="5356054" y="3244334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Times New Roman,Bold"/>
              </a:rPr>
              <a:t>SIROVODÍK</a:t>
            </a:r>
            <a:endParaRPr lang="en-GB" dirty="0"/>
          </a:p>
        </p:txBody>
      </p:sp>
      <p:pic>
        <p:nvPicPr>
          <p:cNvPr id="6" name="Obrázek 5" descr="Obsah obrázku text, Lidská tvář, plakát, snímek obrazovky&#10;&#10;Obsah vygenerovaný umělou inteligencí může být nesprávný.">
            <a:extLst>
              <a:ext uri="{FF2B5EF4-FFF2-40B4-BE49-F238E27FC236}">
                <a16:creationId xmlns:a16="http://schemas.microsoft.com/office/drawing/2014/main" id="{2F86848D-CBAB-D806-9BA8-0D04EC93C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572" y="1285875"/>
            <a:ext cx="458152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574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02D52-F2E5-2316-FAC2-B8EDDD593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1D249EC-7A46-DC0F-D97D-26A677E84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898" y="1285875"/>
            <a:ext cx="6972302" cy="5362575"/>
          </a:xfrm>
        </p:spPr>
        <p:txBody>
          <a:bodyPr>
            <a:noAutofit/>
          </a:bodyPr>
          <a:lstStyle/>
          <a:p>
            <a:pPr marL="180975" indent="-180975" algn="l">
              <a:buAutoNum type="arabicParenR"/>
            </a:pPr>
            <a:r>
              <a:rPr lang="cs-CZ" sz="1200" b="1" dirty="0">
                <a:solidFill>
                  <a:schemeClr val="bg1"/>
                </a:solidFill>
              </a:rPr>
              <a:t>nezbytný zdroj energie pro existenci života na Zemi</a:t>
            </a:r>
          </a:p>
          <a:p>
            <a:pPr marL="180975" indent="-180975" algn="l">
              <a:buAutoNum type="arabicParenR"/>
            </a:pPr>
            <a:r>
              <a:rPr lang="cs-CZ" sz="1200" b="1" dirty="0">
                <a:solidFill>
                  <a:schemeClr val="bg1"/>
                </a:solidFill>
              </a:rPr>
              <a:t>v nadbytku a při přímém působení na protoplazmu nebezpečný činitel pro život</a:t>
            </a:r>
          </a:p>
          <a:p>
            <a:pPr marL="457200" indent="-457200" algn="l">
              <a:buAutoNum type="arabicParenR"/>
            </a:pPr>
            <a:endParaRPr lang="cs-CZ" sz="1200" b="1" dirty="0">
              <a:solidFill>
                <a:schemeClr val="bg1"/>
              </a:solidFill>
            </a:endParaRPr>
          </a:p>
          <a:p>
            <a:pPr algn="l"/>
            <a:r>
              <a:rPr lang="cs-CZ" sz="1200" b="1" dirty="0">
                <a:solidFill>
                  <a:schemeClr val="bg1"/>
                </a:solidFill>
              </a:rPr>
              <a:t>Typy záření:</a:t>
            </a:r>
          </a:p>
          <a:p>
            <a:pPr marL="180975" indent="-180975" algn="l">
              <a:buAutoNum type="alphaLcParenR"/>
            </a:pPr>
            <a:r>
              <a:rPr lang="cs-CZ" sz="1200" b="1" dirty="0">
                <a:solidFill>
                  <a:schemeClr val="bg1"/>
                </a:solidFill>
              </a:rPr>
              <a:t>Radioaktivní (ionizační): vlnová délka do 3 </a:t>
            </a:r>
            <a:r>
              <a:rPr lang="cs-CZ" sz="1200" b="1" dirty="0" err="1">
                <a:solidFill>
                  <a:schemeClr val="bg1"/>
                </a:solidFill>
              </a:rPr>
              <a:t>nm</a:t>
            </a:r>
            <a:r>
              <a:rPr lang="cs-CZ" sz="1200" b="1" dirty="0">
                <a:solidFill>
                  <a:schemeClr val="bg1"/>
                </a:solidFill>
              </a:rPr>
              <a:t>. </a:t>
            </a:r>
          </a:p>
          <a:p>
            <a:pPr marL="180975" algn="l"/>
            <a:r>
              <a:rPr lang="cs-CZ" sz="1200" b="1" dirty="0">
                <a:solidFill>
                  <a:schemeClr val="bg1"/>
                </a:solidFill>
              </a:rPr>
              <a:t>Záření o velmi vysoké energii, které dokáže převést elektron z jednoho atomu na druhý za vzniku kladného a záporného iontu. Význam: poškozuje protoplazmu, zastavuje mitózu, brzdí růst tkání, narušuje DNA, podílí se na vzniku mutací Zdroj: mimozemské záření, radioaktivní látky (radioisotopy)</a:t>
            </a:r>
          </a:p>
          <a:p>
            <a:pPr algn="l"/>
            <a:r>
              <a:rPr lang="cs-CZ" sz="1200" b="1" dirty="0">
                <a:solidFill>
                  <a:schemeClr val="bg1"/>
                </a:solidFill>
              </a:rPr>
              <a:t>b) Ultrafialové (UV): 3-400 </a:t>
            </a:r>
            <a:r>
              <a:rPr lang="cs-CZ" sz="1200" b="1" dirty="0" err="1">
                <a:solidFill>
                  <a:schemeClr val="bg1"/>
                </a:solidFill>
              </a:rPr>
              <a:t>nm</a:t>
            </a:r>
            <a:r>
              <a:rPr lang="cs-CZ" sz="1200" b="1" dirty="0">
                <a:solidFill>
                  <a:schemeClr val="bg1"/>
                </a:solidFill>
              </a:rPr>
              <a:t>. </a:t>
            </a:r>
          </a:p>
          <a:p>
            <a:pPr marL="180975" algn="l"/>
            <a:r>
              <a:rPr lang="cs-CZ" sz="1200" b="1" dirty="0">
                <a:solidFill>
                  <a:schemeClr val="bg1"/>
                </a:solidFill>
              </a:rPr>
              <a:t>Význam: Při vlnové délce do 260 </a:t>
            </a:r>
            <a:r>
              <a:rPr lang="cs-CZ" sz="1200" b="1" dirty="0" err="1">
                <a:solidFill>
                  <a:schemeClr val="bg1"/>
                </a:solidFill>
              </a:rPr>
              <a:t>nm</a:t>
            </a:r>
            <a:r>
              <a:rPr lang="cs-CZ" sz="1200" b="1" dirty="0">
                <a:solidFill>
                  <a:schemeClr val="bg1"/>
                </a:solidFill>
              </a:rPr>
              <a:t> způsobuje úhyn rostlin a živočichů; při vyšší vlnové délce ničí jen některé organismy, způsobuje zčervenání pokožky, tvorba vitamínu D a histaminu. Zdroj: sluneční záření. Je pohlcováno v ozónové vrstvě, při průchodu atmosférou je postupně pohlcováno (je ho více v horách)</a:t>
            </a:r>
          </a:p>
          <a:p>
            <a:pPr algn="l"/>
            <a:r>
              <a:rPr lang="cs-CZ" sz="1200" b="1" dirty="0">
                <a:solidFill>
                  <a:schemeClr val="bg1"/>
                </a:solidFill>
              </a:rPr>
              <a:t>c) Viditelné: 360-760 </a:t>
            </a:r>
            <a:r>
              <a:rPr lang="cs-CZ" sz="1200" b="1" dirty="0" err="1">
                <a:solidFill>
                  <a:schemeClr val="bg1"/>
                </a:solidFill>
              </a:rPr>
              <a:t>nm</a:t>
            </a:r>
            <a:r>
              <a:rPr lang="cs-CZ" sz="1200" b="1" dirty="0">
                <a:solidFill>
                  <a:schemeClr val="bg1"/>
                </a:solidFill>
              </a:rPr>
              <a:t>. </a:t>
            </a:r>
          </a:p>
          <a:p>
            <a:pPr marL="180975" algn="l">
              <a:tabLst>
                <a:tab pos="0" algn="l"/>
              </a:tabLst>
            </a:pPr>
            <a:r>
              <a:rPr lang="cs-CZ" sz="1200" b="1" dirty="0">
                <a:solidFill>
                  <a:schemeClr val="bg1"/>
                </a:solidFill>
              </a:rPr>
              <a:t>Vnímáno lidským okem. Význam: přináší organismům využitelné (“blahodárné”) světlo a teplo. Je to fotosynteticky aktivní záření (FAR), jediný zdroj energie pro primární produkci. Zdroj: sluneční záření (tvoří asi 48% slunečního záření)</a:t>
            </a:r>
          </a:p>
          <a:p>
            <a:pPr algn="l"/>
            <a:r>
              <a:rPr lang="cs-CZ" sz="1200" b="1" dirty="0">
                <a:solidFill>
                  <a:schemeClr val="bg1"/>
                </a:solidFill>
              </a:rPr>
              <a:t>d) Infračervené (IR): 760 </a:t>
            </a:r>
            <a:r>
              <a:rPr lang="cs-CZ" sz="1200" b="1" dirty="0" err="1">
                <a:solidFill>
                  <a:schemeClr val="bg1"/>
                </a:solidFill>
              </a:rPr>
              <a:t>nm</a:t>
            </a:r>
            <a:r>
              <a:rPr lang="cs-CZ" sz="1200" b="1" dirty="0">
                <a:solidFill>
                  <a:schemeClr val="bg1"/>
                </a:solidFill>
              </a:rPr>
              <a:t> – 400 um (tepelné) </a:t>
            </a:r>
          </a:p>
          <a:p>
            <a:pPr marL="180975" algn="l"/>
            <a:r>
              <a:rPr lang="cs-CZ" sz="1200" b="1" dirty="0">
                <a:solidFill>
                  <a:schemeClr val="bg1"/>
                </a:solidFill>
              </a:rPr>
              <a:t>Význam: přináší organismům teplo a ovlivňuje jejich termoregulační mechanismy. Fotoperiodické účinky. Zdroj: sluneční záření (tvoří asi 50% slunečního záření). Neprochází sklem.</a:t>
            </a:r>
          </a:p>
          <a:p>
            <a:pPr algn="l"/>
            <a:r>
              <a:rPr lang="cs-CZ" sz="1200" b="1" dirty="0">
                <a:solidFill>
                  <a:schemeClr val="bg1"/>
                </a:solidFill>
              </a:rPr>
              <a:t>e) kosmické: 10-10 – 10-12 cm </a:t>
            </a:r>
          </a:p>
          <a:p>
            <a:pPr marL="180975" algn="l"/>
            <a:r>
              <a:rPr lang="cs-CZ" sz="1200" b="1" dirty="0">
                <a:solidFill>
                  <a:schemeClr val="bg1"/>
                </a:solidFill>
              </a:rPr>
              <a:t>Význam: mutagenní účinky, vyvolává krevní choroby, zhoubné nádory, mutace. Ovlivňuje zejména člověka ve vesmíru a vysokých vrstvách atmosféry.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303C240-C8C7-413D-AD85-EC9B5AB4F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897" y="0"/>
            <a:ext cx="11518423" cy="119062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Světlo</a:t>
            </a:r>
          </a:p>
        </p:txBody>
      </p:sp>
      <p:sp>
        <p:nvSpPr>
          <p:cNvPr id="2" name="Obdélník 1"/>
          <p:cNvSpPr/>
          <p:nvPr/>
        </p:nvSpPr>
        <p:spPr>
          <a:xfrm>
            <a:off x="5356054" y="3244334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Times New Roman,Bold"/>
              </a:rPr>
              <a:t>SIROVODÍK</a:t>
            </a:r>
            <a:endParaRPr lang="en-GB" dirty="0"/>
          </a:p>
        </p:txBody>
      </p:sp>
      <p:pic>
        <p:nvPicPr>
          <p:cNvPr id="6" name="Obrázek 5" descr="Obsah obrázku text, snímek obrazovky, kreslené, Kreslený film&#10;&#10;Obsah vygenerovaný umělou inteligencí může být nesprávný.">
            <a:extLst>
              <a:ext uri="{FF2B5EF4-FFF2-40B4-BE49-F238E27FC236}">
                <a16:creationId xmlns:a16="http://schemas.microsoft.com/office/drawing/2014/main" id="{8E450CD7-144C-FEA4-B116-39FEC46D46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475" y="1285875"/>
            <a:ext cx="481965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3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02D52-F2E5-2316-FAC2-B8EDDD593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1D249EC-7A46-DC0F-D97D-26A677E84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898" y="1285875"/>
            <a:ext cx="8464672" cy="5362575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cs-CZ" dirty="0">
                <a:solidFill>
                  <a:schemeClr val="bg1"/>
                </a:solidFill>
              </a:rPr>
              <a:t>8% se odrazí od atmosféry (záření oblohy)</a:t>
            </a:r>
          </a:p>
          <a:p>
            <a:pPr algn="l"/>
            <a:r>
              <a:rPr lang="cs-CZ" dirty="0">
                <a:solidFill>
                  <a:schemeClr val="bg1"/>
                </a:solidFill>
              </a:rPr>
              <a:t>25% se odrazí od mraků</a:t>
            </a:r>
          </a:p>
          <a:p>
            <a:pPr algn="l"/>
            <a:r>
              <a:rPr lang="cs-CZ" dirty="0">
                <a:solidFill>
                  <a:schemeClr val="bg1"/>
                </a:solidFill>
              </a:rPr>
              <a:t>16% se v atmosféře přemění v teplo</a:t>
            </a:r>
          </a:p>
          <a:p>
            <a:pPr algn="l"/>
            <a:r>
              <a:rPr lang="cs-CZ" dirty="0">
                <a:solidFill>
                  <a:schemeClr val="bg1"/>
                </a:solidFill>
              </a:rPr>
              <a:t>5% se odrazí od povrchu Země</a:t>
            </a:r>
          </a:p>
          <a:p>
            <a:pPr algn="l"/>
            <a:r>
              <a:rPr lang="cs-CZ" dirty="0">
                <a:solidFill>
                  <a:schemeClr val="bg1"/>
                </a:solidFill>
              </a:rPr>
              <a:t>46% pohlcuje povrch Země (půda, vegetace)</a:t>
            </a:r>
          </a:p>
          <a:p>
            <a:pPr algn="l"/>
            <a:endParaRPr lang="cs-CZ" dirty="0">
              <a:solidFill>
                <a:schemeClr val="bg1"/>
              </a:solidFill>
            </a:endParaRPr>
          </a:p>
          <a:p>
            <a:pPr algn="l"/>
            <a:r>
              <a:rPr lang="cs-CZ" dirty="0">
                <a:solidFill>
                  <a:schemeClr val="bg1"/>
                </a:solidFill>
              </a:rPr>
              <a:t>Související pojmy:</a:t>
            </a:r>
          </a:p>
          <a:p>
            <a:pPr algn="l"/>
            <a:r>
              <a:rPr lang="cs-CZ" dirty="0">
                <a:solidFill>
                  <a:schemeClr val="bg1"/>
                </a:solidFill>
              </a:rPr>
              <a:t>Albedo: % dopadajícího záření odrazí určitá plocha. (Povrch Země má albedo 0,1).</a:t>
            </a:r>
          </a:p>
          <a:p>
            <a:pPr algn="l"/>
            <a:r>
              <a:rPr lang="cs-CZ" dirty="0">
                <a:solidFill>
                  <a:schemeClr val="bg1"/>
                </a:solidFill>
              </a:rPr>
              <a:t>Insolace: přímé záření působící na organismy</a:t>
            </a:r>
          </a:p>
          <a:p>
            <a:pPr algn="l"/>
            <a:r>
              <a:rPr lang="cs-CZ" dirty="0">
                <a:solidFill>
                  <a:schemeClr val="bg1"/>
                </a:solidFill>
              </a:rPr>
              <a:t>Difuzní světlo: rozptýlené světlo</a:t>
            </a:r>
          </a:p>
          <a:p>
            <a:pPr algn="l"/>
            <a:endParaRPr lang="cs-CZ" b="1" dirty="0">
              <a:solidFill>
                <a:schemeClr val="bg1"/>
              </a:solidFill>
            </a:endParaRPr>
          </a:p>
          <a:p>
            <a:pPr algn="l"/>
            <a:r>
              <a:rPr lang="cs-CZ" dirty="0">
                <a:solidFill>
                  <a:schemeClr val="bg1"/>
                </a:solidFill>
              </a:rPr>
              <a:t>Množství energie dopadající na povrch se mění v závislosti na:</a:t>
            </a:r>
          </a:p>
          <a:p>
            <a:pPr algn="l"/>
            <a:r>
              <a:rPr lang="cs-CZ" dirty="0">
                <a:solidFill>
                  <a:schemeClr val="bg1"/>
                </a:solidFill>
              </a:rPr>
              <a:t>1) postavení slunce a zeměpisné šířce (Špicberky versus </a:t>
            </a:r>
            <a:r>
              <a:rPr lang="cs-CZ" dirty="0" err="1">
                <a:solidFill>
                  <a:schemeClr val="bg1"/>
                </a:solidFill>
              </a:rPr>
              <a:t>Singapour</a:t>
            </a:r>
            <a:r>
              <a:rPr lang="cs-CZ" dirty="0">
                <a:solidFill>
                  <a:schemeClr val="bg1"/>
                </a:solidFill>
              </a:rPr>
              <a:t>)</a:t>
            </a:r>
          </a:p>
          <a:p>
            <a:pPr algn="l"/>
            <a:r>
              <a:rPr lang="cs-CZ" dirty="0">
                <a:solidFill>
                  <a:schemeClr val="bg1"/>
                </a:solidFill>
              </a:rPr>
              <a:t>2) expozici a sklon ozařované plochy (u nás nejvíce energie na j., </a:t>
            </a:r>
            <a:r>
              <a:rPr lang="cs-CZ" dirty="0" err="1">
                <a:solidFill>
                  <a:schemeClr val="bg1"/>
                </a:solidFill>
              </a:rPr>
              <a:t>jz</a:t>
            </a:r>
            <a:r>
              <a:rPr lang="cs-CZ" dirty="0">
                <a:solidFill>
                  <a:schemeClr val="bg1"/>
                </a:solidFill>
              </a:rPr>
              <a:t>. a </a:t>
            </a:r>
            <a:r>
              <a:rPr lang="cs-CZ" dirty="0" err="1">
                <a:solidFill>
                  <a:schemeClr val="bg1"/>
                </a:solidFill>
              </a:rPr>
              <a:t>jv</a:t>
            </a:r>
            <a:r>
              <a:rPr lang="cs-CZ" dirty="0">
                <a:solidFill>
                  <a:schemeClr val="bg1"/>
                </a:solidFill>
              </a:rPr>
              <a:t>. svazích </a:t>
            </a:r>
          </a:p>
          <a:p>
            <a:pPr marL="180975" indent="-180975" algn="l"/>
            <a:r>
              <a:rPr lang="cs-CZ" dirty="0">
                <a:solidFill>
                  <a:schemeClr val="bg1"/>
                </a:solidFill>
              </a:rPr>
              <a:t>	o sklonu 25-30°). Východní svahy - ztráta energie při výparu ranní rosy.</a:t>
            </a:r>
          </a:p>
          <a:p>
            <a:pPr algn="l"/>
            <a:r>
              <a:rPr lang="cs-CZ" dirty="0">
                <a:solidFill>
                  <a:schemeClr val="bg1"/>
                </a:solidFill>
              </a:rPr>
              <a:t>3) zaclonění horizontem</a:t>
            </a:r>
          </a:p>
          <a:p>
            <a:pPr algn="l"/>
            <a:r>
              <a:rPr lang="cs-CZ" dirty="0">
                <a:solidFill>
                  <a:schemeClr val="bg1"/>
                </a:solidFill>
              </a:rPr>
              <a:t>4) Oblačnost (v horách je odpoledne více oblačnosti a proto jsou západní svahy chladnější).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303C240-C8C7-413D-AD85-EC9B5AB4F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897" y="0"/>
            <a:ext cx="11518423" cy="119062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Světlo</a:t>
            </a:r>
          </a:p>
        </p:txBody>
      </p:sp>
      <p:pic>
        <p:nvPicPr>
          <p:cNvPr id="5" name="Obrázek 4" descr="Obsah obrázku text, grafický design, snímek obrazovky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23AA595A-2CC4-D016-B613-D27F0975F0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025" y="1285874"/>
            <a:ext cx="4229100" cy="437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12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02D52-F2E5-2316-FAC2-B8EDDD593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1D249EC-7A46-DC0F-D97D-26A677E84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898" y="1285875"/>
            <a:ext cx="6572252" cy="5362575"/>
          </a:xfrm>
        </p:spPr>
        <p:txBody>
          <a:bodyPr>
            <a:noAutofit/>
          </a:bodyPr>
          <a:lstStyle/>
          <a:p>
            <a:pPr marL="266700" indent="-266700" algn="l"/>
            <a:r>
              <a:rPr lang="cs-CZ" sz="1600" b="1" dirty="0">
                <a:solidFill>
                  <a:schemeClr val="bg1"/>
                </a:solidFill>
              </a:rPr>
              <a:t>1) reflexe (odraz) na listech. 10-20% kolmo dopadajících paprsků. Hladké lesklé listy odrážení nejvíc (</a:t>
            </a:r>
            <a:r>
              <a:rPr lang="cs-CZ" sz="1600" b="1" dirty="0" err="1">
                <a:solidFill>
                  <a:schemeClr val="bg1"/>
                </a:solidFill>
              </a:rPr>
              <a:t>tvrdolistý</a:t>
            </a:r>
            <a:r>
              <a:rPr lang="cs-CZ" sz="1600" b="1" dirty="0">
                <a:solidFill>
                  <a:schemeClr val="bg1"/>
                </a:solidFill>
              </a:rPr>
              <a:t> biom)</a:t>
            </a:r>
          </a:p>
          <a:p>
            <a:pPr marL="266700" indent="-266700" algn="l"/>
            <a:r>
              <a:rPr lang="cs-CZ" sz="1600" b="1" dirty="0">
                <a:solidFill>
                  <a:schemeClr val="bg1"/>
                </a:solidFill>
              </a:rPr>
              <a:t>2) absorpce. Různá dle množství a druhu pigmentů v listech. Pro fotosyntézu se využije asi 1% viditelného záření. ÚV záření absorbováno v epidermálních buňkách (ochranný filtr).</a:t>
            </a:r>
          </a:p>
          <a:p>
            <a:pPr marL="266700" indent="-266700" algn="l"/>
            <a:r>
              <a:rPr lang="cs-CZ" sz="1600" b="1" dirty="0">
                <a:solidFill>
                  <a:schemeClr val="bg1"/>
                </a:solidFill>
              </a:rPr>
              <a:t>3) transmise. Množství záření které prošlo listem (0-40% dle tloušťky listu). Prošlé záření je ze zelené a zčásti z červené části spektra (“červenozelený stín” v lese).</a:t>
            </a:r>
          </a:p>
          <a:p>
            <a:pPr algn="l"/>
            <a:endParaRPr lang="cs-CZ" sz="400" b="1" dirty="0">
              <a:solidFill>
                <a:schemeClr val="bg1"/>
              </a:solidFill>
            </a:endParaRPr>
          </a:p>
          <a:p>
            <a:pPr algn="l"/>
            <a:r>
              <a:rPr lang="cs-CZ" sz="1600" b="1" dirty="0">
                <a:solidFill>
                  <a:schemeClr val="bg1"/>
                </a:solidFill>
              </a:rPr>
              <a:t>Relativní ozářenost (relativní světelný požitek) je procento prošlého světla, které se dostane k příslušnému patru ze záření na volné ploše (100%). V mladých smrkových monokulturách nebo v tropických lesích je relativní ozářenost bylinného patra někdy až 0%.</a:t>
            </a:r>
          </a:p>
          <a:p>
            <a:pPr algn="l"/>
            <a:endParaRPr lang="cs-CZ" sz="400" b="1" dirty="0">
              <a:solidFill>
                <a:schemeClr val="bg1"/>
              </a:solidFill>
            </a:endParaRPr>
          </a:p>
          <a:p>
            <a:pPr algn="l"/>
            <a:r>
              <a:rPr lang="cs-CZ" sz="1600" b="1" dirty="0">
                <a:solidFill>
                  <a:schemeClr val="bg1"/>
                </a:solidFill>
              </a:rPr>
              <a:t>Nepravidelný průnik slunečního záření vegetací je významným ekologickým faktorem – viz sluneční skvrny v lese.</a:t>
            </a:r>
          </a:p>
          <a:p>
            <a:pPr algn="l"/>
            <a:endParaRPr lang="cs-CZ" sz="400" b="1" dirty="0">
              <a:solidFill>
                <a:schemeClr val="bg1"/>
              </a:solidFill>
            </a:endParaRPr>
          </a:p>
          <a:p>
            <a:pPr algn="l"/>
            <a:r>
              <a:rPr lang="cs-CZ" sz="1600" b="1" dirty="0">
                <a:solidFill>
                  <a:schemeClr val="bg1"/>
                </a:solidFill>
              </a:rPr>
              <a:t>Sezónní změny v průniku záření ovlivňují fenologii (“</a:t>
            </a:r>
            <a:r>
              <a:rPr lang="cs-CZ" sz="1600" b="1" dirty="0" err="1">
                <a:solidFill>
                  <a:schemeClr val="bg1"/>
                </a:solidFill>
              </a:rPr>
              <a:t>fázovitost</a:t>
            </a:r>
            <a:r>
              <a:rPr lang="cs-CZ" sz="1600" b="1" dirty="0">
                <a:solidFill>
                  <a:schemeClr val="bg1"/>
                </a:solidFill>
              </a:rPr>
              <a:t>”) podrostu v lese. V opadavém lese se vytváří jarní aspekt světlomilných bylin  (“časová nika”) a letní aspekt druhů tolerujících nebo vyžadujících stín.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303C240-C8C7-413D-AD85-EC9B5AB4F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897" y="0"/>
            <a:ext cx="11518423" cy="119062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Světlo a rostliny</a:t>
            </a:r>
          </a:p>
        </p:txBody>
      </p:sp>
      <p:pic>
        <p:nvPicPr>
          <p:cNvPr id="5" name="Obrázek 4" descr="Obsah obrázku domácnost, kreslené, květináč, rostlina&#10;&#10;Obsah vygenerovaný umělou inteligencí může být nesprávný.">
            <a:extLst>
              <a:ext uri="{FF2B5EF4-FFF2-40B4-BE49-F238E27FC236}">
                <a16:creationId xmlns:a16="http://schemas.microsoft.com/office/drawing/2014/main" id="{30E49698-A0B4-FED1-9D7B-8BB85ED9C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50" y="1285875"/>
            <a:ext cx="515302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500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02D52-F2E5-2316-FAC2-B8EDDD593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1D249EC-7A46-DC0F-D97D-26A677E84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898" y="1285875"/>
            <a:ext cx="7620002" cy="5362575"/>
          </a:xfrm>
        </p:spPr>
        <p:txBody>
          <a:bodyPr>
            <a:noAutofit/>
          </a:bodyPr>
          <a:lstStyle/>
          <a:p>
            <a:pPr algn="l"/>
            <a:r>
              <a:rPr lang="cs-CZ" sz="1800" b="1" dirty="0">
                <a:solidFill>
                  <a:schemeClr val="bg1"/>
                </a:solidFill>
              </a:rPr>
              <a:t>Rozlišujeme: </a:t>
            </a:r>
            <a:r>
              <a:rPr lang="cs-CZ" sz="1800" b="1" dirty="0" err="1">
                <a:solidFill>
                  <a:schemeClr val="bg1"/>
                </a:solidFill>
              </a:rPr>
              <a:t>stenofotní</a:t>
            </a:r>
            <a:r>
              <a:rPr lang="cs-CZ" sz="1800" b="1" dirty="0">
                <a:solidFill>
                  <a:schemeClr val="bg1"/>
                </a:solidFill>
              </a:rPr>
              <a:t> a </a:t>
            </a:r>
            <a:r>
              <a:rPr lang="cs-CZ" sz="1800" b="1" dirty="0" err="1">
                <a:solidFill>
                  <a:schemeClr val="bg1"/>
                </a:solidFill>
              </a:rPr>
              <a:t>euryfotní</a:t>
            </a:r>
            <a:r>
              <a:rPr lang="cs-CZ" sz="1800" b="1" dirty="0">
                <a:solidFill>
                  <a:schemeClr val="bg1"/>
                </a:solidFill>
              </a:rPr>
              <a:t> organismy</a:t>
            </a:r>
          </a:p>
          <a:p>
            <a:pPr algn="l"/>
            <a:endParaRPr lang="cs-CZ" sz="400" b="1" dirty="0">
              <a:solidFill>
                <a:schemeClr val="bg1"/>
              </a:solidFill>
            </a:endParaRPr>
          </a:p>
          <a:p>
            <a:pPr marL="266700" indent="-266700" algn="l"/>
            <a:r>
              <a:rPr lang="cs-CZ" sz="1800" b="1" dirty="0">
                <a:solidFill>
                  <a:schemeClr val="bg1"/>
                </a:solidFill>
              </a:rPr>
              <a:t>1) organismy vyskytující se na nezastíněných stanovištích (</a:t>
            </a:r>
            <a:r>
              <a:rPr lang="cs-CZ" sz="1800" b="1" dirty="0" err="1">
                <a:solidFill>
                  <a:schemeClr val="bg1"/>
                </a:solidFill>
              </a:rPr>
              <a:t>fotofilní</a:t>
            </a:r>
            <a:r>
              <a:rPr lang="cs-CZ" sz="1800" b="1" dirty="0">
                <a:solidFill>
                  <a:schemeClr val="bg1"/>
                </a:solidFill>
              </a:rPr>
              <a:t>, </a:t>
            </a:r>
            <a:r>
              <a:rPr lang="cs-CZ" sz="1800" b="1" dirty="0" err="1">
                <a:solidFill>
                  <a:schemeClr val="bg1"/>
                </a:solidFill>
              </a:rPr>
              <a:t>heliofilní</a:t>
            </a:r>
            <a:r>
              <a:rPr lang="cs-CZ" sz="1800" b="1" dirty="0">
                <a:solidFill>
                  <a:schemeClr val="bg1"/>
                </a:solidFill>
              </a:rPr>
              <a:t>). U rostlin hovoříme o </a:t>
            </a:r>
            <a:r>
              <a:rPr lang="cs-CZ" sz="1800" b="1" dirty="0" err="1">
                <a:solidFill>
                  <a:schemeClr val="bg1"/>
                </a:solidFill>
              </a:rPr>
              <a:t>heliofytech</a:t>
            </a:r>
            <a:r>
              <a:rPr lang="cs-CZ" sz="1800" b="1" dirty="0">
                <a:solidFill>
                  <a:schemeClr val="bg1"/>
                </a:solidFill>
              </a:rPr>
              <a:t>.</a:t>
            </a:r>
          </a:p>
          <a:p>
            <a:pPr marL="266700" indent="-266700" algn="l"/>
            <a:r>
              <a:rPr lang="cs-CZ" sz="1800" b="1" dirty="0">
                <a:solidFill>
                  <a:schemeClr val="bg1"/>
                </a:solidFill>
              </a:rPr>
              <a:t>2) organismy tolerantní ke 100% ozáření i k zastínění. U rostlin hovoříme o </a:t>
            </a:r>
            <a:r>
              <a:rPr lang="cs-CZ" sz="1800" b="1" dirty="0" err="1">
                <a:solidFill>
                  <a:schemeClr val="bg1"/>
                </a:solidFill>
              </a:rPr>
              <a:t>heliosciofytech</a:t>
            </a:r>
            <a:r>
              <a:rPr lang="cs-CZ" sz="1800" b="1" dirty="0">
                <a:solidFill>
                  <a:schemeClr val="bg1"/>
                </a:solidFill>
              </a:rPr>
              <a:t>.</a:t>
            </a:r>
          </a:p>
          <a:p>
            <a:pPr algn="l"/>
            <a:r>
              <a:rPr lang="cs-CZ" sz="1800" b="1" dirty="0">
                <a:solidFill>
                  <a:schemeClr val="bg1"/>
                </a:solidFill>
              </a:rPr>
              <a:t>3) stínomilné organismy. </a:t>
            </a:r>
          </a:p>
          <a:p>
            <a:pPr marL="361950" indent="-361950" algn="l"/>
            <a:r>
              <a:rPr lang="cs-CZ" sz="1800" b="1" dirty="0">
                <a:solidFill>
                  <a:schemeClr val="bg1"/>
                </a:solidFill>
              </a:rPr>
              <a:t>3a) </a:t>
            </a:r>
            <a:r>
              <a:rPr lang="cs-CZ" sz="1800" b="1" dirty="0" err="1">
                <a:solidFill>
                  <a:schemeClr val="bg1"/>
                </a:solidFill>
              </a:rPr>
              <a:t>sciofyty</a:t>
            </a:r>
            <a:r>
              <a:rPr lang="cs-CZ" sz="1800" b="1" dirty="0">
                <a:solidFill>
                  <a:schemeClr val="bg1"/>
                </a:solidFill>
              </a:rPr>
              <a:t> (</a:t>
            </a:r>
            <a:r>
              <a:rPr lang="cs-CZ" sz="1800" b="1" dirty="0" err="1">
                <a:solidFill>
                  <a:schemeClr val="bg1"/>
                </a:solidFill>
              </a:rPr>
              <a:t>stínobytné</a:t>
            </a:r>
            <a:r>
              <a:rPr lang="cs-CZ" sz="1800" b="1" dirty="0">
                <a:solidFill>
                  <a:schemeClr val="bg1"/>
                </a:solidFill>
              </a:rPr>
              <a:t> rostliny) rostou jen na zastíněných místech (hrachor jarní při 20-33% ozáření). Minimální požadavek na ozáření klesá od zelených kvetoucích rostlin přes kapradiny a mechy k řasám. Fylogenetická (vývojová) adaptace na stinné podmínky: liánovitý vzrůst, </a:t>
            </a:r>
            <a:r>
              <a:rPr lang="cs-CZ" sz="1800" b="1" dirty="0" err="1">
                <a:solidFill>
                  <a:schemeClr val="bg1"/>
                </a:solidFill>
              </a:rPr>
              <a:t>epifytismus</a:t>
            </a:r>
            <a:r>
              <a:rPr lang="cs-CZ" sz="1800" b="1" dirty="0">
                <a:solidFill>
                  <a:schemeClr val="bg1"/>
                </a:solidFill>
              </a:rPr>
              <a:t>, ztráta chlorofylu (vznik heterotrofie).</a:t>
            </a:r>
          </a:p>
          <a:p>
            <a:pPr algn="l"/>
            <a:r>
              <a:rPr lang="cs-CZ" sz="1800" b="1" dirty="0">
                <a:solidFill>
                  <a:schemeClr val="bg1"/>
                </a:solidFill>
              </a:rPr>
              <a:t>3b) </a:t>
            </a:r>
            <a:r>
              <a:rPr lang="cs-CZ" sz="1800" b="1" dirty="0" err="1">
                <a:solidFill>
                  <a:schemeClr val="bg1"/>
                </a:solidFill>
              </a:rPr>
              <a:t>skiofylní</a:t>
            </a:r>
            <a:r>
              <a:rPr lang="cs-CZ" sz="1800" b="1" dirty="0">
                <a:solidFill>
                  <a:schemeClr val="bg1"/>
                </a:solidFill>
              </a:rPr>
              <a:t> druhy živočichů. </a:t>
            </a:r>
          </a:p>
          <a:p>
            <a:pPr marL="266700" indent="-266700" algn="l"/>
            <a:r>
              <a:rPr lang="cs-CZ" sz="1800" b="1" dirty="0">
                <a:solidFill>
                  <a:schemeClr val="bg1"/>
                </a:solidFill>
              </a:rPr>
              <a:t>4) organismy </a:t>
            </a:r>
            <a:r>
              <a:rPr lang="cs-CZ" sz="1800" b="1" dirty="0" err="1">
                <a:solidFill>
                  <a:schemeClr val="bg1"/>
                </a:solidFill>
              </a:rPr>
              <a:t>afotních</a:t>
            </a:r>
            <a:r>
              <a:rPr lang="cs-CZ" sz="1800" b="1" dirty="0">
                <a:solidFill>
                  <a:schemeClr val="bg1"/>
                </a:solidFill>
              </a:rPr>
              <a:t> prostředí (úplně bez světla). Jen živočichové (</a:t>
            </a:r>
            <a:r>
              <a:rPr lang="cs-CZ" sz="1800" b="1" dirty="0" err="1">
                <a:solidFill>
                  <a:schemeClr val="bg1"/>
                </a:solidFill>
              </a:rPr>
              <a:t>fotofobní</a:t>
            </a:r>
            <a:r>
              <a:rPr lang="cs-CZ" sz="1800" b="1" dirty="0">
                <a:solidFill>
                  <a:schemeClr val="bg1"/>
                </a:solidFill>
              </a:rPr>
              <a:t>, </a:t>
            </a:r>
            <a:r>
              <a:rPr lang="cs-CZ" sz="1800" b="1" dirty="0" err="1">
                <a:solidFill>
                  <a:schemeClr val="bg1"/>
                </a:solidFill>
              </a:rPr>
              <a:t>heliofobní</a:t>
            </a:r>
            <a:r>
              <a:rPr lang="cs-CZ" sz="1800" b="1" dirty="0">
                <a:solidFill>
                  <a:schemeClr val="bg1"/>
                </a:solidFill>
              </a:rPr>
              <a:t> druhy). Žijí v jeskynních (</a:t>
            </a:r>
            <a:r>
              <a:rPr lang="cs-CZ" sz="1800" b="1" dirty="0" err="1">
                <a:solidFill>
                  <a:schemeClr val="bg1"/>
                </a:solidFill>
              </a:rPr>
              <a:t>troglobionti</a:t>
            </a:r>
            <a:r>
              <a:rPr lang="cs-CZ" sz="1800" b="1" dirty="0">
                <a:solidFill>
                  <a:schemeClr val="bg1"/>
                </a:solidFill>
              </a:rPr>
              <a:t>), dutinách (kavernikolní formy), v půdě (</a:t>
            </a:r>
            <a:r>
              <a:rPr lang="cs-CZ" sz="1800" b="1" dirty="0" err="1">
                <a:solidFill>
                  <a:schemeClr val="bg1"/>
                </a:solidFill>
              </a:rPr>
              <a:t>euedafonti</a:t>
            </a:r>
            <a:r>
              <a:rPr lang="cs-CZ" sz="1800" b="1" dirty="0">
                <a:solidFill>
                  <a:schemeClr val="bg1"/>
                </a:solidFill>
              </a:rPr>
              <a:t>), v podzemních vodách (</a:t>
            </a:r>
            <a:r>
              <a:rPr lang="cs-CZ" sz="1800" b="1" dirty="0" err="1">
                <a:solidFill>
                  <a:schemeClr val="bg1"/>
                </a:solidFill>
              </a:rPr>
              <a:t>stygobionti</a:t>
            </a:r>
            <a:r>
              <a:rPr lang="cs-CZ" sz="1800" b="1" dirty="0">
                <a:solidFill>
                  <a:schemeClr val="bg1"/>
                </a:solidFill>
              </a:rPr>
              <a:t>), v mořských hlubinách (abysální formy) a v tělech hostitelů (endoparaziti). Zanikly jim zrakové orgány, vymizely pigmenty, zanikla fotoperiodicita.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303C240-C8C7-413D-AD85-EC9B5AB4F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897" y="0"/>
            <a:ext cx="11518423" cy="119062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Světlo a organismy</a:t>
            </a:r>
          </a:p>
        </p:txBody>
      </p:sp>
      <p:pic>
        <p:nvPicPr>
          <p:cNvPr id="5" name="Obrázek 4" descr="Obsah obrázku text, Lidská tvář, osoba, muž&#10;&#10;Obsah vygenerovaný umělou inteligencí může být nesprávný.">
            <a:extLst>
              <a:ext uri="{FF2B5EF4-FFF2-40B4-BE49-F238E27FC236}">
                <a16:creationId xmlns:a16="http://schemas.microsoft.com/office/drawing/2014/main" id="{52430461-75C8-8175-DF3F-8971F5105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316" y="1285875"/>
            <a:ext cx="3819354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29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02D52-F2E5-2316-FAC2-B8EDDD593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F303C240-C8C7-413D-AD85-EC9B5AB4F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26543"/>
          </a:xfrm>
        </p:spPr>
        <p:txBody>
          <a:bodyPr>
            <a:noAutofit/>
          </a:bodyPr>
          <a:lstStyle/>
          <a:p>
            <a:r>
              <a:rPr lang="en-GB" sz="4800" b="1" dirty="0" err="1">
                <a:solidFill>
                  <a:srgbClr val="FFFF00"/>
                </a:solidFill>
                <a:latin typeface="+mn-lt"/>
              </a:rPr>
              <a:t>Diferenciační</a:t>
            </a:r>
            <a:r>
              <a:rPr lang="en-GB" sz="48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GB" sz="5400" b="1" dirty="0" err="1">
                <a:solidFill>
                  <a:srgbClr val="FFFF00"/>
                </a:solidFill>
                <a:latin typeface="+mn-lt"/>
              </a:rPr>
              <a:t>pedogenetické</a:t>
            </a:r>
            <a:r>
              <a:rPr lang="cs-CZ" sz="48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GB" sz="4800" b="1" dirty="0" err="1">
                <a:solidFill>
                  <a:srgbClr val="FFFF00"/>
                </a:solidFill>
                <a:latin typeface="+mn-lt"/>
              </a:rPr>
              <a:t>procesy</a:t>
            </a:r>
            <a:endParaRPr lang="cs-CZ" sz="4800" b="1" dirty="0">
              <a:solidFill>
                <a:srgbClr val="FFFF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01283" y="1261148"/>
            <a:ext cx="70966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Základní pedogenetické procesy:</a:t>
            </a:r>
          </a:p>
          <a:p>
            <a:r>
              <a:rPr lang="cs-CZ" b="1" dirty="0">
                <a:solidFill>
                  <a:schemeClr val="bg1"/>
                </a:solidFill>
              </a:rPr>
              <a:t>1) zvětrávání: mechanický rozpad horniny a chemická přeměna minerálů, 	tvorba jílu, uvolňování bází, 	oxidů, atd.</a:t>
            </a:r>
          </a:p>
          <a:p>
            <a:r>
              <a:rPr lang="cs-CZ" b="1" dirty="0">
                <a:solidFill>
                  <a:schemeClr val="bg1"/>
                </a:solidFill>
              </a:rPr>
              <a:t>2) humifikace: mikrobiální a chemické procesy, při nichž se organické 	zbytky mění v humus</a:t>
            </a:r>
          </a:p>
          <a:p>
            <a:r>
              <a:rPr lang="cs-CZ" b="1" dirty="0">
                <a:solidFill>
                  <a:schemeClr val="bg1"/>
                </a:solidFill>
              </a:rPr>
              <a:t>3) </a:t>
            </a:r>
            <a:r>
              <a:rPr lang="cs-CZ" b="1" dirty="0" err="1">
                <a:solidFill>
                  <a:schemeClr val="bg1"/>
                </a:solidFill>
              </a:rPr>
              <a:t>eluviace</a:t>
            </a:r>
            <a:r>
              <a:rPr lang="cs-CZ" b="1" dirty="0">
                <a:solidFill>
                  <a:schemeClr val="bg1"/>
                </a:solidFill>
              </a:rPr>
              <a:t>: Přemisťování jednotlivých půdních složek prosakující vodou 	směrem dolů. Například vyluhování solí, </a:t>
            </a:r>
            <a:r>
              <a:rPr lang="cs-CZ" b="1" dirty="0" err="1">
                <a:solidFill>
                  <a:schemeClr val="bg1"/>
                </a:solidFill>
              </a:rPr>
              <a:t>ilimerizace</a:t>
            </a:r>
            <a:r>
              <a:rPr lang="cs-CZ" b="1" dirty="0">
                <a:solidFill>
                  <a:schemeClr val="bg1"/>
                </a:solidFill>
              </a:rPr>
              <a:t> (posun 	jílu), podzolizace (posun sloučenin </a:t>
            </a:r>
            <a:r>
              <a:rPr lang="cs-CZ" b="1" dirty="0" err="1">
                <a:solidFill>
                  <a:schemeClr val="bg1"/>
                </a:solidFill>
              </a:rPr>
              <a:t>Fe</a:t>
            </a:r>
            <a:r>
              <a:rPr lang="cs-CZ" b="1" dirty="0">
                <a:solidFill>
                  <a:schemeClr val="bg1"/>
                </a:solidFill>
              </a:rPr>
              <a:t> a Al, spolu s organickými 	látkami), atd.</a:t>
            </a:r>
          </a:p>
          <a:p>
            <a:r>
              <a:rPr lang="cs-CZ" b="1" dirty="0">
                <a:solidFill>
                  <a:schemeClr val="bg1"/>
                </a:solidFill>
              </a:rPr>
              <a:t>4) iluviace: opak </a:t>
            </a:r>
            <a:r>
              <a:rPr lang="cs-CZ" b="1" dirty="0" err="1">
                <a:solidFill>
                  <a:schemeClr val="bg1"/>
                </a:solidFill>
              </a:rPr>
              <a:t>eluviace</a:t>
            </a:r>
            <a:r>
              <a:rPr lang="cs-CZ" b="1" dirty="0">
                <a:solidFill>
                  <a:schemeClr val="bg1"/>
                </a:solidFill>
              </a:rPr>
              <a:t> (látky se ve vrstvě hromadí)</a:t>
            </a:r>
          </a:p>
          <a:p>
            <a:r>
              <a:rPr lang="cs-CZ" b="1" dirty="0">
                <a:solidFill>
                  <a:schemeClr val="bg1"/>
                </a:solidFill>
              </a:rPr>
              <a:t>5) </a:t>
            </a:r>
            <a:r>
              <a:rPr lang="cs-CZ" b="1" dirty="0" err="1">
                <a:solidFill>
                  <a:schemeClr val="bg1"/>
                </a:solidFill>
              </a:rPr>
              <a:t>oglejení</a:t>
            </a:r>
            <a:r>
              <a:rPr lang="cs-CZ" b="1" dirty="0">
                <a:solidFill>
                  <a:schemeClr val="bg1"/>
                </a:solidFill>
              </a:rPr>
              <a:t>: uvolňování sloučenin železa při přemokření (redukční 	podmínky) a jejich srážení v suchém období. Při 	trvalém 	přemokření nastává </a:t>
            </a:r>
            <a:r>
              <a:rPr lang="cs-CZ" b="1" dirty="0" err="1">
                <a:solidFill>
                  <a:schemeClr val="bg1"/>
                </a:solidFill>
              </a:rPr>
              <a:t>glejový</a:t>
            </a:r>
            <a:r>
              <a:rPr lang="cs-CZ" b="1" dirty="0">
                <a:solidFill>
                  <a:schemeClr val="bg1"/>
                </a:solidFill>
              </a:rPr>
              <a:t> proces, kdy dochází 	k redukci 	sloučenin </a:t>
            </a:r>
            <a:r>
              <a:rPr lang="cs-CZ" b="1" dirty="0" err="1">
                <a:solidFill>
                  <a:schemeClr val="bg1"/>
                </a:solidFill>
              </a:rPr>
              <a:t>Fe</a:t>
            </a:r>
            <a:r>
              <a:rPr lang="cs-CZ" b="1" dirty="0">
                <a:solidFill>
                  <a:schemeClr val="bg1"/>
                </a:solidFill>
              </a:rPr>
              <a:t> a </a:t>
            </a:r>
            <a:r>
              <a:rPr lang="cs-CZ" b="1" dirty="0" err="1">
                <a:solidFill>
                  <a:schemeClr val="bg1"/>
                </a:solidFill>
              </a:rPr>
              <a:t>Mn</a:t>
            </a:r>
            <a:r>
              <a:rPr lang="cs-CZ" b="1" dirty="0">
                <a:solidFill>
                  <a:schemeClr val="bg1"/>
                </a:solidFill>
              </a:rPr>
              <a:t>, </a:t>
            </a:r>
            <a:r>
              <a:rPr lang="cs-CZ" b="1" dirty="0" err="1">
                <a:solidFill>
                  <a:schemeClr val="bg1"/>
                </a:solidFill>
              </a:rPr>
              <a:t>zajílení</a:t>
            </a:r>
            <a:r>
              <a:rPr lang="cs-CZ" b="1" dirty="0">
                <a:solidFill>
                  <a:schemeClr val="bg1"/>
                </a:solidFill>
              </a:rPr>
              <a:t> a charakteristickému 	</a:t>
            </a:r>
            <a:r>
              <a:rPr lang="cs-CZ" b="1" dirty="0" err="1">
                <a:solidFill>
                  <a:schemeClr val="bg1"/>
                </a:solidFill>
              </a:rPr>
              <a:t>šedozelenomodrému</a:t>
            </a:r>
            <a:r>
              <a:rPr lang="cs-CZ" b="1" dirty="0">
                <a:solidFill>
                  <a:schemeClr val="bg1"/>
                </a:solidFill>
              </a:rPr>
              <a:t> zbarvení (Fe</a:t>
            </a:r>
            <a:r>
              <a:rPr lang="cs-CZ" sz="1100" b="1" dirty="0">
                <a:solidFill>
                  <a:schemeClr val="bg1"/>
                </a:solidFill>
              </a:rPr>
              <a:t>2+</a:t>
            </a:r>
            <a:r>
              <a:rPr lang="cs-CZ" b="1" dirty="0">
                <a:solidFill>
                  <a:schemeClr val="bg1"/>
                </a:solidFill>
              </a:rPr>
              <a:t>).</a:t>
            </a:r>
          </a:p>
          <a:p>
            <a:r>
              <a:rPr lang="cs-CZ" b="1" dirty="0">
                <a:solidFill>
                  <a:schemeClr val="bg1"/>
                </a:solidFill>
              </a:rPr>
              <a:t>6) </a:t>
            </a:r>
            <a:r>
              <a:rPr lang="cs-CZ" b="1" dirty="0" err="1">
                <a:solidFill>
                  <a:schemeClr val="bg1"/>
                </a:solidFill>
              </a:rPr>
              <a:t>solončakování</a:t>
            </a:r>
            <a:r>
              <a:rPr lang="cs-CZ" b="1" dirty="0">
                <a:solidFill>
                  <a:schemeClr val="bg1"/>
                </a:solidFill>
              </a:rPr>
              <a:t>: vnášení lehce rozpustných solí do půdního profilu 	(např. vzlínání solí v aridním klimatu)</a:t>
            </a:r>
          </a:p>
          <a:p>
            <a:r>
              <a:rPr lang="cs-CZ" b="1" dirty="0">
                <a:solidFill>
                  <a:schemeClr val="bg1"/>
                </a:solidFill>
              </a:rPr>
              <a:t>7) </a:t>
            </a:r>
            <a:r>
              <a:rPr lang="cs-CZ" b="1" dirty="0" err="1">
                <a:solidFill>
                  <a:schemeClr val="bg1"/>
                </a:solidFill>
              </a:rPr>
              <a:t>slancování</a:t>
            </a:r>
            <a:r>
              <a:rPr lang="cs-CZ" b="1" dirty="0">
                <a:solidFill>
                  <a:schemeClr val="bg1"/>
                </a:solidFill>
              </a:rPr>
              <a:t>: vymývání solí z povrchových vrstev a jejich akumulace ve 	spodních vrstvách.</a:t>
            </a:r>
          </a:p>
        </p:txBody>
      </p:sp>
      <p:pic>
        <p:nvPicPr>
          <p:cNvPr id="5" name="Obrázek 4" descr="Obsah obrázku text, snímek obrazovky, grafický design, plakát&#10;&#10;Obsah vygenerovaný umělou inteligencí může být nesprávný.">
            <a:extLst>
              <a:ext uri="{FF2B5EF4-FFF2-40B4-BE49-F238E27FC236}">
                <a16:creationId xmlns:a16="http://schemas.microsoft.com/office/drawing/2014/main" id="{F1425FEA-2518-8F42-D770-F3F38BB73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318" y="1261147"/>
            <a:ext cx="4520613" cy="525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189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02D52-F2E5-2316-FAC2-B8EDDD593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1D249EC-7A46-DC0F-D97D-26A677E84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898" y="1285875"/>
            <a:ext cx="6819902" cy="5362575"/>
          </a:xfrm>
        </p:spPr>
        <p:txBody>
          <a:bodyPr>
            <a:noAutofit/>
          </a:bodyPr>
          <a:lstStyle/>
          <a:p>
            <a:pPr algn="l"/>
            <a:r>
              <a:rPr lang="cs-CZ" b="1" dirty="0">
                <a:solidFill>
                  <a:schemeClr val="bg1"/>
                </a:solidFill>
              </a:rPr>
              <a:t>FOTOKINETICKÉ REAKCE:</a:t>
            </a:r>
          </a:p>
          <a:p>
            <a:pPr marL="361950" indent="-361950" algn="l"/>
            <a:r>
              <a:rPr lang="cs-CZ" b="1" dirty="0">
                <a:solidFill>
                  <a:schemeClr val="bg1"/>
                </a:solidFill>
              </a:rPr>
              <a:t>1) Fototropismus (heliotropismus): rostliny a přisedlé formy živočichů zaujímají určitou polohu svých orgánů vzhledem k slunci.</a:t>
            </a:r>
          </a:p>
          <a:p>
            <a:pPr marL="361950" indent="-361950" algn="l"/>
            <a:r>
              <a:rPr lang="cs-CZ" b="1" dirty="0">
                <a:solidFill>
                  <a:schemeClr val="bg1"/>
                </a:solidFill>
              </a:rPr>
              <a:t>2) Fotokineze: nahodilé pohyby živočichů či mikroorganismů, při nichž vyhledávají místa s nejvhodnějším osvětlením.</a:t>
            </a:r>
          </a:p>
          <a:p>
            <a:pPr marL="361950" indent="-361950" algn="l"/>
            <a:r>
              <a:rPr lang="cs-CZ" b="1" dirty="0">
                <a:solidFill>
                  <a:schemeClr val="bg1"/>
                </a:solidFill>
              </a:rPr>
              <a:t>3) Fototaxe: přímočarý pohyb ke světlu (positivní fototaxe, převažuje) nebe od zdroje světla (negativní f.).</a:t>
            </a:r>
          </a:p>
          <a:p>
            <a:pPr marL="361950" indent="-361950" algn="l"/>
            <a:r>
              <a:rPr lang="cs-CZ" b="1" dirty="0">
                <a:solidFill>
                  <a:schemeClr val="bg1"/>
                </a:solidFill>
              </a:rPr>
              <a:t>4) </a:t>
            </a:r>
            <a:r>
              <a:rPr lang="cs-CZ" b="1" dirty="0" err="1">
                <a:solidFill>
                  <a:schemeClr val="bg1"/>
                </a:solidFill>
              </a:rPr>
              <a:t>Menotaxe</a:t>
            </a:r>
            <a:r>
              <a:rPr lang="cs-CZ" b="1" dirty="0">
                <a:solidFill>
                  <a:schemeClr val="bg1"/>
                </a:solidFill>
              </a:rPr>
              <a:t>: pohyby dle určitého úhlu ke světelným paprskům.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303C240-C8C7-413D-AD85-EC9B5AB4F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897" y="0"/>
            <a:ext cx="11518423" cy="119062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Světlo a pohybové reakce</a:t>
            </a:r>
          </a:p>
        </p:txBody>
      </p:sp>
      <p:pic>
        <p:nvPicPr>
          <p:cNvPr id="5" name="Obrázek 4" descr="Obsah obrázku text, mapa, snímek obrazovky&#10;&#10;Obsah vygenerovaný umělou inteligencí může být nesprávný.">
            <a:extLst>
              <a:ext uri="{FF2B5EF4-FFF2-40B4-BE49-F238E27FC236}">
                <a16:creationId xmlns:a16="http://schemas.microsoft.com/office/drawing/2014/main" id="{967C7D49-8BF6-9F69-9B76-F6529E9B0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959" y="1285875"/>
            <a:ext cx="4749008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632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A5515-7A35-0278-2864-472ABEF33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A3D47498-F7D6-B628-E975-2DC17CCE1A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897" y="1285875"/>
            <a:ext cx="11518423" cy="5362575"/>
          </a:xfrm>
        </p:spPr>
        <p:txBody>
          <a:bodyPr>
            <a:noAutofit/>
          </a:bodyPr>
          <a:lstStyle/>
          <a:p>
            <a:pPr algn="l"/>
            <a:r>
              <a:rPr lang="cs-CZ" sz="2000" b="1" dirty="0">
                <a:solidFill>
                  <a:schemeClr val="bg1"/>
                </a:solidFill>
              </a:rPr>
              <a:t>Zahrnují vlivy živého prostředí na organismy a jde o vztahy mezi organismy navzájem.</a:t>
            </a:r>
          </a:p>
          <a:p>
            <a:pPr algn="l"/>
            <a:r>
              <a:rPr lang="cs-CZ" sz="2000" b="1" dirty="0" smtClean="0">
                <a:solidFill>
                  <a:schemeClr val="bg1"/>
                </a:solidFill>
              </a:rPr>
              <a:t>Potravní řetězce, trofická pyramida…</a:t>
            </a:r>
            <a:endParaRPr lang="cs-CZ" sz="2000" b="1" dirty="0">
              <a:solidFill>
                <a:schemeClr val="bg1"/>
              </a:solidFill>
            </a:endParaRPr>
          </a:p>
          <a:p>
            <a:pPr algn="l"/>
            <a:endParaRPr lang="cs-CZ" sz="2000" b="1" dirty="0">
              <a:solidFill>
                <a:schemeClr val="bg1"/>
              </a:solidFill>
            </a:endParaRPr>
          </a:p>
          <a:p>
            <a:pPr algn="l"/>
            <a:endParaRPr lang="cs-CZ" sz="2000" b="1" dirty="0">
              <a:solidFill>
                <a:schemeClr val="bg1"/>
              </a:solidFill>
            </a:endParaRPr>
          </a:p>
          <a:p>
            <a:pPr algn="l"/>
            <a:endParaRPr lang="cs-CZ" sz="2000" b="1" noProof="0" dirty="0">
              <a:solidFill>
                <a:schemeClr val="bg1"/>
              </a:solidFill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1E78E10F-61FE-A6AD-5D8B-8D922B2E5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897" y="0"/>
            <a:ext cx="11518423" cy="119062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Biotické interakce</a:t>
            </a:r>
          </a:p>
        </p:txBody>
      </p:sp>
      <p:pic>
        <p:nvPicPr>
          <p:cNvPr id="25" name="Obrázek 24" descr="Obsah obrázku text, pták&#10;&#10;Obsah vygenerovaný umělou inteligencí může být nesprávný.">
            <a:extLst>
              <a:ext uri="{FF2B5EF4-FFF2-40B4-BE49-F238E27FC236}">
                <a16:creationId xmlns:a16="http://schemas.microsoft.com/office/drawing/2014/main" id="{67512CB7-413A-F796-FDC5-31EEAF780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0" y="2815058"/>
            <a:ext cx="6400800" cy="3810000"/>
          </a:xfrm>
          <a:prstGeom prst="rect">
            <a:avLst/>
          </a:prstGeom>
        </p:spPr>
      </p:pic>
      <p:pic>
        <p:nvPicPr>
          <p:cNvPr id="26" name="Obrázek 25" descr="Obsah obrázku pták, kresba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EB04C55B-BD5B-75E5-4F91-F689CD862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49" y="2815058"/>
            <a:ext cx="3843296" cy="378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144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54249-7B31-4E92-4D17-9F827AA03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0AB22560-3D7F-0FBF-6C39-A81906D67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898" y="1285875"/>
            <a:ext cx="7415648" cy="5362575"/>
          </a:xfrm>
        </p:spPr>
        <p:txBody>
          <a:bodyPr>
            <a:noAutofit/>
          </a:bodyPr>
          <a:lstStyle/>
          <a:p>
            <a:pPr algn="l"/>
            <a:r>
              <a:rPr lang="cs-CZ" sz="1800" b="1" dirty="0">
                <a:solidFill>
                  <a:schemeClr val="bg1"/>
                </a:solidFill>
              </a:rPr>
              <a:t>Vnitrodruhové (</a:t>
            </a:r>
            <a:r>
              <a:rPr lang="cs-CZ" sz="1800" b="1" dirty="0" err="1">
                <a:solidFill>
                  <a:schemeClr val="bg1"/>
                </a:solidFill>
              </a:rPr>
              <a:t>intraspecifické</a:t>
            </a:r>
            <a:r>
              <a:rPr lang="cs-CZ" sz="1800" b="1" dirty="0">
                <a:solidFill>
                  <a:schemeClr val="bg1"/>
                </a:solidFill>
              </a:rPr>
              <a:t>, </a:t>
            </a:r>
            <a:r>
              <a:rPr lang="cs-CZ" sz="1800" b="1" dirty="0" err="1">
                <a:solidFill>
                  <a:schemeClr val="bg1"/>
                </a:solidFill>
              </a:rPr>
              <a:t>homotypické</a:t>
            </a:r>
            <a:r>
              <a:rPr lang="cs-CZ" sz="1800" b="1" dirty="0">
                <a:solidFill>
                  <a:schemeClr val="bg1"/>
                </a:solidFill>
              </a:rPr>
              <a:t>) vztahy řeší populační ekologie (</a:t>
            </a:r>
            <a:r>
              <a:rPr lang="cs-CZ" sz="1800" b="1" dirty="0" err="1">
                <a:solidFill>
                  <a:schemeClr val="bg1"/>
                </a:solidFill>
              </a:rPr>
              <a:t>demekologie</a:t>
            </a:r>
            <a:r>
              <a:rPr lang="cs-CZ" sz="1800" b="1" dirty="0">
                <a:solidFill>
                  <a:schemeClr val="bg1"/>
                </a:solidFill>
              </a:rPr>
              <a:t>):</a:t>
            </a:r>
          </a:p>
          <a:p>
            <a:pPr algn="l"/>
            <a:r>
              <a:rPr lang="cs-CZ" sz="1800" b="1" dirty="0">
                <a:solidFill>
                  <a:schemeClr val="bg1"/>
                </a:solidFill>
              </a:rPr>
              <a:t>1) Vztahy v rámci jednoho druhu/populace</a:t>
            </a:r>
          </a:p>
          <a:p>
            <a:pPr marL="800100" lvl="1" indent="-342900" algn="l">
              <a:buAutoNum type="alphaUcParenR"/>
            </a:pPr>
            <a:r>
              <a:rPr lang="cs-CZ" sz="1800" b="1" dirty="0">
                <a:solidFill>
                  <a:schemeClr val="bg1"/>
                </a:solidFill>
              </a:rPr>
              <a:t>Reprodukční (sexuální)</a:t>
            </a:r>
          </a:p>
          <a:p>
            <a:pPr marL="800100" lvl="1" indent="-342900" algn="l">
              <a:buAutoNum type="alphaUcParenR"/>
            </a:pPr>
            <a:r>
              <a:rPr lang="cs-CZ" sz="1800" b="1" dirty="0" err="1">
                <a:solidFill>
                  <a:schemeClr val="bg1"/>
                </a:solidFill>
              </a:rPr>
              <a:t>Mimoreprodukční</a:t>
            </a:r>
            <a:r>
              <a:rPr lang="cs-CZ" sz="1800" b="1" dirty="0">
                <a:solidFill>
                  <a:schemeClr val="bg1"/>
                </a:solidFill>
              </a:rPr>
              <a:t> (asexuální)</a:t>
            </a:r>
          </a:p>
          <a:p>
            <a:pPr algn="l"/>
            <a:r>
              <a:rPr lang="cs-CZ" sz="1800" b="1" dirty="0" smtClean="0">
                <a:solidFill>
                  <a:schemeClr val="bg1"/>
                </a:solidFill>
              </a:rPr>
              <a:t>2) Prostředí </a:t>
            </a:r>
            <a:r>
              <a:rPr lang="cs-CZ" sz="1800" b="1" dirty="0">
                <a:solidFill>
                  <a:schemeClr val="bg1"/>
                </a:solidFill>
              </a:rPr>
              <a:t>s dostatkem zdrojů </a:t>
            </a:r>
            <a:r>
              <a:rPr lang="cs-CZ" sz="1800" b="1" dirty="0" smtClean="0">
                <a:solidFill>
                  <a:schemeClr val="bg1"/>
                </a:solidFill>
              </a:rPr>
              <a:t>- </a:t>
            </a:r>
            <a:r>
              <a:rPr lang="cs-CZ" sz="1800" b="1" dirty="0">
                <a:solidFill>
                  <a:schemeClr val="bg1"/>
                </a:solidFill>
              </a:rPr>
              <a:t>vnitrodruhové vztahy pozitivní, synergické</a:t>
            </a:r>
          </a:p>
          <a:p>
            <a:pPr marL="268288" indent="-268288" algn="l"/>
            <a:r>
              <a:rPr lang="cs-CZ" sz="1800" b="1" dirty="0" smtClean="0">
                <a:solidFill>
                  <a:schemeClr val="bg1"/>
                </a:solidFill>
              </a:rPr>
              <a:t>3) Nedostatek </a:t>
            </a:r>
            <a:r>
              <a:rPr lang="cs-CZ" sz="1800" b="1" dirty="0">
                <a:solidFill>
                  <a:schemeClr val="bg1"/>
                </a:solidFill>
              </a:rPr>
              <a:t>zdrojů, vysoká populační hustota </a:t>
            </a:r>
            <a:r>
              <a:rPr lang="cs-CZ" sz="1800" b="1" dirty="0" smtClean="0">
                <a:solidFill>
                  <a:schemeClr val="bg1"/>
                </a:solidFill>
              </a:rPr>
              <a:t>- vztahy </a:t>
            </a:r>
            <a:r>
              <a:rPr lang="cs-CZ" sz="1800" b="1" dirty="0">
                <a:solidFill>
                  <a:schemeClr val="bg1"/>
                </a:solidFill>
              </a:rPr>
              <a:t>záporné, </a:t>
            </a:r>
            <a:r>
              <a:rPr lang="cs-CZ" sz="1800" b="1" dirty="0" smtClean="0">
                <a:solidFill>
                  <a:schemeClr val="bg1"/>
                </a:solidFill>
              </a:rPr>
              <a:t>antagonistické (vnitrodruhová </a:t>
            </a:r>
            <a:r>
              <a:rPr lang="cs-CZ" sz="1800" b="1" dirty="0" err="1" smtClean="0">
                <a:solidFill>
                  <a:schemeClr val="bg1"/>
                </a:solidFill>
              </a:rPr>
              <a:t>kompetice</a:t>
            </a:r>
            <a:r>
              <a:rPr lang="cs-CZ" sz="1800" b="1" dirty="0" smtClean="0">
                <a:solidFill>
                  <a:schemeClr val="bg1"/>
                </a:solidFill>
              </a:rPr>
              <a:t> je častá)</a:t>
            </a:r>
          </a:p>
          <a:p>
            <a:pPr algn="l"/>
            <a:endParaRPr lang="cs-CZ" sz="1800" b="1" dirty="0">
              <a:solidFill>
                <a:schemeClr val="bg1"/>
              </a:solidFill>
            </a:endParaRPr>
          </a:p>
          <a:p>
            <a:pPr algn="l"/>
            <a:r>
              <a:rPr lang="cs-CZ" sz="1800" b="1" dirty="0" smtClean="0">
                <a:solidFill>
                  <a:schemeClr val="bg1"/>
                </a:solidFill>
              </a:rPr>
              <a:t>Řadíme sem:</a:t>
            </a:r>
          </a:p>
          <a:p>
            <a:pPr marL="2327275" indent="-2327275" algn="l"/>
            <a:r>
              <a:rPr lang="cs-CZ" sz="1800" b="1" dirty="0" smtClean="0">
                <a:solidFill>
                  <a:schemeClr val="bg1"/>
                </a:solidFill>
              </a:rPr>
              <a:t>1) Reprodukční skupiny: rodičovský pár (dočasný, trvalý, nepravý), rodina (rodičovská, mateřská, otcovská, vícegenerační), sourozenecká skupina, reprodukční/hnízdní kolonie, kolonie sociálního hmyzu, </a:t>
            </a:r>
            <a:r>
              <a:rPr lang="cs-CZ" sz="1800" b="1" dirty="0" err="1" smtClean="0">
                <a:solidFill>
                  <a:schemeClr val="bg1"/>
                </a:solidFill>
              </a:rPr>
              <a:t>eusociální</a:t>
            </a:r>
            <a:r>
              <a:rPr lang="cs-CZ" sz="1800" b="1" dirty="0" smtClean="0">
                <a:solidFill>
                  <a:schemeClr val="bg1"/>
                </a:solidFill>
              </a:rPr>
              <a:t> savci (</a:t>
            </a:r>
            <a:r>
              <a:rPr lang="cs-CZ" sz="1800" b="1" dirty="0" err="1" smtClean="0">
                <a:solidFill>
                  <a:schemeClr val="bg1"/>
                </a:solidFill>
              </a:rPr>
              <a:t>rýpoš</a:t>
            </a:r>
            <a:r>
              <a:rPr lang="cs-CZ" sz="1800" b="1" dirty="0" smtClean="0">
                <a:solidFill>
                  <a:schemeClr val="bg1"/>
                </a:solidFill>
              </a:rPr>
              <a:t>)</a:t>
            </a:r>
            <a:endParaRPr lang="cs-CZ" sz="1800" b="1" dirty="0">
              <a:solidFill>
                <a:schemeClr val="bg1"/>
              </a:solidFill>
            </a:endParaRPr>
          </a:p>
          <a:p>
            <a:pPr marL="2687638" indent="-2687638" algn="l"/>
            <a:r>
              <a:rPr lang="cs-CZ" sz="1800" b="1" dirty="0" smtClean="0">
                <a:solidFill>
                  <a:schemeClr val="bg1"/>
                </a:solidFill>
              </a:rPr>
              <a:t>2) </a:t>
            </a:r>
            <a:r>
              <a:rPr lang="cs-CZ" sz="1800" b="1" dirty="0" err="1" smtClean="0">
                <a:solidFill>
                  <a:schemeClr val="bg1"/>
                </a:solidFill>
              </a:rPr>
              <a:t>Mimoreprodukční</a:t>
            </a:r>
            <a:r>
              <a:rPr lang="cs-CZ" sz="1800" b="1" dirty="0" smtClean="0">
                <a:solidFill>
                  <a:schemeClr val="bg1"/>
                </a:solidFill>
              </a:rPr>
              <a:t> vztahy: kormus (koráli, pláštěnci), agregace, </a:t>
            </a:r>
            <a:r>
              <a:rPr lang="cs-CZ" sz="1800" b="1" dirty="0" err="1" smtClean="0">
                <a:solidFill>
                  <a:schemeClr val="bg1"/>
                </a:solidFill>
              </a:rPr>
              <a:t>konglobace</a:t>
            </a:r>
            <a:r>
              <a:rPr lang="cs-CZ" sz="1800" b="1" dirty="0" smtClean="0">
                <a:solidFill>
                  <a:schemeClr val="bg1"/>
                </a:solidFill>
              </a:rPr>
              <a:t>, lovící skupina, tažná/potulná skupina, klidová skupina, přezimující skupina.</a:t>
            </a:r>
            <a:endParaRPr lang="cs-CZ" sz="1800" b="1" dirty="0">
              <a:solidFill>
                <a:schemeClr val="bg1"/>
              </a:solidFill>
            </a:endParaRPr>
          </a:p>
          <a:p>
            <a:pPr marL="447675" indent="-447675" algn="l">
              <a:buAutoNum type="arabicParenR"/>
            </a:pPr>
            <a:endParaRPr lang="cs-CZ" sz="1800" b="1" dirty="0">
              <a:solidFill>
                <a:schemeClr val="bg1"/>
              </a:solidFill>
            </a:endParaRPr>
          </a:p>
          <a:p>
            <a:pPr marL="447675" indent="-447675" algn="l">
              <a:buAutoNum type="arabicParenR"/>
            </a:pPr>
            <a:endParaRPr lang="cs-CZ" sz="1800" b="1" dirty="0">
              <a:solidFill>
                <a:schemeClr val="bg1"/>
              </a:solidFill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7B29F7E4-737A-5654-C4F5-E7860E6E1B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897" y="0"/>
            <a:ext cx="11518423" cy="119062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Biotické interakce - vnitrodruhové</a:t>
            </a:r>
          </a:p>
        </p:txBody>
      </p:sp>
      <p:pic>
        <p:nvPicPr>
          <p:cNvPr id="1026" name="Picture 2" descr="https://i.pinimg.com/736x/cf/5d/83/cf5d835d078905fb6603700ccc15bc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546" y="1190625"/>
            <a:ext cx="4356588" cy="555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6260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8843E-8B15-E7BF-0CDD-30B3F215F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FEEF2514-F9B6-96BB-0487-93B3C2669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310" y="1285875"/>
            <a:ext cx="5985164" cy="5362575"/>
          </a:xfrm>
        </p:spPr>
        <p:txBody>
          <a:bodyPr>
            <a:noAutofit/>
          </a:bodyPr>
          <a:lstStyle/>
          <a:p>
            <a:pPr algn="l"/>
            <a:r>
              <a:rPr lang="cs-CZ" sz="1600" b="1" dirty="0">
                <a:solidFill>
                  <a:schemeClr val="bg1"/>
                </a:solidFill>
              </a:rPr>
              <a:t>Mezidruhové (</a:t>
            </a:r>
            <a:r>
              <a:rPr lang="cs-CZ" sz="1600" b="1" dirty="0" err="1">
                <a:solidFill>
                  <a:schemeClr val="bg1"/>
                </a:solidFill>
              </a:rPr>
              <a:t>interspecifické</a:t>
            </a:r>
            <a:r>
              <a:rPr lang="cs-CZ" sz="1600" b="1" dirty="0">
                <a:solidFill>
                  <a:schemeClr val="bg1"/>
                </a:solidFill>
              </a:rPr>
              <a:t>, </a:t>
            </a:r>
            <a:r>
              <a:rPr lang="cs-CZ" sz="1600" b="1" dirty="0" err="1">
                <a:solidFill>
                  <a:schemeClr val="bg1"/>
                </a:solidFill>
              </a:rPr>
              <a:t>heterotypické</a:t>
            </a:r>
            <a:r>
              <a:rPr lang="cs-CZ" sz="1600" b="1" dirty="0">
                <a:solidFill>
                  <a:schemeClr val="bg1"/>
                </a:solidFill>
              </a:rPr>
              <a:t>) vztahy - ekologie společenstev (synekologie</a:t>
            </a:r>
            <a:r>
              <a:rPr lang="cs-CZ" sz="1600" b="1" dirty="0" smtClean="0">
                <a:solidFill>
                  <a:schemeClr val="bg1"/>
                </a:solidFill>
              </a:rPr>
              <a:t>): každý druh má svoji samostatnou ekologickou niku. Pokud dojde k překryvu nik, vzniká mezidruhová </a:t>
            </a:r>
            <a:r>
              <a:rPr lang="cs-CZ" sz="1600" b="1" dirty="0" err="1" smtClean="0">
                <a:solidFill>
                  <a:schemeClr val="bg1"/>
                </a:solidFill>
              </a:rPr>
              <a:t>kompetice</a:t>
            </a:r>
            <a:r>
              <a:rPr lang="cs-CZ" sz="1600" b="1" dirty="0" smtClean="0">
                <a:solidFill>
                  <a:schemeClr val="bg1"/>
                </a:solidFill>
              </a:rPr>
              <a:t>.</a:t>
            </a:r>
          </a:p>
          <a:p>
            <a:pPr algn="l"/>
            <a:r>
              <a:rPr lang="cs-CZ" sz="1600" b="1" dirty="0" smtClean="0">
                <a:solidFill>
                  <a:schemeClr val="bg1"/>
                </a:solidFill>
              </a:rPr>
              <a:t>Trofické interakce: konzument-zdroj, kořist-kořistník (predátor)</a:t>
            </a:r>
          </a:p>
          <a:p>
            <a:pPr marL="342900" indent="-342900" algn="l">
              <a:buAutoNum type="arabicParenR"/>
            </a:pPr>
            <a:endParaRPr lang="cs-CZ" sz="200" b="1" dirty="0">
              <a:solidFill>
                <a:schemeClr val="bg1"/>
              </a:solidFill>
            </a:endParaRPr>
          </a:p>
          <a:p>
            <a:pPr algn="l"/>
            <a:r>
              <a:rPr lang="cs-CZ" sz="1600" b="1" dirty="0">
                <a:solidFill>
                  <a:schemeClr val="bg1"/>
                </a:solidFill>
              </a:rPr>
              <a:t>Dělí se na:</a:t>
            </a:r>
          </a:p>
          <a:p>
            <a:pPr marL="1524000" indent="-1524000" algn="l"/>
            <a:r>
              <a:rPr lang="cs-CZ" sz="1600" b="1" dirty="0">
                <a:solidFill>
                  <a:schemeClr val="bg1"/>
                </a:solidFill>
              </a:rPr>
              <a:t>1) </a:t>
            </a:r>
            <a:r>
              <a:rPr lang="cs-CZ" sz="1600" b="1" dirty="0" err="1">
                <a:solidFill>
                  <a:schemeClr val="bg1"/>
                </a:solidFill>
              </a:rPr>
              <a:t>Neutralismus</a:t>
            </a:r>
            <a:r>
              <a:rPr lang="cs-CZ" sz="1600" b="1" dirty="0">
                <a:solidFill>
                  <a:schemeClr val="bg1"/>
                </a:solidFill>
              </a:rPr>
              <a:t> – 2 organizmy ve stejném prostředí bez vzájemného vlivu</a:t>
            </a:r>
            <a:endParaRPr lang="cs-CZ" sz="1600" dirty="0">
              <a:solidFill>
                <a:schemeClr val="bg1"/>
              </a:solidFill>
            </a:endParaRPr>
          </a:p>
          <a:p>
            <a:pPr marL="1347788" indent="-1347788" algn="l"/>
            <a:r>
              <a:rPr lang="cs-CZ" sz="1600" b="1" dirty="0">
                <a:solidFill>
                  <a:schemeClr val="bg1"/>
                </a:solidFill>
              </a:rPr>
              <a:t>2) </a:t>
            </a:r>
            <a:r>
              <a:rPr lang="cs-CZ" sz="1600" b="1" dirty="0" err="1">
                <a:solidFill>
                  <a:schemeClr val="bg1"/>
                </a:solidFill>
              </a:rPr>
              <a:t>Kompetice</a:t>
            </a:r>
            <a:r>
              <a:rPr lang="cs-CZ" sz="1600" b="1" dirty="0">
                <a:solidFill>
                  <a:schemeClr val="bg1"/>
                </a:solidFill>
              </a:rPr>
              <a:t> – vnitro/mezidruhová, nebo exploatační (stejný zdroj, jiný čas) </a:t>
            </a:r>
            <a:r>
              <a:rPr lang="cs-CZ" sz="1600" b="1" dirty="0" err="1">
                <a:solidFill>
                  <a:schemeClr val="bg1"/>
                </a:solidFill>
              </a:rPr>
              <a:t>vs</a:t>
            </a:r>
            <a:r>
              <a:rPr lang="cs-CZ" sz="1600" b="1" dirty="0">
                <a:solidFill>
                  <a:schemeClr val="bg1"/>
                </a:solidFill>
              </a:rPr>
              <a:t> interferenční (stejný zdroj, stejný čas)</a:t>
            </a:r>
            <a:endParaRPr lang="cs-CZ" sz="1600" dirty="0">
              <a:solidFill>
                <a:schemeClr val="bg1"/>
              </a:solidFill>
            </a:endParaRPr>
          </a:p>
          <a:p>
            <a:pPr marL="268288" indent="-268288" algn="l"/>
            <a:r>
              <a:rPr lang="cs-CZ" sz="1600" b="1" dirty="0">
                <a:solidFill>
                  <a:schemeClr val="bg1"/>
                </a:solidFill>
              </a:rPr>
              <a:t>3) Predace – </a:t>
            </a:r>
            <a:r>
              <a:rPr lang="cs-CZ" sz="1600" b="1" dirty="0" err="1">
                <a:solidFill>
                  <a:schemeClr val="bg1"/>
                </a:solidFill>
              </a:rPr>
              <a:t>generalisté</a:t>
            </a:r>
            <a:r>
              <a:rPr lang="cs-CZ" sz="1600" b="1" dirty="0">
                <a:solidFill>
                  <a:schemeClr val="bg1"/>
                </a:solidFill>
              </a:rPr>
              <a:t> (</a:t>
            </a:r>
            <a:r>
              <a:rPr lang="cs-CZ" sz="1600" b="1" dirty="0" err="1">
                <a:solidFill>
                  <a:schemeClr val="bg1"/>
                </a:solidFill>
              </a:rPr>
              <a:t>polyfágie</a:t>
            </a:r>
            <a:r>
              <a:rPr lang="cs-CZ" sz="1600" b="1" dirty="0">
                <a:solidFill>
                  <a:schemeClr val="bg1"/>
                </a:solidFill>
              </a:rPr>
              <a:t>) </a:t>
            </a:r>
            <a:r>
              <a:rPr lang="cs-CZ" sz="1600" b="1" dirty="0" err="1">
                <a:solidFill>
                  <a:schemeClr val="bg1"/>
                </a:solidFill>
              </a:rPr>
              <a:t>vs</a:t>
            </a:r>
            <a:r>
              <a:rPr lang="cs-CZ" sz="1600" b="1" dirty="0">
                <a:solidFill>
                  <a:schemeClr val="bg1"/>
                </a:solidFill>
              </a:rPr>
              <a:t> specialisté (</a:t>
            </a:r>
            <a:r>
              <a:rPr lang="cs-CZ" sz="1600" b="1" dirty="0" err="1">
                <a:solidFill>
                  <a:schemeClr val="bg1"/>
                </a:solidFill>
              </a:rPr>
              <a:t>monofágie</a:t>
            </a:r>
            <a:r>
              <a:rPr lang="cs-CZ" sz="1600" b="1" dirty="0">
                <a:solidFill>
                  <a:schemeClr val="bg1"/>
                </a:solidFill>
              </a:rPr>
              <a:t>)</a:t>
            </a:r>
            <a:endParaRPr lang="cs-CZ" sz="1600" dirty="0">
              <a:solidFill>
                <a:schemeClr val="bg1"/>
              </a:solidFill>
            </a:endParaRPr>
          </a:p>
          <a:p>
            <a:pPr algn="l"/>
            <a:r>
              <a:rPr lang="cs-CZ" sz="1600" b="1" dirty="0">
                <a:solidFill>
                  <a:schemeClr val="bg1"/>
                </a:solidFill>
              </a:rPr>
              <a:t>4) Parazitismus – </a:t>
            </a:r>
            <a:r>
              <a:rPr lang="cs-CZ" sz="1600" b="1" dirty="0" err="1">
                <a:solidFill>
                  <a:schemeClr val="bg1"/>
                </a:solidFill>
              </a:rPr>
              <a:t>holo</a:t>
            </a:r>
            <a:r>
              <a:rPr lang="cs-CZ" sz="1600" b="1" dirty="0">
                <a:solidFill>
                  <a:schemeClr val="bg1"/>
                </a:solidFill>
              </a:rPr>
              <a:t>/poloparazit</a:t>
            </a:r>
            <a:endParaRPr lang="cs-CZ" sz="1600" dirty="0">
              <a:solidFill>
                <a:schemeClr val="bg1"/>
              </a:solidFill>
            </a:endParaRPr>
          </a:p>
          <a:p>
            <a:pPr marL="1524000" indent="-1524000" algn="l"/>
            <a:r>
              <a:rPr lang="cs-CZ" sz="1600" b="1" dirty="0">
                <a:solidFill>
                  <a:schemeClr val="bg1"/>
                </a:solidFill>
              </a:rPr>
              <a:t>5) Mutualismus – obligátní (vzájemný prospěch z nevyhnutného soužití) </a:t>
            </a:r>
            <a:r>
              <a:rPr lang="cs-CZ" sz="1600" b="1" dirty="0" err="1">
                <a:solidFill>
                  <a:schemeClr val="bg1"/>
                </a:solidFill>
              </a:rPr>
              <a:t>vs</a:t>
            </a:r>
            <a:r>
              <a:rPr lang="cs-CZ" sz="1600" b="1" dirty="0">
                <a:solidFill>
                  <a:schemeClr val="bg1"/>
                </a:solidFill>
              </a:rPr>
              <a:t> fakultativní (prospěch z dobrovolného soužití)</a:t>
            </a:r>
            <a:endParaRPr lang="cs-CZ" sz="1600" dirty="0">
              <a:solidFill>
                <a:schemeClr val="bg1"/>
              </a:solidFill>
            </a:endParaRPr>
          </a:p>
          <a:p>
            <a:pPr marL="1700213" indent="-1700213" algn="l"/>
            <a:r>
              <a:rPr lang="cs-CZ" sz="1600" b="1" dirty="0">
                <a:solidFill>
                  <a:schemeClr val="bg1"/>
                </a:solidFill>
              </a:rPr>
              <a:t>6) Komensalismus – </a:t>
            </a:r>
            <a:r>
              <a:rPr lang="cs-CZ" sz="1600" b="1" dirty="0" err="1">
                <a:solidFill>
                  <a:schemeClr val="bg1"/>
                </a:solidFill>
              </a:rPr>
              <a:t>komensál</a:t>
            </a:r>
            <a:r>
              <a:rPr lang="cs-CZ" sz="1600" b="1" dirty="0">
                <a:solidFill>
                  <a:schemeClr val="bg1"/>
                </a:solidFill>
              </a:rPr>
              <a:t> </a:t>
            </a:r>
            <a:r>
              <a:rPr lang="cs-CZ" sz="1600" b="1" dirty="0" err="1">
                <a:solidFill>
                  <a:schemeClr val="bg1"/>
                </a:solidFill>
              </a:rPr>
              <a:t>ma</a:t>
            </a:r>
            <a:r>
              <a:rPr lang="cs-CZ" sz="1600" b="1" dirty="0">
                <a:solidFill>
                  <a:schemeClr val="bg1"/>
                </a:solidFill>
              </a:rPr>
              <a:t> výhodu ze soužití, nepoškozuje hostitele</a:t>
            </a:r>
            <a:endParaRPr lang="cs-CZ" sz="1600" dirty="0">
              <a:solidFill>
                <a:schemeClr val="bg1"/>
              </a:solidFill>
            </a:endParaRPr>
          </a:p>
          <a:p>
            <a:pPr marL="1616075" indent="-1616075" algn="l"/>
            <a:r>
              <a:rPr lang="cs-CZ" sz="1600" b="1" dirty="0">
                <a:solidFill>
                  <a:schemeClr val="bg1"/>
                </a:solidFill>
              </a:rPr>
              <a:t>7) </a:t>
            </a:r>
            <a:r>
              <a:rPr lang="cs-CZ" sz="1600" b="1" dirty="0" err="1">
                <a:solidFill>
                  <a:schemeClr val="bg1"/>
                </a:solidFill>
              </a:rPr>
              <a:t>Amensalismus</a:t>
            </a:r>
            <a:r>
              <a:rPr lang="cs-CZ" sz="1600" b="1" dirty="0">
                <a:solidFill>
                  <a:schemeClr val="bg1"/>
                </a:solidFill>
              </a:rPr>
              <a:t> – </a:t>
            </a:r>
            <a:r>
              <a:rPr lang="cs-CZ" sz="1600" b="1" dirty="0" err="1">
                <a:solidFill>
                  <a:schemeClr val="bg1"/>
                </a:solidFill>
              </a:rPr>
              <a:t>amensál</a:t>
            </a:r>
            <a:r>
              <a:rPr lang="cs-CZ" sz="1600" b="1" dirty="0">
                <a:solidFill>
                  <a:schemeClr val="bg1"/>
                </a:solidFill>
              </a:rPr>
              <a:t> je pod negativním vlivem </a:t>
            </a:r>
            <a:r>
              <a:rPr lang="cs-CZ" sz="1600" b="1" dirty="0" err="1">
                <a:solidFill>
                  <a:schemeClr val="bg1"/>
                </a:solidFill>
              </a:rPr>
              <a:t>inhibitora</a:t>
            </a:r>
            <a:r>
              <a:rPr lang="cs-CZ" sz="1600" b="1" dirty="0">
                <a:solidFill>
                  <a:schemeClr val="bg1"/>
                </a:solidFill>
              </a:rPr>
              <a:t>, který je interakcí nedotčený</a:t>
            </a:r>
            <a:endParaRPr lang="cs-CZ" sz="1600" dirty="0">
              <a:solidFill>
                <a:schemeClr val="bg1"/>
              </a:solidFill>
            </a:endParaRPr>
          </a:p>
          <a:p>
            <a:pPr algn="l"/>
            <a:endParaRPr lang="cs-CZ" sz="1600" b="1" dirty="0">
              <a:solidFill>
                <a:schemeClr val="bg1"/>
              </a:solidFill>
            </a:endParaRPr>
          </a:p>
          <a:p>
            <a:pPr algn="l"/>
            <a:endParaRPr lang="cs-CZ" sz="1600" b="1" dirty="0">
              <a:solidFill>
                <a:schemeClr val="bg1"/>
              </a:solidFill>
            </a:endParaRPr>
          </a:p>
          <a:p>
            <a:pPr marL="447675" indent="-447675" algn="l">
              <a:buAutoNum type="arabicParenR"/>
            </a:pPr>
            <a:endParaRPr lang="cs-CZ" sz="1600" b="1" dirty="0">
              <a:solidFill>
                <a:schemeClr val="bg1"/>
              </a:solidFill>
            </a:endParaRPr>
          </a:p>
          <a:p>
            <a:pPr marL="447675" indent="-447675" algn="l">
              <a:buAutoNum type="arabicParenR"/>
            </a:pP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669911A-2172-3BE9-3DA7-FA0E0EDC1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897" y="0"/>
            <a:ext cx="11518423" cy="119062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Biotické interakce - mezidruhové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F000178-3A5D-14B2-0DFC-BA96BE75D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8347" y="1476817"/>
            <a:ext cx="1735138" cy="3698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>
                <a:solidFill>
                  <a:schemeClr val="bg1"/>
                </a:solidFill>
              </a:rPr>
              <a:t>Kořist-Predátor</a:t>
            </a:r>
            <a:endParaRPr lang="en-GB" altLang="cs-CZ">
              <a:solidFill>
                <a:schemeClr val="bg1"/>
              </a:solidFill>
            </a:endParaRPr>
          </a:p>
        </p:txBody>
      </p:sp>
      <p:sp>
        <p:nvSpPr>
          <p:cNvPr id="6" name="TextovéPole 2">
            <a:extLst>
              <a:ext uri="{FF2B5EF4-FFF2-40B4-BE49-F238E27FC236}">
                <a16:creationId xmlns:a16="http://schemas.microsoft.com/office/drawing/2014/main" id="{384E0144-77D2-EC7D-C5DE-BBB19BFD0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4157" y="1475389"/>
            <a:ext cx="1274762" cy="36988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>
                <a:solidFill>
                  <a:schemeClr val="bg1"/>
                </a:solidFill>
              </a:rPr>
              <a:t>Kompetice</a:t>
            </a:r>
            <a:endParaRPr lang="en-GB" altLang="cs-CZ">
              <a:solidFill>
                <a:schemeClr val="bg1"/>
              </a:solidFill>
            </a:endParaRPr>
          </a:p>
        </p:txBody>
      </p:sp>
      <p:sp>
        <p:nvSpPr>
          <p:cNvPr id="7" name="TextovéPole 7">
            <a:extLst>
              <a:ext uri="{FF2B5EF4-FFF2-40B4-BE49-F238E27FC236}">
                <a16:creationId xmlns:a16="http://schemas.microsoft.com/office/drawing/2014/main" id="{321A9524-E5BF-2069-80CB-D81F89520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6530" y="2024948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dirty="0">
                <a:solidFill>
                  <a:schemeClr val="bg1"/>
                </a:solidFill>
              </a:rPr>
              <a:t>0/1</a:t>
            </a:r>
            <a:endParaRPr lang="en-GB" altLang="cs-CZ" dirty="0">
              <a:solidFill>
                <a:schemeClr val="bg1"/>
              </a:solidFill>
            </a:endParaRPr>
          </a:p>
        </p:txBody>
      </p:sp>
      <p:sp>
        <p:nvSpPr>
          <p:cNvPr id="8" name="TextovéPole 8">
            <a:extLst>
              <a:ext uri="{FF2B5EF4-FFF2-40B4-BE49-F238E27FC236}">
                <a16:creationId xmlns:a16="http://schemas.microsoft.com/office/drawing/2014/main" id="{5005288C-5881-12D5-C970-9B5DE06E0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0754" y="2033078"/>
            <a:ext cx="51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dirty="0">
                <a:solidFill>
                  <a:schemeClr val="bg1"/>
                </a:solidFill>
              </a:rPr>
              <a:t>0-1</a:t>
            </a:r>
            <a:endParaRPr lang="en-GB" altLang="cs-CZ" dirty="0">
              <a:solidFill>
                <a:schemeClr val="bg1"/>
              </a:solidFill>
            </a:endParaRPr>
          </a:p>
        </p:txBody>
      </p:sp>
      <p:sp>
        <p:nvSpPr>
          <p:cNvPr id="9" name="TextovéPole 9">
            <a:extLst>
              <a:ext uri="{FF2B5EF4-FFF2-40B4-BE49-F238E27FC236}">
                <a16:creationId xmlns:a16="http://schemas.microsoft.com/office/drawing/2014/main" id="{CA2EA2F5-0961-E405-3D47-AFBEA267C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5767" y="2872674"/>
            <a:ext cx="1620838" cy="36988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>
                <a:solidFill>
                  <a:schemeClr val="bg1"/>
                </a:solidFill>
              </a:rPr>
              <a:t>Vnitrodruhová</a:t>
            </a:r>
            <a:endParaRPr lang="en-GB" altLang="cs-CZ">
              <a:solidFill>
                <a:schemeClr val="bg1"/>
              </a:solidFill>
            </a:endParaRPr>
          </a:p>
        </p:txBody>
      </p:sp>
      <p:sp>
        <p:nvSpPr>
          <p:cNvPr id="10" name="TextovéPole 21">
            <a:extLst>
              <a:ext uri="{FF2B5EF4-FFF2-40B4-BE49-F238E27FC236}">
                <a16:creationId xmlns:a16="http://schemas.microsoft.com/office/drawing/2014/main" id="{28675960-E267-B410-C40E-F311726E5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0310" y="2872674"/>
            <a:ext cx="1506538" cy="3683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>
                <a:solidFill>
                  <a:schemeClr val="bg1"/>
                </a:solidFill>
              </a:rPr>
              <a:t>Mezidruhová</a:t>
            </a:r>
            <a:endParaRPr lang="en-GB" altLang="cs-CZ">
              <a:solidFill>
                <a:schemeClr val="bg1"/>
              </a:solidFill>
            </a:endParaRPr>
          </a:p>
        </p:txBody>
      </p:sp>
      <p:sp>
        <p:nvSpPr>
          <p:cNvPr id="11" name="TextovéPole 3">
            <a:extLst>
              <a:ext uri="{FF2B5EF4-FFF2-40B4-BE49-F238E27FC236}">
                <a16:creationId xmlns:a16="http://schemas.microsoft.com/office/drawing/2014/main" id="{9755452D-25E7-F3D8-09E2-AD974EC09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4430" y="1453448"/>
            <a:ext cx="1196975" cy="36988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>
                <a:solidFill>
                  <a:schemeClr val="bg1"/>
                </a:solidFill>
              </a:rPr>
              <a:t>Symbióza</a:t>
            </a:r>
            <a:endParaRPr lang="en-GB" altLang="cs-CZ">
              <a:solidFill>
                <a:schemeClr val="bg1"/>
              </a:solidFill>
            </a:endParaRPr>
          </a:p>
        </p:txBody>
      </p:sp>
      <p:sp>
        <p:nvSpPr>
          <p:cNvPr id="12" name="TextovéPole 4">
            <a:extLst>
              <a:ext uri="{FF2B5EF4-FFF2-40B4-BE49-F238E27FC236}">
                <a16:creationId xmlns:a16="http://schemas.microsoft.com/office/drawing/2014/main" id="{90E6E0E1-13E0-0C03-3078-2665F9399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9455" y="5176136"/>
            <a:ext cx="1812925" cy="3683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>
                <a:solidFill>
                  <a:schemeClr val="bg1"/>
                </a:solidFill>
              </a:rPr>
              <a:t>Komenzalismus</a:t>
            </a:r>
            <a:endParaRPr lang="en-GB" altLang="cs-CZ">
              <a:solidFill>
                <a:schemeClr val="bg1"/>
              </a:solidFill>
            </a:endParaRPr>
          </a:p>
        </p:txBody>
      </p:sp>
      <p:sp>
        <p:nvSpPr>
          <p:cNvPr id="13" name="TextovéPole 5">
            <a:extLst>
              <a:ext uri="{FF2B5EF4-FFF2-40B4-BE49-F238E27FC236}">
                <a16:creationId xmlns:a16="http://schemas.microsoft.com/office/drawing/2014/main" id="{81746C4C-3552-807A-1E7A-AB6667AE1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5766" y="5176136"/>
            <a:ext cx="1479550" cy="3683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>
                <a:solidFill>
                  <a:schemeClr val="bg1"/>
                </a:solidFill>
              </a:rPr>
              <a:t>Mutualismus</a:t>
            </a:r>
            <a:endParaRPr lang="en-GB" altLang="cs-CZ">
              <a:solidFill>
                <a:schemeClr val="bg1"/>
              </a:solidFill>
            </a:endParaRPr>
          </a:p>
        </p:txBody>
      </p:sp>
      <p:sp>
        <p:nvSpPr>
          <p:cNvPr id="14" name="TextovéPole 6">
            <a:extLst>
              <a:ext uri="{FF2B5EF4-FFF2-40B4-BE49-F238E27FC236}">
                <a16:creationId xmlns:a16="http://schemas.microsoft.com/office/drawing/2014/main" id="{F1DB55BF-07BF-8D01-94DD-75A11171C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4429" y="5176136"/>
            <a:ext cx="1504950" cy="3683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>
                <a:solidFill>
                  <a:schemeClr val="bg1"/>
                </a:solidFill>
              </a:rPr>
              <a:t>Parazitismus</a:t>
            </a:r>
            <a:endParaRPr lang="en-GB" altLang="cs-CZ">
              <a:solidFill>
                <a:schemeClr val="bg1"/>
              </a:solidFill>
            </a:endParaRPr>
          </a:p>
        </p:txBody>
      </p:sp>
      <p:sp>
        <p:nvSpPr>
          <p:cNvPr id="15" name="TextovéPole 10">
            <a:extLst>
              <a:ext uri="{FF2B5EF4-FFF2-40B4-BE49-F238E27FC236}">
                <a16:creationId xmlns:a16="http://schemas.microsoft.com/office/drawing/2014/main" id="{21F0142D-D252-6938-F5B4-4E9742D61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6067" y="2024948"/>
            <a:ext cx="519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>
                <a:solidFill>
                  <a:schemeClr val="bg1"/>
                </a:solidFill>
              </a:rPr>
              <a:t>1-1</a:t>
            </a:r>
            <a:endParaRPr lang="en-GB" altLang="cs-CZ">
              <a:solidFill>
                <a:schemeClr val="bg1"/>
              </a:solidFill>
            </a:endParaRPr>
          </a:p>
        </p:txBody>
      </p:sp>
      <p:sp>
        <p:nvSpPr>
          <p:cNvPr id="16" name="TextovéPole 11">
            <a:extLst>
              <a:ext uri="{FF2B5EF4-FFF2-40B4-BE49-F238E27FC236}">
                <a16:creationId xmlns:a16="http://schemas.microsoft.com/office/drawing/2014/main" id="{F361D990-2479-3B18-C36C-9398B3292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0180" y="5650798"/>
            <a:ext cx="511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>
                <a:solidFill>
                  <a:schemeClr val="bg1"/>
                </a:solidFill>
              </a:rPr>
              <a:t>+/0</a:t>
            </a:r>
            <a:endParaRPr lang="en-GB" altLang="cs-CZ">
              <a:solidFill>
                <a:schemeClr val="bg1"/>
              </a:solidFill>
            </a:endParaRPr>
          </a:p>
        </p:txBody>
      </p:sp>
      <p:sp>
        <p:nvSpPr>
          <p:cNvPr id="17" name="TextovéPole 12">
            <a:extLst>
              <a:ext uri="{FF2B5EF4-FFF2-40B4-BE49-F238E27FC236}">
                <a16:creationId xmlns:a16="http://schemas.microsoft.com/office/drawing/2014/main" id="{561E231D-27BB-BAB2-1624-26092C414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0754" y="5609523"/>
            <a:ext cx="519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>
                <a:solidFill>
                  <a:schemeClr val="bg1"/>
                </a:solidFill>
              </a:rPr>
              <a:t>+/+</a:t>
            </a:r>
            <a:endParaRPr lang="en-GB" altLang="cs-CZ">
              <a:solidFill>
                <a:schemeClr val="bg1"/>
              </a:solidFill>
            </a:endParaRPr>
          </a:p>
        </p:txBody>
      </p:sp>
      <p:sp>
        <p:nvSpPr>
          <p:cNvPr id="18" name="TextovéPole 13">
            <a:extLst>
              <a:ext uri="{FF2B5EF4-FFF2-40B4-BE49-F238E27FC236}">
                <a16:creationId xmlns:a16="http://schemas.microsoft.com/office/drawing/2014/main" id="{61168771-A515-EC62-FD05-CDA2090BF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9267" y="5650798"/>
            <a:ext cx="460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>
                <a:solidFill>
                  <a:schemeClr val="bg1"/>
                </a:solidFill>
              </a:rPr>
              <a:t>+/-</a:t>
            </a:r>
            <a:endParaRPr lang="en-GB" altLang="cs-CZ">
              <a:solidFill>
                <a:schemeClr val="bg1"/>
              </a:solidFill>
            </a:endParaRPr>
          </a:p>
        </p:txBody>
      </p: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7059642B-D32C-2A1C-5A75-E1EEE21CF678}"/>
              </a:ext>
            </a:extLst>
          </p:cNvPr>
          <p:cNvCxnSpPr/>
          <p:nvPr/>
        </p:nvCxnSpPr>
        <p:spPr>
          <a:xfrm>
            <a:off x="7145916" y="4733223"/>
            <a:ext cx="0" cy="254000"/>
          </a:xfrm>
          <a:prstGeom prst="straightConnector1">
            <a:avLst/>
          </a:prstGeom>
          <a:ln w="34925" cmpd="sng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3D3C5418-4A3A-B41E-0A4C-7A0C3CC6649C}"/>
              </a:ext>
            </a:extLst>
          </p:cNvPr>
          <p:cNvCxnSpPr/>
          <p:nvPr/>
        </p:nvCxnSpPr>
        <p:spPr>
          <a:xfrm>
            <a:off x="11144829" y="2415473"/>
            <a:ext cx="0" cy="2343150"/>
          </a:xfrm>
          <a:prstGeom prst="line">
            <a:avLst/>
          </a:prstGeom>
          <a:ln w="317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8B1C2B92-056B-D86E-E2E1-B04FBC0F1F03}"/>
              </a:ext>
            </a:extLst>
          </p:cNvPr>
          <p:cNvCxnSpPr/>
          <p:nvPr/>
        </p:nvCxnSpPr>
        <p:spPr>
          <a:xfrm>
            <a:off x="7145917" y="4733224"/>
            <a:ext cx="4403725" cy="34925"/>
          </a:xfrm>
          <a:prstGeom prst="line">
            <a:avLst/>
          </a:prstGeom>
          <a:ln w="317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78338053-FD1F-D875-CAD8-487CD82F0EE5}"/>
              </a:ext>
            </a:extLst>
          </p:cNvPr>
          <p:cNvCxnSpPr/>
          <p:nvPr/>
        </p:nvCxnSpPr>
        <p:spPr>
          <a:xfrm>
            <a:off x="9281104" y="4768148"/>
            <a:ext cx="0" cy="255588"/>
          </a:xfrm>
          <a:prstGeom prst="straightConnector1">
            <a:avLst/>
          </a:prstGeom>
          <a:ln w="34925" cmpd="sng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468FC6AF-1A29-936E-E849-C467D4F69603}"/>
              </a:ext>
            </a:extLst>
          </p:cNvPr>
          <p:cNvCxnSpPr/>
          <p:nvPr/>
        </p:nvCxnSpPr>
        <p:spPr>
          <a:xfrm>
            <a:off x="11549641" y="4758623"/>
            <a:ext cx="0" cy="254000"/>
          </a:xfrm>
          <a:prstGeom prst="straightConnector1">
            <a:avLst/>
          </a:prstGeom>
          <a:ln w="34925" cmpd="sng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955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02D52-F2E5-2316-FAC2-B8EDDD593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1D249EC-7A46-DC0F-D97D-26A677E84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898" y="1190625"/>
            <a:ext cx="7797055" cy="5457825"/>
          </a:xfrm>
        </p:spPr>
        <p:txBody>
          <a:bodyPr>
            <a:noAutofit/>
          </a:bodyPr>
          <a:lstStyle/>
          <a:p>
            <a:pPr marL="457200" indent="-457200" algn="l">
              <a:buAutoNum type="arabicParenR"/>
            </a:pPr>
            <a:r>
              <a:rPr lang="cs-CZ" sz="1400" b="1" dirty="0">
                <a:solidFill>
                  <a:schemeClr val="bg1"/>
                </a:solidFill>
              </a:rPr>
              <a:t>základní zdroj živin a vody pro růst a vývoj rostlin</a:t>
            </a:r>
          </a:p>
          <a:p>
            <a:pPr marL="457200" indent="-457200" algn="l">
              <a:buAutoNum type="arabicParenR"/>
            </a:pPr>
            <a:r>
              <a:rPr lang="cs-CZ" sz="1400" b="1" dirty="0">
                <a:solidFill>
                  <a:schemeClr val="bg1"/>
                </a:solidFill>
              </a:rPr>
              <a:t>substrát pro růst vyšších rostlin</a:t>
            </a:r>
          </a:p>
          <a:p>
            <a:pPr algn="l"/>
            <a:endParaRPr lang="cs-CZ" sz="800" b="1" dirty="0">
              <a:solidFill>
                <a:schemeClr val="bg1"/>
              </a:solidFill>
            </a:endParaRPr>
          </a:p>
          <a:p>
            <a:pPr algn="l"/>
            <a:r>
              <a:rPr lang="cs-CZ" sz="1400" b="1" dirty="0">
                <a:solidFill>
                  <a:schemeClr val="bg1"/>
                </a:solidFill>
              </a:rPr>
              <a:t>Složení: </a:t>
            </a:r>
          </a:p>
          <a:p>
            <a:pPr marL="457200" indent="-457200" algn="l">
              <a:buAutoNum type="alphaUcParenR"/>
            </a:pPr>
            <a:r>
              <a:rPr lang="cs-CZ" sz="1400" b="1" dirty="0">
                <a:solidFill>
                  <a:schemeClr val="bg1"/>
                </a:solidFill>
              </a:rPr>
              <a:t>Minerální látky: pevné, kapalné (půdní roztok) a plynné. </a:t>
            </a:r>
          </a:p>
          <a:p>
            <a:pPr algn="l"/>
            <a:r>
              <a:rPr lang="cs-CZ" sz="1400" b="1" dirty="0">
                <a:solidFill>
                  <a:schemeClr val="bg1"/>
                </a:solidFill>
              </a:rPr>
              <a:t>	I) pevné: autochtonní materiál (zvětrávaná mateční horniny (půdy zvětralé), alochtonní 	materiál (zavát, naplaven, sesut z jiného místa), sediment (usazený materiál).</a:t>
            </a:r>
          </a:p>
          <a:p>
            <a:pPr algn="l"/>
            <a:r>
              <a:rPr lang="cs-CZ" sz="1400" b="1" dirty="0">
                <a:solidFill>
                  <a:schemeClr val="bg1"/>
                </a:solidFill>
              </a:rPr>
              <a:t>	II) půdní voda (od spodních po horní vrstvy půdy): podzemní (ve spodní části profilu nad 	nepropustným podložím), kapilární (vzlíná v kapilárních pórech půdy, rostlinami 	využitelná) a gravitační (proniká velkými póry ve směru zemské tíže). </a:t>
            </a:r>
          </a:p>
          <a:p>
            <a:pPr algn="l"/>
            <a:r>
              <a:rPr lang="cs-CZ" sz="1400" b="1" dirty="0">
                <a:solidFill>
                  <a:schemeClr val="bg1"/>
                </a:solidFill>
              </a:rPr>
              <a:t>Trvale zamokřené půdy jsou málo prokysličené, nastávají redukční procesy.</a:t>
            </a:r>
          </a:p>
          <a:p>
            <a:pPr algn="l"/>
            <a:r>
              <a:rPr lang="cs-CZ" sz="1400" b="1" dirty="0">
                <a:solidFill>
                  <a:schemeClr val="bg1"/>
                </a:solidFill>
              </a:rPr>
              <a:t>Trvale zamrzlé půdy se nazývají permafrost. </a:t>
            </a:r>
          </a:p>
          <a:p>
            <a:pPr algn="l"/>
            <a:r>
              <a:rPr lang="cs-CZ" sz="1400" b="1" dirty="0" err="1">
                <a:solidFill>
                  <a:schemeClr val="bg1"/>
                </a:solidFill>
              </a:rPr>
              <a:t>Hygrobiontní</a:t>
            </a:r>
            <a:r>
              <a:rPr lang="cs-CZ" sz="1400" b="1" dirty="0">
                <a:solidFill>
                  <a:schemeClr val="bg1"/>
                </a:solidFill>
              </a:rPr>
              <a:t>, hygrofilní, mezofilní, xerofilní organismy.</a:t>
            </a:r>
          </a:p>
          <a:p>
            <a:pPr algn="l"/>
            <a:endParaRPr lang="cs-CZ" sz="800" b="1" dirty="0">
              <a:solidFill>
                <a:schemeClr val="bg1"/>
              </a:solidFill>
            </a:endParaRPr>
          </a:p>
          <a:p>
            <a:pPr marL="457200" indent="-457200" algn="l">
              <a:buAutoNum type="alphaUcParenR" startAt="2"/>
            </a:pPr>
            <a:r>
              <a:rPr lang="cs-CZ" sz="1400" b="1" dirty="0">
                <a:solidFill>
                  <a:schemeClr val="bg1"/>
                </a:solidFill>
              </a:rPr>
              <a:t>Organické látky:  </a:t>
            </a:r>
            <a:r>
              <a:rPr lang="cs-CZ" sz="1400" b="1" dirty="0" err="1">
                <a:solidFill>
                  <a:schemeClr val="bg1"/>
                </a:solidFill>
              </a:rPr>
              <a:t>edafon</a:t>
            </a:r>
            <a:r>
              <a:rPr lang="cs-CZ" sz="1400" b="1" dirty="0">
                <a:solidFill>
                  <a:schemeClr val="bg1"/>
                </a:solidFill>
              </a:rPr>
              <a:t> (živé organismy žijící v půdě), exkrementy živočichů, odumřelé organické zbytky (detritus)</a:t>
            </a:r>
          </a:p>
          <a:p>
            <a:pPr algn="l"/>
            <a:r>
              <a:rPr lang="cs-CZ" sz="1400" b="1" dirty="0">
                <a:solidFill>
                  <a:schemeClr val="bg1"/>
                </a:solidFill>
              </a:rPr>
              <a:t>	I) </a:t>
            </a:r>
            <a:r>
              <a:rPr lang="cs-CZ" sz="1400" b="1" dirty="0" err="1">
                <a:solidFill>
                  <a:schemeClr val="bg1"/>
                </a:solidFill>
              </a:rPr>
              <a:t>fytoedafon</a:t>
            </a:r>
            <a:r>
              <a:rPr lang="cs-CZ" sz="1400" b="1" dirty="0">
                <a:solidFill>
                  <a:schemeClr val="bg1"/>
                </a:solidFill>
              </a:rPr>
              <a:t> (bakterie, aktinomycety, houby, řasy) </a:t>
            </a:r>
          </a:p>
          <a:p>
            <a:pPr algn="l"/>
            <a:r>
              <a:rPr lang="cs-CZ" sz="1400" b="1" dirty="0">
                <a:solidFill>
                  <a:schemeClr val="bg1"/>
                </a:solidFill>
              </a:rPr>
              <a:t>	II) </a:t>
            </a:r>
            <a:r>
              <a:rPr lang="cs-CZ" sz="1400" b="1" dirty="0" err="1">
                <a:solidFill>
                  <a:schemeClr val="bg1"/>
                </a:solidFill>
              </a:rPr>
              <a:t>zooedafon</a:t>
            </a:r>
            <a:r>
              <a:rPr lang="cs-CZ" sz="1400" b="1" dirty="0">
                <a:solidFill>
                  <a:schemeClr val="bg1"/>
                </a:solidFill>
              </a:rPr>
              <a:t>. </a:t>
            </a:r>
          </a:p>
          <a:p>
            <a:pPr algn="l"/>
            <a:r>
              <a:rPr lang="cs-CZ" sz="1400" b="1" dirty="0" err="1">
                <a:solidFill>
                  <a:schemeClr val="bg1"/>
                </a:solidFill>
              </a:rPr>
              <a:t>Geobionti</a:t>
            </a:r>
            <a:r>
              <a:rPr lang="cs-CZ" sz="1400" b="1" dirty="0">
                <a:solidFill>
                  <a:schemeClr val="bg1"/>
                </a:solidFill>
              </a:rPr>
              <a:t> (trvale žijí v půdě), </a:t>
            </a:r>
            <a:r>
              <a:rPr lang="cs-CZ" sz="1400" b="1" dirty="0" err="1">
                <a:solidFill>
                  <a:schemeClr val="bg1"/>
                </a:solidFill>
              </a:rPr>
              <a:t>geofilické</a:t>
            </a:r>
            <a:r>
              <a:rPr lang="cs-CZ" sz="1400" b="1" dirty="0">
                <a:solidFill>
                  <a:schemeClr val="bg1"/>
                </a:solidFill>
              </a:rPr>
              <a:t> organizmy (v půdě žijí některá stadia) a </a:t>
            </a:r>
            <a:r>
              <a:rPr lang="cs-CZ" sz="1400" b="1" dirty="0" err="1">
                <a:solidFill>
                  <a:schemeClr val="bg1"/>
                </a:solidFill>
              </a:rPr>
              <a:t>geoxeny</a:t>
            </a:r>
            <a:r>
              <a:rPr lang="cs-CZ" sz="1400" b="1" dirty="0">
                <a:solidFill>
                  <a:schemeClr val="bg1"/>
                </a:solidFill>
              </a:rPr>
              <a:t> (náhodný výskyt v půdě).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303C240-C8C7-413D-AD85-EC9B5AB4F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19062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Půda</a:t>
            </a:r>
          </a:p>
        </p:txBody>
      </p:sp>
      <p:pic>
        <p:nvPicPr>
          <p:cNvPr id="5" name="Obrázek 4" descr="Obsah obrázku text, lebka, venku, území&#10;&#10;Obsah vygenerovaný umělou inteligencí může být nesprávný.">
            <a:extLst>
              <a:ext uri="{FF2B5EF4-FFF2-40B4-BE49-F238E27FC236}">
                <a16:creationId xmlns:a16="http://schemas.microsoft.com/office/drawing/2014/main" id="{9791645E-875E-1132-29C3-E93BB16A2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1281645"/>
            <a:ext cx="3705786" cy="501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47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02D52-F2E5-2316-FAC2-B8EDDD593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F303C240-C8C7-413D-AD85-EC9B5AB4F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190625"/>
          </a:xfrm>
        </p:spPr>
        <p:txBody>
          <a:bodyPr>
            <a:normAutofit/>
          </a:bodyPr>
          <a:lstStyle/>
          <a:p>
            <a:r>
              <a:rPr lang="cs-CZ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Edafon</a:t>
            </a:r>
            <a:endParaRPr lang="cs-CZ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78919" y="1190625"/>
            <a:ext cx="71079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TimesNewRoman"/>
              </a:rPr>
              <a:t>Jednotlivé složky </a:t>
            </a:r>
            <a:r>
              <a:rPr lang="cs-CZ" b="1" dirty="0" err="1">
                <a:solidFill>
                  <a:schemeClr val="bg1"/>
                </a:solidFill>
                <a:latin typeface="TimesNewRoman"/>
              </a:rPr>
              <a:t>edafonu</a:t>
            </a:r>
            <a:r>
              <a:rPr lang="cs-CZ" b="1" dirty="0">
                <a:solidFill>
                  <a:schemeClr val="bg1"/>
                </a:solidFill>
                <a:latin typeface="TimesNewRoman"/>
              </a:rPr>
              <a:t> podílející se na řetězci:</a:t>
            </a:r>
          </a:p>
          <a:p>
            <a:r>
              <a:rPr lang="cs-CZ" b="1" dirty="0">
                <a:solidFill>
                  <a:schemeClr val="bg1"/>
                </a:solidFill>
                <a:latin typeface="TimesNewRoman"/>
              </a:rPr>
              <a:t>1) půdní bakterie, aktinomycety a houby: 	hlavní biomasa půdních mikroorganismů</a:t>
            </a:r>
          </a:p>
          <a:p>
            <a:r>
              <a:rPr lang="cs-CZ" b="1" dirty="0">
                <a:solidFill>
                  <a:schemeClr val="bg1"/>
                </a:solidFill>
                <a:latin typeface="TimesNewRoman"/>
              </a:rPr>
              <a:t>2) </a:t>
            </a:r>
            <a:r>
              <a:rPr lang="cs-CZ" b="1" dirty="0" err="1">
                <a:solidFill>
                  <a:schemeClr val="bg1"/>
                </a:solidFill>
                <a:latin typeface="TimesNewRoman"/>
              </a:rPr>
              <a:t>Mikrozooedafon</a:t>
            </a:r>
            <a:r>
              <a:rPr lang="cs-CZ" b="1" dirty="0">
                <a:solidFill>
                  <a:schemeClr val="bg1"/>
                </a:solidFill>
                <a:latin typeface="TimesNewRoman"/>
              </a:rPr>
              <a:t>: nálevníci, kořenonožci, bičíkovci</a:t>
            </a:r>
          </a:p>
          <a:p>
            <a:r>
              <a:rPr lang="cs-CZ" b="1" dirty="0">
                <a:solidFill>
                  <a:schemeClr val="bg1"/>
                </a:solidFill>
                <a:latin typeface="TimesNewRoman"/>
              </a:rPr>
              <a:t>3) </a:t>
            </a:r>
            <a:r>
              <a:rPr lang="cs-CZ" b="1" dirty="0" err="1">
                <a:solidFill>
                  <a:schemeClr val="bg1"/>
                </a:solidFill>
                <a:latin typeface="TimesNewRoman"/>
              </a:rPr>
              <a:t>Mezoedafon</a:t>
            </a:r>
            <a:r>
              <a:rPr lang="cs-CZ" b="1" dirty="0">
                <a:solidFill>
                  <a:schemeClr val="bg1"/>
                </a:solidFill>
                <a:latin typeface="TimesNewRoman"/>
              </a:rPr>
              <a:t>: drobní členovci</a:t>
            </a:r>
          </a:p>
          <a:p>
            <a:r>
              <a:rPr lang="cs-CZ" b="1" dirty="0">
                <a:solidFill>
                  <a:schemeClr val="bg1"/>
                </a:solidFill>
                <a:latin typeface="TimesNewRoman"/>
              </a:rPr>
              <a:t>4) </a:t>
            </a:r>
            <a:r>
              <a:rPr lang="cs-CZ" b="1" dirty="0" err="1">
                <a:solidFill>
                  <a:schemeClr val="bg1"/>
                </a:solidFill>
                <a:latin typeface="TimesNewRoman"/>
              </a:rPr>
              <a:t>Makroedafon</a:t>
            </a:r>
            <a:r>
              <a:rPr lang="cs-CZ" b="1" dirty="0">
                <a:solidFill>
                  <a:schemeClr val="bg1"/>
                </a:solidFill>
                <a:latin typeface="TimesNewRoman"/>
              </a:rPr>
              <a:t>: žížaly, obratlovci</a:t>
            </a:r>
          </a:p>
          <a:p>
            <a:endParaRPr lang="cs-CZ" b="1" dirty="0">
              <a:solidFill>
                <a:schemeClr val="bg1"/>
              </a:solidFill>
              <a:latin typeface="TimesNewRoman"/>
            </a:endParaRPr>
          </a:p>
          <a:p>
            <a:r>
              <a:rPr lang="cs-CZ" b="1" dirty="0">
                <a:solidFill>
                  <a:schemeClr val="bg1"/>
                </a:solidFill>
                <a:latin typeface="TimesNewRoman"/>
              </a:rPr>
              <a:t>Někteří živočichové se podílí rozmělňováním opadu (mravenci, termiti, vosy, housenky).</a:t>
            </a:r>
          </a:p>
          <a:p>
            <a:endParaRPr lang="cs-CZ" b="1" dirty="0">
              <a:solidFill>
                <a:schemeClr val="bg1"/>
              </a:solidFill>
              <a:latin typeface="TimesNewRoman"/>
            </a:endParaRPr>
          </a:p>
          <a:p>
            <a:r>
              <a:rPr lang="cs-CZ" b="1" dirty="0">
                <a:solidFill>
                  <a:schemeClr val="bg1"/>
                </a:solidFill>
                <a:latin typeface="TimesNewRoman"/>
              </a:rPr>
              <a:t>Humus: vzniká rozkladem odumřelých zbytků organismů, je často promíšen s minerální složkou půdy. Jedná se o soubor organických půdních koloidů s vysokým obsahem </a:t>
            </a:r>
            <a:r>
              <a:rPr lang="cs-CZ" b="1" dirty="0" err="1">
                <a:solidFill>
                  <a:schemeClr val="bg1"/>
                </a:solidFill>
                <a:latin typeface="TimesNewRoman"/>
              </a:rPr>
              <a:t>huminových</a:t>
            </a:r>
            <a:r>
              <a:rPr lang="cs-CZ" b="1" dirty="0">
                <a:solidFill>
                  <a:schemeClr val="bg1"/>
                </a:solidFill>
                <a:latin typeface="TimesNewRoman"/>
              </a:rPr>
              <a:t> látek (</a:t>
            </a:r>
            <a:r>
              <a:rPr lang="cs-CZ" b="1" dirty="0" err="1">
                <a:solidFill>
                  <a:schemeClr val="bg1"/>
                </a:solidFill>
                <a:latin typeface="TimesNewRoman"/>
              </a:rPr>
              <a:t>fulvokyseliny</a:t>
            </a:r>
            <a:r>
              <a:rPr lang="cs-CZ" b="1" dirty="0">
                <a:solidFill>
                  <a:schemeClr val="bg1"/>
                </a:solidFill>
                <a:latin typeface="TimesNewRoman"/>
              </a:rPr>
              <a:t>, </a:t>
            </a:r>
            <a:r>
              <a:rPr lang="cs-CZ" b="1" dirty="0" err="1">
                <a:solidFill>
                  <a:schemeClr val="bg1"/>
                </a:solidFill>
                <a:latin typeface="TimesNewRoman"/>
              </a:rPr>
              <a:t>huminové</a:t>
            </a:r>
            <a:r>
              <a:rPr lang="cs-CZ" b="1" dirty="0">
                <a:solidFill>
                  <a:schemeClr val="bg1"/>
                </a:solidFill>
                <a:latin typeface="TimesNewRoman"/>
              </a:rPr>
              <a:t> kyseliny, </a:t>
            </a:r>
            <a:r>
              <a:rPr lang="cs-CZ" b="1" dirty="0" err="1">
                <a:solidFill>
                  <a:schemeClr val="bg1"/>
                </a:solidFill>
                <a:latin typeface="TimesNewRoman"/>
              </a:rPr>
              <a:t>huminy</a:t>
            </a:r>
            <a:r>
              <a:rPr lang="cs-CZ" b="1" dirty="0">
                <a:solidFill>
                  <a:schemeClr val="bg1"/>
                </a:solidFill>
                <a:latin typeface="TimesNewRoman"/>
              </a:rPr>
              <a:t>). Vzniká při humifikaci.</a:t>
            </a:r>
          </a:p>
          <a:p>
            <a:endParaRPr lang="cs-CZ" b="1" dirty="0">
              <a:solidFill>
                <a:schemeClr val="bg1"/>
              </a:solidFill>
              <a:latin typeface="TimesNewRoman"/>
            </a:endParaRPr>
          </a:p>
          <a:p>
            <a:r>
              <a:rPr lang="cs-CZ" b="1" dirty="0">
                <a:solidFill>
                  <a:schemeClr val="bg1"/>
                </a:solidFill>
                <a:latin typeface="TimesNewRoman"/>
              </a:rPr>
              <a:t>Mineralizace: vzniká při rozkladu odumřelých zbytků. Rozklad organických sloučenin uhlíku na minerální látky (uhlík se při tom uvolňuje jako CO</a:t>
            </a:r>
            <a:r>
              <a:rPr lang="cs-CZ" sz="1100" b="1" dirty="0">
                <a:solidFill>
                  <a:schemeClr val="bg1"/>
                </a:solidFill>
                <a:latin typeface="TimesNewRoman"/>
              </a:rPr>
              <a:t>2</a:t>
            </a:r>
            <a:r>
              <a:rPr lang="cs-CZ" b="1" dirty="0">
                <a:solidFill>
                  <a:schemeClr val="bg1"/>
                </a:solidFill>
                <a:latin typeface="TimesNewRoman"/>
              </a:rPr>
              <a:t>). Tyto minerální látky jsou hlavním zdrojem živin pro rostliny.</a:t>
            </a:r>
          </a:p>
          <a:p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11" name="Obrázek 10" descr="Obsah obrázku text, bezobratlý, hmyz, kresba&#10;&#10;Obsah vygenerovaný umělou inteligencí může být nesprávný.">
            <a:extLst>
              <a:ext uri="{FF2B5EF4-FFF2-40B4-BE49-F238E27FC236}">
                <a16:creationId xmlns:a16="http://schemas.microsoft.com/office/drawing/2014/main" id="{FF589540-CB31-E676-974A-F0689EFCC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923" y="1285719"/>
            <a:ext cx="4371158" cy="520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46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AE4A3-C500-8464-8389-1388DE77D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F674FB21-0A6F-7943-DCF0-E6FC8925E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190625"/>
          </a:xfrm>
        </p:spPr>
        <p:txBody>
          <a:bodyPr/>
          <a:lstStyle/>
          <a:p>
            <a:r>
              <a:rPr lang="cs-CZ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Humus</a:t>
            </a:r>
          </a:p>
        </p:txBody>
      </p:sp>
      <p:sp>
        <p:nvSpPr>
          <p:cNvPr id="5" name="Obdélník 4"/>
          <p:cNvSpPr/>
          <p:nvPr/>
        </p:nvSpPr>
        <p:spPr>
          <a:xfrm>
            <a:off x="112144" y="1336878"/>
            <a:ext cx="82071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chemeClr val="bg1"/>
                </a:solidFill>
                <a:latin typeface="TimesNewRoman"/>
              </a:rPr>
              <a:t>Humus: zdroj přístupných minerálních živin, ovlivňuje hydrofyzikální vlastnosti půdy. Jeho organické látky  tvoří komplexy s kovovými ionty (cheláty). Poměr C/N v půdě je ukazatel kvality humusu (čím menší, tím příznivější kvalita = přístupné živiny lépe umožňují intenzívní činnost mikroorganismů).  (černozem).</a:t>
            </a:r>
          </a:p>
          <a:p>
            <a:endParaRPr lang="cs-CZ" sz="1600" b="1" dirty="0">
              <a:solidFill>
                <a:schemeClr val="bg1"/>
              </a:solidFill>
              <a:latin typeface="TimesNewRoman"/>
            </a:endParaRPr>
          </a:p>
          <a:p>
            <a:r>
              <a:rPr lang="cs-CZ" sz="1600" b="1" dirty="0">
                <a:solidFill>
                  <a:schemeClr val="bg1"/>
                </a:solidFill>
                <a:latin typeface="TimesNewRoman"/>
              </a:rPr>
              <a:t>Základní formy humusu:</a:t>
            </a:r>
          </a:p>
          <a:p>
            <a:pPr marL="268288" indent="-268288"/>
            <a:r>
              <a:rPr lang="cs-CZ" sz="1600" b="1" dirty="0">
                <a:solidFill>
                  <a:schemeClr val="bg1"/>
                </a:solidFill>
                <a:latin typeface="TimesNewRoman"/>
              </a:rPr>
              <a:t>1) </a:t>
            </a:r>
            <a:r>
              <a:rPr lang="cs-CZ" sz="1600" b="1" dirty="0" err="1">
                <a:solidFill>
                  <a:schemeClr val="bg1"/>
                </a:solidFill>
                <a:latin typeface="TimesNewRoman"/>
              </a:rPr>
              <a:t>Litter</a:t>
            </a:r>
            <a:r>
              <a:rPr lang="cs-CZ" sz="1600" b="1" dirty="0">
                <a:solidFill>
                  <a:schemeClr val="bg1"/>
                </a:solidFill>
                <a:latin typeface="TimesNewRoman"/>
              </a:rPr>
              <a:t> (hrabanka): opad zbytků rostlin s </a:t>
            </a:r>
            <a:r>
              <a:rPr lang="cs-CZ" sz="1600" b="1" dirty="0" err="1">
                <a:solidFill>
                  <a:schemeClr val="bg1"/>
                </a:solidFill>
                <a:latin typeface="TimesNewRoman"/>
              </a:rPr>
              <a:t>pohým</a:t>
            </a:r>
            <a:r>
              <a:rPr lang="cs-CZ" sz="1600" b="1" dirty="0">
                <a:solidFill>
                  <a:schemeClr val="bg1"/>
                </a:solidFill>
                <a:latin typeface="TimesNewRoman"/>
              </a:rPr>
              <a:t> okem rozeznatelnými původními orgány (listí, jehličí, listové pochvy, atd.)</a:t>
            </a:r>
          </a:p>
          <a:p>
            <a:pPr marL="268288" indent="-268288"/>
            <a:r>
              <a:rPr lang="cs-CZ" sz="1600" b="1" dirty="0">
                <a:solidFill>
                  <a:schemeClr val="bg1"/>
                </a:solidFill>
                <a:latin typeface="TimesNewRoman"/>
              </a:rPr>
              <a:t>2) Mor (surový humus): vznik nedokonalým rozkladem </a:t>
            </a:r>
            <a:r>
              <a:rPr lang="cs-CZ" sz="1600" b="1" dirty="0" err="1">
                <a:solidFill>
                  <a:schemeClr val="bg1"/>
                </a:solidFill>
                <a:latin typeface="TimesNewRoman"/>
              </a:rPr>
              <a:t>litteru</a:t>
            </a:r>
            <a:r>
              <a:rPr lang="cs-CZ" sz="1600" b="1" dirty="0">
                <a:solidFill>
                  <a:schemeClr val="bg1"/>
                </a:solidFill>
                <a:latin typeface="TimesNewRoman"/>
              </a:rPr>
              <a:t> v kyselém prostředí a v chladném a vlhkém klimatu. Stále makroskopicky odlišitelné organickými zbytky. Tvoří vrstvu nepromíchanou s minerálním podložím prostoupenou </a:t>
            </a:r>
            <a:r>
              <a:rPr lang="cs-CZ" sz="1600" b="1" dirty="0" err="1">
                <a:solidFill>
                  <a:schemeClr val="bg1"/>
                </a:solidFill>
                <a:latin typeface="TimesNewRoman"/>
              </a:rPr>
              <a:t>myceliemi</a:t>
            </a:r>
            <a:r>
              <a:rPr lang="cs-CZ" sz="1600" b="1" dirty="0">
                <a:solidFill>
                  <a:schemeClr val="bg1"/>
                </a:solidFill>
                <a:latin typeface="TimesNewRoman"/>
              </a:rPr>
              <a:t> plísní a hub. Do půdního profilu se vyplavují </a:t>
            </a:r>
            <a:r>
              <a:rPr lang="cs-CZ" sz="1600" b="1" dirty="0" err="1">
                <a:solidFill>
                  <a:schemeClr val="bg1"/>
                </a:solidFill>
                <a:latin typeface="TimesNewRoman"/>
              </a:rPr>
              <a:t>fulvokyseliny</a:t>
            </a:r>
            <a:r>
              <a:rPr lang="cs-CZ" sz="1600" b="1" dirty="0">
                <a:solidFill>
                  <a:schemeClr val="bg1"/>
                </a:solidFill>
                <a:latin typeface="TimesNewRoman"/>
              </a:rPr>
              <a:t>. Podzolizace.</a:t>
            </a:r>
          </a:p>
          <a:p>
            <a:r>
              <a:rPr lang="cs-CZ" sz="1600" b="1" dirty="0">
                <a:solidFill>
                  <a:schemeClr val="bg1"/>
                </a:solidFill>
                <a:latin typeface="TimesNewRoman"/>
              </a:rPr>
              <a:t>3) </a:t>
            </a:r>
            <a:r>
              <a:rPr lang="cs-CZ" sz="1600" b="1" dirty="0" err="1">
                <a:solidFill>
                  <a:schemeClr val="bg1"/>
                </a:solidFill>
                <a:latin typeface="TimesNewRoman"/>
              </a:rPr>
              <a:t>Tangel</a:t>
            </a:r>
            <a:r>
              <a:rPr lang="cs-CZ" sz="1600" b="1" dirty="0">
                <a:solidFill>
                  <a:schemeClr val="bg1"/>
                </a:solidFill>
                <a:latin typeface="TimesNewRoman"/>
              </a:rPr>
              <a:t>: makroskopicky rozeznatelné zbytky + trus živočichů (dešťovek). </a:t>
            </a:r>
            <a:r>
              <a:rPr lang="cs-CZ" sz="1600" b="1" dirty="0" err="1">
                <a:solidFill>
                  <a:schemeClr val="bg1"/>
                </a:solidFill>
                <a:latin typeface="TimesNewRoman"/>
              </a:rPr>
              <a:t>Akalický</a:t>
            </a:r>
            <a:r>
              <a:rPr lang="cs-CZ" sz="1600" b="1" dirty="0">
                <a:solidFill>
                  <a:schemeClr val="bg1"/>
                </a:solidFill>
                <a:latin typeface="TimesNewRoman"/>
              </a:rPr>
              <a:t>.</a:t>
            </a:r>
          </a:p>
          <a:p>
            <a:pPr marL="268288" indent="-268288"/>
            <a:r>
              <a:rPr lang="cs-CZ" sz="1600" b="1" dirty="0">
                <a:solidFill>
                  <a:schemeClr val="bg1"/>
                </a:solidFill>
                <a:latin typeface="TimesNewRoman"/>
              </a:rPr>
              <a:t>4) Moder (drť): organické zbytky již prošly trávicí soustavou živočichů (většinou ne dešťovek), jsou částečně rozložené a jsou mechanicky promíchány s minerální půdou. Organický původ je ještě patrný.</a:t>
            </a:r>
          </a:p>
          <a:p>
            <a:pPr marL="268288" indent="-268288"/>
            <a:r>
              <a:rPr lang="cs-CZ" sz="1600" b="1" dirty="0">
                <a:solidFill>
                  <a:schemeClr val="bg1"/>
                </a:solidFill>
                <a:latin typeface="TimesNewRoman"/>
              </a:rPr>
              <a:t>5) </a:t>
            </a:r>
            <a:r>
              <a:rPr lang="cs-CZ" sz="1600" b="1" dirty="0" err="1">
                <a:solidFill>
                  <a:schemeClr val="bg1"/>
                </a:solidFill>
                <a:latin typeface="TimesNewRoman"/>
              </a:rPr>
              <a:t>Mull</a:t>
            </a:r>
            <a:r>
              <a:rPr lang="cs-CZ" sz="1600" b="1" dirty="0">
                <a:solidFill>
                  <a:schemeClr val="bg1"/>
                </a:solidFill>
                <a:latin typeface="TimesNewRoman"/>
              </a:rPr>
              <a:t> (měl): organické látky jsou přeměněny v </a:t>
            </a:r>
            <a:r>
              <a:rPr lang="cs-CZ" sz="1600" b="1" dirty="0" err="1">
                <a:solidFill>
                  <a:schemeClr val="bg1"/>
                </a:solidFill>
                <a:latin typeface="TimesNewRoman"/>
              </a:rPr>
              <a:t>huminové</a:t>
            </a:r>
            <a:r>
              <a:rPr lang="cs-CZ" sz="1600" b="1" dirty="0">
                <a:solidFill>
                  <a:schemeClr val="bg1"/>
                </a:solidFill>
                <a:latin typeface="TimesNewRoman"/>
              </a:rPr>
              <a:t> látky, jejich struktura je nerozeznatelná a není je možné mechanicky oddělit od minerálního podílu. Černozemi, listnaté lesy. Neutrální až mírně alkalický. Vysoká aktivita </a:t>
            </a:r>
            <a:r>
              <a:rPr lang="cs-CZ" sz="1600" b="1" dirty="0" err="1">
                <a:solidFill>
                  <a:schemeClr val="bg1"/>
                </a:solidFill>
                <a:latin typeface="TimesNewRoman"/>
              </a:rPr>
              <a:t>zooedafonu</a:t>
            </a:r>
            <a:r>
              <a:rPr lang="cs-CZ" sz="1600" b="1" dirty="0">
                <a:solidFill>
                  <a:schemeClr val="bg1"/>
                </a:solidFill>
                <a:latin typeface="TimesNewRoman"/>
              </a:rPr>
              <a:t>, bakterií a aktinomycet. Dešťovky.</a:t>
            </a:r>
          </a:p>
          <a:p>
            <a:endParaRPr lang="cs-CZ" sz="1600" b="1" dirty="0">
              <a:solidFill>
                <a:schemeClr val="bg1"/>
              </a:solidFill>
              <a:latin typeface="TimesNewRoman"/>
            </a:endParaRPr>
          </a:p>
          <a:p>
            <a:r>
              <a:rPr lang="cs-CZ" sz="1600" b="1" dirty="0">
                <a:solidFill>
                  <a:schemeClr val="bg1"/>
                </a:solidFill>
                <a:latin typeface="TimesNewRoman"/>
              </a:rPr>
              <a:t>Na humusem bohaté substráty jsou vázány </a:t>
            </a:r>
            <a:r>
              <a:rPr lang="cs-CZ" sz="1600" b="1" dirty="0" err="1">
                <a:solidFill>
                  <a:schemeClr val="bg1"/>
                </a:solidFill>
                <a:latin typeface="TimesNewRoman"/>
              </a:rPr>
              <a:t>humikolní</a:t>
            </a:r>
            <a:r>
              <a:rPr lang="cs-CZ" sz="1600" b="1" dirty="0">
                <a:solidFill>
                  <a:schemeClr val="bg1"/>
                </a:solidFill>
                <a:latin typeface="TimesNewRoman"/>
              </a:rPr>
              <a:t> rostliny (</a:t>
            </a:r>
            <a:r>
              <a:rPr lang="cs-CZ" sz="1600" b="1" dirty="0" err="1">
                <a:solidFill>
                  <a:schemeClr val="bg1"/>
                </a:solidFill>
                <a:latin typeface="TimesNewRoman"/>
              </a:rPr>
              <a:t>humifyty</a:t>
            </a:r>
            <a:r>
              <a:rPr lang="cs-CZ" sz="1600" b="1" dirty="0">
                <a:solidFill>
                  <a:schemeClr val="bg1"/>
                </a:solidFill>
                <a:latin typeface="TimesNewRoman"/>
              </a:rPr>
              <a:t>). </a:t>
            </a:r>
            <a:endParaRPr lang="cs-CZ" sz="1600" b="1" dirty="0">
              <a:solidFill>
                <a:schemeClr val="bg1"/>
              </a:solidFill>
            </a:endParaRPr>
          </a:p>
        </p:txBody>
      </p:sp>
      <p:pic>
        <p:nvPicPr>
          <p:cNvPr id="9" name="Obrázek 8" descr="Obsah obrázku Lidská tvář, text, Kreslený film, klipart&#10;&#10;Obsah vygenerovaný umělou inteligencí může být nesprávný.">
            <a:extLst>
              <a:ext uri="{FF2B5EF4-FFF2-40B4-BE49-F238E27FC236}">
                <a16:creationId xmlns:a16="http://schemas.microsoft.com/office/drawing/2014/main" id="{C5B64384-E7B1-C68A-5B89-A28246A18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932" y="1336878"/>
            <a:ext cx="3459037" cy="523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9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02D52-F2E5-2316-FAC2-B8EDDD593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1D249EC-7A46-DC0F-D97D-26A677E84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155" y="3429000"/>
            <a:ext cx="5790481" cy="2139203"/>
          </a:xfrm>
        </p:spPr>
        <p:txBody>
          <a:bodyPr>
            <a:normAutofit/>
          </a:bodyPr>
          <a:lstStyle/>
          <a:p>
            <a:pPr algn="l"/>
            <a:r>
              <a:rPr lang="cs-CZ" b="1" dirty="0">
                <a:solidFill>
                  <a:schemeClr val="bg1"/>
                </a:solidFill>
              </a:rPr>
              <a:t>Textura (půdní skladba, zrnitostní složení): určena zastoupením jednotlivých, různě velkých minerálních částic: jílu (pod 0,001 mm), prachu (0,001 - 0,05) a písku (0,05 - 2 mm). Základní rozlišení na půdy lehké, střední a těžké.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303C240-C8C7-413D-AD85-EC9B5AB4F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19062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Struktura a textura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9FAE9A6-00F6-E2FE-6655-B61D62B52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380" y="3408813"/>
            <a:ext cx="5916254" cy="333488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1C399CD-D26B-5B6D-A77E-AFF72C86494E}"/>
              </a:ext>
            </a:extLst>
          </p:cNvPr>
          <p:cNvSpPr txBox="1"/>
          <p:nvPr/>
        </p:nvSpPr>
        <p:spPr>
          <a:xfrm>
            <a:off x="342898" y="1296324"/>
            <a:ext cx="114994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2400" b="1" dirty="0">
                <a:solidFill>
                  <a:schemeClr val="bg1"/>
                </a:solidFill>
              </a:rPr>
              <a:t>Ovlivňují provzdušnění, vlhkost, sorpční schopnost a různé další fyzikálně-chemické vlastnosti půdy.</a:t>
            </a:r>
          </a:p>
          <a:p>
            <a:pPr algn="l"/>
            <a:endParaRPr lang="cs-CZ" sz="2400" b="1" dirty="0">
              <a:solidFill>
                <a:schemeClr val="bg1"/>
              </a:solidFill>
            </a:endParaRPr>
          </a:p>
          <a:p>
            <a:pPr algn="l"/>
            <a:r>
              <a:rPr lang="cs-CZ" sz="2400" b="1" dirty="0">
                <a:solidFill>
                  <a:schemeClr val="bg1"/>
                </a:solidFill>
              </a:rPr>
              <a:t>Struktura: dána stmelením půdních částic do různých agregátů jílem, organickými látkami, sloučeninami železa apod. (např. hrudkovitá, drobtová, práškovitá, deskovitá)</a:t>
            </a:r>
          </a:p>
        </p:txBody>
      </p:sp>
    </p:spTree>
    <p:extLst>
      <p:ext uri="{BB962C8B-B14F-4D97-AF65-F5344CB8AC3E}">
        <p14:creationId xmlns:p14="http://schemas.microsoft.com/office/powerpoint/2010/main" val="3123078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02D52-F2E5-2316-FAC2-B8EDDD593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1D249EC-7A46-DC0F-D97D-26A677E84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899" y="1285875"/>
            <a:ext cx="6877410" cy="5362575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cs-CZ" b="1" noProof="0">
                <a:solidFill>
                  <a:schemeClr val="bg1"/>
                </a:solidFill>
              </a:rPr>
              <a:t>1) Rostliny a přítomnost půdy:</a:t>
            </a:r>
          </a:p>
          <a:p>
            <a:pPr algn="l"/>
            <a:r>
              <a:rPr lang="cs-CZ" b="1" noProof="0" dirty="0">
                <a:solidFill>
                  <a:schemeClr val="bg1"/>
                </a:solidFill>
              </a:rPr>
              <a:t>	</a:t>
            </a:r>
            <a:r>
              <a:rPr lang="cs-CZ" b="1" noProof="0" dirty="0" err="1">
                <a:solidFill>
                  <a:schemeClr val="bg1"/>
                </a:solidFill>
              </a:rPr>
              <a:t>Petrofyty</a:t>
            </a:r>
            <a:r>
              <a:rPr lang="cs-CZ" b="1" noProof="0" dirty="0">
                <a:solidFill>
                  <a:schemeClr val="bg1"/>
                </a:solidFill>
              </a:rPr>
              <a:t> – rostou na skalách (žádná nebo mělká půda)</a:t>
            </a:r>
          </a:p>
          <a:p>
            <a:pPr algn="l"/>
            <a:r>
              <a:rPr lang="cs-CZ" b="1" noProof="0" dirty="0">
                <a:solidFill>
                  <a:schemeClr val="bg1"/>
                </a:solidFill>
              </a:rPr>
              <a:t>	</a:t>
            </a:r>
            <a:r>
              <a:rPr lang="cs-CZ" b="1" noProof="0" dirty="0" err="1">
                <a:solidFill>
                  <a:schemeClr val="bg1"/>
                </a:solidFill>
              </a:rPr>
              <a:t>Chasmofyty</a:t>
            </a:r>
            <a:r>
              <a:rPr lang="cs-CZ" b="1" noProof="0" dirty="0">
                <a:solidFill>
                  <a:schemeClr val="bg1"/>
                </a:solidFill>
              </a:rPr>
              <a:t> – rostou ve skalních štěrbinách</a:t>
            </a:r>
          </a:p>
          <a:p>
            <a:pPr algn="l"/>
            <a:r>
              <a:rPr lang="cs-CZ" b="1" noProof="0" dirty="0">
                <a:solidFill>
                  <a:schemeClr val="bg1"/>
                </a:solidFill>
              </a:rPr>
              <a:t>2) Rostliny, minerální bohatost a pH půdy:</a:t>
            </a:r>
          </a:p>
          <a:p>
            <a:pPr algn="l"/>
            <a:r>
              <a:rPr lang="cs-CZ" b="1" noProof="0" dirty="0">
                <a:solidFill>
                  <a:schemeClr val="bg1"/>
                </a:solidFill>
              </a:rPr>
              <a:t>	</a:t>
            </a:r>
            <a:r>
              <a:rPr lang="cs-CZ" b="1" noProof="0" dirty="0" err="1">
                <a:solidFill>
                  <a:schemeClr val="bg1"/>
                </a:solidFill>
              </a:rPr>
              <a:t>Acidofyty</a:t>
            </a:r>
            <a:r>
              <a:rPr lang="cs-CZ" b="1" noProof="0" dirty="0">
                <a:solidFill>
                  <a:schemeClr val="bg1"/>
                </a:solidFill>
              </a:rPr>
              <a:t> – rostou na kyselých půdách</a:t>
            </a:r>
          </a:p>
          <a:p>
            <a:pPr algn="l"/>
            <a:r>
              <a:rPr lang="cs-CZ" b="1" noProof="0" dirty="0">
                <a:solidFill>
                  <a:schemeClr val="bg1"/>
                </a:solidFill>
              </a:rPr>
              <a:t>	</a:t>
            </a:r>
            <a:r>
              <a:rPr lang="cs-CZ" b="1" noProof="0" dirty="0" err="1">
                <a:solidFill>
                  <a:schemeClr val="bg1"/>
                </a:solidFill>
              </a:rPr>
              <a:t>Neutrofyty</a:t>
            </a:r>
            <a:r>
              <a:rPr lang="cs-CZ" b="1" noProof="0" dirty="0">
                <a:solidFill>
                  <a:schemeClr val="bg1"/>
                </a:solidFill>
              </a:rPr>
              <a:t> – rostou na neutrálních půdách</a:t>
            </a:r>
          </a:p>
          <a:p>
            <a:pPr algn="l"/>
            <a:r>
              <a:rPr lang="cs-CZ" b="1" noProof="0" dirty="0">
                <a:solidFill>
                  <a:schemeClr val="bg1"/>
                </a:solidFill>
              </a:rPr>
              <a:t>	</a:t>
            </a:r>
            <a:r>
              <a:rPr lang="cs-CZ" b="1" noProof="0" dirty="0" err="1">
                <a:solidFill>
                  <a:schemeClr val="bg1"/>
                </a:solidFill>
              </a:rPr>
              <a:t>Bazifyty</a:t>
            </a:r>
            <a:r>
              <a:rPr lang="cs-CZ" b="1" noProof="0" dirty="0">
                <a:solidFill>
                  <a:schemeClr val="bg1"/>
                </a:solidFill>
              </a:rPr>
              <a:t> – rostou na bazických půdách. Velká část </a:t>
            </a:r>
            <a:r>
              <a:rPr lang="cs-CZ" b="1" noProof="0" dirty="0" err="1">
                <a:solidFill>
                  <a:schemeClr val="bg1"/>
                </a:solidFill>
              </a:rPr>
              <a:t>bazifytů</a:t>
            </a:r>
            <a:r>
              <a:rPr lang="cs-CZ" b="1" noProof="0" dirty="0">
                <a:solidFill>
                  <a:schemeClr val="bg1"/>
                </a:solidFill>
              </a:rPr>
              <a:t> u nás jsou </a:t>
            </a:r>
            <a:r>
              <a:rPr lang="cs-CZ" b="1" noProof="0" dirty="0" err="1">
                <a:solidFill>
                  <a:schemeClr val="bg1"/>
                </a:solidFill>
              </a:rPr>
              <a:t>kalcifyty</a:t>
            </a:r>
            <a:r>
              <a:rPr lang="cs-CZ" b="1" noProof="0" dirty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cs-CZ" b="1" noProof="0" dirty="0">
                <a:solidFill>
                  <a:schemeClr val="bg1"/>
                </a:solidFill>
              </a:rPr>
              <a:t>		(rostou na půdách bohatých vápníkem).</a:t>
            </a:r>
          </a:p>
          <a:p>
            <a:pPr algn="l"/>
            <a:r>
              <a:rPr lang="cs-CZ" b="1" noProof="0" dirty="0">
                <a:solidFill>
                  <a:schemeClr val="bg1"/>
                </a:solidFill>
              </a:rPr>
              <a:t>	V extrémních případech:</a:t>
            </a:r>
          </a:p>
          <a:p>
            <a:pPr algn="l"/>
            <a:r>
              <a:rPr lang="cs-CZ" b="1" noProof="0" dirty="0">
                <a:solidFill>
                  <a:schemeClr val="bg1"/>
                </a:solidFill>
              </a:rPr>
              <a:t>	A) toxicita solí a extrémní osmotický tlak půdního roztoku ve slaných, silně </a:t>
            </a:r>
          </a:p>
          <a:p>
            <a:pPr algn="l"/>
            <a:r>
              <a:rPr lang="cs-CZ" b="1" noProof="0" dirty="0">
                <a:solidFill>
                  <a:schemeClr val="bg1"/>
                </a:solidFill>
              </a:rPr>
              <a:t>	alkalických půdách (rostliny adaptované na slané půdy jsou halofyty).</a:t>
            </a:r>
          </a:p>
          <a:p>
            <a:pPr algn="l"/>
            <a:r>
              <a:rPr lang="cs-CZ" b="1" noProof="0" dirty="0">
                <a:solidFill>
                  <a:schemeClr val="bg1"/>
                </a:solidFill>
              </a:rPr>
              <a:t>	B) toxicita uhličitanu hořečnatého a těžkých kovů na hadcích (adaptované rostliny</a:t>
            </a:r>
          </a:p>
          <a:p>
            <a:pPr algn="l"/>
            <a:r>
              <a:rPr lang="cs-CZ" b="1" noProof="0" dirty="0">
                <a:solidFill>
                  <a:schemeClr val="bg1"/>
                </a:solidFill>
              </a:rPr>
              <a:t>	 jsou </a:t>
            </a:r>
            <a:r>
              <a:rPr lang="cs-CZ" b="1" noProof="0" dirty="0" err="1">
                <a:solidFill>
                  <a:schemeClr val="bg1"/>
                </a:solidFill>
              </a:rPr>
              <a:t>serpentinofyty</a:t>
            </a:r>
            <a:r>
              <a:rPr lang="cs-CZ" b="1" noProof="0" dirty="0">
                <a:solidFill>
                  <a:schemeClr val="bg1"/>
                </a:solidFill>
              </a:rPr>
              <a:t>).</a:t>
            </a:r>
          </a:p>
          <a:p>
            <a:pPr algn="l"/>
            <a:r>
              <a:rPr lang="cs-CZ" b="1" noProof="0" dirty="0">
                <a:solidFill>
                  <a:schemeClr val="bg1"/>
                </a:solidFill>
              </a:rPr>
              <a:t>3) Rostliny a základní živiny (dusík, fosfor, draslík):</a:t>
            </a:r>
          </a:p>
          <a:p>
            <a:pPr algn="l"/>
            <a:r>
              <a:rPr lang="cs-CZ" b="1" noProof="0" dirty="0">
                <a:solidFill>
                  <a:schemeClr val="bg1"/>
                </a:solidFill>
              </a:rPr>
              <a:t>	Nitrofyty - rostliny náročné na vysoký obsah těchto živin, zejména dusíku</a:t>
            </a:r>
          </a:p>
          <a:p>
            <a:pPr algn="l"/>
            <a:r>
              <a:rPr lang="cs-CZ" b="1" noProof="0" dirty="0">
                <a:solidFill>
                  <a:schemeClr val="bg1"/>
                </a:solidFill>
              </a:rPr>
              <a:t>	</a:t>
            </a:r>
            <a:r>
              <a:rPr lang="cs-CZ" b="1" noProof="0" dirty="0" err="1">
                <a:solidFill>
                  <a:schemeClr val="bg1"/>
                </a:solidFill>
              </a:rPr>
              <a:t>Nitrofobní</a:t>
            </a:r>
            <a:r>
              <a:rPr lang="cs-CZ" b="1" noProof="0" dirty="0">
                <a:solidFill>
                  <a:schemeClr val="bg1"/>
                </a:solidFill>
              </a:rPr>
              <a:t> - rostliny vyhýbající se dusíkatým půdám. Na dusíkatých půdách nerostou </a:t>
            </a:r>
          </a:p>
          <a:p>
            <a:pPr algn="l"/>
            <a:r>
              <a:rPr lang="cs-CZ" b="1" noProof="0" dirty="0">
                <a:solidFill>
                  <a:schemeClr val="bg1"/>
                </a:solidFill>
              </a:rPr>
              <a:t>	z fyziologických důvodů a z důvodů jejich nižší konkurenční (kompetiční) schopnosti.</a:t>
            </a:r>
          </a:p>
          <a:p>
            <a:pPr algn="l"/>
            <a:r>
              <a:rPr lang="cs-CZ" b="1" noProof="0" dirty="0">
                <a:solidFill>
                  <a:schemeClr val="bg1"/>
                </a:solidFill>
              </a:rPr>
              <a:t>4) Rostliny a půdní textura:</a:t>
            </a:r>
          </a:p>
          <a:p>
            <a:pPr algn="l"/>
            <a:r>
              <a:rPr lang="cs-CZ" b="1" noProof="0" dirty="0">
                <a:solidFill>
                  <a:schemeClr val="bg1"/>
                </a:solidFill>
              </a:rPr>
              <a:t>	</a:t>
            </a:r>
            <a:r>
              <a:rPr lang="cs-CZ" b="1" noProof="0" dirty="0" err="1">
                <a:solidFill>
                  <a:schemeClr val="bg1"/>
                </a:solidFill>
              </a:rPr>
              <a:t>Psamofyty</a:t>
            </a:r>
            <a:r>
              <a:rPr lang="cs-CZ" b="1" noProof="0" dirty="0">
                <a:solidFill>
                  <a:schemeClr val="bg1"/>
                </a:solidFill>
              </a:rPr>
              <a:t> - na písčitých půdách</a:t>
            </a:r>
          </a:p>
          <a:p>
            <a:pPr algn="l"/>
            <a:r>
              <a:rPr lang="cs-CZ" b="1" noProof="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303C240-C8C7-413D-AD85-EC9B5AB4F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19062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Půda a rostliny</a:t>
            </a:r>
          </a:p>
        </p:txBody>
      </p:sp>
      <p:pic>
        <p:nvPicPr>
          <p:cNvPr id="5" name="Obrázek 4" descr="Obsah obrázku kresba, klipart, skica, kreslené&#10;&#10;Obsah vygenerovaný umělou inteligencí může být nesprávný.">
            <a:extLst>
              <a:ext uri="{FF2B5EF4-FFF2-40B4-BE49-F238E27FC236}">
                <a16:creationId xmlns:a16="http://schemas.microsoft.com/office/drawing/2014/main" id="{753EEB3C-D4C1-A1B9-4601-DA34CE2D3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019" y="1285875"/>
            <a:ext cx="4424082" cy="442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97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02D52-F2E5-2316-FAC2-B8EDDD593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31D249EC-7A46-DC0F-D97D-26A677E84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898" y="1285875"/>
            <a:ext cx="7420875" cy="5362575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cs-CZ" b="1" dirty="0">
                <a:solidFill>
                  <a:schemeClr val="bg1"/>
                </a:solidFill>
              </a:rPr>
              <a:t>Fyzikální anomálie vody: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1) polární charakter vody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2) zvětšení objemu při přechodu v led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3) anomálie tepelné roztažnosti vody</a:t>
            </a:r>
          </a:p>
          <a:p>
            <a:pPr algn="l"/>
            <a:endParaRPr lang="cs-CZ" b="1" dirty="0">
              <a:solidFill>
                <a:schemeClr val="bg1"/>
              </a:solidFill>
            </a:endParaRP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Vznik života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1) stálé chemické a fyzikální vlastnosti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2) velká rozpouštěcí schopnost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3) velké povrchové napětí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4) velká tepelná kapacita</a:t>
            </a:r>
          </a:p>
          <a:p>
            <a:pPr algn="l"/>
            <a:endParaRPr lang="cs-CZ" b="1" dirty="0">
              <a:solidFill>
                <a:schemeClr val="bg1"/>
              </a:solidFill>
            </a:endParaRP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Součást všech živých systémů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1) Vysoký podíl tělesné hmotnosti – vyšší u mladších jedinců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2) Voda v těle umožňuje metabolismus</a:t>
            </a:r>
          </a:p>
          <a:p>
            <a:pPr algn="l"/>
            <a:r>
              <a:rPr lang="cs-CZ" b="1" dirty="0">
                <a:solidFill>
                  <a:schemeClr val="bg1"/>
                </a:solidFill>
              </a:rPr>
              <a:t>3) Životní prostředí pro organismy – po celý život nebo jeho část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303C240-C8C7-413D-AD85-EC9B5AB4F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19062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Voda</a:t>
            </a:r>
          </a:p>
        </p:txBody>
      </p:sp>
      <p:pic>
        <p:nvPicPr>
          <p:cNvPr id="5" name="Obrázek 4" descr="Obsah obrázku text, Mořský savec, Ploutev, kreslené&#10;&#10;Obsah vygenerovaný umělou inteligencí může být nesprávný.">
            <a:extLst>
              <a:ext uri="{FF2B5EF4-FFF2-40B4-BE49-F238E27FC236}">
                <a16:creationId xmlns:a16="http://schemas.microsoft.com/office/drawing/2014/main" id="{5CDC1D8F-EBD1-0FD5-A473-A67424C34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588" y="1285875"/>
            <a:ext cx="3200514" cy="508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8249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3292</TotalTime>
  <Words>3942</Words>
  <Application>Microsoft Office PowerPoint</Application>
  <PresentationFormat>Širokoúhlá obrazovka</PresentationFormat>
  <Paragraphs>424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Times New Roman,Bold</vt:lpstr>
      <vt:lpstr>TimesNewRoman</vt:lpstr>
      <vt:lpstr>Motiv Office</vt:lpstr>
      <vt:lpstr>Ekologické faktory 2</vt:lpstr>
      <vt:lpstr>Diferenciační pedogenetické procesy</vt:lpstr>
      <vt:lpstr>Diferenciační pedogenetické procesy</vt:lpstr>
      <vt:lpstr>Půda</vt:lpstr>
      <vt:lpstr>Edafon</vt:lpstr>
      <vt:lpstr>Humus</vt:lpstr>
      <vt:lpstr>Struktura a textura</vt:lpstr>
      <vt:lpstr>Půda a rostliny</vt:lpstr>
      <vt:lpstr>Voda</vt:lpstr>
      <vt:lpstr>Hydrosféra</vt:lpstr>
      <vt:lpstr>Cyklus vody</vt:lpstr>
      <vt:lpstr>Salinita</vt:lpstr>
      <vt:lpstr>Hustota</vt:lpstr>
      <vt:lpstr>Viskozita</vt:lpstr>
      <vt:lpstr>Povrchové napětí a hydrostatický tlak</vt:lpstr>
      <vt:lpstr>Světelný režim a voda</vt:lpstr>
      <vt:lpstr>Světelný režim a voda</vt:lpstr>
      <vt:lpstr>Průhlednost a voda</vt:lpstr>
      <vt:lpstr>Barva a voda</vt:lpstr>
      <vt:lpstr>Teplota a voda</vt:lpstr>
      <vt:lpstr>Teplota a voda</vt:lpstr>
      <vt:lpstr>pH a voda</vt:lpstr>
      <vt:lpstr>O2 a voda</vt:lpstr>
      <vt:lpstr>H2S (sirovodík/sulfan) a voda</vt:lpstr>
      <vt:lpstr>Ostatní látky a voda</vt:lpstr>
      <vt:lpstr>Světlo</vt:lpstr>
      <vt:lpstr>Světlo</vt:lpstr>
      <vt:lpstr>Světlo a rostliny</vt:lpstr>
      <vt:lpstr>Světlo a organismy</vt:lpstr>
      <vt:lpstr>Světlo a pohybové reakce</vt:lpstr>
      <vt:lpstr>Biotické interakce</vt:lpstr>
      <vt:lpstr>Biotické interakce - vnitrodruhové</vt:lpstr>
      <vt:lpstr>Biotické interakce - mezidruhové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Ekologické faktory</dc:title>
  <dc:creator>Smolinský</dc:creator>
  <cp:lastModifiedBy>Smolinský</cp:lastModifiedBy>
  <cp:revision>51</cp:revision>
  <dcterms:created xsi:type="dcterms:W3CDTF">2025-02-26T07:21:53Z</dcterms:created>
  <dcterms:modified xsi:type="dcterms:W3CDTF">2025-03-12T12:42:39Z</dcterms:modified>
</cp:coreProperties>
</file>