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620" r:id="rId3"/>
    <p:sldId id="587" r:id="rId4"/>
    <p:sldId id="583" r:id="rId5"/>
    <p:sldId id="634" r:id="rId6"/>
    <p:sldId id="628" r:id="rId7"/>
    <p:sldId id="629" r:id="rId8"/>
    <p:sldId id="630" r:id="rId9"/>
    <p:sldId id="632" r:id="rId10"/>
    <p:sldId id="631" r:id="rId11"/>
    <p:sldId id="633" r:id="rId12"/>
    <p:sldId id="588" r:id="rId13"/>
    <p:sldId id="590" r:id="rId14"/>
    <p:sldId id="591" r:id="rId15"/>
    <p:sldId id="592" r:id="rId16"/>
    <p:sldId id="593" r:id="rId17"/>
    <p:sldId id="594" r:id="rId18"/>
    <p:sldId id="595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3" r:id="rId27"/>
    <p:sldId id="604" r:id="rId28"/>
    <p:sldId id="605" r:id="rId29"/>
    <p:sldId id="606" r:id="rId30"/>
    <p:sldId id="636" r:id="rId31"/>
    <p:sldId id="607" r:id="rId32"/>
    <p:sldId id="608" r:id="rId33"/>
    <p:sldId id="609" r:id="rId34"/>
    <p:sldId id="637" r:id="rId35"/>
    <p:sldId id="610" r:id="rId36"/>
    <p:sldId id="611" r:id="rId37"/>
    <p:sldId id="635" r:id="rId38"/>
    <p:sldId id="626" r:id="rId39"/>
    <p:sldId id="627" r:id="rId40"/>
    <p:sldId id="623" r:id="rId4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5768" autoAdjust="0"/>
  </p:normalViewPr>
  <p:slideViewPr>
    <p:cSldViewPr snapToGrid="0">
      <p:cViewPr varScale="1">
        <p:scale>
          <a:sx n="69" d="100"/>
          <a:sy n="69" d="100"/>
        </p:scale>
        <p:origin x="46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C17B822-E515-4BDA-A873-D92BF29E4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C9111-9DFB-49CF-8A9F-AD52C00AE7CE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E6841B9-73B8-48C7-928C-22A59DD3C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32ED04-9F25-40A5-BA88-EA08A3EC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9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C17B822-E515-4BDA-A873-D92BF29E4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C9111-9DFB-49CF-8A9F-AD52C00AE7CE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E6841B9-73B8-48C7-928C-22A59DD3C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32ED04-9F25-40A5-BA88-EA08A3EC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DD8CD58-0A59-4B19-BA4A-7C70300BC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89296-A83D-47CB-99C3-5FA82F248CBB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F8FCC2C-4115-45E5-8AB9-3AE4F3A7E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1F7AB79-D33A-4FF0-A1A6-365CECB7B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351CB20-8FBA-4881-9695-7F98AE8C3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A4C4FF-F67A-49FA-8DAB-A78E9EF69601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3410942-0E80-49BF-BCF5-855A14997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35A7435-9F02-4F66-B0AF-127AB1832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43670B5-10C4-4F0D-8BAF-A4D29EEEFF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431AAF-205E-46FB-A9E6-3409CE16E647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3DFDD58-2CED-49CA-A857-6FB9BD099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8F15BE0-8E60-4F47-8B7A-5CE71FCFC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7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CF870E9-3C92-437A-B199-3147820E3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B82080-F69F-4F96-8A9B-74B4555BA2AA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B24BA9B-6453-4455-B248-33D3E59C1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4A4AF7F-3DEA-46C9-A22E-6FBEEFE9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A3F81F3-48E6-4BF2-BEA3-33848C305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5C21EC-21B9-4A34-90EC-176AE899D44B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12D81FF-7857-48EF-9EAA-59048A0A2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A8A59B8-8875-4390-9FC9-C5E00E981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7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6B1C2FD-C713-44FA-9A63-FD7B5DAC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860375-EBEF-47C1-A9B2-68FBCBA847F7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38B8469-CCFB-4004-A5A1-793B1B28D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0894AB1-80CD-4911-95E1-18A844DFE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2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817187E-8444-4B01-B01A-25948C100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F76CFF-C7F5-4DD4-AA07-E3A6E5C91E3E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E17699C-59A6-4A64-A728-D2D647F30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394083B-C2CF-44D5-9F9B-E04FAC944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3EAAA88-7AA3-4DBA-8F3F-068408ECE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C889605-85BC-4162-91BF-A5CD4E3B3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8A866E2-9447-40DB-9C32-7D8ED4043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F848-87CF-4B5E-9897-EC6BBBE48A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73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akatedrou.cz/?p=103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690.zcu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1. cvičení: Knihy a texty k výuce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Praktikum k didaktice přírodopisu</a:t>
            </a:r>
            <a:br>
              <a:rPr lang="cs-CZ" dirty="0"/>
            </a:br>
            <a:r>
              <a:rPr lang="cs-CZ" sz="3000" dirty="0"/>
              <a:t>1. cvičení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Libuše VODOVÁ, Ph.D.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4947A61-E2D0-4C99-A278-35D79B98E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8549" y="605065"/>
            <a:ext cx="10369551" cy="1172935"/>
          </a:xfrm>
        </p:spPr>
        <p:txBody>
          <a:bodyPr/>
          <a:lstStyle/>
          <a:p>
            <a:r>
              <a:rPr lang="cs-CZ" altLang="cs-CZ" sz="2400" dirty="0"/>
              <a:t>4. úkol: Prezentace </a:t>
            </a:r>
            <a:r>
              <a:rPr lang="cs-CZ" altLang="cs-CZ" sz="2400" dirty="0" err="1"/>
              <a:t>lapbooku</a:t>
            </a:r>
            <a:r>
              <a:rPr lang="cs-CZ" altLang="cs-CZ" sz="2400" dirty="0"/>
              <a:t> na téma „prostředky výuky přírodopisu“</a:t>
            </a:r>
            <a:br>
              <a:rPr lang="cs-CZ" altLang="cs-CZ" sz="2400" dirty="0"/>
            </a:br>
            <a:r>
              <a:rPr lang="cs-CZ" altLang="cs-CZ" sz="2400" dirty="0"/>
              <a:t>(týden od 24. 3. 2025 )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E614E9-EF0D-4633-AA99-1EAD2CC63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1344" y="1778000"/>
            <a:ext cx="10679181" cy="4967287"/>
          </a:xfrm>
        </p:spPr>
        <p:txBody>
          <a:bodyPr/>
          <a:lstStyle/>
          <a:p>
            <a:pPr marL="395400" lvl="1">
              <a:lnSpc>
                <a:spcPts val="34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dirty="0"/>
              <a:t>pro zafixování poznatků z přednášky</a:t>
            </a:r>
            <a:endParaRPr lang="cs-CZ" b="1" dirty="0"/>
          </a:p>
          <a:p>
            <a:pPr marL="395400" lvl="1">
              <a:lnSpc>
                <a:spcPts val="34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b="1" dirty="0"/>
              <a:t>Co budete potřebovat: </a:t>
            </a:r>
            <a:r>
              <a:rPr lang="cs-CZ" dirty="0"/>
              <a:t>papírové desky o třech klopách, obrázky znázorňující 				      jednotlivé prostředky, nůžky, lepidlo</a:t>
            </a:r>
          </a:p>
          <a:p>
            <a:pPr marL="109650" lvl="1" indent="0">
              <a:lnSpc>
                <a:spcPts val="3400"/>
              </a:lnSpc>
              <a:spcBef>
                <a:spcPts val="600"/>
              </a:spcBef>
              <a:buNone/>
              <a:defRPr/>
            </a:pPr>
            <a:r>
              <a:rPr lang="cs-CZ" b="1" dirty="0"/>
              <a:t>Postup:</a:t>
            </a:r>
          </a:p>
          <a:p>
            <a:pPr marL="109650" lvl="1" indent="0">
              <a:lnSpc>
                <a:spcPts val="3400"/>
              </a:lnSpc>
              <a:spcBef>
                <a:spcPts val="600"/>
              </a:spcBef>
              <a:buNone/>
              <a:defRPr/>
            </a:pPr>
            <a:r>
              <a:rPr lang="cs-CZ" dirty="0"/>
              <a:t>1) Vyberte si papírovou složku</a:t>
            </a:r>
          </a:p>
          <a:p>
            <a:pPr marL="109650" lvl="1" indent="0">
              <a:lnSpc>
                <a:spcPts val="3400"/>
              </a:lnSpc>
              <a:spcBef>
                <a:spcPts val="600"/>
              </a:spcBef>
              <a:buNone/>
              <a:defRPr/>
            </a:pPr>
            <a:r>
              <a:rPr lang="cs-CZ" dirty="0"/>
              <a:t>2) Zvolte interaktivní prvky, které chcete co </a:t>
            </a:r>
            <a:r>
              <a:rPr lang="cs-CZ" dirty="0" err="1"/>
              <a:t>lapbooku</a:t>
            </a:r>
            <a:r>
              <a:rPr lang="cs-CZ" dirty="0"/>
              <a:t> zahrnout</a:t>
            </a:r>
          </a:p>
          <a:p>
            <a:pPr marL="395400" lvl="1">
              <a:lnSpc>
                <a:spcPts val="34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dirty="0"/>
              <a:t>Inspirace: DP Terezy Pohankové (2020); </a:t>
            </a:r>
            <a:r>
              <a:rPr lang="cs-CZ" sz="2000" dirty="0"/>
              <a:t>     </a:t>
            </a:r>
            <a:r>
              <a:rPr lang="cs-CZ" sz="2000" dirty="0">
                <a:hlinkClick r:id="rId3"/>
              </a:rPr>
              <a:t>http://zakatedrou.cz/?p=1033</a:t>
            </a:r>
            <a:r>
              <a:rPr lang="cs-CZ" sz="2000" dirty="0"/>
              <a:t>, </a:t>
            </a:r>
            <a:r>
              <a:rPr lang="cs-CZ" sz="2000" dirty="0" err="1"/>
              <a:t>pinterest</a:t>
            </a:r>
            <a:endParaRPr lang="cs-CZ" sz="2000" dirty="0"/>
          </a:p>
          <a:p>
            <a:pPr marL="109650" lvl="1" indent="0">
              <a:lnSpc>
                <a:spcPts val="3400"/>
              </a:lnSpc>
              <a:spcBef>
                <a:spcPts val="600"/>
              </a:spcBef>
              <a:buNone/>
              <a:defRPr/>
            </a:pPr>
            <a:r>
              <a:rPr lang="cs-CZ" b="1" dirty="0"/>
              <a:t>Prezentace </a:t>
            </a:r>
            <a:r>
              <a:rPr lang="cs-CZ" b="1" dirty="0" err="1"/>
              <a:t>lapbooků</a:t>
            </a:r>
            <a:r>
              <a:rPr lang="cs-CZ" b="1" dirty="0"/>
              <a:t>: na 6. cvičení - v týdnu od 24. 3. 2025</a:t>
            </a:r>
          </a:p>
          <a:p>
            <a:pPr marL="109650" lvl="1" indent="0">
              <a:lnSpc>
                <a:spcPts val="3400"/>
              </a:lnSpc>
              <a:spcBef>
                <a:spcPts val="600"/>
              </a:spcBef>
              <a:buNone/>
              <a:defRPr/>
            </a:pPr>
            <a:r>
              <a:rPr lang="cs-CZ" b="1" dirty="0"/>
              <a:t>Termín pro uložení do </a:t>
            </a:r>
            <a:r>
              <a:rPr lang="cs-CZ" b="1" dirty="0" err="1"/>
              <a:t>ISu</a:t>
            </a:r>
            <a:r>
              <a:rPr lang="cs-CZ" b="1" dirty="0"/>
              <a:t>: </a:t>
            </a:r>
            <a:r>
              <a:rPr lang="cs-CZ" b="1" u="sng" dirty="0">
                <a:solidFill>
                  <a:srgbClr val="FF0000"/>
                </a:solidFill>
              </a:rPr>
              <a:t>nejpozději do 30. 3. 2025</a:t>
            </a:r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cs-CZ" sz="1500" dirty="0"/>
              <a:t/>
            </a:r>
            <a:br>
              <a:rPr lang="cs-CZ" sz="1500" dirty="0"/>
            </a:br>
            <a:endParaRPr lang="cs-CZ" altLang="cs-CZ" sz="1500" b="1" dirty="0"/>
          </a:p>
          <a:p>
            <a:pPr marL="0" indent="0">
              <a:buNone/>
              <a:defRPr/>
            </a:pPr>
            <a:endParaRPr lang="cs-CZ" altLang="cs-CZ" sz="1500" dirty="0"/>
          </a:p>
          <a:p>
            <a:pPr marL="0" indent="0">
              <a:buNone/>
              <a:defRPr/>
            </a:pPr>
            <a:endParaRPr lang="cs-CZ" altLang="cs-CZ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6AF54C-F408-4CFD-97F2-3B6D93EEE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C646D-CB82-40CA-9423-09B2ECFD9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789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2BD4A89-DAB9-46AB-BAEF-F41B7B5DCB81}"/>
              </a:ext>
            </a:extLst>
          </p:cNvPr>
          <p:cNvSpPr txBox="1"/>
          <p:nvPr/>
        </p:nvSpPr>
        <p:spPr>
          <a:xfrm>
            <a:off x="1074057" y="2037120"/>
            <a:ext cx="107039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materiální prostředky výuky, nemateriální prostředky výuky, přírodniny, přírodniny živé,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živé přírodniny v přirozeném životním prostředí, živé přírodniny v umělém prostředí, přírodniny preparované a konzervované, paleontologický materiál, přírodniny neživé, pracovní sbírky, výstavky přírodnin, pomůcky, pomůcky nahrazující přírodniny, pomůcky trojrozměrné, pomůcky dvourozměrné, knihy a texty určené k výuce, náčiní a přístroje pro výuku, prostory pro výuku a úschovu pomůcek.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7107" name="TextovéPole 2">
            <a:extLst>
              <a:ext uri="{FF2B5EF4-FFF2-40B4-BE49-F238E27FC236}">
                <a16:creationId xmlns:a16="http://schemas.microsoft.com/office/drawing/2014/main" id="{5759739B-04C5-4661-B73D-A56034F3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57" y="498297"/>
            <a:ext cx="95137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Téma </a:t>
            </a:r>
            <a:r>
              <a:rPr lang="cs-CZ" altLang="cs-CZ" sz="2400" b="1" dirty="0" err="1">
                <a:solidFill>
                  <a:srgbClr val="0000DC"/>
                </a:solidFill>
                <a:latin typeface="Arial" panose="020B0604020202020204" pitchFamily="34" charset="0"/>
              </a:rPr>
              <a:t>lapbooku</a:t>
            </a:r>
            <a:r>
              <a:rPr lang="cs-CZ" alt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: Prostředky výuky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Klíčová slova, která by měla být v </a:t>
            </a:r>
            <a:r>
              <a:rPr lang="cs-CZ" altLang="cs-CZ" sz="2400" b="1" dirty="0" err="1">
                <a:solidFill>
                  <a:srgbClr val="0000DC"/>
                </a:solidFill>
                <a:latin typeface="Arial" panose="020B0604020202020204" pitchFamily="34" charset="0"/>
              </a:rPr>
              <a:t>lapbooku</a:t>
            </a:r>
            <a:r>
              <a:rPr lang="cs-CZ" alt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 obsažena: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098A3C-A78C-4E80-B144-395A2E7BA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271B0E-50B7-42A4-8E29-54DA857C2F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642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C00109-CD2B-4C9D-B286-BA6789365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4589" y="574222"/>
            <a:ext cx="7640637" cy="53657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Přehled úkolů k jednotlivým cvičením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5C3875-2544-4503-AA5E-1D513D7BD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4589" y="1110797"/>
            <a:ext cx="10659484" cy="4608512"/>
          </a:xfrm>
        </p:spPr>
        <p:txBody>
          <a:bodyPr/>
          <a:lstStyle/>
          <a:p>
            <a:pPr marL="285750" lvl="1" indent="-2857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2. cvičení (týden od 24. 2.): </a:t>
            </a:r>
          </a:p>
          <a:p>
            <a:pPr marL="940050" lvl="2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sz="1800" dirty="0"/>
              <a:t>- přinést knihu, o které budete mluvit</a:t>
            </a:r>
          </a:p>
          <a:p>
            <a:pPr marL="940050" lvl="2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sz="1800" dirty="0"/>
              <a:t>- představení vybrané publikace, </a:t>
            </a:r>
          </a:p>
          <a:p>
            <a:pPr marL="940050" lvl="2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sz="1800" dirty="0"/>
              <a:t>- její citace dle ČSN ISO 690</a:t>
            </a:r>
          </a:p>
          <a:p>
            <a:pPr marL="940050" lvl="2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sz="1800" dirty="0"/>
              <a:t>- přinést vytištěný dokument „Knihovnička učitele přírodopisu“</a:t>
            </a:r>
          </a:p>
          <a:p>
            <a:pPr marL="285750" lvl="1" indent="-2857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3. cvičení (týden od 3. 3.): </a:t>
            </a:r>
          </a:p>
          <a:p>
            <a:pPr marL="0" lvl="1" indent="0">
              <a:lnSpc>
                <a:spcPct val="150000"/>
              </a:lnSpc>
              <a:spcBef>
                <a:spcPts val="200"/>
              </a:spcBef>
              <a:buNone/>
              <a:defRPr/>
            </a:pPr>
            <a:r>
              <a:rPr lang="cs-CZ" altLang="cs-CZ" sz="1800" dirty="0"/>
              <a:t>- přinést si přírodniny (8 ks) a krabici nebo sáčky, do kterých sbírku umístíte, přírodniny zatím neurčujte</a:t>
            </a:r>
          </a:p>
          <a:p>
            <a:pPr marL="285750" lvl="1" indent="-2857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4. cvičení (týden od 10. 3.): </a:t>
            </a:r>
          </a:p>
          <a:p>
            <a:pPr marL="0" lvl="1" indent="0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cs-CZ" altLang="cs-CZ" sz="1800" dirty="0"/>
              <a:t>- připravit prezentaci výsledků vlastního pozorování na přírodovědné vycházce (aspoň 5 přírodnin)</a:t>
            </a:r>
          </a:p>
          <a:p>
            <a:pPr marL="285750" lvl="1" indent="-2857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6. cvičení (týden od 24. 3.): </a:t>
            </a:r>
          </a:p>
          <a:p>
            <a:pPr marL="0" lvl="1" indent="0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cs-CZ" altLang="cs-CZ" sz="1800" dirty="0"/>
              <a:t>- přinést vlastní </a:t>
            </a:r>
            <a:r>
              <a:rPr lang="cs-CZ" altLang="cs-CZ" sz="1800" dirty="0" err="1"/>
              <a:t>lapbook</a:t>
            </a:r>
            <a:r>
              <a:rPr lang="cs-CZ" altLang="cs-CZ" sz="1800" dirty="0"/>
              <a:t> na téma „Prostředky výuky přírodopisu“ a odprezentovat ho ostatním</a:t>
            </a:r>
            <a:endParaRPr lang="cs-CZ" altLang="cs-CZ" sz="1800" u="sng" dirty="0"/>
          </a:p>
          <a:p>
            <a:pPr marL="609600" indent="-609600">
              <a:lnSpc>
                <a:spcPct val="150000"/>
              </a:lnSpc>
              <a:defRPr/>
            </a:pPr>
            <a:endParaRPr lang="cs-CZ" altLang="cs-CZ" sz="1800" u="sng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D6DB16-FDC2-481F-B985-5AE2629F2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94C1B5-E117-4110-B562-6C474D430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DE29E0E-E736-435A-BAC6-0E5E7024C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1376823"/>
            <a:ext cx="3222625" cy="2217738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Učebnice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Pracovní sešity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Pracovní listy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b="1" dirty="0">
                <a:solidFill>
                  <a:schemeClr val="tx2"/>
                </a:solidFill>
              </a:rPr>
              <a:t>Určovací klíče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b="1" dirty="0">
                <a:solidFill>
                  <a:schemeClr val="tx2"/>
                </a:solidFill>
              </a:rPr>
              <a:t>Atlasy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b="1" dirty="0">
                <a:solidFill>
                  <a:schemeClr val="tx2"/>
                </a:solidFill>
              </a:rPr>
              <a:t>Encyklopedie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altLang="cs-CZ" b="1" dirty="0">
                <a:solidFill>
                  <a:schemeClr val="tx2"/>
                </a:solidFill>
              </a:rPr>
              <a:t>Časopisy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555DAE1-DA13-4432-A2F7-CD737931D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2924176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http://ucebnice.fraus.cz/foto/zbozi/548.jpg</a:t>
            </a:r>
          </a:p>
        </p:txBody>
      </p:sp>
      <p:pic>
        <p:nvPicPr>
          <p:cNvPr id="14342" name="Picture 6" descr="fraus6">
            <a:extLst>
              <a:ext uri="{FF2B5EF4-FFF2-40B4-BE49-F238E27FC236}">
                <a16:creationId xmlns:a16="http://schemas.microsoft.com/office/drawing/2014/main" id="{AA85F388-8985-4BD2-8FB5-63A13F78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28600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BB431C3F-AAC5-4818-B62D-DC92EDBF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367" y="5384383"/>
            <a:ext cx="23622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http://www.academia.cz/img/knihy/obalky1/lrg/ziva-3-2009.jpg</a:t>
            </a:r>
          </a:p>
        </p:txBody>
      </p:sp>
      <p:pic>
        <p:nvPicPr>
          <p:cNvPr id="14344" name="Picture 8" descr="ziva-3-2009">
            <a:extLst>
              <a:ext uri="{FF2B5EF4-FFF2-40B4-BE49-F238E27FC236}">
                <a16:creationId xmlns:a16="http://schemas.microsoft.com/office/drawing/2014/main" id="{DB04BCF6-B1D4-4978-838A-4A4C9E96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67" y="2337316"/>
            <a:ext cx="2133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1">
            <a:extLst>
              <a:ext uri="{FF2B5EF4-FFF2-40B4-BE49-F238E27FC236}">
                <a16:creationId xmlns:a16="http://schemas.microsoft.com/office/drawing/2014/main" id="{71B10255-9D18-40BE-A5F2-FA931C12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13526"/>
            <a:ext cx="342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http://data.knizniweb.cz/book/003/281/0032810/large.jpg</a:t>
            </a:r>
          </a:p>
        </p:txBody>
      </p:sp>
      <p:pic>
        <p:nvPicPr>
          <p:cNvPr id="14346" name="Picture 12" descr="ptáci">
            <a:extLst>
              <a:ext uri="{FF2B5EF4-FFF2-40B4-BE49-F238E27FC236}">
                <a16:creationId xmlns:a16="http://schemas.microsoft.com/office/drawing/2014/main" id="{4DE062C0-B7DD-45E6-8DFA-FE4F818A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429001"/>
            <a:ext cx="26130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340A39-EE46-4ED9-8EE3-E624BD6CD8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C65B6B-7EE3-464E-836B-907B82635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B07D54A-484B-4645-BCBD-051EEA916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833" y="616648"/>
            <a:ext cx="7640637" cy="53657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396895F8-EAE0-41B0-A194-DD3CA292B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194" y="624563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 </a:t>
            </a:r>
            <a:br>
              <a:rPr lang="cs-CZ" altLang="cs-CZ" sz="2400" dirty="0"/>
            </a:br>
            <a:r>
              <a:rPr lang="cs-CZ" altLang="cs-CZ" sz="2200" dirty="0"/>
              <a:t>I. Určovací klíče:</a:t>
            </a:r>
          </a:p>
        </p:txBody>
      </p:sp>
      <p:sp>
        <p:nvSpPr>
          <p:cNvPr id="15363" name="TextovéPole 10">
            <a:extLst>
              <a:ext uri="{FF2B5EF4-FFF2-40B4-BE49-F238E27FC236}">
                <a16:creationId xmlns:a16="http://schemas.microsoft.com/office/drawing/2014/main" id="{7B0168B7-9212-4C73-8B4F-FF3F752B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042" y="1741031"/>
            <a:ext cx="233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Algologické klíče</a:t>
            </a:r>
          </a:p>
        </p:txBody>
      </p:sp>
      <p:sp>
        <p:nvSpPr>
          <p:cNvPr id="15364" name="TextovéPole 1">
            <a:extLst>
              <a:ext uri="{FF2B5EF4-FFF2-40B4-BE49-F238E27FC236}">
                <a16:creationId xmlns:a16="http://schemas.microsoft.com/office/drawing/2014/main" id="{646889B2-29BA-4B44-9DDF-D84C8E87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381" y="5457924"/>
            <a:ext cx="352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https://www.trhknih.cz/kniha/1usnv9gkm0</a:t>
            </a:r>
          </a:p>
        </p:txBody>
      </p:sp>
      <p:pic>
        <p:nvPicPr>
          <p:cNvPr id="15365" name="Obrázek 2">
            <a:extLst>
              <a:ext uri="{FF2B5EF4-FFF2-40B4-BE49-F238E27FC236}">
                <a16:creationId xmlns:a16="http://schemas.microsoft.com/office/drawing/2014/main" id="{12C47D72-8598-42AD-85B0-D9C08F28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84" y="2054215"/>
            <a:ext cx="2295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B3F720-EB87-4AF4-B881-0861A7B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52F8F9-A59B-4E42-A586-D35009DF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3A2CE5FC-FFF0-4A9C-A095-A7DC8898E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922" y="522287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- Z čeho vybírat </a:t>
            </a:r>
            <a:br>
              <a:rPr lang="cs-CZ" altLang="cs-CZ" sz="2400" dirty="0"/>
            </a:br>
            <a:r>
              <a:rPr lang="cs-CZ" altLang="cs-CZ" sz="2200" dirty="0"/>
              <a:t>Určovací klíče:</a:t>
            </a:r>
          </a:p>
        </p:txBody>
      </p:sp>
      <p:sp>
        <p:nvSpPr>
          <p:cNvPr id="16387" name="TextovéPole 1">
            <a:extLst>
              <a:ext uri="{FF2B5EF4-FFF2-40B4-BE49-F238E27FC236}">
                <a16:creationId xmlns:a16="http://schemas.microsoft.com/office/drawing/2014/main" id="{6B8AD15E-5AFE-478E-8F8F-6A4D37BB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378" y="1676915"/>
            <a:ext cx="369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Dendrologické klíče</a:t>
            </a:r>
          </a:p>
        </p:txBody>
      </p:sp>
      <p:sp>
        <p:nvSpPr>
          <p:cNvPr id="16388" name="TextovéPole 2">
            <a:extLst>
              <a:ext uri="{FF2B5EF4-FFF2-40B4-BE49-F238E27FC236}">
                <a16:creationId xmlns:a16="http://schemas.microsoft.com/office/drawing/2014/main" id="{81844725-DDF3-442E-A4DD-F06062A4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7" y="5507306"/>
            <a:ext cx="232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https://www.megaknihy.cz/priroda-zemedelstvi/172280-stromove-a-kerove-dreviny-lesu-a-volne-krajiny-ceske-republiky.html?search_pos=1</a:t>
            </a:r>
          </a:p>
        </p:txBody>
      </p:sp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68230177-B122-4005-9E5E-16F62EF2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5576096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https://slunakov.cz/produkt/klic-k-urcovani-stromu-v-zimnim-stavu/</a:t>
            </a:r>
          </a:p>
        </p:txBody>
      </p:sp>
      <p:sp>
        <p:nvSpPr>
          <p:cNvPr id="16390" name="TextovéPole 6">
            <a:extLst>
              <a:ext uri="{FF2B5EF4-FFF2-40B4-BE49-F238E27FC236}">
                <a16:creationId xmlns:a16="http://schemas.microsoft.com/office/drawing/2014/main" id="{81B20CCA-AF10-43F5-9E50-46D5A895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382" y="5464255"/>
            <a:ext cx="2319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https://www.megaknihy.cz/priroda-zemedelstvi/139499-klic-k-urcovani-stromu-123-nejbeznejsich-stromu-v-cr.html?search_pos=2</a:t>
            </a:r>
          </a:p>
        </p:txBody>
      </p:sp>
      <p:pic>
        <p:nvPicPr>
          <p:cNvPr id="16391" name="Obrázek 8">
            <a:extLst>
              <a:ext uri="{FF2B5EF4-FFF2-40B4-BE49-F238E27FC236}">
                <a16:creationId xmlns:a16="http://schemas.microsoft.com/office/drawing/2014/main" id="{E8DA3B7D-6B3E-4C16-B3E1-651555C45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82" y="2100660"/>
            <a:ext cx="23002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Obrázek 9">
            <a:extLst>
              <a:ext uri="{FF2B5EF4-FFF2-40B4-BE49-F238E27FC236}">
                <a16:creationId xmlns:a16="http://schemas.microsoft.com/office/drawing/2014/main" id="{D599DC89-F8B1-4C74-B0DF-38B3B6677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140984"/>
            <a:ext cx="2197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Obrázek 10">
            <a:extLst>
              <a:ext uri="{FF2B5EF4-FFF2-40B4-BE49-F238E27FC236}">
                <a16:creationId xmlns:a16="http://schemas.microsoft.com/office/drawing/2014/main" id="{9726E5D2-D67A-4A72-A1D6-861EE192F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100660"/>
            <a:ext cx="21907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Obrázek 2">
            <a:extLst>
              <a:ext uri="{FF2B5EF4-FFF2-40B4-BE49-F238E27FC236}">
                <a16:creationId xmlns:a16="http://schemas.microsoft.com/office/drawing/2014/main" id="{56972068-DD71-4A4C-890E-2FC0E33B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8002" r="26598" b="13795"/>
          <a:stretch>
            <a:fillRect/>
          </a:stretch>
        </p:blipFill>
        <p:spPr bwMode="auto">
          <a:xfrm>
            <a:off x="1537097" y="2118280"/>
            <a:ext cx="21526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ovéPole 3">
            <a:extLst>
              <a:ext uri="{FF2B5EF4-FFF2-40B4-BE49-F238E27FC236}">
                <a16:creationId xmlns:a16="http://schemas.microsoft.com/office/drawing/2014/main" id="{330A949A-DF79-4142-893E-BBE8C5EE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22" y="5465824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000" dirty="0"/>
              <a:t>https://knihobot.cz/b/974506?gclid=EAIaIQobChMIzd6elNr39QIVj6Z3Ch2FYgsXEAQYBSABEgKTAvD_BwE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EBDF6D-8D7C-4D0C-A5FD-F45B2BF9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43FE3B-8986-4E4F-B2FC-4C819C7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95D4F737-D93B-4444-9837-8FEC843A5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341" y="510263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- Z čeho vybírat </a:t>
            </a:r>
            <a:br>
              <a:rPr lang="cs-CZ" altLang="cs-CZ" sz="2400" dirty="0"/>
            </a:br>
            <a:r>
              <a:rPr lang="cs-CZ" altLang="cs-CZ" sz="2200" dirty="0"/>
              <a:t>I. Určovací klíče:</a:t>
            </a:r>
          </a:p>
        </p:txBody>
      </p:sp>
      <p:sp>
        <p:nvSpPr>
          <p:cNvPr id="17411" name="TextovéPole 2">
            <a:extLst>
              <a:ext uri="{FF2B5EF4-FFF2-40B4-BE49-F238E27FC236}">
                <a16:creationId xmlns:a16="http://schemas.microsoft.com/office/drawing/2014/main" id="{F62ECD5D-F629-4319-AB35-92DB78BC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5876925"/>
            <a:ext cx="212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https://www.knihcentrum.cz/klic-ke-kvetene-ceske-republiky-1</a:t>
            </a:r>
          </a:p>
        </p:txBody>
      </p:sp>
      <p:pic>
        <p:nvPicPr>
          <p:cNvPr id="17412" name="Obrázek 3">
            <a:extLst>
              <a:ext uri="{FF2B5EF4-FFF2-40B4-BE49-F238E27FC236}">
                <a16:creationId xmlns:a16="http://schemas.microsoft.com/office/drawing/2014/main" id="{11D2F69F-F620-4327-9513-44A7F2E5B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343150"/>
            <a:ext cx="2090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ovéPole 4">
            <a:extLst>
              <a:ext uri="{FF2B5EF4-FFF2-40B4-BE49-F238E27FC236}">
                <a16:creationId xmlns:a16="http://schemas.microsoft.com/office/drawing/2014/main" id="{120917F5-0DB4-4DF1-87F4-37C10AB9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6" y="580072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https://www.megaknihy.cz/80517-klic-ke-kvetene-ceske-republiky.html</a:t>
            </a:r>
          </a:p>
        </p:txBody>
      </p:sp>
      <p:sp>
        <p:nvSpPr>
          <p:cNvPr id="17414" name="TextovéPole 6">
            <a:extLst>
              <a:ext uri="{FF2B5EF4-FFF2-40B4-BE49-F238E27FC236}">
                <a16:creationId xmlns:a16="http://schemas.microsoft.com/office/drawing/2014/main" id="{E3380234-7865-4371-9F62-6899AF21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1" y="5791200"/>
            <a:ext cx="2016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https://www.megaknihy.cz/botanika/133707-klic-k-urcovani-bylin.html?search_pos=1</a:t>
            </a:r>
          </a:p>
        </p:txBody>
      </p:sp>
      <p:pic>
        <p:nvPicPr>
          <p:cNvPr id="17415" name="Obrázek 7">
            <a:extLst>
              <a:ext uri="{FF2B5EF4-FFF2-40B4-BE49-F238E27FC236}">
                <a16:creationId xmlns:a16="http://schemas.microsoft.com/office/drawing/2014/main" id="{90FE4688-9680-4E88-A200-4B8351EAF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338389"/>
            <a:ext cx="22161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Obrázek 9">
            <a:extLst>
              <a:ext uri="{FF2B5EF4-FFF2-40B4-BE49-F238E27FC236}">
                <a16:creationId xmlns:a16="http://schemas.microsoft.com/office/drawing/2014/main" id="{1633A025-8464-4A98-8D84-B4EBC99E5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343150"/>
            <a:ext cx="1906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12">
            <a:extLst>
              <a:ext uri="{FF2B5EF4-FFF2-40B4-BE49-F238E27FC236}">
                <a16:creationId xmlns:a16="http://schemas.microsoft.com/office/drawing/2014/main" id="{CE443C93-0819-40A7-B084-472C7B66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1653479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Botanické klíče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450C4D-3134-41FC-9B65-57A4351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F5C3E7-1F86-4D26-A18D-F3D7FDC2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62050D26-C800-4CE8-920A-BC025467C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370" y="532606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- Z čeho vybírat </a:t>
            </a:r>
            <a:br>
              <a:rPr lang="cs-CZ" altLang="cs-CZ" sz="2400" dirty="0"/>
            </a:br>
            <a:r>
              <a:rPr lang="cs-CZ" altLang="cs-CZ" sz="2200" dirty="0"/>
              <a:t>I. Určovací klíče:</a:t>
            </a:r>
          </a:p>
        </p:txBody>
      </p:sp>
      <p:sp>
        <p:nvSpPr>
          <p:cNvPr id="18435" name="TextovéPole 1">
            <a:extLst>
              <a:ext uri="{FF2B5EF4-FFF2-40B4-BE49-F238E27FC236}">
                <a16:creationId xmlns:a16="http://schemas.microsoft.com/office/drawing/2014/main" id="{5BF73E81-EB66-4BD7-BE2C-37EA0ED5E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857" y="1715969"/>
            <a:ext cx="428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Klíče k určování bezobratlých </a:t>
            </a:r>
          </a:p>
        </p:txBody>
      </p:sp>
      <p:sp>
        <p:nvSpPr>
          <p:cNvPr id="18436" name="TextovéPole 2">
            <a:extLst>
              <a:ext uri="{FF2B5EF4-FFF2-40B4-BE49-F238E27FC236}">
                <a16:creationId xmlns:a16="http://schemas.microsoft.com/office/drawing/2014/main" id="{9BB904F8-763B-45CD-98BF-B88728B1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5689601"/>
            <a:ext cx="2328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https://www.chaloupky.cz/klic-louka/</a:t>
            </a:r>
          </a:p>
        </p:txBody>
      </p:sp>
      <p:sp>
        <p:nvSpPr>
          <p:cNvPr id="18437" name="TextovéPole 4">
            <a:extLst>
              <a:ext uri="{FF2B5EF4-FFF2-40B4-BE49-F238E27FC236}">
                <a16:creationId xmlns:a16="http://schemas.microsoft.com/office/drawing/2014/main" id="{D0F8FA26-ED12-4B0A-B3D2-5327D9F3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5611813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https://www.databazeknih.cz/knihy/klic-k-urcovani-bezobratlych-165447</a:t>
            </a:r>
          </a:p>
        </p:txBody>
      </p:sp>
      <p:sp>
        <p:nvSpPr>
          <p:cNvPr id="18438" name="TextovéPole 6">
            <a:extLst>
              <a:ext uri="{FF2B5EF4-FFF2-40B4-BE49-F238E27FC236}">
                <a16:creationId xmlns:a16="http://schemas.microsoft.com/office/drawing/2014/main" id="{B0A19388-29EE-424D-A38B-B7548971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5635625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https://www.chaloupky.cz/klic-k-urcovani-vodnich-bezobratlych/</a:t>
            </a:r>
          </a:p>
        </p:txBody>
      </p:sp>
      <p:pic>
        <p:nvPicPr>
          <p:cNvPr id="18439" name="Obrázek 3">
            <a:extLst>
              <a:ext uri="{FF2B5EF4-FFF2-40B4-BE49-F238E27FC236}">
                <a16:creationId xmlns:a16="http://schemas.microsoft.com/office/drawing/2014/main" id="{91132249-DD85-4FBA-A7CF-7516D53BB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314575"/>
            <a:ext cx="25923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ázek 5">
            <a:extLst>
              <a:ext uri="{FF2B5EF4-FFF2-40B4-BE49-F238E27FC236}">
                <a16:creationId xmlns:a16="http://schemas.microsoft.com/office/drawing/2014/main" id="{1885B7AC-6D36-4F24-883B-DE1FC8AD3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314575"/>
            <a:ext cx="25923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Klíč k určování bezobratlých obálka knihy">
            <a:extLst>
              <a:ext uri="{FF2B5EF4-FFF2-40B4-BE49-F238E27FC236}">
                <a16:creationId xmlns:a16="http://schemas.microsoft.com/office/drawing/2014/main" id="{AEAEDD47-ECDB-4447-830F-F42174F3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4" y="2466975"/>
            <a:ext cx="2619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8FAB95-E243-486C-9250-E3E190A9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3F53D-ED72-4292-8B4E-8AA5D8E5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29993DC7-42A4-4991-840A-2B9A8575A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427" y="609363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I. Určovací klíče:</a:t>
            </a:r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D7149455-CCD3-43F6-AEC5-B241FF4D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385" y="1738987"/>
            <a:ext cx="320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Klíče k určování obratlovců</a:t>
            </a:r>
          </a:p>
        </p:txBody>
      </p:sp>
      <p:sp>
        <p:nvSpPr>
          <p:cNvPr id="19460" name="TextovéPole 4">
            <a:extLst>
              <a:ext uri="{FF2B5EF4-FFF2-40B4-BE49-F238E27FC236}">
                <a16:creationId xmlns:a16="http://schemas.microsoft.com/office/drawing/2014/main" id="{A1B9566E-EFA8-4620-8EFF-9A4C3232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9" y="5676900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http://www.rezekvitek.cz/index.php?idm=33&amp;id_zbozi=18</a:t>
            </a:r>
          </a:p>
        </p:txBody>
      </p:sp>
      <p:sp>
        <p:nvSpPr>
          <p:cNvPr id="19461" name="TextovéPole 6">
            <a:extLst>
              <a:ext uri="{FF2B5EF4-FFF2-40B4-BE49-F238E27FC236}">
                <a16:creationId xmlns:a16="http://schemas.microsoft.com/office/drawing/2014/main" id="{E8BDD844-85B9-41B5-895F-0C3D3B04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4" y="5589588"/>
            <a:ext cx="2319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https://katalog.kfbz.cz/records/a4eb47ea-7967-47df-b1db-defa552fb0ae</a:t>
            </a:r>
          </a:p>
        </p:txBody>
      </p:sp>
      <p:pic>
        <p:nvPicPr>
          <p:cNvPr id="19462" name="Obrázek 7">
            <a:extLst>
              <a:ext uri="{FF2B5EF4-FFF2-40B4-BE49-F238E27FC236}">
                <a16:creationId xmlns:a16="http://schemas.microsoft.com/office/drawing/2014/main" id="{5AC60879-24AB-4B9D-93E7-504EA1D8391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84413"/>
            <a:ext cx="19748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cover">
            <a:extLst>
              <a:ext uri="{FF2B5EF4-FFF2-40B4-BE49-F238E27FC236}">
                <a16:creationId xmlns:a16="http://schemas.microsoft.com/office/drawing/2014/main" id="{858DA6B4-594C-46C8-8444-E62867FC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246538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ovéPole 1">
            <a:extLst>
              <a:ext uri="{FF2B5EF4-FFF2-40B4-BE49-F238E27FC236}">
                <a16:creationId xmlns:a16="http://schemas.microsoft.com/office/drawing/2014/main" id="{4E2D0439-7E39-4255-B6A9-0EACC1F2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5675314"/>
            <a:ext cx="2428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000"/>
              <a:t>https://www.trhknih.cz/kniha/237fx191f4?gclid=EAIaIQobChMItvidhd_39QIVTI1oCR0EZgIuEAQYAyABEgJbmfD_BwE</a:t>
            </a:r>
          </a:p>
        </p:txBody>
      </p:sp>
      <p:pic>
        <p:nvPicPr>
          <p:cNvPr id="19465" name="Picture 4" descr="kniha Klíč k určování našich ptáků v přírodě, Academia 1986">
            <a:extLst>
              <a:ext uri="{FF2B5EF4-FFF2-40B4-BE49-F238E27FC236}">
                <a16:creationId xmlns:a16="http://schemas.microsoft.com/office/drawing/2014/main" id="{89EE44B5-40F8-4B7D-881E-0AF68D65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465389"/>
            <a:ext cx="20002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DD64B3-F9C9-48C2-91BB-A0A7AAA4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AEEFBF-B873-429E-A304-F27AC1A8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0DFFF039-5C23-4B5A-AC9C-FA137815C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856" y="565314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 </a:t>
            </a:r>
            <a:br>
              <a:rPr lang="cs-CZ" altLang="cs-CZ" sz="2400" dirty="0"/>
            </a:br>
            <a:r>
              <a:rPr lang="cs-CZ" altLang="cs-CZ" sz="2400" dirty="0"/>
              <a:t>II</a:t>
            </a:r>
            <a:r>
              <a:rPr lang="cs-CZ" altLang="cs-CZ" sz="2200" dirty="0"/>
              <a:t>. Atlasy:</a:t>
            </a:r>
          </a:p>
        </p:txBody>
      </p:sp>
      <p:sp>
        <p:nvSpPr>
          <p:cNvPr id="20483" name="TextovéPole 2">
            <a:extLst>
              <a:ext uri="{FF2B5EF4-FFF2-40B4-BE49-F238E27FC236}">
                <a16:creationId xmlns:a16="http://schemas.microsoft.com/office/drawing/2014/main" id="{6D7BD1A3-3152-4C0D-A8E5-85558017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805488"/>
            <a:ext cx="2438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https://katalog.vsb.cz/documents/51483</a:t>
            </a:r>
          </a:p>
        </p:txBody>
      </p:sp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2CE2779E-1D7B-4C70-8B19-94553D54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5821363"/>
            <a:ext cx="5040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https://www.prf.jcu.cz/nase-uspechy/vysla-dvoudilna-kniha-atlas-sinic-a-ras-cr.html</a:t>
            </a:r>
          </a:p>
        </p:txBody>
      </p:sp>
      <p:pic>
        <p:nvPicPr>
          <p:cNvPr id="20485" name="Obrázek 9">
            <a:extLst>
              <a:ext uri="{FF2B5EF4-FFF2-40B4-BE49-F238E27FC236}">
                <a16:creationId xmlns:a16="http://schemas.microsoft.com/office/drawing/2014/main" id="{D593B51E-E0EA-40C9-AD67-2E4F02BBF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2349500"/>
            <a:ext cx="2295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rázek 11">
            <a:extLst>
              <a:ext uri="{FF2B5EF4-FFF2-40B4-BE49-F238E27FC236}">
                <a16:creationId xmlns:a16="http://schemas.microsoft.com/office/drawing/2014/main" id="{9B6B0701-E4FB-4032-83E1-DD1DA0866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4244" r="10625" b="14244"/>
          <a:stretch>
            <a:fillRect/>
          </a:stretch>
        </p:blipFill>
        <p:spPr bwMode="auto">
          <a:xfrm>
            <a:off x="4976813" y="2349500"/>
            <a:ext cx="53451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ovéPole 13">
            <a:extLst>
              <a:ext uri="{FF2B5EF4-FFF2-40B4-BE49-F238E27FC236}">
                <a16:creationId xmlns:a16="http://schemas.microsoft.com/office/drawing/2014/main" id="{2EDB3CC4-14DA-40EE-9A07-CA2811F2B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100" y="1611595"/>
            <a:ext cx="233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Algologické atlasy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0E3861-7B07-4799-AE09-AFFCE60D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88EC08-D703-45BA-B389-9307DCA2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21618D-7988-4DEE-83B8-440F55A79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833" y="616648"/>
            <a:ext cx="7640637" cy="53657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Podmínky ukončení předmětu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11F38C-F223-4F2B-92D5-F92D16EA5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833" y="1265936"/>
            <a:ext cx="7993062" cy="4608512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defRPr/>
            </a:pPr>
            <a:r>
              <a:rPr lang="cs-CZ" altLang="cs-CZ" sz="1800" dirty="0"/>
              <a:t>Docházka na cvičení (1 absence tolerována)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cs-CZ" altLang="cs-CZ" sz="1800" dirty="0"/>
              <a:t>Zpracování a uznání úkolů ze cvičení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cs-CZ" altLang="cs-CZ" sz="1800" b="1" dirty="0"/>
              <a:t>Kolokvium 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sz="1800" b="1" dirty="0"/>
              <a:t>Písemný test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sz="1800" b="1" dirty="0"/>
              <a:t>Podmínkou účasti na testu je uznání všech úkolů ze cvičení</a:t>
            </a:r>
          </a:p>
          <a:p>
            <a:pPr marL="400050" lvl="1" indent="0">
              <a:lnSpc>
                <a:spcPct val="150000"/>
              </a:lnSpc>
              <a:buNone/>
              <a:defRPr/>
            </a:pPr>
            <a:endParaRPr lang="cs-CZ" altLang="cs-CZ" sz="1800" b="1" u="sng" dirty="0"/>
          </a:p>
          <a:p>
            <a:pPr marL="609600" indent="-609600">
              <a:lnSpc>
                <a:spcPct val="150000"/>
              </a:lnSpc>
              <a:defRPr/>
            </a:pPr>
            <a:endParaRPr lang="cs-CZ" altLang="cs-CZ" sz="1800" b="1" u="sng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0929A0-8803-44DE-9AB0-3C698DDF6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01C3EC-A92F-4B6B-8F66-C50162362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91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8CFACAA5-0BB5-47AB-9CAC-7716BA572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194" y="538162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1507" name="TextovéPole 4">
            <a:extLst>
              <a:ext uri="{FF2B5EF4-FFF2-40B4-BE49-F238E27FC236}">
                <a16:creationId xmlns:a16="http://schemas.microsoft.com/office/drawing/2014/main" id="{DD410DA2-49AB-42BA-B084-7CD5CD6F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5654676"/>
            <a:ext cx="345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https://www.knihcentrum.cz/velky-atlas-hub</a:t>
            </a:r>
          </a:p>
        </p:txBody>
      </p:sp>
      <p:sp>
        <p:nvSpPr>
          <p:cNvPr id="21508" name="TextovéPole 6">
            <a:extLst>
              <a:ext uri="{FF2B5EF4-FFF2-40B4-BE49-F238E27FC236}">
                <a16:creationId xmlns:a16="http://schemas.microsoft.com/office/drawing/2014/main" id="{9D1F4F90-469D-4A48-9811-1B879AD5C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4" y="5761038"/>
            <a:ext cx="270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https://www.academia.cz/hribovite-houby--sutara-josef--academia--2009</a:t>
            </a:r>
          </a:p>
        </p:txBody>
      </p:sp>
      <p:sp>
        <p:nvSpPr>
          <p:cNvPr id="21509" name="TextovéPole 10">
            <a:extLst>
              <a:ext uri="{FF2B5EF4-FFF2-40B4-BE49-F238E27FC236}">
                <a16:creationId xmlns:a16="http://schemas.microsoft.com/office/drawing/2014/main" id="{48F9B6A0-BCBD-4214-BA9D-F9E92907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9" y="1697155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Mykologické atlasy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1510" name="Obrázek 1">
            <a:extLst>
              <a:ext uri="{FF2B5EF4-FFF2-40B4-BE49-F238E27FC236}">
                <a16:creationId xmlns:a16="http://schemas.microsoft.com/office/drawing/2014/main" id="{E95FE796-9D39-41C3-ACD3-D52FD107F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2309814"/>
            <a:ext cx="25574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ovéPole 1">
            <a:extLst>
              <a:ext uri="{FF2B5EF4-FFF2-40B4-BE49-F238E27FC236}">
                <a16:creationId xmlns:a16="http://schemas.microsoft.com/office/drawing/2014/main" id="{DDB16903-0EB0-44F1-A3F8-1D9E64F8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5654675"/>
            <a:ext cx="2016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https://www.academia.cz/holubinky-dotisk--socha-radomir--academia--2015</a:t>
            </a:r>
          </a:p>
        </p:txBody>
      </p:sp>
      <p:pic>
        <p:nvPicPr>
          <p:cNvPr id="21512" name="Obrázek 2">
            <a:extLst>
              <a:ext uri="{FF2B5EF4-FFF2-40B4-BE49-F238E27FC236}">
                <a16:creationId xmlns:a16="http://schemas.microsoft.com/office/drawing/2014/main" id="{29051E32-9DEE-47F2-A121-F1B9A9B2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309814"/>
            <a:ext cx="21542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>
            <a:extLst>
              <a:ext uri="{FF2B5EF4-FFF2-40B4-BE49-F238E27FC236}">
                <a16:creationId xmlns:a16="http://schemas.microsoft.com/office/drawing/2014/main" id="{24D3E567-4E47-449E-90D2-66A14161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2254250"/>
            <a:ext cx="20732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9CE313-804E-428C-9BCD-81C2937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755AA3-960D-4D40-AFA6-57754E35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2CF60DD5-D651-4B52-AD63-855BA511C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332" y="538163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2531" name="TextovéPole 4">
            <a:extLst>
              <a:ext uri="{FF2B5EF4-FFF2-40B4-BE49-F238E27FC236}">
                <a16:creationId xmlns:a16="http://schemas.microsoft.com/office/drawing/2014/main" id="{4B0337A8-118A-418F-9F5F-276D187F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5867400"/>
            <a:ext cx="2609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https://www.knihykazda.cz/kapesni-atlas-hub/</a:t>
            </a:r>
          </a:p>
        </p:txBody>
      </p:sp>
      <p:sp>
        <p:nvSpPr>
          <p:cNvPr id="22532" name="TextovéPole 6">
            <a:extLst>
              <a:ext uri="{FF2B5EF4-FFF2-40B4-BE49-F238E27FC236}">
                <a16:creationId xmlns:a16="http://schemas.microsoft.com/office/drawing/2014/main" id="{1C778584-3918-4604-ABF9-B8133722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5791200"/>
            <a:ext cx="270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https://www.levneknihy.cz/miroslav-smotlacha/kapesni-atlas-hub/177812</a:t>
            </a:r>
          </a:p>
        </p:txBody>
      </p:sp>
      <p:sp>
        <p:nvSpPr>
          <p:cNvPr id="22533" name="TextovéPole 10">
            <a:extLst>
              <a:ext uri="{FF2B5EF4-FFF2-40B4-BE49-F238E27FC236}">
                <a16:creationId xmlns:a16="http://schemas.microsoft.com/office/drawing/2014/main" id="{A3CE20F2-55E7-424B-B8B1-3B30EEC8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1709858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Mykologické atlasy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2534" name="Obrázek 2">
            <a:extLst>
              <a:ext uri="{FF2B5EF4-FFF2-40B4-BE49-F238E27FC236}">
                <a16:creationId xmlns:a16="http://schemas.microsoft.com/office/drawing/2014/main" id="{3DF9110A-1EE8-4911-9ABC-316324FA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309814"/>
            <a:ext cx="25019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ovéPole 1">
            <a:extLst>
              <a:ext uri="{FF2B5EF4-FFF2-40B4-BE49-F238E27FC236}">
                <a16:creationId xmlns:a16="http://schemas.microsoft.com/office/drawing/2014/main" id="{8B9CD869-81DE-4D25-A4B5-60B8E257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1" y="5795963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https://www.booktook.cz/p/zamenitelne-houby-9788074420320/</a:t>
            </a:r>
          </a:p>
        </p:txBody>
      </p:sp>
      <p:pic>
        <p:nvPicPr>
          <p:cNvPr id="22536" name="Picture 17" descr="Hans E. Laux: Kapesní atlas hub - Nakladatelství Kazda">
            <a:extLst>
              <a:ext uri="{FF2B5EF4-FFF2-40B4-BE49-F238E27FC236}">
                <a16:creationId xmlns:a16="http://schemas.microsoft.com/office/drawing/2014/main" id="{DFD06B65-E8BD-42CD-904D-53675310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r="19550"/>
          <a:stretch>
            <a:fillRect/>
          </a:stretch>
        </p:blipFill>
        <p:spPr bwMode="auto">
          <a:xfrm>
            <a:off x="2559050" y="2284413"/>
            <a:ext cx="209708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1" descr="Zaměnitelné houby - Baier Jiří;Vančura Bohumil » Booktook.cz">
            <a:extLst>
              <a:ext uri="{FF2B5EF4-FFF2-40B4-BE49-F238E27FC236}">
                <a16:creationId xmlns:a16="http://schemas.microsoft.com/office/drawing/2014/main" id="{8D51D0E4-C821-48C5-AAF8-AF5B8D8F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284413"/>
            <a:ext cx="25273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88CC25-EACD-43FE-9F51-4E9940FD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2EC7B3-8FEE-4850-A564-0E6C5078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3B114BE2-0E9A-44A6-A532-9ED32198A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194" y="538163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4579" name="TextovéPole 4">
            <a:extLst>
              <a:ext uri="{FF2B5EF4-FFF2-40B4-BE49-F238E27FC236}">
                <a16:creationId xmlns:a16="http://schemas.microsoft.com/office/drawing/2014/main" id="{1EBD403C-A475-44AE-A765-71ABC08B7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914" y="6102350"/>
            <a:ext cx="2878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https://www.megaknihy.cz/nezarazeno/77060-velka-kniha-rostlin-hornin-mineralu-a-zkamenelin.html</a:t>
            </a:r>
          </a:p>
        </p:txBody>
      </p:sp>
      <p:sp>
        <p:nvSpPr>
          <p:cNvPr id="24580" name="TextovéPole 6">
            <a:extLst>
              <a:ext uri="{FF2B5EF4-FFF2-40B4-BE49-F238E27FC236}">
                <a16:creationId xmlns:a16="http://schemas.microsoft.com/office/drawing/2014/main" id="{FABC9F5F-97BA-4AAF-A2AB-CBBBDB6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4" y="5692776"/>
            <a:ext cx="2700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https://www.megaknihy.cz/encyklopedie-atlasy/183314-rostliny-a-jejich-puvab-v-ilustracich-karla-svolinskeho.html?block=related&amp;position=3</a:t>
            </a:r>
          </a:p>
        </p:txBody>
      </p:sp>
      <p:sp>
        <p:nvSpPr>
          <p:cNvPr id="24581" name="TextovéPole 10">
            <a:extLst>
              <a:ext uri="{FF2B5EF4-FFF2-40B4-BE49-F238E27FC236}">
                <a16:creationId xmlns:a16="http://schemas.microsoft.com/office/drawing/2014/main" id="{B8785718-9F21-4467-883F-23DE019D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2" y="1681163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Botanické atlasy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24582" name="TextovéPole 1">
            <a:extLst>
              <a:ext uri="{FF2B5EF4-FFF2-40B4-BE49-F238E27FC236}">
                <a16:creationId xmlns:a16="http://schemas.microsoft.com/office/drawing/2014/main" id="{F68BB40F-84DF-4A43-B0C2-66F9C335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6" y="5508625"/>
            <a:ext cx="2176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https://knihy.abz.cz/prodej/co-tu-kvete-originalni-pruvodce-prirodou</a:t>
            </a:r>
          </a:p>
        </p:txBody>
      </p:sp>
      <p:pic>
        <p:nvPicPr>
          <p:cNvPr id="24583" name="Picture 4" descr="Velká kniha rostlin, hornin, minerálů a zkamenělin">
            <a:extLst>
              <a:ext uri="{FF2B5EF4-FFF2-40B4-BE49-F238E27FC236}">
                <a16:creationId xmlns:a16="http://schemas.microsoft.com/office/drawing/2014/main" id="{D44FF45A-2C34-48F7-8901-59A717FE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2159001"/>
            <a:ext cx="2960688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>
            <a:extLst>
              <a:ext uri="{FF2B5EF4-FFF2-40B4-BE49-F238E27FC236}">
                <a16:creationId xmlns:a16="http://schemas.microsoft.com/office/drawing/2014/main" id="{538DEBBF-9801-4D27-ABCA-5957C2AA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497139"/>
            <a:ext cx="19050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>
            <a:extLst>
              <a:ext uri="{FF2B5EF4-FFF2-40B4-BE49-F238E27FC236}">
                <a16:creationId xmlns:a16="http://schemas.microsoft.com/office/drawing/2014/main" id="{25CBA1F1-FE6E-4906-BFD8-6E14A279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497139"/>
            <a:ext cx="2381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0E26C6-B3A5-40FC-8587-910AEED6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FE0B3-64BE-4254-BB99-96ECC9B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C674121E-49F0-434C-8915-E023EF712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858" y="538163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3555" name="TextovéPole 4">
            <a:extLst>
              <a:ext uri="{FF2B5EF4-FFF2-40B4-BE49-F238E27FC236}">
                <a16:creationId xmlns:a16="http://schemas.microsoft.com/office/drawing/2014/main" id="{447CB972-65BE-4995-B02E-6EF36048A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5734051"/>
            <a:ext cx="2178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https://knihobot.cz/g/138973</a:t>
            </a:r>
          </a:p>
        </p:txBody>
      </p:sp>
      <p:sp>
        <p:nvSpPr>
          <p:cNvPr id="23556" name="TextovéPole 6">
            <a:extLst>
              <a:ext uri="{FF2B5EF4-FFF2-40B4-BE49-F238E27FC236}">
                <a16:creationId xmlns:a16="http://schemas.microsoft.com/office/drawing/2014/main" id="{7FD413CD-5166-4691-9274-67BD16C8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5791200"/>
            <a:ext cx="270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https://www.knihydobrovsky.cz/kniha/nase-kvetena-vlhke-louky-652817</a:t>
            </a:r>
          </a:p>
        </p:txBody>
      </p:sp>
      <p:sp>
        <p:nvSpPr>
          <p:cNvPr id="23557" name="TextovéPole 10">
            <a:extLst>
              <a:ext uri="{FF2B5EF4-FFF2-40B4-BE49-F238E27FC236}">
                <a16:creationId xmlns:a16="http://schemas.microsoft.com/office/drawing/2014/main" id="{2E4BF41B-DAE4-4DDA-91C1-84114023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621515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Botanické atlasy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23558" name="TextovéPole 1">
            <a:extLst>
              <a:ext uri="{FF2B5EF4-FFF2-40B4-BE49-F238E27FC236}">
                <a16:creationId xmlns:a16="http://schemas.microsoft.com/office/drawing/2014/main" id="{03BF206F-C585-49F0-950E-244395CB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5795963"/>
            <a:ext cx="217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https://www.priroda.cz/clanky.php?detail=3003</a:t>
            </a:r>
          </a:p>
        </p:txBody>
      </p:sp>
      <p:pic>
        <p:nvPicPr>
          <p:cNvPr id="23559" name="Picture 2" descr="Naše květiny">
            <a:extLst>
              <a:ext uri="{FF2B5EF4-FFF2-40B4-BE49-F238E27FC236}">
                <a16:creationId xmlns:a16="http://schemas.microsoft.com/office/drawing/2014/main" id="{2CED9B68-9BB4-48F6-A79E-2180EFFA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7071" r="17496" b="7018"/>
          <a:stretch>
            <a:fillRect/>
          </a:stretch>
        </p:blipFill>
        <p:spPr bwMode="auto">
          <a:xfrm>
            <a:off x="2451101" y="2366963"/>
            <a:ext cx="23415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Obálka knihy Rostliny naší přírody... - klikněte pro zobrazení detailu">
            <a:extLst>
              <a:ext uri="{FF2B5EF4-FFF2-40B4-BE49-F238E27FC236}">
                <a16:creationId xmlns:a16="http://schemas.microsoft.com/office/drawing/2014/main" id="{D29FDE5E-13C7-458C-A3E8-3475931D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4" y="2170114"/>
            <a:ext cx="2346325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>
            <a:extLst>
              <a:ext uri="{FF2B5EF4-FFF2-40B4-BE49-F238E27FC236}">
                <a16:creationId xmlns:a16="http://schemas.microsoft.com/office/drawing/2014/main" id="{CBD80A04-31E5-4AF1-A3AA-CCD89C26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214563"/>
            <a:ext cx="22209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A80A1-2074-4C33-AD39-8CE440E8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5884EB-4A58-44B7-ABC0-394E0568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9F1468CB-0E31-4945-A879-2FB3DF399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194" y="538163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5603" name="TextovéPole 4">
            <a:extLst>
              <a:ext uri="{FF2B5EF4-FFF2-40B4-BE49-F238E27FC236}">
                <a16:creationId xmlns:a16="http://schemas.microsoft.com/office/drawing/2014/main" id="{FAE0D8D2-9688-4DED-9E5A-E210DA4E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5664201"/>
            <a:ext cx="256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https://www.antikvariat-bosorka.cz/Sindelarova-Jaroslava-Regal-Vladimir-Atlas-nejdulezitejsich-trav-d11421.htm</a:t>
            </a:r>
          </a:p>
        </p:txBody>
      </p:sp>
      <p:sp>
        <p:nvSpPr>
          <p:cNvPr id="25604" name="TextovéPole 6">
            <a:extLst>
              <a:ext uri="{FF2B5EF4-FFF2-40B4-BE49-F238E27FC236}">
                <a16:creationId xmlns:a16="http://schemas.microsoft.com/office/drawing/2014/main" id="{6596BE1F-D18C-417F-8492-1EEEE19D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664201"/>
            <a:ext cx="2700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https://www.kosmas.cz/knihy/216807/travy/</a:t>
            </a:r>
          </a:p>
        </p:txBody>
      </p:sp>
      <p:sp>
        <p:nvSpPr>
          <p:cNvPr id="25605" name="TextovéPole 10">
            <a:extLst>
              <a:ext uri="{FF2B5EF4-FFF2-40B4-BE49-F238E27FC236}">
                <a16:creationId xmlns:a16="http://schemas.microsoft.com/office/drawing/2014/main" id="{06A03B43-7171-4228-9DC8-81CA38DA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1" y="1624187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Botanické atlasy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25606" name="TextovéPole 1">
            <a:extLst>
              <a:ext uri="{FF2B5EF4-FFF2-40B4-BE49-F238E27FC236}">
                <a16:creationId xmlns:a16="http://schemas.microsoft.com/office/drawing/2014/main" id="{64465CAB-BB24-40B3-8B52-88F3488B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5664200"/>
            <a:ext cx="2178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https://www.knihydobrovsky.cz/kniha/kvetiny-rozpoznejte-snadno-100-druhu-414773252?gclid=EAIaIQobChMImvucref39QIVQ4xoCR2pdwdsEAQYAyABEgI5JvD_BwE</a:t>
            </a:r>
          </a:p>
        </p:txBody>
      </p:sp>
      <p:pic>
        <p:nvPicPr>
          <p:cNvPr id="25607" name="Picture 8">
            <a:extLst>
              <a:ext uri="{FF2B5EF4-FFF2-40B4-BE49-F238E27FC236}">
                <a16:creationId xmlns:a16="http://schemas.microsoft.com/office/drawing/2014/main" id="{957BFCB9-E13E-44AC-902D-559C5D53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14046"/>
          <a:stretch>
            <a:fillRect/>
          </a:stretch>
        </p:blipFill>
        <p:spPr bwMode="auto">
          <a:xfrm>
            <a:off x="7491413" y="2044701"/>
            <a:ext cx="25257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>
            <a:extLst>
              <a:ext uri="{FF2B5EF4-FFF2-40B4-BE49-F238E27FC236}">
                <a16:creationId xmlns:a16="http://schemas.microsoft.com/office/drawing/2014/main" id="{E183A410-F2D4-4967-A7EA-4D0D9FBA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384426"/>
            <a:ext cx="21002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4" descr="Šindelářová Jaroslava, Regal Vladimír - Atlas nejdůležitějších trav |  Antikvariát Bosorka prodej a výkup knih">
            <a:extLst>
              <a:ext uri="{FF2B5EF4-FFF2-40B4-BE49-F238E27FC236}">
                <a16:creationId xmlns:a16="http://schemas.microsoft.com/office/drawing/2014/main" id="{D43159B5-9E24-4DB3-A437-6479F6A1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9" t="5576" r="22488" b="5573"/>
          <a:stretch>
            <a:fillRect/>
          </a:stretch>
        </p:blipFill>
        <p:spPr bwMode="auto">
          <a:xfrm>
            <a:off x="4926014" y="2390775"/>
            <a:ext cx="22066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CC8220-A68E-4C3D-ABDD-2083A9DC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5605A3-41E9-4BE0-B141-7BA08E7D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8FF90DCA-D1DA-4374-ABEC-A61FB9A1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233" y="496826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6627" name="TextovéPole 4">
            <a:extLst>
              <a:ext uri="{FF2B5EF4-FFF2-40B4-BE49-F238E27FC236}">
                <a16:creationId xmlns:a16="http://schemas.microsoft.com/office/drawing/2014/main" id="{46082942-E4B3-4213-AEE8-B742F2323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4" y="5713413"/>
            <a:ext cx="287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https://www.megaknihy.cz/nezarazeno/322089-kere-atlas.html?block=related&amp;position=18</a:t>
            </a:r>
          </a:p>
        </p:txBody>
      </p:sp>
      <p:sp>
        <p:nvSpPr>
          <p:cNvPr id="26628" name="TextovéPole 6">
            <a:extLst>
              <a:ext uri="{FF2B5EF4-FFF2-40B4-BE49-F238E27FC236}">
                <a16:creationId xmlns:a16="http://schemas.microsoft.com/office/drawing/2014/main" id="{241BB830-080A-4680-8EEF-A7213800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9" y="5721350"/>
            <a:ext cx="270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https://www.megaknihy.cz/biologie/260761-dreviny.html?block=related&amp;position=1</a:t>
            </a:r>
          </a:p>
        </p:txBody>
      </p:sp>
      <p:sp>
        <p:nvSpPr>
          <p:cNvPr id="26629" name="TextovéPole 10">
            <a:extLst>
              <a:ext uri="{FF2B5EF4-FFF2-40B4-BE49-F238E27FC236}">
                <a16:creationId xmlns:a16="http://schemas.microsoft.com/office/drawing/2014/main" id="{4BBEED83-441C-49A0-9524-A69D1EF5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9" y="1552458"/>
            <a:ext cx="555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Dendrologické atlasy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26630" name="TextovéPole 1">
            <a:extLst>
              <a:ext uri="{FF2B5EF4-FFF2-40B4-BE49-F238E27FC236}">
                <a16:creationId xmlns:a16="http://schemas.microsoft.com/office/drawing/2014/main" id="{74024D87-F313-467D-AC94-79BB58C4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1" y="5713414"/>
            <a:ext cx="2481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https://www.megaknihy.cz/odborna-naucna/206438-dreviny-ceske-republiky.html</a:t>
            </a: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56F44972-F0DC-4886-A240-46066E74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9" y="2352675"/>
            <a:ext cx="2371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Keře - Atlas">
            <a:extLst>
              <a:ext uri="{FF2B5EF4-FFF2-40B4-BE49-F238E27FC236}">
                <a16:creationId xmlns:a16="http://schemas.microsoft.com/office/drawing/2014/main" id="{E87E959E-7167-4D8D-8841-0ADC01C8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532063"/>
            <a:ext cx="21145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" descr="Dřeviny České republiky">
            <a:extLst>
              <a:ext uri="{FF2B5EF4-FFF2-40B4-BE49-F238E27FC236}">
                <a16:creationId xmlns:a16="http://schemas.microsoft.com/office/drawing/2014/main" id="{65B85D45-5B45-479F-B568-4B98E0CA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55863"/>
            <a:ext cx="2325688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5CC039-840A-4C63-8331-D4B032FD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3B3E1-C8BC-4F7A-BA20-60932544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92C743BA-6A71-4745-BD79-BF98788F8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398" y="518319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7651" name="TextovéPole 2">
            <a:extLst>
              <a:ext uri="{FF2B5EF4-FFF2-40B4-BE49-F238E27FC236}">
                <a16:creationId xmlns:a16="http://schemas.microsoft.com/office/drawing/2014/main" id="{F7FA74D6-06C4-47C8-A517-4CB97A42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800725"/>
            <a:ext cx="2438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https://www.kosmas.cz/knihy/207071/hmyz/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F842616F-5270-4A5F-8C2D-B39F8304B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4" y="5724526"/>
            <a:ext cx="2160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https://www.academia.cz/uploads/media/printcover/0001/03/8f1d7fbff47472d731718229b1e76cd512fb1ae4.jpeg</a:t>
            </a:r>
          </a:p>
        </p:txBody>
      </p:sp>
      <p:sp>
        <p:nvSpPr>
          <p:cNvPr id="27653" name="TextovéPole 13">
            <a:extLst>
              <a:ext uri="{FF2B5EF4-FFF2-40B4-BE49-F238E27FC236}">
                <a16:creationId xmlns:a16="http://schemas.microsoft.com/office/drawing/2014/main" id="{1084F6CE-7A49-449F-BB25-3901B67C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1638181"/>
            <a:ext cx="429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Atlasy k určování bezobratlých</a:t>
            </a:r>
          </a:p>
        </p:txBody>
      </p:sp>
      <p:pic>
        <p:nvPicPr>
          <p:cNvPr id="27654" name="Obrázek 3">
            <a:extLst>
              <a:ext uri="{FF2B5EF4-FFF2-40B4-BE49-F238E27FC236}">
                <a16:creationId xmlns:a16="http://schemas.microsoft.com/office/drawing/2014/main" id="{31E0D1E9-2C9E-4DF8-8656-1410973B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444750"/>
            <a:ext cx="2098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ovéPole 5">
            <a:extLst>
              <a:ext uri="{FF2B5EF4-FFF2-40B4-BE49-F238E27FC236}">
                <a16:creationId xmlns:a16="http://schemas.microsoft.com/office/drawing/2014/main" id="{BF41BE7D-0F8A-41A0-9D6F-0CAAED43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5724525"/>
            <a:ext cx="2376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https://www.megaknihy.cz/chovatelstvi/183319-brouci.html?block=related&amp;position=1</a:t>
            </a:r>
          </a:p>
        </p:txBody>
      </p:sp>
      <p:pic>
        <p:nvPicPr>
          <p:cNvPr id="27656" name="Picture 11">
            <a:extLst>
              <a:ext uri="{FF2B5EF4-FFF2-40B4-BE49-F238E27FC236}">
                <a16:creationId xmlns:a16="http://schemas.microsoft.com/office/drawing/2014/main" id="{6CA25248-7D4A-4543-8AB4-3D8C902D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455863"/>
            <a:ext cx="238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 descr="Brouci">
            <a:extLst>
              <a:ext uri="{FF2B5EF4-FFF2-40B4-BE49-F238E27FC236}">
                <a16:creationId xmlns:a16="http://schemas.microsoft.com/office/drawing/2014/main" id="{8A5F0D26-7E9C-4A81-8AFF-360DBC51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382838"/>
            <a:ext cx="233521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9CAB8-0ACC-4834-B35A-4EC44409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13E18C-935E-4CEA-9684-A9C84EF5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6B10AB73-7D1B-4EA9-B251-CEB1F461C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398" y="529090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8675" name="TextovéPole 2">
            <a:extLst>
              <a:ext uri="{FF2B5EF4-FFF2-40B4-BE49-F238E27FC236}">
                <a16:creationId xmlns:a16="http://schemas.microsoft.com/office/drawing/2014/main" id="{1C7702CD-1D5C-4793-8D16-D65C98238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5724525"/>
            <a:ext cx="2438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https://www.academia.cz/atlas-fauny-ceske-republiky--andera-milos--academia--2018</a:t>
            </a:r>
          </a:p>
        </p:txBody>
      </p:sp>
      <p:sp>
        <p:nvSpPr>
          <p:cNvPr id="28676" name="TextovéPole 4">
            <a:extLst>
              <a:ext uri="{FF2B5EF4-FFF2-40B4-BE49-F238E27FC236}">
                <a16:creationId xmlns:a16="http://schemas.microsoft.com/office/drawing/2014/main" id="{14F1C894-C0DF-4960-A142-C409C17F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5924551"/>
            <a:ext cx="3211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https://www.booktook.cz/p/velka-kniha-zivocichu-od-jednobunecnych-po-savce-vice-nez-1600-barevnych-ilustraci/?gclid=EAIaIQobChMI89G2z-z39QIV1fhRCh1EgA4TEAQYBCABEgIyufD_BwE</a:t>
            </a:r>
          </a:p>
        </p:txBody>
      </p:sp>
      <p:sp>
        <p:nvSpPr>
          <p:cNvPr id="28677" name="TextovéPole 13">
            <a:extLst>
              <a:ext uri="{FF2B5EF4-FFF2-40B4-BE49-F238E27FC236}">
                <a16:creationId xmlns:a16="http://schemas.microsoft.com/office/drawing/2014/main" id="{D4A78116-AE54-4712-A10A-D9FFBEAB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057" y="1708945"/>
            <a:ext cx="429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Atlasy k určování obratlovců</a:t>
            </a:r>
          </a:p>
        </p:txBody>
      </p:sp>
      <p:pic>
        <p:nvPicPr>
          <p:cNvPr id="28678" name="Obrázek 4">
            <a:extLst>
              <a:ext uri="{FF2B5EF4-FFF2-40B4-BE49-F238E27FC236}">
                <a16:creationId xmlns:a16="http://schemas.microsoft.com/office/drawing/2014/main" id="{95D6A5C0-F4A0-4721-BECD-0529ACB70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9" y="2374900"/>
            <a:ext cx="2352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ovéPole 5">
            <a:extLst>
              <a:ext uri="{FF2B5EF4-FFF2-40B4-BE49-F238E27FC236}">
                <a16:creationId xmlns:a16="http://schemas.microsoft.com/office/drawing/2014/main" id="{AE53F6C8-D040-4CA6-9F02-1E680055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5724525"/>
            <a:ext cx="2376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https://www.knihydobrovsky.cz/kniha/priroda-ceske-republiky-pruvodce-faunou-157103988</a:t>
            </a:r>
          </a:p>
        </p:txBody>
      </p:sp>
      <p:pic>
        <p:nvPicPr>
          <p:cNvPr id="28680" name="Picture 4">
            <a:extLst>
              <a:ext uri="{FF2B5EF4-FFF2-40B4-BE49-F238E27FC236}">
                <a16:creationId xmlns:a16="http://schemas.microsoft.com/office/drawing/2014/main" id="{3B86CC4C-3A22-4DBF-9477-C2E915AE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2374900"/>
            <a:ext cx="2051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6" descr="Velká kniha živočichů od jednobuněčných po savce - Více než 1600 barevných ilustrací - kolektiv autorů">
            <a:extLst>
              <a:ext uri="{FF2B5EF4-FFF2-40B4-BE49-F238E27FC236}">
                <a16:creationId xmlns:a16="http://schemas.microsoft.com/office/drawing/2014/main" id="{A550EE3A-869F-477C-B79A-10684F6B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9" y="2138364"/>
            <a:ext cx="284003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3F218A-FCF0-4805-9829-A27D2C43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C8C135-7B6C-4B05-AD39-6263C2F1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9592A0D2-BE32-45C2-8C0D-43BADC344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884" y="552171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29699" name="TextovéPole 2">
            <a:extLst>
              <a:ext uri="{FF2B5EF4-FFF2-40B4-BE49-F238E27FC236}">
                <a16:creationId xmlns:a16="http://schemas.microsoft.com/office/drawing/2014/main" id="{ED1BB0C8-C064-42CE-8518-D9544DFF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878514"/>
            <a:ext cx="2438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https://www.akva-tera.cz/robimaus/71394-obojzivelnici-a-plazi-ceske-republiky.html</a:t>
            </a:r>
          </a:p>
        </p:txBody>
      </p:sp>
      <p:sp>
        <p:nvSpPr>
          <p:cNvPr id="29700" name="TextovéPole 4">
            <a:extLst>
              <a:ext uri="{FF2B5EF4-FFF2-40B4-BE49-F238E27FC236}">
                <a16:creationId xmlns:a16="http://schemas.microsoft.com/office/drawing/2014/main" id="{264C3E35-B397-40B3-8F7B-3CA51E9B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579755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https://www.kosmas.cz/knihy/160351/atlas-ryb-obojzivelniku-a-plazu-ceske-a-slovenske-republiky/</a:t>
            </a:r>
          </a:p>
        </p:txBody>
      </p:sp>
      <p:sp>
        <p:nvSpPr>
          <p:cNvPr id="29701" name="TextovéPole 13">
            <a:extLst>
              <a:ext uri="{FF2B5EF4-FFF2-40B4-BE49-F238E27FC236}">
                <a16:creationId xmlns:a16="http://schemas.microsoft.com/office/drawing/2014/main" id="{A1E2F766-198F-454A-9BD9-B500DB7D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06" y="1736599"/>
            <a:ext cx="5441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Atlasy k určování obojživelníků a plazů</a:t>
            </a:r>
          </a:p>
        </p:txBody>
      </p:sp>
      <p:sp>
        <p:nvSpPr>
          <p:cNvPr id="29702" name="TextovéPole 5">
            <a:extLst>
              <a:ext uri="{FF2B5EF4-FFF2-40B4-BE49-F238E27FC236}">
                <a16:creationId xmlns:a16="http://schemas.microsoft.com/office/drawing/2014/main" id="{6018D031-3CA5-4526-B966-99B769DA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5797551"/>
            <a:ext cx="23764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https://www.grada.cz/obojzivelnici-a-plazi-ceske-republiky-5202/?gclid=EAIaIQobChMI0om7qer39QIVdgIGAB3myA_CEAkYBCABEgJazfD_BwE</a:t>
            </a:r>
          </a:p>
        </p:txBody>
      </p:sp>
      <p:pic>
        <p:nvPicPr>
          <p:cNvPr id="29703" name="Picture 4" descr="Atlas ryb, obojživelníků a plazů České a Slovenské republiky - Jan Dungel,  Zdeněk Řehák | KOSMAS.cz - vaše internetové knihkupectví">
            <a:extLst>
              <a:ext uri="{FF2B5EF4-FFF2-40B4-BE49-F238E27FC236}">
                <a16:creationId xmlns:a16="http://schemas.microsoft.com/office/drawing/2014/main" id="{E2811325-CA75-4BAE-A7E9-55ABB780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1" y="2333626"/>
            <a:ext cx="21558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Obrázek">
            <a:extLst>
              <a:ext uri="{FF2B5EF4-FFF2-40B4-BE49-F238E27FC236}">
                <a16:creationId xmlns:a16="http://schemas.microsoft.com/office/drawing/2014/main" id="{26A9B317-083D-4841-BB0C-11E0B09B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r="18500"/>
          <a:stretch>
            <a:fillRect/>
          </a:stretch>
        </p:blipFill>
        <p:spPr bwMode="auto">
          <a:xfrm>
            <a:off x="4948239" y="2368551"/>
            <a:ext cx="21415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Obojživelníci a plazi České republiky">
            <a:extLst>
              <a:ext uri="{FF2B5EF4-FFF2-40B4-BE49-F238E27FC236}">
                <a16:creationId xmlns:a16="http://schemas.microsoft.com/office/drawing/2014/main" id="{C61431E5-C4B4-4E23-A417-4ED14ADB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2297113"/>
            <a:ext cx="23336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F617B5-4F1B-4B31-A3B5-2E7F62DC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442558-A6B7-4B58-A7C4-A7D9B6C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91FD2196-943F-45EE-A520-51589EF5F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427" y="562326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30723" name="TextovéPole 2">
            <a:extLst>
              <a:ext uri="{FF2B5EF4-FFF2-40B4-BE49-F238E27FC236}">
                <a16:creationId xmlns:a16="http://schemas.microsoft.com/office/drawing/2014/main" id="{B5E2E51D-40F8-483E-9BA0-744775EB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753101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https://www.knihydobrovsky.cz/kniha/poznate-ptaky-nasich-zahrad-pozorujte-a-urcujte-celkem-100-druhu-ptaku-272432244</a:t>
            </a:r>
          </a:p>
        </p:txBody>
      </p:sp>
      <p:sp>
        <p:nvSpPr>
          <p:cNvPr id="30724" name="TextovéPole 4">
            <a:extLst>
              <a:ext uri="{FF2B5EF4-FFF2-40B4-BE49-F238E27FC236}">
                <a16:creationId xmlns:a16="http://schemas.microsoft.com/office/drawing/2014/main" id="{56E1B00B-9CBA-42F3-862B-B3D8C862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5646739"/>
            <a:ext cx="216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https://www.academia.cz/atlas-ptaku-ceske-a-slovenske-republiky-3-aktualizovane-vydani--hudec-karel--academia--2021</a:t>
            </a:r>
          </a:p>
        </p:txBody>
      </p:sp>
      <p:sp>
        <p:nvSpPr>
          <p:cNvPr id="30725" name="TextovéPole 13">
            <a:extLst>
              <a:ext uri="{FF2B5EF4-FFF2-40B4-BE49-F238E27FC236}">
                <a16:creationId xmlns:a16="http://schemas.microsoft.com/office/drawing/2014/main" id="{354F38C8-162B-44F7-B766-EFE33C0E0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580" y="1705326"/>
            <a:ext cx="429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Atlasy k určování ptáků</a:t>
            </a:r>
          </a:p>
        </p:txBody>
      </p:sp>
      <p:sp>
        <p:nvSpPr>
          <p:cNvPr id="30726" name="TextovéPole 5">
            <a:extLst>
              <a:ext uri="{FF2B5EF4-FFF2-40B4-BE49-F238E27FC236}">
                <a16:creationId xmlns:a16="http://schemas.microsoft.com/office/drawing/2014/main" id="{99D8B23D-46C7-4D94-8254-E7F42013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5724525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https://www.dantikvariat.cz/cerny-walter-drchal-karel/ptaci-349494</a:t>
            </a:r>
          </a:p>
        </p:txBody>
      </p:sp>
      <p:pic>
        <p:nvPicPr>
          <p:cNvPr id="30727" name="Picture 2">
            <a:extLst>
              <a:ext uri="{FF2B5EF4-FFF2-40B4-BE49-F238E27FC236}">
                <a16:creationId xmlns:a16="http://schemas.microsoft.com/office/drawing/2014/main" id="{BE5A4401-385D-4F18-942B-7FFB938B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4" y="2205038"/>
            <a:ext cx="2028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 descr="Poznáte ptáky našich zahrad? - Ulrich Schmid | Knihy Dobrovský">
            <a:extLst>
              <a:ext uri="{FF2B5EF4-FFF2-40B4-BE49-F238E27FC236}">
                <a16:creationId xmlns:a16="http://schemas.microsoft.com/office/drawing/2014/main" id="{D2F2CAF3-3BA6-4615-8BE8-71439B2E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2166938"/>
            <a:ext cx="2276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>
            <a:extLst>
              <a:ext uri="{FF2B5EF4-FFF2-40B4-BE49-F238E27FC236}">
                <a16:creationId xmlns:a16="http://schemas.microsoft.com/office/drawing/2014/main" id="{67E0D3D5-1E67-4AEC-A369-322A9DA9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15350" r="12462" b="17650"/>
          <a:stretch>
            <a:fillRect/>
          </a:stretch>
        </p:blipFill>
        <p:spPr bwMode="auto">
          <a:xfrm>
            <a:off x="7440613" y="2043113"/>
            <a:ext cx="2470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86B3C2-67FF-4438-8063-BF04E49B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FCFBF2-1C97-4435-A6EF-AB36BCC1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21618D-7988-4DEE-83B8-440F55A79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9930" y="586504"/>
            <a:ext cx="7640637" cy="53657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Předběžné rozvržení cvičení pro jarní semestr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11F38C-F223-4F2B-92D5-F92D16EA5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9929" y="1371283"/>
            <a:ext cx="10654105" cy="4608512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defRPr/>
            </a:pPr>
            <a:r>
              <a:rPr lang="cs-CZ" altLang="cs-CZ" sz="2000" dirty="0"/>
              <a:t>Výuka </a:t>
            </a:r>
            <a:r>
              <a:rPr lang="cs-CZ" altLang="cs-CZ" sz="2000" b="1" dirty="0"/>
              <a:t>od 17. 2. do 30. 3. 2025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cs-CZ" altLang="cs-CZ" sz="2000" b="1" u="sng" dirty="0"/>
              <a:t>Celkem 6 cvičení 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b="1" dirty="0"/>
              <a:t>1. cvičení: Úvod: představení náplně, zadání úkolů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b="1" dirty="0"/>
              <a:t>2. cvičení: Knihovnička začínajícího učitele přírodopisu 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b="1" dirty="0"/>
              <a:t>3. cvičení: Určování přírodnin a tvorba sbírky přírodnin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b="1" dirty="0"/>
              <a:t>4. cvičení: Přírodovědná vycházka (prezentace výsledků vlastního pozorování)</a:t>
            </a:r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b="1" dirty="0"/>
              <a:t>5. cvičení: Příprava </a:t>
            </a:r>
            <a:r>
              <a:rPr lang="cs-CZ" altLang="cs-CZ" b="1" dirty="0" err="1"/>
              <a:t>lapbooku</a:t>
            </a:r>
            <a:endParaRPr lang="cs-CZ" altLang="cs-CZ" b="1" dirty="0"/>
          </a:p>
          <a:p>
            <a:pPr marL="1009650" lvl="1" indent="-609600">
              <a:lnSpc>
                <a:spcPct val="150000"/>
              </a:lnSpc>
              <a:defRPr/>
            </a:pPr>
            <a:r>
              <a:rPr lang="cs-CZ" altLang="cs-CZ" b="1" dirty="0"/>
              <a:t>6. cvičení:  Prezentace </a:t>
            </a:r>
            <a:r>
              <a:rPr lang="cs-CZ" altLang="cs-CZ" b="1" dirty="0" err="1"/>
              <a:t>lapbooků</a:t>
            </a:r>
            <a:endParaRPr lang="cs-CZ" altLang="cs-CZ" b="1" dirty="0"/>
          </a:p>
          <a:p>
            <a:pPr marL="1009650" lvl="1" indent="-609600">
              <a:lnSpc>
                <a:spcPct val="150000"/>
              </a:lnSpc>
              <a:defRPr/>
            </a:pPr>
            <a:endParaRPr lang="cs-CZ" altLang="cs-CZ" sz="1400" b="1" u="sng" dirty="0"/>
          </a:p>
          <a:p>
            <a:pPr marL="609600" indent="-609600">
              <a:lnSpc>
                <a:spcPct val="150000"/>
              </a:lnSpc>
              <a:defRPr/>
            </a:pPr>
            <a:endParaRPr lang="cs-CZ" altLang="cs-CZ" sz="1800" b="1" u="sng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0929A0-8803-44DE-9AB0-3C698DDF6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01C3EC-A92F-4B6B-8F66-C50162362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91FD2196-943F-45EE-A520-51589EF5F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427" y="562326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30724" name="TextovéPole 4">
            <a:extLst>
              <a:ext uri="{FF2B5EF4-FFF2-40B4-BE49-F238E27FC236}">
                <a16:creationId xmlns:a16="http://schemas.microsoft.com/office/drawing/2014/main" id="{56E1B00B-9CBA-42F3-862B-B3D8C862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57" y="5339218"/>
            <a:ext cx="2409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https://www.martinus.cz/447389-ptaci-evropy-severni-afriky-a-blizkeho-vychodu/2406297?z=heureka</a:t>
            </a:r>
          </a:p>
        </p:txBody>
      </p:sp>
      <p:sp>
        <p:nvSpPr>
          <p:cNvPr id="30725" name="TextovéPole 13">
            <a:extLst>
              <a:ext uri="{FF2B5EF4-FFF2-40B4-BE49-F238E27FC236}">
                <a16:creationId xmlns:a16="http://schemas.microsoft.com/office/drawing/2014/main" id="{354F38C8-162B-44F7-B766-EFE33C0E0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1725603"/>
            <a:ext cx="429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Atlasy k určování ptáků</a:t>
            </a:r>
          </a:p>
        </p:txBody>
      </p:sp>
      <p:sp>
        <p:nvSpPr>
          <p:cNvPr id="30726" name="TextovéPole 5">
            <a:extLst>
              <a:ext uri="{FF2B5EF4-FFF2-40B4-BE49-F238E27FC236}">
                <a16:creationId xmlns:a16="http://schemas.microsoft.com/office/drawing/2014/main" id="{99D8B23D-46C7-4D94-8254-E7F42013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6" y="5724525"/>
            <a:ext cx="39576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https://www.martinus.cz/2334541-ptaci-prirucka-k-urcovani-vsech-evropskych-druhu/1953829?utm_medium=product&amp;utm_source=zbozi.cz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86B3C2-67FF-4438-8063-BF04E49B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177051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FCFBF2-1C97-4435-A6EF-AB36BCC1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  <p:pic>
        <p:nvPicPr>
          <p:cNvPr id="1026" name="Picture 2" descr="Kniha: Ptáci Evropy, Severní Afriky a Blízkého východu (Lars Sven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71" y="2198916"/>
            <a:ext cx="2136775" cy="30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niha: Ptáci - Příručka k určování všech evropských druhů (Rob Hum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82" y="2087510"/>
            <a:ext cx="2514803" cy="35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A123944E-4012-414D-9623-5FCB61782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969" y="522235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200" dirty="0"/>
              <a:t>II. Atlasy:</a:t>
            </a:r>
          </a:p>
        </p:txBody>
      </p:sp>
      <p:sp>
        <p:nvSpPr>
          <p:cNvPr id="31747" name="TextovéPole 2">
            <a:extLst>
              <a:ext uri="{FF2B5EF4-FFF2-40B4-BE49-F238E27FC236}">
                <a16:creationId xmlns:a16="http://schemas.microsoft.com/office/drawing/2014/main" id="{2009217D-7AA4-48CF-8C48-0FABDFD4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5807076"/>
            <a:ext cx="25923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https://www.levneknihy.cz/daniel-martinezvigue-ferron/atlas-lidskeho-tela/152136?gclid=EAIaIQobChMIzLzhwu339QIVReJ3Ch1iaQ9HEAQYAyABEgJ0b_D_BwE</a:t>
            </a:r>
          </a:p>
        </p:txBody>
      </p:sp>
      <p:sp>
        <p:nvSpPr>
          <p:cNvPr id="31748" name="TextovéPole 4">
            <a:extLst>
              <a:ext uri="{FF2B5EF4-FFF2-40B4-BE49-F238E27FC236}">
                <a16:creationId xmlns:a16="http://schemas.microsoft.com/office/drawing/2014/main" id="{94BEAFAF-8936-4E41-B138-BA4AC649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4" y="5759450"/>
            <a:ext cx="259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https://www.albatrosmedia.cz/tituly/33945245/netteruv-anatomicky-atlas-cloveka/</a:t>
            </a:r>
          </a:p>
        </p:txBody>
      </p:sp>
      <p:sp>
        <p:nvSpPr>
          <p:cNvPr id="31749" name="TextovéPole 13">
            <a:extLst>
              <a:ext uri="{FF2B5EF4-FFF2-40B4-BE49-F238E27FC236}">
                <a16:creationId xmlns:a16="http://schemas.microsoft.com/office/drawing/2014/main" id="{78FA0015-5910-41FB-B359-1A3A5C847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72" y="1631129"/>
            <a:ext cx="283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Anatomické atlasy</a:t>
            </a:r>
          </a:p>
        </p:txBody>
      </p:sp>
      <p:pic>
        <p:nvPicPr>
          <p:cNvPr id="31750" name="Obrázek 2">
            <a:extLst>
              <a:ext uri="{FF2B5EF4-FFF2-40B4-BE49-F238E27FC236}">
                <a16:creationId xmlns:a16="http://schemas.microsoft.com/office/drawing/2014/main" id="{3F39BB87-7E2F-495F-8FDB-5B42CD50F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4" y="2357439"/>
            <a:ext cx="24923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ovéPole 3">
            <a:extLst>
              <a:ext uri="{FF2B5EF4-FFF2-40B4-BE49-F238E27FC236}">
                <a16:creationId xmlns:a16="http://schemas.microsoft.com/office/drawing/2014/main" id="{C5A8F0CC-A451-4296-AF2E-D20CA527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5759451"/>
            <a:ext cx="275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https://www.dumknihy.cz/velky-ilustrovany-atlas-lidskeho-tela?gclid=EAIaIQobChMIrLjEl5iR7wIVw-FRCh3sDArWEAQYAiABEgIUzvD_BwE</a:t>
            </a:r>
          </a:p>
        </p:txBody>
      </p:sp>
      <p:pic>
        <p:nvPicPr>
          <p:cNvPr id="31752" name="Obrázek 4">
            <a:extLst>
              <a:ext uri="{FF2B5EF4-FFF2-40B4-BE49-F238E27FC236}">
                <a16:creationId xmlns:a16="http://schemas.microsoft.com/office/drawing/2014/main" id="{ED444184-A55D-4122-852E-03BD5EA35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4" y="2357439"/>
            <a:ext cx="26003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>
            <a:extLst>
              <a:ext uri="{FF2B5EF4-FFF2-40B4-BE49-F238E27FC236}">
                <a16:creationId xmlns:a16="http://schemas.microsoft.com/office/drawing/2014/main" id="{AE89C95E-E116-4D68-B191-822705E4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336800"/>
            <a:ext cx="237807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B8F9F9-E312-4730-BC82-E2AC33E3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6828BE-08F5-4374-AAEB-C9FF6404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1642121F-5EB1-40D5-BF17-46985EDF0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427" y="606250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</a:t>
            </a:r>
            <a:br>
              <a:rPr lang="cs-CZ" altLang="cs-CZ" sz="2400" dirty="0"/>
            </a:br>
            <a:r>
              <a:rPr lang="cs-CZ" altLang="cs-CZ" sz="2400" dirty="0"/>
              <a:t>II</a:t>
            </a:r>
            <a:r>
              <a:rPr lang="cs-CZ" altLang="cs-CZ" sz="2200" dirty="0"/>
              <a:t>. Atlasy:</a:t>
            </a:r>
          </a:p>
        </p:txBody>
      </p:sp>
      <p:sp>
        <p:nvSpPr>
          <p:cNvPr id="32771" name="TextovéPole 2">
            <a:extLst>
              <a:ext uri="{FF2B5EF4-FFF2-40B4-BE49-F238E27FC236}">
                <a16:creationId xmlns:a16="http://schemas.microsoft.com/office/drawing/2014/main" id="{5A714BA1-2768-46A7-857F-A43E8AF3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759451"/>
            <a:ext cx="2438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https://www.martinus.cz/?uItem=53954</a:t>
            </a:r>
          </a:p>
        </p:txBody>
      </p:sp>
      <p:sp>
        <p:nvSpPr>
          <p:cNvPr id="32772" name="TextovéPole 4">
            <a:extLst>
              <a:ext uri="{FF2B5EF4-FFF2-40B4-BE49-F238E27FC236}">
                <a16:creationId xmlns:a16="http://schemas.microsoft.com/office/drawing/2014/main" id="{5BB6B5D3-EA6E-4C32-912E-C04E3801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5649913"/>
            <a:ext cx="2016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https://www.malachit-obchod.cz/doporucena-literatura/kapesni-atlas-mineraly-a-krystaly-rupert-hochleitner/</a:t>
            </a:r>
          </a:p>
        </p:txBody>
      </p:sp>
      <p:sp>
        <p:nvSpPr>
          <p:cNvPr id="32773" name="TextovéPole 13">
            <a:extLst>
              <a:ext uri="{FF2B5EF4-FFF2-40B4-BE49-F238E27FC236}">
                <a16:creationId xmlns:a16="http://schemas.microsoft.com/office/drawing/2014/main" id="{FE17F6F4-74C5-48B7-9365-981D3D16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707888"/>
            <a:ext cx="441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Mineralogické a petrografické atlasy</a:t>
            </a:r>
          </a:p>
        </p:txBody>
      </p:sp>
      <p:pic>
        <p:nvPicPr>
          <p:cNvPr id="32774" name="Obrázek 1">
            <a:extLst>
              <a:ext uri="{FF2B5EF4-FFF2-40B4-BE49-F238E27FC236}">
                <a16:creationId xmlns:a16="http://schemas.microsoft.com/office/drawing/2014/main" id="{9C75030C-EB3D-488A-B563-FB7859335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9" y="2395539"/>
            <a:ext cx="21224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Obrázek 2">
            <a:extLst>
              <a:ext uri="{FF2B5EF4-FFF2-40B4-BE49-F238E27FC236}">
                <a16:creationId xmlns:a16="http://schemas.microsoft.com/office/drawing/2014/main" id="{FC56AA7D-D618-476F-B51F-12541DF8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401888"/>
            <a:ext cx="1787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ovéPole 4">
            <a:extLst>
              <a:ext uri="{FF2B5EF4-FFF2-40B4-BE49-F238E27FC236}">
                <a16:creationId xmlns:a16="http://schemas.microsoft.com/office/drawing/2014/main" id="{7519CF42-98F8-43B4-A429-9420CE41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5707063"/>
            <a:ext cx="2303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https://www.malachit-obchod.cz/atlas-nasich-hornin-richard-jan-hons/?gclid=EAIaIQobChMI5LvTsZmR7wIV3AWiAx18ngyQEAQYAiABEgJ0OfD_BwE</a:t>
            </a:r>
          </a:p>
        </p:txBody>
      </p:sp>
      <p:pic>
        <p:nvPicPr>
          <p:cNvPr id="32777" name="Obrázek 3">
            <a:extLst>
              <a:ext uri="{FF2B5EF4-FFF2-40B4-BE49-F238E27FC236}">
                <a16:creationId xmlns:a16="http://schemas.microsoft.com/office/drawing/2014/main" id="{C508CAED-3C21-40F3-A8CD-5D3E429AB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r="25475"/>
          <a:stretch>
            <a:fillRect/>
          </a:stretch>
        </p:blipFill>
        <p:spPr bwMode="auto">
          <a:xfrm>
            <a:off x="7608888" y="2395539"/>
            <a:ext cx="2159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D327DD-11BC-4C57-B3EA-379EF92F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C78F7-5F8C-4BD5-B490-725770BA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14D5F8FE-D8B7-4E93-9EDA-31D6C29B9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970" y="332303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 </a:t>
            </a:r>
            <a:br>
              <a:rPr lang="cs-CZ" altLang="cs-CZ" sz="2400" dirty="0"/>
            </a:br>
            <a:r>
              <a:rPr lang="cs-CZ" altLang="cs-CZ" sz="2200" dirty="0"/>
              <a:t>III. Encyklopedie:</a:t>
            </a:r>
          </a:p>
        </p:txBody>
      </p:sp>
      <p:sp>
        <p:nvSpPr>
          <p:cNvPr id="33795" name="TextovéPole 1">
            <a:extLst>
              <a:ext uri="{FF2B5EF4-FFF2-40B4-BE49-F238E27FC236}">
                <a16:creationId xmlns:a16="http://schemas.microsoft.com/office/drawing/2014/main" id="{7183F8B4-A930-44F3-8E41-BF3F631FF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102" y="5201831"/>
            <a:ext cx="3074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https://www.booktook.cz/p/zvire-9788024270463/</a:t>
            </a:r>
          </a:p>
        </p:txBody>
      </p:sp>
      <p:pic>
        <p:nvPicPr>
          <p:cNvPr id="33796" name="Zástupný symbol pro obsah 3">
            <a:extLst>
              <a:ext uri="{FF2B5EF4-FFF2-40B4-BE49-F238E27FC236}">
                <a16:creationId xmlns:a16="http://schemas.microsoft.com/office/drawing/2014/main" id="{4EA643DC-C3EC-4227-87AD-306F1D2F2E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6003" y="1746537"/>
            <a:ext cx="2806862" cy="3356065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69887B-C784-402D-AF14-93F846C7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2A82F7-DA2D-4F3F-9D38-6F28947A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  <p:pic>
        <p:nvPicPr>
          <p:cNvPr id="2052" name="Picture 4" descr="main product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5" y="1759640"/>
            <a:ext cx="2785187" cy="33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14036" y="5244612"/>
            <a:ext cx="185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https://www.restorio.cz</a:t>
            </a:r>
          </a:p>
        </p:txBody>
      </p:sp>
      <p:pic>
        <p:nvPicPr>
          <p:cNvPr id="2054" name="Picture 6" descr="main product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9" y="1759640"/>
            <a:ext cx="2812425" cy="335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111915" y="5212710"/>
            <a:ext cx="185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https://www.restorio.cz</a:t>
            </a:r>
          </a:p>
        </p:txBody>
      </p:sp>
      <p:pic>
        <p:nvPicPr>
          <p:cNvPr id="16" name="Obrázek 6">
            <a:extLst>
              <a:ext uri="{FF2B5EF4-FFF2-40B4-BE49-F238E27FC236}">
                <a16:creationId xmlns:a16="http://schemas.microsoft.com/office/drawing/2014/main" id="{351E1935-03AC-4EA1-9B91-A21E83643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14" y="1759640"/>
            <a:ext cx="2824740" cy="33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7">
            <a:extLst>
              <a:ext uri="{FF2B5EF4-FFF2-40B4-BE49-F238E27FC236}">
                <a16:creationId xmlns:a16="http://schemas.microsoft.com/office/drawing/2014/main" id="{F9C27487-E2E8-4C78-AC30-F3DE452B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865" y="5220312"/>
            <a:ext cx="263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https://www.booktook.cz/p/clovek-9788024222042/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14D5F8FE-D8B7-4E93-9EDA-31D6C29B9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970" y="332303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– Z čeho vybírat </a:t>
            </a:r>
            <a:br>
              <a:rPr lang="cs-CZ" altLang="cs-CZ" sz="2400" dirty="0"/>
            </a:br>
            <a:r>
              <a:rPr lang="cs-CZ" altLang="cs-CZ" sz="2200" dirty="0"/>
              <a:t>III. Encyklopedie:</a:t>
            </a:r>
          </a:p>
        </p:txBody>
      </p:sp>
      <p:sp>
        <p:nvSpPr>
          <p:cNvPr id="33795" name="TextovéPole 1">
            <a:extLst>
              <a:ext uri="{FF2B5EF4-FFF2-40B4-BE49-F238E27FC236}">
                <a16:creationId xmlns:a16="http://schemas.microsoft.com/office/drawing/2014/main" id="{7183F8B4-A930-44F3-8E41-BF3F631FF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5369531"/>
            <a:ext cx="26788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https://reknihy.cz/</a:t>
            </a:r>
          </a:p>
        </p:txBody>
      </p:sp>
      <p:sp>
        <p:nvSpPr>
          <p:cNvPr id="33797" name="TextovéPole 4">
            <a:extLst>
              <a:ext uri="{FF2B5EF4-FFF2-40B4-BE49-F238E27FC236}">
                <a16:creationId xmlns:a16="http://schemas.microsoft.com/office/drawing/2014/main" id="{1138CB7C-15FD-4FE5-AF14-2F64B4992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792" y="5366689"/>
            <a:ext cx="3168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https://www.booktook.cz/p/veda-9788024255163/</a:t>
            </a:r>
          </a:p>
        </p:txBody>
      </p:sp>
      <p:pic>
        <p:nvPicPr>
          <p:cNvPr id="33798" name="Obrázek 5">
            <a:extLst>
              <a:ext uri="{FF2B5EF4-FFF2-40B4-BE49-F238E27FC236}">
                <a16:creationId xmlns:a16="http://schemas.microsoft.com/office/drawing/2014/main" id="{5BDA5AC6-519E-428D-96FF-66813A28C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42" y="1756251"/>
            <a:ext cx="2957151" cy="354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69887B-C784-402D-AF14-93F846C7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000" y="6107728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en-US" altLang="cs-CZ" dirty="0"/>
              <a:t>1. </a:t>
            </a:r>
            <a:r>
              <a:rPr lang="en-US" altLang="cs-CZ" dirty="0" err="1"/>
              <a:t>cvičení</a:t>
            </a:r>
            <a:r>
              <a:rPr lang="en-US" altLang="cs-CZ" dirty="0"/>
              <a:t>: </a:t>
            </a:r>
            <a:r>
              <a:rPr lang="en-US" altLang="cs-CZ" dirty="0" err="1"/>
              <a:t>Knihy</a:t>
            </a:r>
            <a:r>
              <a:rPr lang="en-US" altLang="cs-CZ" dirty="0"/>
              <a:t> a </a:t>
            </a:r>
            <a:r>
              <a:rPr lang="en-US" altLang="cs-CZ" dirty="0" err="1"/>
              <a:t>texty</a:t>
            </a:r>
            <a:r>
              <a:rPr lang="en-US" altLang="cs-CZ" dirty="0"/>
              <a:t> k </a:t>
            </a:r>
            <a:r>
              <a:rPr lang="en-US" altLang="cs-CZ" dirty="0" err="1"/>
              <a:t>výuce</a:t>
            </a:r>
            <a:r>
              <a:rPr lang="en-US" altLang="cs-CZ" dirty="0"/>
              <a:t> 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2A82F7-DA2D-4F3F-9D38-6F28947A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  <p:pic>
        <p:nvPicPr>
          <p:cNvPr id="2050" name="Picture 2" descr="main product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46" y="1805679"/>
            <a:ext cx="2944025" cy="35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10646" y="5366689"/>
            <a:ext cx="185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https://www.restorio.cz</a:t>
            </a:r>
          </a:p>
        </p:txBody>
      </p:sp>
      <p:pic>
        <p:nvPicPr>
          <p:cNvPr id="3074" name="Picture 2" descr="https://egjmi6onsmw.exactdn.com/wp-content/uploads/2022/06/9788024212258_1656065898645-600x800.jpg?strip=all&amp;lossy=1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3453" r="6646" b="4364"/>
          <a:stretch/>
        </p:blipFill>
        <p:spPr bwMode="auto">
          <a:xfrm>
            <a:off x="666000" y="1788766"/>
            <a:ext cx="2890021" cy="35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8B2D0A3D-D89B-4D20-8195-B0FD925AE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399" y="530400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- Z čeho vybírat </a:t>
            </a:r>
            <a:br>
              <a:rPr lang="cs-CZ" altLang="cs-CZ" sz="2400" dirty="0"/>
            </a:br>
            <a:r>
              <a:rPr lang="cs-CZ" altLang="cs-CZ" sz="2400" dirty="0"/>
              <a:t>III</a:t>
            </a:r>
            <a:r>
              <a:rPr lang="cs-CZ" altLang="cs-CZ" sz="2200" dirty="0"/>
              <a:t>. Encyklopedie:</a:t>
            </a:r>
          </a:p>
        </p:txBody>
      </p:sp>
      <p:sp>
        <p:nvSpPr>
          <p:cNvPr id="34819" name="TextovéPole 1">
            <a:extLst>
              <a:ext uri="{FF2B5EF4-FFF2-40B4-BE49-F238E27FC236}">
                <a16:creationId xmlns:a16="http://schemas.microsoft.com/office/drawing/2014/main" id="{9DD0573A-E2F1-4DAB-A99C-E8DF75C1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262564"/>
            <a:ext cx="307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https://www.megaknihy.cz/encyklopedie-atlasy/43168-tajemstvi-zeme.html</a:t>
            </a:r>
          </a:p>
        </p:txBody>
      </p:sp>
      <p:sp>
        <p:nvSpPr>
          <p:cNvPr id="34820" name="TextovéPole 4">
            <a:extLst>
              <a:ext uri="{FF2B5EF4-FFF2-40B4-BE49-F238E27FC236}">
                <a16:creationId xmlns:a16="http://schemas.microsoft.com/office/drawing/2014/main" id="{F10DE5F5-EDA4-4D5E-871A-DD13E052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340351"/>
            <a:ext cx="3168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https://www.booktook.cz/p/veda-9788024255163/</a:t>
            </a:r>
          </a:p>
        </p:txBody>
      </p:sp>
      <p:pic>
        <p:nvPicPr>
          <p:cNvPr id="34821" name="Picture 6" descr="http--d----l----l--img">
            <a:extLst>
              <a:ext uri="{FF2B5EF4-FFF2-40B4-BE49-F238E27FC236}">
                <a16:creationId xmlns:a16="http://schemas.microsoft.com/office/drawing/2014/main" id="{A35630CB-86A7-44C2-974C-2731584D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4" y="1825625"/>
            <a:ext cx="3171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2">
            <a:extLst>
              <a:ext uri="{FF2B5EF4-FFF2-40B4-BE49-F238E27FC236}">
                <a16:creationId xmlns:a16="http://schemas.microsoft.com/office/drawing/2014/main" id="{70A08F86-9FCF-4B65-BB27-CDD03FDC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874839"/>
            <a:ext cx="27495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1E31D2-F78B-4212-92D8-561E1875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630DEF-5970-4EC1-9C7F-F7AAEACC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F0B4077C-D23D-4A9F-9D42-73E97FCBF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941" y="491889"/>
            <a:ext cx="9751483" cy="11430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Knihy a texty určené k výuce - Z čeho vybírat </a:t>
            </a:r>
            <a:br>
              <a:rPr lang="cs-CZ" altLang="cs-CZ" sz="2400" dirty="0"/>
            </a:br>
            <a:r>
              <a:rPr lang="cs-CZ" altLang="cs-CZ" sz="2200" dirty="0"/>
              <a:t>IV. Časopisy:</a:t>
            </a:r>
          </a:p>
        </p:txBody>
      </p:sp>
      <p:sp>
        <p:nvSpPr>
          <p:cNvPr id="35843" name="TextovéPole 1">
            <a:extLst>
              <a:ext uri="{FF2B5EF4-FFF2-40B4-BE49-F238E27FC236}">
                <a16:creationId xmlns:a16="http://schemas.microsoft.com/office/drawing/2014/main" id="{E359E5CF-A8A4-4899-9177-8A162DFA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1" y="5165189"/>
            <a:ext cx="2126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https://ziva.avcr.cz/</a:t>
            </a:r>
          </a:p>
        </p:txBody>
      </p:sp>
      <p:sp>
        <p:nvSpPr>
          <p:cNvPr id="35844" name="TextovéPole 4">
            <a:extLst>
              <a:ext uri="{FF2B5EF4-FFF2-40B4-BE49-F238E27FC236}">
                <a16:creationId xmlns:a16="http://schemas.microsoft.com/office/drawing/2014/main" id="{9FA81FF5-F4AF-4614-92A1-DE164524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055" y="4871126"/>
            <a:ext cx="2239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http://www.nasepriroda.cz/</a:t>
            </a:r>
          </a:p>
        </p:txBody>
      </p:sp>
      <p:sp>
        <p:nvSpPr>
          <p:cNvPr id="35845" name="TextovéPole 7">
            <a:extLst>
              <a:ext uri="{FF2B5EF4-FFF2-40B4-BE49-F238E27FC236}">
                <a16:creationId xmlns:a16="http://schemas.microsoft.com/office/drawing/2014/main" id="{93639297-24F5-42A8-AB49-875375E39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213" y="5054170"/>
            <a:ext cx="2160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https://vesmir.cz/cz/</a:t>
            </a:r>
          </a:p>
        </p:txBody>
      </p:sp>
      <p:pic>
        <p:nvPicPr>
          <p:cNvPr id="35846" name="Zástupný symbol pro obsah 10">
            <a:extLst>
              <a:ext uri="{FF2B5EF4-FFF2-40B4-BE49-F238E27FC236}">
                <a16:creationId xmlns:a16="http://schemas.microsoft.com/office/drawing/2014/main" id="{9E857B2B-4095-4F67-AFB6-1DC33D76AE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00" y="1781175"/>
            <a:ext cx="2297112" cy="3240088"/>
          </a:xfrm>
        </p:spPr>
      </p:pic>
      <p:pic>
        <p:nvPicPr>
          <p:cNvPr id="35847" name="Obrázek 11">
            <a:extLst>
              <a:ext uri="{FF2B5EF4-FFF2-40B4-BE49-F238E27FC236}">
                <a16:creationId xmlns:a16="http://schemas.microsoft.com/office/drawing/2014/main" id="{70DCDAFF-5477-4D0B-8EFC-8D1E99D8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13" y="1753276"/>
            <a:ext cx="22939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12">
            <a:extLst>
              <a:ext uri="{FF2B5EF4-FFF2-40B4-BE49-F238E27FC236}">
                <a16:creationId xmlns:a16="http://schemas.microsoft.com/office/drawing/2014/main" id="{09A669FE-C1EA-4FC9-8F61-AABED776E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55" y="1634889"/>
            <a:ext cx="2282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4E5C7-32E6-4931-B002-01AF82E0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/>
              <a:t>1. cvičení: Knihy a texty k výuce </a:t>
            </a:r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0C17F-373F-4124-BAEE-FD8193A6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F848-87CF-4B5E-9897-EC6BBBE48AA6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238094" y="4746235"/>
            <a:ext cx="2485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https://bichez.pedf.cuni.cz/archiv/</a:t>
            </a:r>
            <a:endParaRPr lang="cs-CZ" sz="1000" dirty="0" smtClean="0">
              <a:latin typeface="+mn-lt"/>
            </a:endParaRPr>
          </a:p>
        </p:txBody>
      </p:sp>
      <p:pic>
        <p:nvPicPr>
          <p:cNvPr id="1026" name="Picture 2" descr="Biologie, chemie, zeměpis : časopis pro výuku přírodovědných předmětů na základních a středních školá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94" y="1699260"/>
            <a:ext cx="2127059" cy="31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F7C19-78EA-7AD8-7C95-4CE2C230C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53ADE2-84D6-C74C-DB54-F4BCC19FF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74ADA1-E225-4A91-A03F-47985BCA6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E3299A-AA7A-01A9-C478-9F5B0EF5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Pondělí 10:00-11:50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2E5958F-4CBD-49A5-F907-D079CDEF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0" y="1320800"/>
            <a:ext cx="10753200" cy="5537199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600" dirty="0" err="1"/>
              <a:t>Follerová</a:t>
            </a:r>
            <a:r>
              <a:rPr lang="cs-CZ" sz="1600" dirty="0"/>
              <a:t> Jana: Nový přehled biologie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Kolísková Karolína: Ptáci: rozpoznejte snadno 100 druhů (Kazda)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Kučerová Eliška (Atlas sinic a řas, 2 díly)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Kumi</a:t>
            </a:r>
            <a:r>
              <a:rPr lang="cs-CZ" sz="1600" dirty="0"/>
              <a:t> Michaela (Trojan a kol.: Atlas biologie člověka)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Kurková Pavla: Naše příroda, Bedrník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Meixnerová Natálie : Klíč k určování vodních bezobratlých (Rezekvítek)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Nenalová</a:t>
            </a:r>
            <a:r>
              <a:rPr lang="cs-CZ" sz="1600" dirty="0"/>
              <a:t> Kateřina-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Petružela Lukáš: Velká kniha rostlin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Plodíková</a:t>
            </a:r>
            <a:r>
              <a:rPr lang="cs-CZ" sz="1600" dirty="0"/>
              <a:t> Veronika: Ptáci (Rob </a:t>
            </a:r>
            <a:r>
              <a:rPr lang="cs-CZ" sz="1600" dirty="0" err="1"/>
              <a:t>Hume</a:t>
            </a:r>
            <a:r>
              <a:rPr lang="cs-CZ" sz="1600" dirty="0"/>
              <a:t> a kol.)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Ptáčníková Tereza: Tajemství Země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Sedláčková Veronika: Ottova encyklopedie: Zvěř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Valerián Miroslav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Vařeková Karolína: Kapesní atlas hub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Žaček Jiří: Naše květiny</a:t>
            </a:r>
          </a:p>
          <a:p>
            <a:pPr marL="72000" indent="0">
              <a:lnSpc>
                <a:spcPts val="3000"/>
              </a:lnSpc>
              <a:buNone/>
            </a:pPr>
            <a:r>
              <a:rPr lang="cs-CZ" sz="1800" b="1" dirty="0">
                <a:solidFill>
                  <a:srgbClr val="FF0000"/>
                </a:solidFill>
              </a:rPr>
              <a:t>Kdo nemá zadaný zdroj, nebo chce změnu, prosím, napište do čtvrtka 20.2</a:t>
            </a:r>
            <a:r>
              <a:rPr lang="cs-CZ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11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28513-4145-917F-34CD-543F52A36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9B1360-B783-9C01-A005-DF2A5264B4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081D86-D1D0-ECEC-487D-7092FC2C5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1FFE9F-704F-B278-395A-D8FC6AB9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Úterý 9:00-10:50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AD11BAB-F605-7967-490A-804260E0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0" y="1320800"/>
            <a:ext cx="10753200" cy="5537199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800" dirty="0"/>
              <a:t>Bínová Viktorie: Kapesní atlas léčivých rostlin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Březnová Marcela: Naše květena: vlhké louky </a:t>
            </a:r>
          </a:p>
          <a:p>
            <a:pPr>
              <a:lnSpc>
                <a:spcPts val="2500"/>
              </a:lnSpc>
            </a:pPr>
            <a:r>
              <a:rPr lang="cs-CZ" sz="1800" dirty="0" err="1"/>
              <a:t>Dědíková</a:t>
            </a:r>
            <a:r>
              <a:rPr lang="cs-CZ" sz="1800" dirty="0"/>
              <a:t> Adéla: Brouci (Zahradník, nakl. </a:t>
            </a:r>
            <a:r>
              <a:rPr lang="cs-CZ" sz="1800" dirty="0" err="1"/>
              <a:t>Aventinum</a:t>
            </a:r>
            <a:endParaRPr lang="cs-CZ" sz="1800" dirty="0"/>
          </a:p>
          <a:p>
            <a:pPr>
              <a:lnSpc>
                <a:spcPts val="2500"/>
              </a:lnSpc>
            </a:pPr>
            <a:r>
              <a:rPr lang="cs-CZ" sz="1800" dirty="0" err="1"/>
              <a:t>Hlásenská</a:t>
            </a:r>
            <a:r>
              <a:rPr lang="cs-CZ" sz="1800" dirty="0"/>
              <a:t> Natálie: Atlas biologie člověka (nakl. </a:t>
            </a:r>
            <a:r>
              <a:rPr lang="cs-CZ" sz="1800" dirty="0" err="1"/>
              <a:t>Scientia</a:t>
            </a:r>
            <a:r>
              <a:rPr lang="cs-CZ" sz="1800" dirty="0"/>
              <a:t>)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Jiráčková Lucie: Klíč k určování stromů a keřů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Kadlecová Michaela: </a:t>
            </a:r>
            <a:r>
              <a:rPr lang="cs-CZ" sz="1800" dirty="0" err="1"/>
              <a:t>Sobottův</a:t>
            </a:r>
            <a:r>
              <a:rPr lang="cs-CZ" sz="1800" dirty="0"/>
              <a:t> atlas anatomie člověka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Kantorová </a:t>
            </a:r>
            <a:r>
              <a:rPr lang="cs-CZ" sz="1800" dirty="0" smtClean="0"/>
              <a:t>Karolína: Malý atlas ptáků Evy a </a:t>
            </a:r>
            <a:r>
              <a:rPr lang="cs-CZ" sz="1800" dirty="0"/>
              <a:t>P</a:t>
            </a:r>
            <a:r>
              <a:rPr lang="cs-CZ" sz="1800" dirty="0" smtClean="0"/>
              <a:t>avla </a:t>
            </a:r>
            <a:r>
              <a:rPr lang="cs-CZ" sz="1800" dirty="0" err="1" smtClean="0"/>
              <a:t>Pawlákových</a:t>
            </a:r>
            <a:endParaRPr lang="cs-CZ" sz="1800" dirty="0"/>
          </a:p>
          <a:p>
            <a:pPr>
              <a:lnSpc>
                <a:spcPts val="2500"/>
              </a:lnSpc>
            </a:pPr>
            <a:r>
              <a:rPr lang="cs-CZ" sz="1800" dirty="0"/>
              <a:t>Pospíšilová Simona: Velká kniha rostlin, minerálů a zkamenělin</a:t>
            </a:r>
          </a:p>
          <a:p>
            <a:pPr>
              <a:lnSpc>
                <a:spcPts val="2500"/>
              </a:lnSpc>
            </a:pPr>
            <a:r>
              <a:rPr lang="cs-CZ" sz="1800" dirty="0" err="1"/>
              <a:t>Prčíková</a:t>
            </a:r>
            <a:r>
              <a:rPr lang="cs-CZ" sz="1800" dirty="0"/>
              <a:t> Romana: </a:t>
            </a:r>
            <a:r>
              <a:rPr lang="cs-CZ" sz="1800" dirty="0" err="1"/>
              <a:t>Memorix</a:t>
            </a:r>
            <a:r>
              <a:rPr lang="cs-CZ" sz="1800" dirty="0"/>
              <a:t> anatomie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Rousová Jitka: Kapesní atlas hub (Kazda)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Sedláčková Adéla: Co to kvete? (</a:t>
            </a:r>
            <a:r>
              <a:rPr lang="cs-CZ" sz="1800" dirty="0" err="1"/>
              <a:t>Margot</a:t>
            </a:r>
            <a:r>
              <a:rPr lang="cs-CZ" sz="1800" dirty="0"/>
              <a:t> </a:t>
            </a:r>
            <a:r>
              <a:rPr lang="cs-CZ" sz="1800" dirty="0" err="1"/>
              <a:t>Sphon</a:t>
            </a:r>
            <a:r>
              <a:rPr lang="cs-CZ" sz="1800" dirty="0"/>
              <a:t>)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Sedláčková Barbora: Velká kniha živočichů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Smolík Nick: </a:t>
            </a:r>
            <a:r>
              <a:rPr lang="cs-CZ" sz="1800" dirty="0">
                <a:solidFill>
                  <a:srgbClr val="FF0000"/>
                </a:solidFill>
              </a:rPr>
              <a:t>Začínající učitel biologie ?</a:t>
            </a:r>
          </a:p>
          <a:p>
            <a:pPr>
              <a:lnSpc>
                <a:spcPts val="2500"/>
              </a:lnSpc>
            </a:pPr>
            <a:r>
              <a:rPr lang="cs-CZ" sz="1800" dirty="0"/>
              <a:t>Vyskočilová Simona: Ptáci (</a:t>
            </a:r>
            <a:r>
              <a:rPr lang="cs-CZ" sz="1800" dirty="0" err="1"/>
              <a:t>Svenson</a:t>
            </a:r>
            <a:r>
              <a:rPr lang="cs-CZ" sz="1800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859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C214B-6CF7-F47A-ECA7-AF91D16E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55FDD-40B2-EC4D-B05C-D07CA5F8B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24A51-B18D-CC20-2E31-C90B58B78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966560-3542-EE52-4D84-FC66623C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Úterý 11:00-12:50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C3408C2-2CEE-0ED3-2481-E0004E7B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0" y="1320800"/>
            <a:ext cx="10753200" cy="5537199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600" dirty="0" err="1"/>
              <a:t>Dolívková</a:t>
            </a:r>
            <a:r>
              <a:rPr lang="cs-CZ" sz="1600" dirty="0"/>
              <a:t> Marie: Naše stromy a keře (A. Mezera) 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Dunková</a:t>
            </a:r>
            <a:r>
              <a:rPr lang="cs-CZ" sz="1600" dirty="0"/>
              <a:t> Denisa: Květiny (Kazda)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Hubačová Vendula: tajemství Země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Kindlová Magdaléna: Atlas ryb, obojživelníků a plazů (Academia)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Klekarová</a:t>
            </a:r>
            <a:r>
              <a:rPr lang="cs-CZ" sz="1600" dirty="0"/>
              <a:t> Radka: Život na naší planetě: Mé svědectví a vize pro budoucnost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Kolasová</a:t>
            </a:r>
            <a:r>
              <a:rPr lang="cs-CZ" sz="1600" dirty="0"/>
              <a:t> Anna: Naše květiny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Kotoulek</a:t>
            </a:r>
            <a:r>
              <a:rPr lang="cs-CZ" sz="1600" dirty="0"/>
              <a:t> Martin: Život zvířat (Knižní klub)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Mikysková Doubravka: Malý obrazový atlas našich sinic a řas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Peřinková Veronika: Atlas lidského těla (</a:t>
            </a:r>
            <a:r>
              <a:rPr lang="cs-CZ" sz="1600" dirty="0" err="1"/>
              <a:t>Vigué</a:t>
            </a:r>
            <a:r>
              <a:rPr lang="cs-CZ" sz="1600" dirty="0"/>
              <a:t> a kol.)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Pilátová Adéla: Klíč ke květeně ČR (2019)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Urbánková Barbora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Vychodilová Anežka: Co tu kvete (</a:t>
            </a:r>
            <a:r>
              <a:rPr lang="cs-CZ" sz="1600" dirty="0" err="1"/>
              <a:t>Sphon</a:t>
            </a:r>
            <a:r>
              <a:rPr lang="cs-CZ" sz="1600" dirty="0"/>
              <a:t>)</a:t>
            </a:r>
          </a:p>
          <a:p>
            <a:pPr>
              <a:lnSpc>
                <a:spcPts val="2500"/>
              </a:lnSpc>
            </a:pPr>
            <a:r>
              <a:rPr lang="cs-CZ" sz="1600" dirty="0" err="1"/>
              <a:t>Wróblová</a:t>
            </a:r>
            <a:r>
              <a:rPr lang="cs-CZ" sz="1600" dirty="0"/>
              <a:t> Ivana: Čihák, Anatomie 1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Žižka Matěj: Poznáváme naše savce (ANDĚRA Miloš a HORÁČEK Ivan)</a:t>
            </a:r>
          </a:p>
        </p:txBody>
      </p:sp>
    </p:spTree>
    <p:extLst>
      <p:ext uri="{BB962C8B-B14F-4D97-AF65-F5344CB8AC3E}">
        <p14:creationId xmlns:p14="http://schemas.microsoft.com/office/powerpoint/2010/main" val="15874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1. cvičení: Knihy a texty k výuce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92" y="645362"/>
            <a:ext cx="4533255" cy="698497"/>
          </a:xfrm>
        </p:spPr>
        <p:txBody>
          <a:bodyPr/>
          <a:lstStyle/>
          <a:p>
            <a:pPr algn="ctr"/>
            <a:r>
              <a:rPr lang="cs-CZ" dirty="0"/>
              <a:t>Výukové cíle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98" y="1937288"/>
            <a:ext cx="11361600" cy="2621889"/>
          </a:xfrm>
        </p:spPr>
        <p:txBody>
          <a:bodyPr/>
          <a:lstStyle/>
          <a:p>
            <a:pPr lvl="1" algn="l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cs-CZ" altLang="cs-CZ" sz="2400"/>
              <a:t>Na </a:t>
            </a:r>
            <a:r>
              <a:rPr lang="cs-CZ" altLang="cs-CZ" sz="2400" dirty="0"/>
              <a:t>konci hodiny bude žák schopen….</a:t>
            </a:r>
          </a:p>
          <a:p>
            <a:pPr lvl="1" algn="l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 lvl="1" algn="l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cs-CZ" altLang="cs-CZ" sz="2400" i="1" dirty="0"/>
              <a:t>…vlastními slovy vysvětlit, na které kategorie se člení knihy a texty k výuce</a:t>
            </a:r>
          </a:p>
          <a:p>
            <a:pPr lvl="1" algn="l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cs-CZ" altLang="cs-CZ" sz="2400" i="1" dirty="0"/>
              <a:t>….ke každé kategorii knih a textů k výuce uvést aspoň 5 příkladů</a:t>
            </a:r>
          </a:p>
          <a:p>
            <a:pPr lvl="1" algn="l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cs-CZ" altLang="cs-CZ" sz="2400" i="1" dirty="0"/>
              <a:t>….vytvořit citaci zdroje dle ČSN ISO 690</a:t>
            </a:r>
          </a:p>
        </p:txBody>
      </p:sp>
    </p:spTree>
    <p:extLst>
      <p:ext uri="{BB962C8B-B14F-4D97-AF65-F5344CB8AC3E}">
        <p14:creationId xmlns:p14="http://schemas.microsoft.com/office/powerpoint/2010/main" val="10912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Čtvrtek 14:00-15:50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2600" y="1251110"/>
            <a:ext cx="10753200" cy="5205245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600" dirty="0"/>
              <a:t>Báčová </a:t>
            </a:r>
            <a:r>
              <a:rPr lang="cs-CZ" sz="1600" dirty="0" smtClean="0"/>
              <a:t>Kristýna: Atlas svalů anatomie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/>
              <a:t>Eliášová </a:t>
            </a:r>
            <a:r>
              <a:rPr lang="cs-CZ" sz="1600" dirty="0" smtClean="0"/>
              <a:t>Veronika: Naše květena: vlhké louky</a:t>
            </a:r>
          </a:p>
          <a:p>
            <a:pPr>
              <a:lnSpc>
                <a:spcPts val="2500"/>
              </a:lnSpc>
            </a:pPr>
            <a:r>
              <a:rPr lang="cs-CZ" sz="1600" dirty="0" err="1" smtClean="0"/>
              <a:t>Hökl</a:t>
            </a:r>
            <a:r>
              <a:rPr lang="cs-CZ" sz="1600" dirty="0" smtClean="0"/>
              <a:t>: Příroda v České a Slovenské republice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 err="1"/>
              <a:t>Hríbiková</a:t>
            </a:r>
            <a:r>
              <a:rPr lang="cs-CZ" sz="1600" dirty="0"/>
              <a:t> </a:t>
            </a:r>
            <a:r>
              <a:rPr lang="cs-CZ" sz="1600" dirty="0" smtClean="0"/>
              <a:t>Tereza: Ptáci (Kazda)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 err="1"/>
              <a:t>Chrenčík</a:t>
            </a:r>
            <a:r>
              <a:rPr lang="cs-CZ" sz="1600" dirty="0"/>
              <a:t> </a:t>
            </a:r>
            <a:r>
              <a:rPr lang="cs-CZ" sz="1600" dirty="0" smtClean="0"/>
              <a:t>Martin: Kapesní atlas hub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 err="1"/>
              <a:t>Menoušková</a:t>
            </a:r>
            <a:r>
              <a:rPr lang="cs-CZ" sz="1600" dirty="0"/>
              <a:t> </a:t>
            </a:r>
            <a:r>
              <a:rPr lang="cs-CZ" sz="1600" dirty="0" smtClean="0"/>
              <a:t>Aneta: </a:t>
            </a:r>
            <a:r>
              <a:rPr lang="cs-CZ" sz="1600" dirty="0" err="1" smtClean="0"/>
              <a:t>vejířovité</a:t>
            </a:r>
            <a:r>
              <a:rPr lang="cs-CZ" sz="1600" dirty="0" smtClean="0"/>
              <a:t> atlasy z Lipky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/>
              <a:t>Neuman </a:t>
            </a:r>
            <a:r>
              <a:rPr lang="cs-CZ" sz="1600" dirty="0" smtClean="0"/>
              <a:t>Jan: Klíč našich ryb, obojživelníků a plazů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/>
              <a:t>Pecháčková Michaela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Pešková </a:t>
            </a:r>
            <a:r>
              <a:rPr lang="cs-CZ" sz="1600" dirty="0" smtClean="0"/>
              <a:t>Darja: Atlas řas a sinic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/>
              <a:t>Protivínská </a:t>
            </a:r>
            <a:r>
              <a:rPr lang="cs-CZ" sz="1600" dirty="0" smtClean="0"/>
              <a:t>Sára: Poznáte ptáky našich zahrad (Kazda)</a:t>
            </a:r>
            <a:endParaRPr lang="cs-CZ" sz="1600" dirty="0"/>
          </a:p>
          <a:p>
            <a:pPr>
              <a:lnSpc>
                <a:spcPts val="2500"/>
              </a:lnSpc>
            </a:pPr>
            <a:r>
              <a:rPr lang="cs-CZ" sz="1600" dirty="0"/>
              <a:t>Šromová Nikola</a:t>
            </a:r>
          </a:p>
        </p:txBody>
      </p:sp>
    </p:spTree>
    <p:extLst>
      <p:ext uri="{BB962C8B-B14F-4D97-AF65-F5344CB8AC3E}">
        <p14:creationId xmlns:p14="http://schemas.microsoft.com/office/powerpoint/2010/main" val="154926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DCF2FE-A66C-429D-A3E5-34DE5BA65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738" y="532494"/>
            <a:ext cx="7561262" cy="79216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1. úkol: Knihovnička učitele přírodopisu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7E6F6AF-CA95-4A5D-9D8B-F165C96D4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8737" y="1287243"/>
            <a:ext cx="10592331" cy="2530014"/>
          </a:xfrm>
        </p:spPr>
        <p:txBody>
          <a:bodyPr/>
          <a:lstStyle/>
          <a:p>
            <a:pPr marL="0" indent="-540000">
              <a:lnSpc>
                <a:spcPct val="150000"/>
              </a:lnSpc>
              <a:spcBef>
                <a:spcPts val="200"/>
              </a:spcBef>
              <a:defRPr/>
            </a:pPr>
            <a:r>
              <a:rPr lang="cs-CZ" altLang="cs-CZ" sz="1800" dirty="0"/>
              <a:t>Vyberete si </a:t>
            </a:r>
            <a:r>
              <a:rPr lang="cs-CZ" altLang="cs-CZ" sz="1800" b="1" dirty="0"/>
              <a:t>jeden literární zdroj z nabídky </a:t>
            </a:r>
            <a:r>
              <a:rPr lang="cs-CZ" altLang="cs-CZ" sz="1800" dirty="0"/>
              <a:t>(monografie, článek atd.)</a:t>
            </a:r>
          </a:p>
          <a:p>
            <a:pPr marL="0" indent="-540000">
              <a:lnSpc>
                <a:spcPct val="150000"/>
              </a:lnSpc>
              <a:spcBef>
                <a:spcPts val="200"/>
              </a:spcBef>
              <a:defRPr/>
            </a:pPr>
            <a:r>
              <a:rPr lang="cs-CZ" altLang="cs-CZ" sz="1800" dirty="0"/>
              <a:t>Dle </a:t>
            </a:r>
            <a:r>
              <a:rPr lang="cs-CZ" altLang="cs-CZ" sz="1800" dirty="0">
                <a:hlinkClick r:id="rId3"/>
              </a:rPr>
              <a:t>ČSN ISO 690 </a:t>
            </a:r>
            <a:r>
              <a:rPr lang="cs-CZ" altLang="cs-CZ" sz="1800" b="1" dirty="0"/>
              <a:t>vytvoříte správnou citaci tohoto zdroje, citaci uložíte do </a:t>
            </a:r>
            <a:r>
              <a:rPr lang="cs-CZ" altLang="cs-CZ" sz="1800" b="1" dirty="0" err="1"/>
              <a:t>ISu</a:t>
            </a:r>
            <a:r>
              <a:rPr lang="cs-CZ" altLang="cs-CZ" sz="1800" b="1" dirty="0"/>
              <a:t> do souboru „Knihovnička učitele přírodopisu“</a:t>
            </a:r>
          </a:p>
          <a:p>
            <a:pPr marL="0" indent="-540000">
              <a:lnSpc>
                <a:spcPct val="150000"/>
              </a:lnSpc>
              <a:spcBef>
                <a:spcPts val="200"/>
              </a:spcBef>
              <a:defRPr/>
            </a:pPr>
            <a:r>
              <a:rPr lang="cs-CZ" altLang="cs-CZ" sz="1800" b="1" dirty="0"/>
              <a:t>Představte vybraný zdroj svým kolegům </a:t>
            </a:r>
            <a:r>
              <a:rPr lang="cs-CZ" altLang="cs-CZ" sz="1800" dirty="0"/>
              <a:t>v prezentaci (do 5 min) </a:t>
            </a:r>
          </a:p>
          <a:p>
            <a:pPr marL="0" lvl="2">
              <a:lnSpc>
                <a:spcPct val="150000"/>
              </a:lnSpc>
              <a:spcBef>
                <a:spcPts val="200"/>
              </a:spcBef>
              <a:defRPr/>
            </a:pPr>
            <a:r>
              <a:rPr lang="cs-CZ" altLang="cs-CZ" sz="1800" dirty="0"/>
              <a:t>K čemu je možné ho použít (např. charakteristika území, typologie (členění), určování přírodnin, náměty na pokusy, náměty na hry atd.)</a:t>
            </a:r>
          </a:p>
          <a:p>
            <a:pPr marL="0" lvl="2">
              <a:lnSpc>
                <a:spcPct val="150000"/>
              </a:lnSpc>
              <a:spcBef>
                <a:spcPts val="200"/>
              </a:spcBef>
              <a:defRPr/>
            </a:pPr>
            <a:endParaRPr lang="cs-CZ" altLang="cs-CZ" sz="1400" dirty="0"/>
          </a:p>
          <a:p>
            <a:pPr marL="0" indent="-609600">
              <a:lnSpc>
                <a:spcPct val="150000"/>
              </a:lnSpc>
              <a:spcBef>
                <a:spcPts val="300"/>
              </a:spcBef>
              <a:defRPr/>
            </a:pPr>
            <a:endParaRPr lang="cs-CZ" altLang="cs-CZ" sz="1500" dirty="0"/>
          </a:p>
          <a:p>
            <a:pPr marL="0" lvl="1" indent="0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cs-CZ" altLang="cs-CZ" sz="1600" b="1" dirty="0"/>
              <a:t>   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6AABC4-21AC-41F8-83EE-92398F18D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20E2E-4B27-41D5-8397-1EA22B6E4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2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F8F74EF-5648-4325-9BDA-9EB414650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738" y="561523"/>
            <a:ext cx="7561262" cy="79216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2. úkol: Sbírka přírodnin (týden od 3. 3. 2025 )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AA1810E-4D52-4F90-9A00-CB30B4FD1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32" y="1272729"/>
            <a:ext cx="9153204" cy="4486387"/>
          </a:xfrm>
        </p:spPr>
        <p:txBody>
          <a:bodyPr/>
          <a:lstStyle/>
          <a:p>
            <a:pPr marL="540000" lvl="1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dirty="0"/>
              <a:t>přineste si přírodniny a krabici, do které sbírku umístíte</a:t>
            </a:r>
          </a:p>
          <a:p>
            <a:pPr marL="540000" lvl="1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dirty="0"/>
              <a:t>aspoň 8 přírodnin stejného typu, </a:t>
            </a:r>
            <a:r>
              <a:rPr lang="cs-CZ" altLang="cs-CZ" b="1" dirty="0"/>
              <a:t>zatím nic neurčujte!</a:t>
            </a:r>
          </a:p>
          <a:p>
            <a:pPr marL="540000" lvl="1" indent="-540000">
              <a:lnSpc>
                <a:spcPct val="150000"/>
              </a:lnSpc>
              <a:spcBef>
                <a:spcPts val="300"/>
              </a:spcBef>
              <a:defRPr/>
            </a:pPr>
            <a:r>
              <a:rPr lang="cs-CZ" altLang="cs-CZ" dirty="0"/>
              <a:t>Pro které přírodniny je možné sbírku vytvářet: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/>
              <a:t>větvičky v zimním stavu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/>
              <a:t>šišky/plody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/>
              <a:t>semena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/>
              <a:t>listy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/>
              <a:t>jehlice a šupinovité listy</a:t>
            </a:r>
          </a:p>
          <a:p>
            <a:pPr marL="540000" lvl="1" indent="-540000">
              <a:lnSpc>
                <a:spcPct val="150000"/>
              </a:lnSpc>
              <a:spcBef>
                <a:spcPts val="300"/>
              </a:spcBef>
              <a:defRPr/>
            </a:pPr>
            <a:endParaRPr lang="cs-CZ" altLang="cs-CZ" sz="1400" dirty="0"/>
          </a:p>
          <a:p>
            <a:pPr marL="609600" indent="-609600">
              <a:lnSpc>
                <a:spcPct val="150000"/>
              </a:lnSpc>
              <a:defRPr/>
            </a:pPr>
            <a:endParaRPr lang="cs-CZ" altLang="cs-CZ" sz="1500" dirty="0"/>
          </a:p>
          <a:p>
            <a:pPr marL="400050" lvl="1" indent="0">
              <a:lnSpc>
                <a:spcPct val="150000"/>
              </a:lnSpc>
              <a:buNone/>
              <a:defRPr/>
            </a:pPr>
            <a:r>
              <a:rPr lang="cs-CZ" altLang="cs-CZ" sz="1600" b="1" dirty="0"/>
              <a:t>   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CF190A-E318-4B20-94F5-2BBB600556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AC8F18-1F55-4DC6-80DF-316A00D207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630211-5AEF-7945-911C-C7DD7F90E60A}"/>
              </a:ext>
            </a:extLst>
          </p:cNvPr>
          <p:cNvSpPr txBox="1"/>
          <p:nvPr/>
        </p:nvSpPr>
        <p:spPr>
          <a:xfrm>
            <a:off x="7808524" y="2778327"/>
            <a:ext cx="3158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>
                <a:latin typeface="+mn-lt"/>
              </a:rPr>
              <a:t>minerály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>
                <a:latin typeface="+mn-lt"/>
              </a:rPr>
              <a:t>horniny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>
                <a:latin typeface="+mn-lt"/>
              </a:rPr>
              <a:t>zkameněliny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>
                <a:latin typeface="+mn-lt"/>
              </a:rPr>
              <a:t>ulity a lastury</a:t>
            </a:r>
          </a:p>
          <a:p>
            <a:pPr marL="795338" lvl="2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altLang="cs-CZ" sz="2000" dirty="0">
                <a:latin typeface="+mn-lt"/>
              </a:rPr>
              <a:t>ptačí pera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6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164DABB-A396-47F7-B186-DC34DECB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738" y="561523"/>
            <a:ext cx="7917480" cy="792163"/>
          </a:xfrm>
        </p:spPr>
        <p:txBody>
          <a:bodyPr/>
          <a:lstStyle/>
          <a:p>
            <a:r>
              <a:rPr lang="cs-CZ" altLang="cs-CZ" sz="2400" dirty="0"/>
              <a:t>3. úkol: Přírodovědná vycházka (týden od 10. 3. 2025 )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8353CCE-3453-4456-9ED1-DE13FA683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9862" y="1391117"/>
            <a:ext cx="9499801" cy="4608512"/>
          </a:xfrm>
        </p:spPr>
        <p:txBody>
          <a:bodyPr/>
          <a:lstStyle/>
          <a:p>
            <a:pPr marL="609600" indent="-609600">
              <a:lnSpc>
                <a:spcPct val="150000"/>
              </a:lnSpc>
            </a:pPr>
            <a:r>
              <a:rPr lang="cs-CZ" altLang="cs-CZ" sz="2000" dirty="0"/>
              <a:t>vydáte se na </a:t>
            </a:r>
            <a:r>
              <a:rPr lang="cs-CZ" altLang="cs-CZ" sz="2000" b="1" dirty="0"/>
              <a:t>vycházku do přírody </a:t>
            </a:r>
            <a:r>
              <a:rPr lang="cs-CZ" altLang="cs-CZ" sz="2000" dirty="0"/>
              <a:t>(např. v okolí vašeho bydliště, pokud bydlíte ve městě klidně i do parku)</a:t>
            </a:r>
          </a:p>
          <a:p>
            <a:pPr marL="609600" indent="-609600">
              <a:lnSpc>
                <a:spcPct val="150000"/>
              </a:lnSpc>
            </a:pPr>
            <a:r>
              <a:rPr lang="cs-CZ" altLang="cs-CZ" sz="2000" dirty="0"/>
              <a:t>soustředíte se na zaznamenání </a:t>
            </a:r>
            <a:r>
              <a:rPr lang="cs-CZ" altLang="cs-CZ" sz="2000" b="1" dirty="0"/>
              <a:t>přírodnin a přírodopisných</a:t>
            </a:r>
            <a:br>
              <a:rPr lang="cs-CZ" altLang="cs-CZ" sz="2000" b="1" dirty="0"/>
            </a:br>
            <a:r>
              <a:rPr lang="cs-CZ" altLang="cs-CZ" sz="2000" b="1" dirty="0"/>
              <a:t>jevů</a:t>
            </a:r>
            <a:r>
              <a:rPr lang="cs-CZ" altLang="cs-CZ" sz="2000" dirty="0"/>
              <a:t>, které byste v tomuto období chtěli ukázat žákům ZŠ. </a:t>
            </a:r>
          </a:p>
          <a:p>
            <a:pPr marL="609600" indent="-609600">
              <a:lnSpc>
                <a:spcPct val="150000"/>
              </a:lnSpc>
            </a:pPr>
            <a:r>
              <a:rPr lang="cs-CZ" altLang="cs-CZ" sz="2000" dirty="0"/>
              <a:t>vyfotíte </a:t>
            </a:r>
            <a:r>
              <a:rPr lang="cs-CZ" altLang="cs-CZ" sz="2000" b="1" dirty="0"/>
              <a:t>aspoň 5 přírodnin </a:t>
            </a:r>
            <a:r>
              <a:rPr lang="cs-CZ" altLang="cs-CZ" sz="2000" dirty="0"/>
              <a:t>(např. nahosemenné, byliny, listnaté dřeviny, pobytové znaky, minerály a horniny), určíte je, </a:t>
            </a:r>
            <a:r>
              <a:rPr lang="cs-CZ" altLang="cs-CZ" sz="2000" b="1" dirty="0"/>
              <a:t>pojmenujete je </a:t>
            </a:r>
            <a:r>
              <a:rPr lang="cs-CZ" altLang="cs-CZ" sz="2000" dirty="0"/>
              <a:t>a </a:t>
            </a:r>
            <a:r>
              <a:rPr lang="cs-CZ" altLang="cs-CZ" sz="2000" b="1" dirty="0"/>
              <a:t>napíšete, podle čeho jste je poznali </a:t>
            </a:r>
            <a:r>
              <a:rPr lang="cs-CZ" altLang="cs-CZ" sz="2000" dirty="0"/>
              <a:t>(přehled poznávacích znaků) a nějakou </a:t>
            </a:r>
            <a:r>
              <a:rPr lang="cs-CZ" altLang="cs-CZ" sz="2000" b="1" dirty="0"/>
              <a:t>zajímavost</a:t>
            </a:r>
            <a:r>
              <a:rPr lang="cs-CZ" altLang="cs-CZ" sz="2000" dirty="0"/>
              <a:t>, kterou byste řekli dětem ZŠ</a:t>
            </a:r>
          </a:p>
          <a:p>
            <a:pPr marL="609600" indent="-609600">
              <a:lnSpc>
                <a:spcPct val="15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pracujte s věrohodnými zdroji, ne s Wikipedií!</a:t>
            </a:r>
          </a:p>
          <a:p>
            <a:pPr marL="609600" indent="-609600">
              <a:lnSpc>
                <a:spcPct val="150000"/>
              </a:lnSpc>
            </a:pPr>
            <a:endParaRPr lang="cs-CZ" altLang="cs-CZ" sz="1500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cs-CZ" altLang="cs-CZ" sz="1600" b="1" dirty="0"/>
              <a:t>   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1B5C1-C369-4E1D-A886-7DA54B978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F586AE-EF2B-4D75-947F-84C27B95C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65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C212EFB-AA50-4891-86DE-B24C8680D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737" y="547008"/>
            <a:ext cx="9444883" cy="79216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3. úkol: Přírodovědná vycházka (týden od 10. 3. 2025 )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690898D-3B07-42EF-AE4B-0199B9E0E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8738" y="1339171"/>
            <a:ext cx="10389362" cy="4608512"/>
          </a:xfrm>
        </p:spPr>
        <p:txBody>
          <a:bodyPr/>
          <a:lstStyle/>
          <a:p>
            <a:pPr marL="400050" lvl="1" indent="0">
              <a:lnSpc>
                <a:spcPct val="150000"/>
              </a:lnSpc>
              <a:buNone/>
            </a:pPr>
            <a:r>
              <a:rPr lang="cs-CZ" altLang="cs-CZ" b="1" dirty="0"/>
              <a:t>Výstup: prezentace nebo textový dokument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altLang="cs-CZ" b="1" dirty="0"/>
              <a:t>titulní strana </a:t>
            </a:r>
            <a:r>
              <a:rPr lang="cs-CZ" altLang="cs-CZ" dirty="0"/>
              <a:t>(jméno, příjmení, učo, název práce)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altLang="cs-CZ" b="1" dirty="0"/>
              <a:t>text práce: </a:t>
            </a:r>
            <a:r>
              <a:rPr lang="cs-CZ" altLang="cs-CZ" dirty="0"/>
              <a:t>popis trasy vycházky (ideálně i s mapkou), aspoň pět fotografií (stačí mobilem) s přírodninami, na které byste v tomto ročním období upozornili žáky ZŠ a také vysvětlení, co byste k těmto přírodninám nebo jevům žákům ZŠ řekli.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altLang="cs-CZ" b="1" dirty="0"/>
              <a:t>Prezentace vycházek: 4. cvičení (týden od 10. 3. 2025) – každý na cca 5 minut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altLang="cs-CZ" b="1" dirty="0"/>
              <a:t>Odevzdání: do odevzdávárny v </a:t>
            </a:r>
            <a:r>
              <a:rPr lang="cs-CZ" altLang="cs-CZ" b="1" dirty="0" err="1"/>
              <a:t>Isu</a:t>
            </a:r>
            <a:r>
              <a:rPr lang="cs-CZ" altLang="cs-CZ" b="1" dirty="0"/>
              <a:t> do 17. 3. 2025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9758FA-F53D-41DA-9637-F0B17A428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E2E5DB-85BE-4185-9E6F-0E2DE6BD5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4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B2568BE-FC49-4D75-AB0E-70103BCDB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838" y="652247"/>
            <a:ext cx="7416800" cy="79216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4. úkol: Tvorba </a:t>
            </a:r>
            <a:r>
              <a:rPr lang="cs-CZ" altLang="cs-CZ" sz="2400" dirty="0" err="1"/>
              <a:t>lapbooku</a:t>
            </a:r>
            <a:endParaRPr lang="cs-CZ" altLang="cs-CZ" sz="24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F35480E-B06A-468D-A6D9-9C8C3473C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519" y="1336460"/>
            <a:ext cx="7416800" cy="4967287"/>
          </a:xfrm>
        </p:spPr>
        <p:txBody>
          <a:bodyPr/>
          <a:lstStyle/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cs-CZ" sz="1500" b="1" i="1" dirty="0">
                <a:solidFill>
                  <a:schemeClr val="tx2"/>
                </a:solidFill>
              </a:rPr>
              <a:t> </a:t>
            </a:r>
            <a:r>
              <a:rPr lang="cs-CZ" b="1" i="1" dirty="0">
                <a:solidFill>
                  <a:schemeClr val="tx2"/>
                </a:solidFill>
              </a:rPr>
              <a:t>Co je to </a:t>
            </a:r>
            <a:r>
              <a:rPr lang="cs-CZ" b="1" i="1" dirty="0" err="1">
                <a:solidFill>
                  <a:schemeClr val="tx2"/>
                </a:solidFill>
              </a:rPr>
              <a:t>lapbook</a:t>
            </a:r>
            <a:r>
              <a:rPr lang="cs-CZ" b="1" i="1" dirty="0">
                <a:solidFill>
                  <a:schemeClr val="tx2"/>
                </a:solidFill>
              </a:rPr>
              <a:t> ?</a:t>
            </a:r>
          </a:p>
          <a:p>
            <a:pPr marL="395400" lvl="1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dirty="0"/>
              <a:t>Interaktivní výuková pomůcka</a:t>
            </a:r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cs-CZ" sz="1500" dirty="0"/>
          </a:p>
          <a:p>
            <a:pPr marL="109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cs-CZ" sz="1500" dirty="0"/>
              <a:t/>
            </a:r>
            <a:br>
              <a:rPr lang="cs-CZ" sz="1500" dirty="0"/>
            </a:br>
            <a:endParaRPr lang="cs-CZ" altLang="cs-CZ" sz="1500" b="1" dirty="0"/>
          </a:p>
          <a:p>
            <a:pPr marL="0" indent="0">
              <a:buNone/>
              <a:defRPr/>
            </a:pPr>
            <a:endParaRPr lang="cs-CZ" altLang="cs-CZ" sz="1500" dirty="0"/>
          </a:p>
          <a:p>
            <a:pPr marL="0" indent="0">
              <a:buNone/>
              <a:defRPr/>
            </a:pPr>
            <a:endParaRPr lang="cs-CZ" altLang="cs-CZ" sz="1500" dirty="0"/>
          </a:p>
        </p:txBody>
      </p:sp>
      <p:pic>
        <p:nvPicPr>
          <p:cNvPr id="45060" name="Obrázek 1">
            <a:extLst>
              <a:ext uri="{FF2B5EF4-FFF2-40B4-BE49-F238E27FC236}">
                <a16:creationId xmlns:a16="http://schemas.microsoft.com/office/drawing/2014/main" id="{4CD87E1C-86D2-494D-AF4C-8D2CEB224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79215"/>
            <a:ext cx="270033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rázek 2">
            <a:extLst>
              <a:ext uri="{FF2B5EF4-FFF2-40B4-BE49-F238E27FC236}">
                <a16:creationId xmlns:a16="http://schemas.microsoft.com/office/drawing/2014/main" id="{E7C09C63-ACC3-4629-922F-A5D1B44EB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836613"/>
            <a:ext cx="2482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ovéPole 4">
            <a:extLst>
              <a:ext uri="{FF2B5EF4-FFF2-40B4-BE49-F238E27FC236}">
                <a16:creationId xmlns:a16="http://schemas.microsoft.com/office/drawing/2014/main" id="{9D6E3149-5315-435C-9F89-D26FA632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6453188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https://cz.pinterest.com/search/pins/?q=lapbook&amp;rs=typed&amp;term_meta[]=lapbook%7Ctyped</a:t>
            </a:r>
          </a:p>
        </p:txBody>
      </p:sp>
      <p:sp>
        <p:nvSpPr>
          <p:cNvPr id="45063" name="TextovéPole 5">
            <a:extLst>
              <a:ext uri="{FF2B5EF4-FFF2-40B4-BE49-F238E27FC236}">
                <a16:creationId xmlns:a16="http://schemas.microsoft.com/office/drawing/2014/main" id="{E322AED3-1B2C-440A-A627-FB0BA96E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6508751"/>
            <a:ext cx="4014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Arial" panose="020B0604020202020204" pitchFamily="34" charset="0"/>
              </a:rPr>
              <a:t>https://uciteleucitelum.cz/material/cesky-jazyk/lapbook-slovni-druhy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7263EC-30BB-4B86-BAA7-42ABFBA0E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1. cvičení: Knihy a texty k výuce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534530-00E3-4E91-9CB2-A91F1CAB4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80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2176</TotalTime>
  <Words>2401</Words>
  <Application>Microsoft Office PowerPoint</Application>
  <PresentationFormat>Širokoúhlá obrazovka</PresentationFormat>
  <Paragraphs>372</Paragraphs>
  <Slides>40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Tahoma</vt:lpstr>
      <vt:lpstr>Wingdings</vt:lpstr>
      <vt:lpstr>Prezentace_MU_CZ</vt:lpstr>
      <vt:lpstr>Praktikum k didaktice přírodopisu 1. cvičení </vt:lpstr>
      <vt:lpstr>Podmínky ukončení předmětu </vt:lpstr>
      <vt:lpstr>Předběžné rozvržení cvičení pro jarní semestr</vt:lpstr>
      <vt:lpstr>Výukové cíle</vt:lpstr>
      <vt:lpstr>1. úkol: Knihovnička učitele přírodopisu</vt:lpstr>
      <vt:lpstr>2. úkol: Sbírka přírodnin (týden od 3. 3. 2025 )</vt:lpstr>
      <vt:lpstr>3. úkol: Přírodovědná vycházka (týden od 10. 3. 2025 )</vt:lpstr>
      <vt:lpstr>3. úkol: Přírodovědná vycházka (týden od 10. 3. 2025 )</vt:lpstr>
      <vt:lpstr>4. úkol: Tvorba lapbooku</vt:lpstr>
      <vt:lpstr>4. úkol: Prezentace lapbooku na téma „prostředky výuky přírodopisu“ (týden od 24. 3. 2025 )</vt:lpstr>
      <vt:lpstr>Prezentace aplikace PowerPoint</vt:lpstr>
      <vt:lpstr>Přehled úkolů k jednotlivým cvičením </vt:lpstr>
      <vt:lpstr>Knihy a texty určené k výuce </vt:lpstr>
      <vt:lpstr>Knihy a texty určené k výuce – Z čeho vybírat  I. Určovací klíče:</vt:lpstr>
      <vt:lpstr>Knihy a texty určené k výuce - Z čeho vybírat  Určovací klíče:</vt:lpstr>
      <vt:lpstr>Knihy a texty určené k výuce - Z čeho vybírat  I. Určovací klíče:</vt:lpstr>
      <vt:lpstr>Knihy a texty určené k výuce - Z čeho vybírat  I. Určovací klíče:</vt:lpstr>
      <vt:lpstr>Knihy a texty určené k výuce – Z čeho vybírat I. Určovací klíče:</vt:lpstr>
      <vt:lpstr>Knihy a texty určené k výuce – Z čeho vybírat  II. Atlasy:</vt:lpstr>
      <vt:lpstr>Knihy a texty určené k výuce – Z čeho vybírat II. Atlasy:</vt:lpstr>
      <vt:lpstr>Knihy a texty určené k výuce – Z čeho vybírat II. Atlasy:</vt:lpstr>
      <vt:lpstr>Knihy a texty určené k výuce – Z čeho vybírat II. Atlasy:</vt:lpstr>
      <vt:lpstr>Knihy a texty určené k výuce – Z čeho vybírat II. Atlasy:</vt:lpstr>
      <vt:lpstr>Knihy a texty určené k výuce – Z čeho vybírat II. Atlasy:</vt:lpstr>
      <vt:lpstr>Knihy a texty určené k výuce – Z čeho vybírat II. Atlasy:</vt:lpstr>
      <vt:lpstr>Knihy a texty určené k výuce  II. Atlasy:</vt:lpstr>
      <vt:lpstr>Knihy a texty určené k výuce  II. Atlasy:</vt:lpstr>
      <vt:lpstr>Knihy a texty určené k výuce  II. Atlasy:</vt:lpstr>
      <vt:lpstr>Knihy a texty určené k výuce  II. Atlasy:</vt:lpstr>
      <vt:lpstr>Knihy a texty určené k výuce  II. Atlasy:</vt:lpstr>
      <vt:lpstr>Knihy a texty určené k výuce  II. Atlasy:</vt:lpstr>
      <vt:lpstr>Knihy a texty určené k výuce  II. Atlasy:</vt:lpstr>
      <vt:lpstr>Knihy a texty určené k výuce – Z čeho vybírat  III. Encyklopedie:</vt:lpstr>
      <vt:lpstr>Knihy a texty určené k výuce – Z čeho vybírat  III. Encyklopedie:</vt:lpstr>
      <vt:lpstr>Knihy a texty určené k výuce - Z čeho vybírat  III. Encyklopedie:</vt:lpstr>
      <vt:lpstr>Knihy a texty určené k výuce - Z čeho vybírat  IV. Časopisy:</vt:lpstr>
      <vt:lpstr>Pondělí 10:00-11:50</vt:lpstr>
      <vt:lpstr>Úterý 9:00-10:50</vt:lpstr>
      <vt:lpstr>Úterý 11:00-12:50</vt:lpstr>
      <vt:lpstr>Čtvrtek 14:00-15:50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Libuše Vodová</dc:creator>
  <cp:lastModifiedBy>Lektor</cp:lastModifiedBy>
  <cp:revision>90</cp:revision>
  <cp:lastPrinted>2023-02-21T08:38:39Z</cp:lastPrinted>
  <dcterms:created xsi:type="dcterms:W3CDTF">2022-02-15T10:30:21Z</dcterms:created>
  <dcterms:modified xsi:type="dcterms:W3CDTF">2025-02-20T14:38:28Z</dcterms:modified>
</cp:coreProperties>
</file>