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78" r:id="rId5"/>
    <p:sldId id="366" r:id="rId6"/>
    <p:sldId id="364" r:id="rId7"/>
    <p:sldId id="365" r:id="rId8"/>
    <p:sldId id="367" r:id="rId9"/>
    <p:sldId id="284" r:id="rId10"/>
    <p:sldId id="368" r:id="rId11"/>
    <p:sldId id="363" r:id="rId12"/>
    <p:sldId id="257" r:id="rId13"/>
    <p:sldId id="277" r:id="rId14"/>
    <p:sldId id="259" r:id="rId15"/>
    <p:sldId id="258" r:id="rId16"/>
    <p:sldId id="260" r:id="rId17"/>
    <p:sldId id="273" r:id="rId18"/>
    <p:sldId id="274" r:id="rId19"/>
    <p:sldId id="262" r:id="rId20"/>
    <p:sldId id="261" r:id="rId21"/>
    <p:sldId id="263" r:id="rId22"/>
    <p:sldId id="350" r:id="rId23"/>
    <p:sldId id="369" r:id="rId24"/>
    <p:sldId id="355" r:id="rId25"/>
    <p:sldId id="354" r:id="rId26"/>
    <p:sldId id="353" r:id="rId27"/>
    <p:sldId id="370" r:id="rId28"/>
    <p:sldId id="266" r:id="rId2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88B"/>
    <a:srgbClr val="2145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55" autoAdjust="0"/>
  </p:normalViewPr>
  <p:slideViewPr>
    <p:cSldViewPr showGuides="1">
      <p:cViewPr varScale="1">
        <p:scale>
          <a:sx n="73" d="100"/>
          <a:sy n="73" d="100"/>
        </p:scale>
        <p:origin x="1830" y="78"/>
      </p:cViewPr>
      <p:guideLst>
        <p:guide orient="horz" pos="2160"/>
        <p:guide pos="2880"/>
      </p:guideLst>
    </p:cSldViewPr>
  </p:slideViewPr>
  <p:notesTextViewPr>
    <p:cViewPr>
      <p:scale>
        <a:sx n="1" d="1"/>
        <a:sy n="1" d="1"/>
      </p:scale>
      <p:origin x="0" y="-15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2D2191-0F17-402D-9FDE-9C147C8F227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Date Placeholder 2">
            <a:extLst>
              <a:ext uri="{FF2B5EF4-FFF2-40B4-BE49-F238E27FC236}">
                <a16:creationId xmlns:a16="http://schemas.microsoft.com/office/drawing/2014/main" id="{92E2811F-B816-45DE-92FD-EDD43F7F56B5}"/>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06094A9-5E8E-4FBB-B8E3-664E7FD56094}" type="datetimeFigureOut">
              <a:rPr lang="cs-CZ"/>
              <a:pPr>
                <a:defRPr/>
              </a:pPr>
              <a:t>18.02.2025</a:t>
            </a:fld>
            <a:endParaRPr lang="cs-CZ"/>
          </a:p>
        </p:txBody>
      </p:sp>
      <p:sp>
        <p:nvSpPr>
          <p:cNvPr id="4" name="Slide Image Placeholder 3">
            <a:extLst>
              <a:ext uri="{FF2B5EF4-FFF2-40B4-BE49-F238E27FC236}">
                <a16:creationId xmlns:a16="http://schemas.microsoft.com/office/drawing/2014/main" id="{73246F46-D442-48D4-A104-59C0F1A9BB7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Notes Placeholder 4">
            <a:extLst>
              <a:ext uri="{FF2B5EF4-FFF2-40B4-BE49-F238E27FC236}">
                <a16:creationId xmlns:a16="http://schemas.microsoft.com/office/drawing/2014/main" id="{79FA3EF6-4560-43D4-90E7-40807E13A2A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cs-CZ" noProof="0"/>
          </a:p>
        </p:txBody>
      </p:sp>
      <p:sp>
        <p:nvSpPr>
          <p:cNvPr id="6" name="Footer Placeholder 5">
            <a:extLst>
              <a:ext uri="{FF2B5EF4-FFF2-40B4-BE49-F238E27FC236}">
                <a16:creationId xmlns:a16="http://schemas.microsoft.com/office/drawing/2014/main" id="{D3F0A825-6D46-41E2-9CE3-9756CA12E35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7" name="Slide Number Placeholder 6">
            <a:extLst>
              <a:ext uri="{FF2B5EF4-FFF2-40B4-BE49-F238E27FC236}">
                <a16:creationId xmlns:a16="http://schemas.microsoft.com/office/drawing/2014/main" id="{A7520F83-882F-4EBC-8C6D-AEF8D0C8514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4FE45154-008E-4BBF-8D88-D19926E8AA48}"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s.wikipedia.org/wiki/Zem%C4%9Bt%C5%99esen%C3%AD"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s.wikipedia.org/wiki/M%C4%9Bs%C3%ADc"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s.wikipedia.org/wiki/Astronomick%C3%A1_jednotka" TargetMode="External"/><Relationship Id="rId7" Type="http://schemas.openxmlformats.org/officeDocument/2006/relationships/hyperlink" Target="https://cs.wikipedia.org/wiki/Sv%C4%9Bteln%C3%BD_rok"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s.wikipedia.org/wiki/Parsek#cite_note-1" TargetMode="External"/><Relationship Id="rId5" Type="http://schemas.openxmlformats.org/officeDocument/2006/relationships/hyperlink" Target="https://cs.wikipedia.org/wiki/Vte%C5%99ina" TargetMode="External"/><Relationship Id="rId4" Type="http://schemas.openxmlformats.org/officeDocument/2006/relationships/hyperlink" Target="https://cs.wikipedia.org/wiki/Tange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Naše adresa ve vesmíru je není  přesně daná ( vůči čemu?) …vesmír nemá pevný referenční bod, vůči  němuž  bychom mohli určit absolutní polohu</a:t>
            </a:r>
          </a:p>
          <a:p>
            <a:r>
              <a:rPr lang="cs-CZ" dirty="0"/>
              <a:t>Vůči Zemi, Vůči Sluneční soustavě, Vůči Naši Galaxii,   Vůči  mikrovlnnému pozadí (CMB): Toto je nejvzdálenější a nejstabilnější referenční bod, který máme. CMB představuje reliktní záření z raného vesmíru a lze jej použít k určení naší rychlosti a směru pohybu vzhledem k tomuto pozadí.</a:t>
            </a:r>
          </a:p>
          <a:p>
            <a:endParaRPr lang="cs-CZ"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Ještě před 90 lety se lidé domnívali, že v kosmu je pouze jediná galaxie, ta Naše.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dirty="0"/>
              <a:t>Zhruba před 40 lety se ukázalo, že viditelný vesmír tvoří jen nepatrnou část celého vesmíru, před 30 lety vědci objevili, že se Vesmír čím dále tím rychleji rozšiřuje, před 7 lety získali vědci nástroj ke studiu Vesmíru v podobě gravitačních vln a jaký objev čeká na Vás?</a:t>
            </a:r>
          </a:p>
          <a:p>
            <a:endParaRPr lang="cs-CZ" dirty="0"/>
          </a:p>
          <a:p>
            <a:r>
              <a:rPr lang="cs-CZ" dirty="0"/>
              <a:t>Škály: Vesmír je obrovský, pro člověka je obtížné pochopit, jak jsou různé objekty velké. Co  lze označit za „největší objekt ve vesmíru“? Většina astronomů se shoduje v tom, že to je „kosmická pavučina“ složená z tzv. </a:t>
            </a:r>
            <a:r>
              <a:rPr lang="cs-CZ" dirty="0" err="1"/>
              <a:t>superklastrů</a:t>
            </a:r>
            <a:r>
              <a:rPr lang="cs-CZ" dirty="0"/>
              <a:t> galaxií.</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cs-CZ"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Lidské znalosti pozice Země ve vesmíru se zlepšily díky 400 rokům pozorování pomocí teleskopů, a v posledním století se značně zvětšily. Zpočátku se věřilo, že je Země středem vesmíru, který se skládal pouze z planet viditelných pouhým okem (tj. všechny kromě Neptunu a Uranu) Po přijetí heliocentrismu v 17. století se díky pozorování Williamem </a:t>
            </a:r>
            <a:r>
              <a:rPr lang="cs-CZ" dirty="0" err="1"/>
              <a:t>Herschelem</a:t>
            </a:r>
            <a:r>
              <a:rPr lang="cs-CZ" dirty="0"/>
              <a:t> a jiných dokázalo, že naše Slunce leží ve velkém disku, galaxii, ve kterém jsou hvězdy ne nepodobné našemu Slunci. Do 20. století se dokázalo pomocí pozorování spirálních galaxií, že naše galaxie je jen jedna z miliard jiných v rozpínajícím se vesmíru, kde jsou galaxie seskupeny do kup galaxií a ty posléze do </a:t>
            </a:r>
            <a:r>
              <a:rPr lang="cs-CZ" dirty="0" err="1"/>
              <a:t>nadkup</a:t>
            </a:r>
            <a:r>
              <a:rPr lang="cs-CZ" dirty="0"/>
              <a:t>. Kolem 21. století se celková struktura viditelného vesmíru stávala čistší, když se </a:t>
            </a:r>
            <a:r>
              <a:rPr lang="cs-CZ" dirty="0" err="1"/>
              <a:t>nadkupy</a:t>
            </a:r>
            <a:r>
              <a:rPr lang="cs-CZ" dirty="0"/>
              <a:t> formovaly do velkých síťovitých vláken, mezi kterými vzniká prázdný prostor. </a:t>
            </a:r>
            <a:r>
              <a:rPr lang="cs-CZ" dirty="0" err="1"/>
              <a:t>Nadkupy</a:t>
            </a:r>
            <a:r>
              <a:rPr lang="cs-CZ" dirty="0"/>
              <a:t>, vlákna a prázdný prostor jsou nejspíše největší souvislé struktury, které ve vesmíru existují. Ve velkém měřítku (přes 1 000 </a:t>
            </a:r>
            <a:r>
              <a:rPr lang="cs-CZ" dirty="0" err="1"/>
              <a:t>megaparseků</a:t>
            </a:r>
            <a:r>
              <a:rPr lang="cs-CZ" dirty="0"/>
              <a:t>) se vesmír stává homogenní v tom smyslu, že všechny jeho části mají průměrně stejnou hustotu, složení a strukturu. V tomto měřítku se stává otázka ohledně pozice Země bezvýznamnou, a je tady podle několika teorií možnost existence </a:t>
            </a:r>
            <a:r>
              <a:rPr lang="cs-CZ" dirty="0" err="1"/>
              <a:t>mnohovesmíru</a:t>
            </a:r>
            <a:r>
              <a:rPr lang="cs-CZ" dirty="0"/>
              <a:t>. </a:t>
            </a:r>
          </a:p>
          <a:p>
            <a:endParaRPr lang="cs-CZ" dirty="0"/>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1</a:t>
            </a:fld>
            <a:endParaRPr lang="cs-CZ" altLang="cs-CZ"/>
          </a:p>
        </p:txBody>
      </p:sp>
    </p:spTree>
    <p:extLst>
      <p:ext uri="{BB962C8B-B14F-4D97-AF65-F5344CB8AC3E}">
        <p14:creationId xmlns:p14="http://schemas.microsoft.com/office/powerpoint/2010/main" val="947633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Archeologie o </a:t>
            </a:r>
            <a:r>
              <a:rPr lang="cs-CZ" dirty="0" err="1"/>
              <a:t>Knowthu</a:t>
            </a:r>
            <a:r>
              <a:rPr lang="cs-CZ" dirty="0"/>
              <a:t> vznik  4 000 let před n.l.  - místo různorodé využití obřad</a:t>
            </a:r>
          </a:p>
          <a:p>
            <a:r>
              <a:rPr lang="cs-CZ" dirty="0" err="1"/>
              <a:t>Newgrange</a:t>
            </a:r>
            <a:endParaRPr lang="cs-CZ" dirty="0"/>
          </a:p>
          <a:p>
            <a:r>
              <a:rPr lang="cs-CZ" dirty="0"/>
              <a:t>složité značky na obrovských balvanech ukazují, že byli docela kompetentními astronomy</a:t>
            </a:r>
          </a:p>
          <a:p>
            <a:r>
              <a:rPr lang="cs-CZ" dirty="0"/>
              <a:t>Oblast </a:t>
            </a:r>
            <a:r>
              <a:rPr lang="cs-CZ" dirty="0" err="1"/>
              <a:t>Brú</a:t>
            </a:r>
            <a:r>
              <a:rPr lang="cs-CZ" dirty="0"/>
              <a:t>/</a:t>
            </a:r>
            <a:r>
              <a:rPr lang="cs-CZ" dirty="0" err="1"/>
              <a:t>Brugh</a:t>
            </a:r>
            <a:r>
              <a:rPr lang="cs-CZ" dirty="0"/>
              <a:t> na </a:t>
            </a:r>
            <a:r>
              <a:rPr lang="cs-CZ" dirty="0" err="1"/>
              <a:t>Boinne</a:t>
            </a:r>
            <a:r>
              <a:rPr lang="cs-CZ" dirty="0"/>
              <a:t> a byla zapsána na seznam chráněného světového dědictví UNESCO. </a:t>
            </a:r>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10</a:t>
            </a:fld>
            <a:endParaRPr lang="cs-CZ" altLang="cs-CZ"/>
          </a:p>
        </p:txBody>
      </p:sp>
    </p:spTree>
    <p:extLst>
      <p:ext uri="{BB962C8B-B14F-4D97-AF65-F5344CB8AC3E}">
        <p14:creationId xmlns:p14="http://schemas.microsoft.com/office/powerpoint/2010/main" val="106720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3889F059-7679-2008-FF2A-8EF201E239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E1E102C3-E248-061A-6481-B0E3E23CA1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a:t>Astronomie je jednou z nejstarších věd. Její počátky sahají do období přibližně před šesti tisíci roky</a:t>
            </a:r>
          </a:p>
          <a:p>
            <a:pPr eaLnBrk="1" hangingPunct="1">
              <a:spcBef>
                <a:spcPct val="0"/>
              </a:spcBef>
            </a:pPr>
            <a:r>
              <a:rPr lang="cs-CZ" altLang="cs-CZ" dirty="0"/>
              <a:t>První kalendář, docela přesný na to , jak byl primitivní</a:t>
            </a:r>
          </a:p>
        </p:txBody>
      </p:sp>
      <p:sp>
        <p:nvSpPr>
          <p:cNvPr id="6148" name="Slide Number Placeholder 3">
            <a:extLst>
              <a:ext uri="{FF2B5EF4-FFF2-40B4-BE49-F238E27FC236}">
                <a16:creationId xmlns:a16="http://schemas.microsoft.com/office/drawing/2014/main" id="{819D44E6-5902-D809-B0B1-CC5CE3CC84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774AD03-C159-48C3-AABE-29F80DCC0A73}" type="slidenum">
              <a:rPr lang="cs-CZ" altLang="cs-CZ"/>
              <a:pPr/>
              <a:t>11</a:t>
            </a:fld>
            <a:endParaRPr lang="cs-CZ" alt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Abraham neměl děti. Bůh mu je </a:t>
            </a:r>
            <a:r>
              <a:rPr lang="cs-CZ" dirty="0" err="1"/>
              <a:t>slíbíl</a:t>
            </a:r>
            <a:r>
              <a:rPr lang="cs-CZ" dirty="0"/>
              <a:t>.</a:t>
            </a:r>
          </a:p>
          <a:p>
            <a:endParaRPr lang="cs-CZ" dirty="0"/>
          </a:p>
          <a:p>
            <a:r>
              <a:rPr lang="cs-CZ" dirty="0"/>
              <a:t>Víš, že nikdo na světě neví, kolik existuje hvězd? </a:t>
            </a:r>
          </a:p>
          <a:p>
            <a:r>
              <a:rPr lang="cs-CZ" dirty="0"/>
              <a:t>Astrofyzici odhadují, že jich je ve vesmíru kolem 10na21).</a:t>
            </a:r>
          </a:p>
          <a:p>
            <a:endParaRPr lang="cs-CZ" dirty="0"/>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12</a:t>
            </a:fld>
            <a:endParaRPr lang="cs-CZ" altLang="cs-CZ"/>
          </a:p>
        </p:txBody>
      </p:sp>
    </p:spTree>
    <p:extLst>
      <p:ext uri="{BB962C8B-B14F-4D97-AF65-F5344CB8AC3E}">
        <p14:creationId xmlns:p14="http://schemas.microsoft.com/office/powerpoint/2010/main" val="2460057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rázek snímku 1">
            <a:extLst>
              <a:ext uri="{FF2B5EF4-FFF2-40B4-BE49-F238E27FC236}">
                <a16:creationId xmlns:a16="http://schemas.microsoft.com/office/drawing/2014/main" id="{053A8643-917A-BD49-94F0-C65E4DE112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Zástupný symbol pro poznámky 2">
            <a:extLst>
              <a:ext uri="{FF2B5EF4-FFF2-40B4-BE49-F238E27FC236}">
                <a16:creationId xmlns:a16="http://schemas.microsoft.com/office/drawing/2014/main" id="{079FB7AE-D2AC-1C8D-7823-D4760BB6E9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dirty="0"/>
              <a:t>Antičtí myslitelé položili základy pro oddělení vědy od mýtů a magie, což bylo klíčové pro rozvoj vědeckého myšlení v pozdějších stoletích. Jejich snaha o racionální vysvětlení světa byla prvním krokem k moderní vědě.  Toto oddělení nebylo vždy absolutní – Platón stál používal mýtus jako nástroj k vyjádření filosofických myšlenek.</a:t>
            </a:r>
            <a:endParaRPr lang="cs-CZ" altLang="cs-CZ" dirty="0"/>
          </a:p>
          <a:p>
            <a:endParaRPr lang="cs-CZ" altLang="cs-CZ" dirty="0"/>
          </a:p>
          <a:p>
            <a:r>
              <a:rPr lang="cs-CZ" altLang="cs-CZ" dirty="0"/>
              <a:t>Thales - otázka počátku a základu světa. Plochá země podle něho plave na vodách oceánu a </a:t>
            </a:r>
            <a:r>
              <a:rPr lang="cs-CZ" altLang="cs-CZ" dirty="0">
                <a:hlinkClick r:id="rId3" tooltip="Zemětřesení"/>
              </a:rPr>
              <a:t>zemětřesení</a:t>
            </a:r>
            <a:r>
              <a:rPr lang="cs-CZ" altLang="cs-CZ" dirty="0"/>
              <a:t>  vznikají z vlnobití. Je to patrně první doklad toho, jak člověk vystupuje z mýtu, výkladu světa přijímaného bez výhrad a kritické reflexe. Samozřejmě je jeho myšlení mýtem ovlivněno, ale pokouší se celek světa vysvětlit z uvažování o skutečnosti. Slunce a hvězdy jsou podle </a:t>
            </a:r>
            <a:r>
              <a:rPr lang="cs-CZ" altLang="cs-CZ" dirty="0" err="1"/>
              <a:t>Thaléta</a:t>
            </a:r>
            <a:r>
              <a:rPr lang="cs-CZ" altLang="cs-CZ" dirty="0"/>
              <a:t> ohnivé, mají však v sobě cosi zemitého a podle některých pramenů dokonce soudil, že </a:t>
            </a:r>
            <a:r>
              <a:rPr lang="cs-CZ" altLang="cs-CZ" dirty="0">
                <a:hlinkClick r:id="rId4" tooltip="Měsíc"/>
              </a:rPr>
              <a:t>Měsíc</a:t>
            </a:r>
            <a:r>
              <a:rPr lang="cs-CZ" altLang="cs-CZ" dirty="0"/>
              <a:t> svítí jen odraženým světlem.</a:t>
            </a:r>
          </a:p>
          <a:p>
            <a:r>
              <a:rPr lang="cs-CZ" altLang="cs-CZ" dirty="0"/>
              <a:t>Ve starověku neexistovala skutečná antická obdoba moderního vědce, učenci se zabývali filosofickým studiem přírody- přírodní filosofie, předchůdce přírodních věd. </a:t>
            </a:r>
          </a:p>
          <a:p>
            <a:r>
              <a:rPr lang="cs-CZ" altLang="cs-CZ" dirty="0"/>
              <a:t>Ačkoli </a:t>
            </a:r>
            <a:r>
              <a:rPr lang="cs-CZ" altLang="cs-CZ" dirty="0" err="1"/>
              <a:t>Thalés</a:t>
            </a:r>
            <a:r>
              <a:rPr lang="cs-CZ" altLang="cs-CZ" dirty="0"/>
              <a:t>  byl pravděpodobně nejbližší prvnímu „vědci“, protože popsal, že vesmírné události lze považovat za přirozené, nikoli nutně způsobené bohy a je třeba je dále zkoumat</a:t>
            </a:r>
          </a:p>
          <a:p>
            <a:endParaRPr lang="cs-CZ" altLang="cs-CZ" dirty="0"/>
          </a:p>
          <a:p>
            <a:r>
              <a:rPr lang="cs-CZ" altLang="cs-CZ" dirty="0" err="1"/>
              <a:t>Ptolemy</a:t>
            </a:r>
            <a:r>
              <a:rPr lang="cs-CZ" altLang="cs-CZ" dirty="0"/>
              <a:t> zachytil zdánlivé pohyby planet velmi přímým způsobem, když se předpokládalo, že každá planeta se pohybuje na malé kouli nebo kruhu, nazývaném epicyklu, která se pohybuje na větší kouli nebo kruhu, nazývaném </a:t>
            </a:r>
            <a:r>
              <a:rPr lang="cs-CZ" altLang="cs-CZ" dirty="0" err="1"/>
              <a:t>defere</a:t>
            </a:r>
            <a:endParaRPr lang="cs-CZ" altLang="cs-CZ" dirty="0"/>
          </a:p>
        </p:txBody>
      </p:sp>
      <p:sp>
        <p:nvSpPr>
          <p:cNvPr id="9220" name="Zástupný symbol pro číslo snímku 3">
            <a:extLst>
              <a:ext uri="{FF2B5EF4-FFF2-40B4-BE49-F238E27FC236}">
                <a16:creationId xmlns:a16="http://schemas.microsoft.com/office/drawing/2014/main" id="{C77F23B5-D1E0-BAE9-26A8-1AF050AB1D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9E9622C-8ECA-4D16-B472-41A3A2981FF0}" type="slidenum">
              <a:rPr lang="cs-CZ" altLang="cs-CZ"/>
              <a:pPr/>
              <a:t>13</a:t>
            </a:fld>
            <a:endParaRPr lang="cs-CZ" altLang="cs-CZ"/>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52099CE8-7007-1491-2D89-AF1F2C8996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2367EF29-A314-ECF8-5F43-28D8D9CCD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svět je stvořený (</a:t>
            </a:r>
            <a:r>
              <a:rPr lang="cs-CZ" altLang="cs-CZ" dirty="0" err="1"/>
              <a:t>demiurgos</a:t>
            </a:r>
            <a:r>
              <a:rPr lang="cs-CZ" altLang="cs-CZ" dirty="0"/>
              <a:t>), viditelný obraz boha</a:t>
            </a:r>
          </a:p>
          <a:p>
            <a:r>
              <a:rPr lang="cs-CZ" altLang="cs-CZ" dirty="0"/>
              <a:t>hvězdy a planety mají inteligentní duše, jsou „nebeskými božstvy“, vládnou smrtelnými částmi lidské duše a lidského těla, čas je pohybem nebeské sféry</a:t>
            </a:r>
          </a:p>
          <a:p>
            <a:r>
              <a:rPr lang="cs-CZ" altLang="cs-CZ" dirty="0"/>
              <a:t>vesmír uspořádán jako dokonalý, harmonický a geometrický systém, který odrážel jeho filozofické představy o dokonalosti a řádu. Platónova kosmologie je popsána především v jeho dialogu **</a:t>
            </a:r>
            <a:r>
              <a:rPr lang="cs-CZ" altLang="cs-CZ" dirty="0" err="1"/>
              <a:t>Timaios</a:t>
            </a:r>
            <a:r>
              <a:rPr lang="cs-CZ" altLang="cs-CZ" dirty="0"/>
              <a:t>**, kde představuje svou teorii o vzniku a struktuře vesmíru. Zde jsou hlavní rysy Platónova pohledu na vesmír:</a:t>
            </a:r>
          </a:p>
          <a:p>
            <a:r>
              <a:rPr lang="cs-CZ" altLang="cs-CZ" dirty="0"/>
              <a:t>---</a:t>
            </a:r>
          </a:p>
          <a:p>
            <a:r>
              <a:rPr lang="cs-CZ" altLang="cs-CZ" dirty="0"/>
              <a:t> **Demiurg – Tvůrce vesmíru**</a:t>
            </a:r>
          </a:p>
          <a:p>
            <a:r>
              <a:rPr lang="cs-CZ" altLang="cs-CZ" dirty="0"/>
              <a:t>   - Vesmír byl stvořen **Demiurgem** (řemeslným bohem), který je dobrý a usiluje o vytvoření dokonalého a harmonického světa.</a:t>
            </a:r>
          </a:p>
          <a:p>
            <a:r>
              <a:rPr lang="cs-CZ" altLang="cs-CZ" dirty="0"/>
              <a:t>   - Demiurg nevytvořil vesmír z ničeho, ale uspořádal již existující chaos podle věčných idejí a matematických principů.</a:t>
            </a:r>
          </a:p>
          <a:p>
            <a:endParaRPr lang="cs-CZ" altLang="cs-CZ" dirty="0"/>
          </a:p>
          <a:p>
            <a:r>
              <a:rPr lang="cs-CZ" altLang="cs-CZ" dirty="0"/>
              <a:t>### 2. **Dokonalost a geometrie**</a:t>
            </a:r>
          </a:p>
          <a:p>
            <a:r>
              <a:rPr lang="cs-CZ" altLang="cs-CZ" dirty="0"/>
              <a:t>   - Platón věřil, že vesmír je **dokonalý** a má tvar **koule**, protože koule je nejdokonalejší geometrický tvar – je stejná ve všech směrech a nemá žádné hrany.</a:t>
            </a:r>
          </a:p>
          <a:p>
            <a:r>
              <a:rPr lang="cs-CZ" altLang="cs-CZ" dirty="0"/>
              <a:t>   - Vesmír je živý organismus, který má duši („duše světa“), a tato duše prostupuje celým vesmírem.</a:t>
            </a:r>
          </a:p>
          <a:p>
            <a:endParaRPr lang="cs-CZ" altLang="cs-CZ" dirty="0"/>
          </a:p>
          <a:p>
            <a:r>
              <a:rPr lang="cs-CZ" altLang="cs-CZ" dirty="0"/>
              <a:t>### 3. **Čtyři živly**</a:t>
            </a:r>
          </a:p>
          <a:p>
            <a:r>
              <a:rPr lang="cs-CZ" altLang="cs-CZ" dirty="0"/>
              <a:t>   - Vesmír je složen ze čtyř základních živlů (elementů): **země, vody, vzduchu a ohně**.</a:t>
            </a:r>
          </a:p>
          <a:p>
            <a:r>
              <a:rPr lang="cs-CZ" altLang="cs-CZ" dirty="0"/>
              <a:t>   - Každý z těchto živlů je spojen s pravidelným geometrickým tělesem (platónským tělesem):</a:t>
            </a:r>
          </a:p>
          <a:p>
            <a:r>
              <a:rPr lang="cs-CZ" altLang="cs-CZ" dirty="0"/>
              <a:t>     - **Oheň** – čtyřstěn (tetraedr)</a:t>
            </a:r>
          </a:p>
          <a:p>
            <a:r>
              <a:rPr lang="cs-CZ" altLang="cs-CZ" dirty="0"/>
              <a:t>     - **Vzduch** – osmistěn (oktaedr)</a:t>
            </a:r>
          </a:p>
          <a:p>
            <a:r>
              <a:rPr lang="cs-CZ" altLang="cs-CZ" dirty="0"/>
              <a:t>     - **Voda** – dvacetistěn (ikosaedr)</a:t>
            </a:r>
          </a:p>
          <a:p>
            <a:r>
              <a:rPr lang="cs-CZ" altLang="cs-CZ" dirty="0"/>
              <a:t>     - **Země** – šestistěn (krychle)</a:t>
            </a:r>
          </a:p>
          <a:p>
            <a:endParaRPr lang="cs-CZ" altLang="cs-CZ" dirty="0"/>
          </a:p>
          <a:p>
            <a:r>
              <a:rPr lang="cs-CZ" altLang="cs-CZ" dirty="0"/>
              <a:t>### 4. **Planety a nebeská tělesa**</a:t>
            </a:r>
          </a:p>
          <a:p>
            <a:r>
              <a:rPr lang="cs-CZ" altLang="cs-CZ" dirty="0"/>
              <a:t>   - Planety a hvězdy jsou podle Platóna **božské bytosti**, které se pohybují po pravidelných drahách.</a:t>
            </a:r>
          </a:p>
          <a:p>
            <a:r>
              <a:rPr lang="cs-CZ" altLang="cs-CZ" dirty="0"/>
              <a:t>   - Pohyb nebeských těles je dokonalý a kruhový, protože kruh je nejdokonalejší geometrický tvar.</a:t>
            </a:r>
          </a:p>
          <a:p>
            <a:r>
              <a:rPr lang="cs-CZ" altLang="cs-CZ" dirty="0"/>
              <a:t>   - Platón popsal sedm „planet“ (včetně Slunce a Měsíce), které se pohybují po samostatných sférách.</a:t>
            </a:r>
          </a:p>
          <a:p>
            <a:endParaRPr lang="cs-CZ" altLang="cs-CZ" dirty="0"/>
          </a:p>
          <a:p>
            <a:r>
              <a:rPr lang="cs-CZ" altLang="cs-CZ" dirty="0"/>
              <a:t>### 5. **Čas a věčnost**</a:t>
            </a:r>
          </a:p>
          <a:p>
            <a:r>
              <a:rPr lang="cs-CZ" altLang="cs-CZ" dirty="0"/>
              <a:t>   - Čas byl podle Platóna stvořen spolu s vesmírem jako „pohyblivý obraz věčnosti“.</a:t>
            </a:r>
          </a:p>
          <a:p>
            <a:r>
              <a:rPr lang="cs-CZ" altLang="cs-CZ" dirty="0"/>
              <a:t>   - Pohyb nebeských těles (jako Slunce a Měsíc) určuje plynutí času.</a:t>
            </a:r>
          </a:p>
          <a:p>
            <a:endParaRPr lang="cs-CZ" altLang="cs-CZ" dirty="0"/>
          </a:p>
          <a:p>
            <a:r>
              <a:rPr lang="cs-CZ" altLang="cs-CZ" dirty="0"/>
              <a:t>### 6. **Dualita světa**</a:t>
            </a:r>
          </a:p>
          <a:p>
            <a:r>
              <a:rPr lang="cs-CZ" altLang="cs-CZ" dirty="0"/>
              <a:t>   - Platón rozlišoval mezi **světem idejí** (dokonalým a věčným) a **hmotným světem** (nedokonalým a pomíjivým).</a:t>
            </a:r>
          </a:p>
          <a:p>
            <a:r>
              <a:rPr lang="cs-CZ" altLang="cs-CZ" dirty="0"/>
              <a:t>   - Vesmír je odrazem světa idejí, ale není tak dokonalý jako samotné ideje.</a:t>
            </a:r>
          </a:p>
          <a:p>
            <a:endParaRPr lang="cs-CZ" altLang="cs-CZ" dirty="0"/>
          </a:p>
          <a:p>
            <a:r>
              <a:rPr lang="cs-CZ" altLang="cs-CZ" dirty="0"/>
              <a:t>### 7. **Hierarchie vesmíru**</a:t>
            </a:r>
          </a:p>
          <a:p>
            <a:r>
              <a:rPr lang="cs-CZ" altLang="cs-CZ" dirty="0"/>
              <a:t>   - Země je podle Platóna ve středu vesmíru (geocentrický model).</a:t>
            </a:r>
          </a:p>
          <a:p>
            <a:r>
              <a:rPr lang="cs-CZ" altLang="cs-CZ" dirty="0"/>
              <a:t>   - Nad Zemí se nacházejí sféry planet, Měsíce, Slunce a hvězd.</a:t>
            </a:r>
          </a:p>
          <a:p>
            <a:r>
              <a:rPr lang="cs-CZ" altLang="cs-CZ" dirty="0"/>
              <a:t>   - Nejvzdálenější sféra patří **hvězdám**, které jsou nejblíže dokonalosti a věčnosti.</a:t>
            </a:r>
          </a:p>
          <a:p>
            <a:endParaRPr lang="cs-CZ" altLang="cs-CZ" dirty="0"/>
          </a:p>
          <a:p>
            <a:endParaRPr lang="cs-CZ" altLang="cs-CZ" dirty="0"/>
          </a:p>
        </p:txBody>
      </p:sp>
      <p:sp>
        <p:nvSpPr>
          <p:cNvPr id="11268" name="Slide Number Placeholder 3">
            <a:extLst>
              <a:ext uri="{FF2B5EF4-FFF2-40B4-BE49-F238E27FC236}">
                <a16:creationId xmlns:a16="http://schemas.microsoft.com/office/drawing/2014/main" id="{A3D67B5B-7761-F9A2-2580-B6D9AECD83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A83000-1C8C-4812-9619-91E2ED6CB6DC}" type="slidenum">
              <a:rPr lang="cs-CZ" altLang="cs-CZ"/>
              <a:pPr/>
              <a:t>14</a:t>
            </a:fld>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obrázek snímku 1">
            <a:extLst>
              <a:ext uri="{FF2B5EF4-FFF2-40B4-BE49-F238E27FC236}">
                <a16:creationId xmlns:a16="http://schemas.microsoft.com/office/drawing/2014/main" id="{8F73BE5A-3323-0C6C-033E-B9B97B6753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Zástupný symbol pro poznámky 2">
            <a:extLst>
              <a:ext uri="{FF2B5EF4-FFF2-40B4-BE49-F238E27FC236}">
                <a16:creationId xmlns:a16="http://schemas.microsoft.com/office/drawing/2014/main" id="{1E0D4F3D-0163-5ACC-6C88-265967262E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a:t>Metoda zjištění poměrů velikosti Země, Slunce a Měsíce:   Založena na pozorování zatmění Měsíce. Průměr zemského stínu ve vzdálenosti Měsíce je podle Aristarcha 2× větší než</a:t>
            </a:r>
          </a:p>
          <a:p>
            <a:pPr eaLnBrk="1" hangingPunct="1"/>
            <a:r>
              <a:rPr lang="cs-CZ" altLang="cs-CZ" dirty="0"/>
              <a:t> je průměr Měsíce. Měsíc totiž vstupuje do zemského stínu stejnou dobu jako je ve stínu a jako ze stínu vystupuje. </a:t>
            </a:r>
          </a:p>
          <a:p>
            <a:pPr eaLnBrk="1" hangingPunct="1"/>
            <a:r>
              <a:rPr lang="cs-CZ" altLang="cs-CZ" dirty="0"/>
              <a:t>Správná hodnota: průměr stínu Země ve vzdálenosti Měsíce je asi 2,6 průměru Měsíce.   </a:t>
            </a:r>
          </a:p>
          <a:p>
            <a:pPr eaLnBrk="1" hangingPunct="1"/>
            <a:r>
              <a:rPr lang="cs-CZ" altLang="cs-CZ" dirty="0"/>
              <a:t>Z podobnosti trojúhelníků a z předchozích výsledků vyplývá, že poloměr Slunce je asi 6,75× větší než poloměr Země a poloměr Měsíce je asi 0,36 poloměru Země. </a:t>
            </a:r>
          </a:p>
          <a:p>
            <a:pPr eaLnBrk="1" hangingPunct="1"/>
            <a:r>
              <a:rPr lang="cs-CZ" altLang="cs-CZ" dirty="0"/>
              <a:t>Poměry velikostí a vzdáleností Země, Slunce a Měsíce již dávaly určitou představu o uspořádání vesmíru.</a:t>
            </a:r>
          </a:p>
          <a:p>
            <a:pPr eaLnBrk="1" hangingPunct="1"/>
            <a:endParaRPr lang="cs-CZ" altLang="cs-CZ" dirty="0"/>
          </a:p>
          <a:p>
            <a:pPr eaLnBrk="1" hangingPunct="1"/>
            <a:r>
              <a:rPr lang="cs-CZ" altLang="cs-CZ" dirty="0"/>
              <a:t>Problémy metody:</a:t>
            </a:r>
          </a:p>
          <a:p>
            <a:pPr eaLnBrk="1" hangingPunct="1"/>
            <a:r>
              <a:rPr lang="cs-CZ" altLang="cs-CZ" dirty="0"/>
              <a:t>    Přesné určení okamžiku první (poslední) čtvrti.</a:t>
            </a:r>
          </a:p>
          <a:p>
            <a:pPr eaLnBrk="1" hangingPunct="1"/>
            <a:r>
              <a:rPr lang="cs-CZ" altLang="cs-CZ" dirty="0"/>
              <a:t>    Přesné změření úhlu (objekty nejsou bodové).</a:t>
            </a:r>
          </a:p>
          <a:p>
            <a:pPr eaLnBrk="1" hangingPunct="1"/>
            <a:r>
              <a:rPr lang="cs-CZ" altLang="cs-CZ" dirty="0"/>
              <a:t>    Malá nepřesnost v určení úhlu vede k obrovské chybě ve výsledku.</a:t>
            </a:r>
          </a:p>
          <a:p>
            <a:pPr eaLnBrk="1" hangingPunct="1"/>
            <a:r>
              <a:rPr lang="cs-CZ" altLang="cs-CZ" dirty="0"/>
              <a:t>    </a:t>
            </a:r>
            <a:r>
              <a:rPr lang="cs-CZ" altLang="cs-CZ" dirty="0" err="1"/>
              <a:t>Aristarchos</a:t>
            </a:r>
            <a:r>
              <a:rPr lang="cs-CZ" altLang="cs-CZ" dirty="0"/>
              <a:t> uvádí velikost uvažovaného úhlu: 87°. </a:t>
            </a:r>
          </a:p>
          <a:p>
            <a:pPr eaLnBrk="1" hangingPunct="1"/>
            <a:r>
              <a:rPr lang="cs-CZ" altLang="cs-CZ" dirty="0"/>
              <a:t>    Správná hodnota je však 89° 51´. Tato nepřesnost vede k velké chybě ve výsledku:</a:t>
            </a:r>
          </a:p>
          <a:p>
            <a:pPr eaLnBrk="1" hangingPunct="1"/>
            <a:endParaRPr lang="cs-CZ" altLang="cs-CZ" dirty="0"/>
          </a:p>
          <a:p>
            <a:pPr eaLnBrk="1" hangingPunct="1"/>
            <a:r>
              <a:rPr lang="cs-CZ" altLang="cs-CZ" dirty="0"/>
              <a:t>    cos 87° = 1/19, cos 89° = 1/58, cos 89° 50´= 1/343.</a:t>
            </a:r>
          </a:p>
          <a:p>
            <a:pPr eaLnBrk="1" hangingPunct="1"/>
            <a:endParaRPr lang="cs-CZ" altLang="cs-CZ" dirty="0"/>
          </a:p>
          <a:p>
            <a:pPr eaLnBrk="1" hangingPunct="1"/>
            <a:r>
              <a:rPr lang="cs-CZ" altLang="cs-CZ" dirty="0"/>
              <a:t>    Přesné změření úhlu je těžké.</a:t>
            </a:r>
          </a:p>
          <a:p>
            <a:pPr eaLnBrk="1" hangingPunct="1"/>
            <a:endParaRPr lang="cs-CZ" altLang="cs-CZ" dirty="0"/>
          </a:p>
          <a:p>
            <a:pPr eaLnBrk="1" hangingPunct="1"/>
            <a:r>
              <a:rPr lang="cs-CZ" altLang="cs-CZ" dirty="0"/>
              <a:t>    Ve skutečnosti je Slunce od Země asi 390× dále než Měsíc. </a:t>
            </a:r>
          </a:p>
        </p:txBody>
      </p:sp>
      <p:sp>
        <p:nvSpPr>
          <p:cNvPr id="13316" name="Zástupný symbol pro číslo snímku 3">
            <a:extLst>
              <a:ext uri="{FF2B5EF4-FFF2-40B4-BE49-F238E27FC236}">
                <a16:creationId xmlns:a16="http://schemas.microsoft.com/office/drawing/2014/main" id="{8F45A73B-90D3-CD1E-0D2E-11EB0778DC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928D68A-D227-4644-8D3E-DD3118DC0F61}" type="slidenum">
              <a:rPr lang="cs-CZ" altLang="cs-CZ"/>
              <a:pPr/>
              <a:t>15</a:t>
            </a:fld>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obrázek snímku 1">
            <a:extLst>
              <a:ext uri="{FF2B5EF4-FFF2-40B4-BE49-F238E27FC236}">
                <a16:creationId xmlns:a16="http://schemas.microsoft.com/office/drawing/2014/main" id="{D6586234-1EE2-553D-F080-C6562C20B5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Zástupný symbol pro poznámky 2">
            <a:extLst>
              <a:ext uri="{FF2B5EF4-FFF2-40B4-BE49-F238E27FC236}">
                <a16:creationId xmlns:a16="http://schemas.microsoft.com/office/drawing/2014/main" id="{4217B5CF-4434-FA7B-FDB4-6F5896A73A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a:t>Pokud osoba vyskočí na nerotující Zemi, jak předpokládá Ptolemaios, osoba by přistála na stejném místě, ze kterého skočila. V modelu je Země zcela nehybná, proto během skoku nedojde k žádnému pohybu ovlivňujícímu trajektorii osoby. To znamená, že země pod člověkem se nehýbe. Ptolemaiův předpoklad stacionární Země je v souladu s lidskou zkušeností. Když lidé skáčou, nepozorují žádný boční pohyb nebo posun, což by zřejmě podporovalo myšlenku, že se Země nepohybuje. </a:t>
            </a:r>
          </a:p>
          <a:p>
            <a:pPr eaLnBrk="1" hangingPunct="1"/>
            <a:r>
              <a:rPr lang="cs-CZ" altLang="cs-CZ" dirty="0"/>
              <a:t>(Žádný </a:t>
            </a:r>
            <a:r>
              <a:rPr lang="cs-CZ" altLang="cs-CZ" dirty="0" err="1"/>
              <a:t>Coriolisův</a:t>
            </a:r>
            <a:r>
              <a:rPr lang="cs-CZ" altLang="cs-CZ" dirty="0"/>
              <a:t> efekt nebo setrvačné síly)</a:t>
            </a:r>
          </a:p>
          <a:p>
            <a:pPr eaLnBrk="1" hangingPunct="1"/>
            <a:r>
              <a:rPr lang="cs-CZ" altLang="cs-CZ" dirty="0"/>
              <a:t>Skok je čistě vertikální pohyb řízený pouze gravitací přitahující osobu zpět na stejné místo. Ve skutečnosti Země rotuje a její rotace má jemné účinky na pohyb. </a:t>
            </a:r>
          </a:p>
          <a:p>
            <a:pPr eaLnBrk="1" hangingPunct="1"/>
            <a:r>
              <a:rPr lang="cs-CZ" altLang="cs-CZ" dirty="0"/>
              <a:t>Pokud byste skočili na rotující Zemi:- Země pod vámi se pohybuje v důsledku rotace Země (asi 1 670 km/h na rovníku). Před skokem sdílíte stejnou rotační rychlost jako povrch země, stále byste přistáli na stejném místě (za předpokladu, že žádný odpor vzduchu nebo jiné síly). To je způsobeno zachováním momentu hybnosti.</a:t>
            </a:r>
          </a:p>
          <a:p>
            <a:pPr eaLnBrk="1" hangingPunct="1"/>
            <a:r>
              <a:rPr lang="cs-CZ" altLang="cs-CZ" dirty="0"/>
              <a:t>Ve skutečnosti jsou rotace a orbitální pohyb Země tak plynulé a konzistentní, že je necítíme, a výrazně neovlivňují pohyby v malém měřítku.</a:t>
            </a:r>
          </a:p>
          <a:p>
            <a:pPr eaLnBrk="1" hangingPunct="1"/>
            <a:endParaRPr lang="cs-CZ" altLang="cs-CZ" dirty="0"/>
          </a:p>
          <a:p>
            <a:r>
              <a:rPr lang="cs-CZ" dirty="0"/>
              <a:t>Pokud by se Země otáčela </a:t>
            </a:r>
            <a:r>
              <a:rPr lang="cs-CZ" b="1" dirty="0"/>
              <a:t>mnohem rychleji</a:t>
            </a:r>
            <a:r>
              <a:rPr lang="cs-CZ" dirty="0"/>
              <a:t>, například několikrát rychleji než nyní, efekt by byl znatelnější:</a:t>
            </a:r>
          </a:p>
          <a:p>
            <a:pPr>
              <a:buFont typeface="Arial" panose="020B0604020202020204" pitchFamily="34" charset="0"/>
              <a:buChar char="•"/>
            </a:pPr>
            <a:r>
              <a:rPr lang="cs-CZ" dirty="0"/>
              <a:t>Během výskoku by se Země pod vámi otočila o větší úhel, takže byste dopadli </a:t>
            </a:r>
            <a:r>
              <a:rPr lang="cs-CZ" b="1" dirty="0"/>
              <a:t>mírně vedle</a:t>
            </a:r>
            <a:r>
              <a:rPr lang="cs-CZ" dirty="0"/>
              <a:t> místa, odkud jste skočili.</a:t>
            </a:r>
          </a:p>
          <a:p>
            <a:pPr>
              <a:buFont typeface="Arial" panose="020B0604020202020204" pitchFamily="34" charset="0"/>
              <a:buChar char="•"/>
            </a:pPr>
            <a:r>
              <a:rPr lang="cs-CZ" dirty="0"/>
              <a:t>Tento efekt by byl výraznější, čím vyšší by byl váš skok (protože byste byli ve vzduchu déle) a čím rychlejší by byla rotace Země.</a:t>
            </a:r>
          </a:p>
          <a:p>
            <a:pPr eaLnBrk="1" hangingPunct="1"/>
            <a:endParaRPr lang="cs-CZ" altLang="cs-CZ" dirty="0"/>
          </a:p>
        </p:txBody>
      </p:sp>
      <p:sp>
        <p:nvSpPr>
          <p:cNvPr id="17412" name="Zástupný symbol pro číslo snímku 3">
            <a:extLst>
              <a:ext uri="{FF2B5EF4-FFF2-40B4-BE49-F238E27FC236}">
                <a16:creationId xmlns:a16="http://schemas.microsoft.com/office/drawing/2014/main" id="{0CA5EFF5-5491-EB5E-C6B3-1EEB7616C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9BF393-3119-445D-890C-1C799CA02E35}" type="slidenum">
              <a:rPr lang="cs-CZ" altLang="cs-CZ"/>
              <a:pPr/>
              <a:t>16</a:t>
            </a:fld>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obrázek snímku 1">
            <a:extLst>
              <a:ext uri="{FF2B5EF4-FFF2-40B4-BE49-F238E27FC236}">
                <a16:creationId xmlns:a16="http://schemas.microsoft.com/office/drawing/2014/main" id="{F0E6F88D-CA26-3BC1-48B9-ABEE8DDCBB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Zástupný symbol pro poznámky 2">
            <a:extLst>
              <a:ext uri="{FF2B5EF4-FFF2-40B4-BE49-F238E27FC236}">
                <a16:creationId xmlns:a16="http://schemas.microsoft.com/office/drawing/2014/main" id="{A9960651-6740-9925-E745-108E049598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a:t>Inspirace- </a:t>
            </a:r>
            <a:r>
              <a:rPr lang="cs-CZ" dirty="0">
                <a:effectLst/>
              </a:rPr>
              <a:t>obeplutí zeměkoule poprvé? V letech 1519-1522 Fernandem </a:t>
            </a:r>
            <a:r>
              <a:rPr lang="cs-CZ" dirty="0" err="1">
                <a:effectLst/>
              </a:rPr>
              <a:t>Magalchaensem</a:t>
            </a:r>
            <a:r>
              <a:rPr lang="cs-CZ" dirty="0">
                <a:effectLst/>
              </a:rPr>
              <a:t>. </a:t>
            </a:r>
            <a:r>
              <a:rPr lang="cs-CZ" dirty="0"/>
              <a:t>Chvalozpěv o Slunci na mladého polského studenta, který navštívil Itálii udělal dojem. Po návratu do Polska začal pracovat na řešení otázek kladených ptolemaiovským astronomickým systémem. S požehnáním církve, jíž formálně sloužil jako kanovník, začal Koperník modernizovat astronomický aparát, s jehož pomocí církev prováděla takové důležité výpočty jako </a:t>
            </a:r>
            <a:r>
              <a:rPr lang="cs-CZ" b="1" dirty="0"/>
              <a:t>určení správných dat velikonoc a jiných svátků. </a:t>
            </a:r>
          </a:p>
          <a:p>
            <a:r>
              <a:rPr lang="cs-CZ" b="1" dirty="0"/>
              <a:t>Vědecká revoluce</a:t>
            </a:r>
          </a:p>
          <a:p>
            <a:r>
              <a:rPr lang="cs-CZ" b="1" dirty="0"/>
              <a:t>Koperník.</a:t>
            </a:r>
            <a:r>
              <a:rPr lang="cs-CZ" dirty="0"/>
              <a:t> V roce 1543, na své smrtelné posteli, dokončil Koperník korektury svého velkého díla; zemřel právě v den jeho vydání. Jeho kniha De </a:t>
            </a:r>
            <a:r>
              <a:rPr lang="cs-CZ" dirty="0" err="1"/>
              <a:t>revolutionibus</a:t>
            </a:r>
            <a:r>
              <a:rPr lang="cs-CZ" dirty="0"/>
              <a:t> </a:t>
            </a:r>
            <a:r>
              <a:rPr lang="cs-CZ" dirty="0" err="1"/>
              <a:t>orbium</a:t>
            </a:r>
            <a:r>
              <a:rPr lang="cs-CZ" dirty="0"/>
              <a:t> </a:t>
            </a:r>
            <a:r>
              <a:rPr lang="cs-CZ" dirty="0" err="1"/>
              <a:t>coelestium</a:t>
            </a:r>
            <a:r>
              <a:rPr lang="cs-CZ" dirty="0"/>
              <a:t> (O obězích nebeských těles) byla startovním výstřelem revoluce, jejíž důsledky byly důležitější, než libovolná jiná intelektuální událost v historii lidstva. </a:t>
            </a:r>
          </a:p>
          <a:p>
            <a:r>
              <a:rPr lang="cs-CZ" dirty="0"/>
              <a:t>Vědecká revoluce radikálně změnila způsob myšlení a materiální podmínky lidského života a její možnosti dodnes nebyly vyčerpány. To vše začalo tím, že se Koperník opovážil položit do středu vesmíru ne Zemi, ale Slunce. Aby zdůvodnil tuto ideu, citoval vlastně Koperník platónské argumenty. </a:t>
            </a:r>
          </a:p>
          <a:p>
            <a:r>
              <a:rPr lang="cs-CZ" dirty="0"/>
              <a:t>Svá tvrzení podporoval pozorováními a matematickými důkazy. Výsledky byly impozantní. Jedním rázem Koperník redukoval složitost hraničící s chaosem na elegantní jednoduchost. Viditelné zpětné a dopředné pohyby planet, s nimiž se nebylo snadné vypořádat v Ptolemaiově systému, mohly být popsány přičtením nebo odečtením vlastního oběžného pohybu Země k pohybům dalších planet. Touto kombinací pohybů bylo možné vysvětlit i změny jasnosti planet. </a:t>
            </a:r>
          </a:p>
          <a:p>
            <a:r>
              <a:rPr lang="cs-CZ" dirty="0"/>
              <a:t>Skutečnost, že nikdy nebylo možné vidět na obloze Merkur a Venuši na opačné straně Slunce, vysvětlil Koperník tak, že umístil jejich dráhy blíže ke Slunci než dráhu Země. Koperník dokázal seřadit planety podle jejich vzdálenosti od Slunce na základě jejich rychlostí, a tak vytvořil planetární systém, což se nepodařilo Ptolemaiovi. Tomuto systému byla vlastní jednoduchost a díky tomu se stal neodolatelným pro všechny, </a:t>
            </a:r>
            <a:r>
              <a:rPr lang="cs-CZ" dirty="0" err="1"/>
              <a:t>kt</a:t>
            </a:r>
            <a:r>
              <a:rPr lang="cs-CZ" dirty="0"/>
              <a:t> věřili, že Bůh je dokonalým umělcem. I když to není rigorózní důkaz, nelze estetická hlediska v historii vědy ignorovat. </a:t>
            </a:r>
          </a:p>
          <a:p>
            <a:r>
              <a:rPr lang="cs-CZ" dirty="0"/>
              <a:t>Koperník nevyřešil všechny problémy spojené s ptolemaiovským systémem. Navíc systém vedl k některým důsledkům, které budily značnou pozornost: A jak je možné, že rotace Země jednou za 24 hodin kolem vlastní osy nezničí všechny objekty, včetně lidí, na jejím povrchu?. Jestliže Země obíhá kolem Slunce, pak by se viditelná poloha pevných hvězd při pohybu Země po její dráze měla měnit. Koperník a jeho současníci nebyli schopni takový posun (nazývaný hvězdnou paralaxou) objevit, a tento neúspěch bylo možné vysvětlit pouze dvěma způsoby. Buď byla Země ve středu, a pak by se žádná paralaxa nevyskytovala, nebo byly hvězdy tak daleko, že byla paralaxa příliš malá, aby ji bylo možné pozorovat. Koperník zvolil druhou možnost a musel se smířit s obrovským vesmírem, který byl většinou prázdným prostorem. Protože se předpokládalo, že Bůh nedělá nic zbytečného, jaký pak mohl být účel stvoření Země a lidstva, ztracených v obrovském prostoru? Přijmout Koperníka znamenalo vzdát se Dantova kosmu. Aristotelovská hierarchie společenského a politického postavení a církevní hierarchie by zmizely a byly by nahrazeny plochostí eukleidovského prostoru. Byla to myšlenka nepříliš lákavá pro většinu intelektuálů 16. století, a Koperníkova velká myšlenka tak zůstávala na pokraji astronomického myšlení. Všichni astronomové ji znali, někteří s ní srovnávali svá pozorování, ale pouze hrstka ji nadšeně přijímala. </a:t>
            </a:r>
          </a:p>
          <a:p>
            <a:endParaRPr lang="cs-CZ" dirty="0"/>
          </a:p>
          <a:p>
            <a:r>
              <a:rPr lang="cs-CZ" dirty="0"/>
              <a:t>Kopernikánský obrat symbolizuje </a:t>
            </a:r>
            <a:r>
              <a:rPr lang="cs-CZ" b="1" dirty="0"/>
              <a:t>radikální změnu paradigmatu</a:t>
            </a:r>
            <a:r>
              <a:rPr lang="cs-CZ" dirty="0"/>
              <a:t> – přechod od zažitého způsobu myšlení k novému, revolučnímu pohledu na realitu. V širším smyslu se tento pojem používá i v jiných oblastech, například ve filosofii, kde označuje zásadní změny v chápání světa nebo člověka. Například </a:t>
            </a:r>
            <a:r>
              <a:rPr lang="cs-CZ" b="1" dirty="0"/>
              <a:t>Immanuel Kant</a:t>
            </a:r>
            <a:r>
              <a:rPr lang="cs-CZ" dirty="0"/>
              <a:t> použil termín „kopernikánský obrat“ pro svou filosofickou revoluci, kdy místo toho, aby se realita přizpůsobovala našemu poznání, naopak naše poznání utváří realitu.</a:t>
            </a:r>
          </a:p>
          <a:p>
            <a:r>
              <a:rPr lang="cs-CZ" dirty="0"/>
              <a:t>Zjednodušeně řečeno, </a:t>
            </a:r>
            <a:r>
              <a:rPr lang="cs-CZ" b="1" dirty="0"/>
              <a:t>Kopernikánský obrat</a:t>
            </a:r>
            <a:r>
              <a:rPr lang="cs-CZ" dirty="0"/>
              <a:t> znamená </a:t>
            </a:r>
            <a:r>
              <a:rPr lang="cs-CZ" b="1" dirty="0"/>
              <a:t>převrat v myšlení</a:t>
            </a:r>
            <a:r>
              <a:rPr lang="cs-CZ" dirty="0"/>
              <a:t>, který mění dosavadní zažité představy a otevírá zcela nové perspektivy.</a:t>
            </a:r>
          </a:p>
          <a:p>
            <a:endParaRPr lang="cs-CZ" dirty="0"/>
          </a:p>
          <a:p>
            <a:pPr eaLnBrk="1" hangingPunct="1"/>
            <a:endParaRPr lang="cs-CZ" altLang="cs-CZ" dirty="0"/>
          </a:p>
        </p:txBody>
      </p:sp>
      <p:sp>
        <p:nvSpPr>
          <p:cNvPr id="20484" name="Zástupný symbol pro číslo snímku 3">
            <a:extLst>
              <a:ext uri="{FF2B5EF4-FFF2-40B4-BE49-F238E27FC236}">
                <a16:creationId xmlns:a16="http://schemas.microsoft.com/office/drawing/2014/main" id="{CB639DFB-93D9-25F7-C9C7-23C771884D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3FFDE2A-2C1D-47CC-81A7-F41982B156CE}" type="slidenum">
              <a:rPr lang="cs-CZ" altLang="cs-CZ"/>
              <a:pPr/>
              <a:t>17</a:t>
            </a:fld>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71E9B462-CC35-4349-A2A0-8E2A4A712CB9}"/>
              </a:ext>
            </a:extLst>
          </p:cNvPr>
          <p:cNvSpPr>
            <a:spLocks noGrp="1" noRot="1" noChangeAspect="1" noTextEdit="1"/>
          </p:cNvSpPr>
          <p:nvPr>
            <p:ph type="sldImg"/>
          </p:nvPr>
        </p:nvSpPr>
        <p:spPr bwMode="auto">
          <a:xfrm>
            <a:off x="1468438" y="647700"/>
            <a:ext cx="3444875" cy="2582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a:extLst>
              <a:ext uri="{FF2B5EF4-FFF2-40B4-BE49-F238E27FC236}">
                <a16:creationId xmlns:a16="http://schemas.microsoft.com/office/drawing/2014/main" id="{7ACC5A29-CED6-4102-B209-4C49810CFD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dirty="0"/>
              <a:t>Galileo Galilei je stále kontroverzní postavou, protože jeho život a dílo se dotýkají mnoha zásadních otázek, které nás trápí dodnes. Jeho příběh je příběhem o střetu mezi tradicí a inovací, mezi vírou a rozumem, mezi autoritou a svobodou.</a:t>
            </a:r>
            <a:endParaRPr lang="cs-CZ" altLang="cs-CZ" dirty="0"/>
          </a:p>
        </p:txBody>
      </p:sp>
    </p:spTree>
    <p:extLst>
      <p:ext uri="{BB962C8B-B14F-4D97-AF65-F5344CB8AC3E}">
        <p14:creationId xmlns:p14="http://schemas.microsoft.com/office/powerpoint/2010/main" val="4281440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a:t>Na počátku 17. století Galileo Galilei díky sestrojení účinnějšího dalekohledu spatřil </a:t>
            </a:r>
            <a:r>
              <a:rPr lang="cs-CZ" altLang="cs-CZ" b="1" dirty="0"/>
              <a:t>měsíce jiných planet</a:t>
            </a:r>
            <a:r>
              <a:rPr lang="cs-CZ" altLang="cs-CZ" dirty="0"/>
              <a:t>. 4 největší a nejjasnější ze 79 Jupiterových měsíců: </a:t>
            </a:r>
            <a:r>
              <a:rPr lang="cs-CZ" altLang="cs-CZ" dirty="0" err="1"/>
              <a:t>Io</a:t>
            </a:r>
            <a:r>
              <a:rPr lang="cs-CZ" altLang="cs-CZ" dirty="0"/>
              <a:t>, Europa, Ganymedes a </a:t>
            </a:r>
            <a:r>
              <a:rPr lang="cs-CZ" altLang="cs-CZ" dirty="0" err="1"/>
              <a:t>Callisto</a:t>
            </a:r>
            <a:r>
              <a:rPr lang="cs-CZ" altLang="cs-CZ" dirty="0"/>
              <a:t>. Jsou to vůbec první nebeská tělesa objevená dalekohledem. To byl konec představ o Zemi, kolem které se vše otáčí. Zbývalo vyřešit otázku paralaxy.</a:t>
            </a:r>
          </a:p>
          <a:p>
            <a:r>
              <a:rPr lang="cs-CZ" altLang="cs-CZ" dirty="0"/>
              <a:t>1610 vydal Galileo Galilei  spisek Hvězdný posel, věnovaný florentskému vévodovi Medicejskému, v němž jako popsal pozorování oblohy pomocí dalekohledu a oznámil objev Jupiterových měsíčků. Jeden výtisk poslal rovněž </a:t>
            </a:r>
            <a:r>
              <a:rPr lang="cs-CZ" altLang="cs-CZ" dirty="0" err="1"/>
              <a:t>Johannesu</a:t>
            </a:r>
            <a:r>
              <a:rPr lang="cs-CZ" altLang="cs-CZ" dirty="0"/>
              <a:t> Keplerovi.</a:t>
            </a:r>
          </a:p>
          <a:p>
            <a:endParaRPr lang="cs-CZ" altLang="cs-CZ" dirty="0"/>
          </a:p>
          <a:p>
            <a:r>
              <a:rPr lang="cs-CZ" altLang="cs-CZ" dirty="0"/>
              <a:t>Galileo jej proto roku 1623 obvinil ve svém italsky psaném díle </a:t>
            </a:r>
            <a:r>
              <a:rPr lang="cs-CZ" altLang="cs-CZ" dirty="0" err="1"/>
              <a:t>Il</a:t>
            </a:r>
            <a:r>
              <a:rPr lang="cs-CZ" altLang="cs-CZ" dirty="0"/>
              <a:t> </a:t>
            </a:r>
            <a:r>
              <a:rPr lang="cs-CZ" altLang="cs-CZ" dirty="0" err="1"/>
              <a:t>Saggiatore</a:t>
            </a:r>
            <a:r>
              <a:rPr lang="cs-CZ" altLang="cs-CZ" dirty="0"/>
              <a:t> (Prubíř) z </a:t>
            </a:r>
            <a:r>
              <a:rPr lang="cs-CZ" altLang="cs-CZ" dirty="0" err="1"/>
              <a:t>plagiátorstvía</a:t>
            </a:r>
            <a:r>
              <a:rPr lang="cs-CZ" altLang="cs-CZ" dirty="0"/>
              <a:t> vyjádřil podezření, že Marius Jupiterovy</a:t>
            </a:r>
          </a:p>
          <a:p>
            <a:r>
              <a:rPr lang="cs-CZ" altLang="cs-CZ" dirty="0"/>
              <a:t>měsíce vůbec nepozoroval, ale převzal je z Hvězdného posla. Tento prohřešek se Mariovi nespravedlivě přičítal dalších téměř čtyři sta let. </a:t>
            </a:r>
          </a:p>
          <a:p>
            <a:r>
              <a:rPr lang="cs-CZ" altLang="cs-CZ" dirty="0"/>
              <a:t>Zdá se, že v posledních letech došlo k rozuzlení případu a k rehabilitaci Simona Maria.</a:t>
            </a:r>
          </a:p>
          <a:p>
            <a:r>
              <a:rPr lang="cs-CZ" altLang="cs-CZ" dirty="0"/>
              <a:t>Marius v protestantském Německu stále ještě užíval starého juliánského kalendáře, kdežto Galilei v katolické Itálii již nového gregoriánského. Oba kalendáře byly po</a:t>
            </a:r>
          </a:p>
          <a:p>
            <a:r>
              <a:rPr lang="cs-CZ" altLang="cs-CZ" dirty="0"/>
              <a:t>nějakou dobu platné současně, a uživatelé juliánského kalendáře proto museli přičítat deset dní, aby jejich datum odpovídalo datu nového kalendáře.</a:t>
            </a:r>
          </a:p>
          <a:p>
            <a:r>
              <a:rPr lang="cs-CZ" altLang="cs-CZ" dirty="0"/>
              <a:t>Medicejské hvězdy</a:t>
            </a:r>
          </a:p>
          <a:p>
            <a:endParaRPr lang="cs-CZ" altLang="cs-CZ" dirty="0"/>
          </a:p>
          <a:p>
            <a:endParaRPr lang="cs-CZ" altLang="cs-CZ" dirty="0"/>
          </a:p>
          <a:p>
            <a:r>
              <a:rPr lang="cs-CZ" altLang="cs-CZ" dirty="0"/>
              <a:t>příhoda</a:t>
            </a:r>
          </a:p>
          <a:p>
            <a:r>
              <a:rPr lang="cs-CZ" sz="1200" b="0" i="0" kern="1200" dirty="0">
                <a:solidFill>
                  <a:schemeClr val="tx1"/>
                </a:solidFill>
                <a:effectLst/>
                <a:latin typeface="+mn-lt"/>
                <a:ea typeface="+mn-ea"/>
                <a:cs typeface="+mn-cs"/>
              </a:rPr>
              <a:t>Dne 7. ledna 1609 Galileo obrátil svůj přístroj k jasné planetě Jupiter. Ke svému překvapení spatřil u planety tři "hvězdičky"; o několik dní později už byly čtyři. Noc za nocí Galileo tyto objekty stopoval a došel k překvapujícímu závěru - že totiž existují "čtyři bludná hvězdná tělesa vykonávající oběhy kolem Jupiteru". Musí to být měsíce, které krouží kolem Jupiteru stejně, jako náš Měsíc obíhá Zemi. </a:t>
            </a:r>
          </a:p>
          <a:p>
            <a:r>
              <a:rPr lang="cs-CZ" sz="1200" b="0" i="0" kern="1200" dirty="0">
                <a:solidFill>
                  <a:schemeClr val="tx1"/>
                </a:solidFill>
                <a:effectLst/>
                <a:latin typeface="+mn-lt"/>
                <a:ea typeface="+mn-ea"/>
                <a:cs typeface="+mn-cs"/>
              </a:rPr>
              <a:t>Galileo okamžitě pochopil vědecký význam toho, co viděl, na rozdíl od jiných astronomů, kteří byli tímto představením pouze zaujati. </a:t>
            </a:r>
          </a:p>
          <a:p>
            <a:r>
              <a:rPr lang="cs-CZ" sz="1200" b="0" i="0" kern="1200" dirty="0">
                <a:solidFill>
                  <a:schemeClr val="tx1"/>
                </a:solidFill>
                <a:effectLst/>
                <a:latin typeface="+mn-lt"/>
                <a:ea typeface="+mn-ea"/>
                <a:cs typeface="+mn-cs"/>
              </a:rPr>
              <a:t>Tento svazek věnoval </a:t>
            </a:r>
            <a:r>
              <a:rPr lang="cs-CZ" sz="1200" b="0" i="0" kern="1200" dirty="0" err="1">
                <a:solidFill>
                  <a:schemeClr val="tx1"/>
                </a:solidFill>
                <a:effectLst/>
                <a:latin typeface="+mn-lt"/>
                <a:ea typeface="+mn-ea"/>
                <a:cs typeface="+mn-cs"/>
              </a:rPr>
              <a:t>Cosimovi</a:t>
            </a:r>
            <a:r>
              <a:rPr lang="cs-CZ" sz="1200" b="0" i="0" kern="1200" dirty="0">
                <a:solidFill>
                  <a:schemeClr val="tx1"/>
                </a:solidFill>
                <a:effectLst/>
                <a:latin typeface="+mn-lt"/>
                <a:ea typeface="+mn-ea"/>
                <a:cs typeface="+mn-cs"/>
              </a:rPr>
              <a:t> Medicejskému, florentskému velkovévodovi, a Jupiterovy měsíce v něm pojmenoval "Medicejské hvězdy". Tento název se však nikdy neujal a astronomové přijali jména navržená Galileovým rivalem Simonem </a:t>
            </a:r>
            <a:r>
              <a:rPr lang="cs-CZ" sz="1200" b="0" i="0" kern="1200" dirty="0" err="1">
                <a:solidFill>
                  <a:schemeClr val="tx1"/>
                </a:solidFill>
                <a:effectLst/>
                <a:latin typeface="+mn-lt"/>
                <a:ea typeface="+mn-ea"/>
                <a:cs typeface="+mn-cs"/>
              </a:rPr>
              <a:t>Mariusem</a:t>
            </a:r>
            <a:r>
              <a:rPr lang="cs-CZ" sz="1200" b="0" i="0" kern="1200" dirty="0">
                <a:solidFill>
                  <a:schemeClr val="tx1"/>
                </a:solidFill>
                <a:effectLst/>
                <a:latin typeface="+mn-lt"/>
                <a:ea typeface="+mn-ea"/>
                <a:cs typeface="+mn-cs"/>
              </a:rPr>
              <a:t>, který ony měsíce údajně pozoroval dříve - </a:t>
            </a:r>
            <a:r>
              <a:rPr lang="cs-CZ" sz="1200" b="0" i="0" kern="1200" dirty="0" err="1">
                <a:solidFill>
                  <a:schemeClr val="tx1"/>
                </a:solidFill>
                <a:effectLst/>
                <a:latin typeface="+mn-lt"/>
                <a:ea typeface="+mn-ea"/>
                <a:cs typeface="+mn-cs"/>
              </a:rPr>
              <a:t>Io</a:t>
            </a:r>
            <a:r>
              <a:rPr lang="cs-CZ" sz="1200" b="0" i="0" kern="1200" dirty="0">
                <a:solidFill>
                  <a:schemeClr val="tx1"/>
                </a:solidFill>
                <a:effectLst/>
                <a:latin typeface="+mn-lt"/>
                <a:ea typeface="+mn-ea"/>
                <a:cs typeface="+mn-cs"/>
              </a:rPr>
              <a:t>, Europa, </a:t>
            </a:r>
            <a:r>
              <a:rPr lang="cs-CZ" sz="1200" b="0" i="0" kern="1200" dirty="0" err="1">
                <a:solidFill>
                  <a:schemeClr val="tx1"/>
                </a:solidFill>
                <a:effectLst/>
                <a:latin typeface="+mn-lt"/>
                <a:ea typeface="+mn-ea"/>
                <a:cs typeface="+mn-cs"/>
              </a:rPr>
              <a:t>Ganymed</a:t>
            </a:r>
            <a:r>
              <a:rPr lang="cs-CZ" sz="1200" b="0" i="0" kern="1200" dirty="0">
                <a:solidFill>
                  <a:schemeClr val="tx1"/>
                </a:solidFill>
                <a:effectLst/>
                <a:latin typeface="+mn-lt"/>
                <a:ea typeface="+mn-ea"/>
                <a:cs typeface="+mn-cs"/>
              </a:rPr>
              <a:t> a </a:t>
            </a:r>
            <a:r>
              <a:rPr lang="cs-CZ" sz="1200" b="0" i="0" kern="1200" dirty="0" err="1">
                <a:solidFill>
                  <a:schemeClr val="tx1"/>
                </a:solidFill>
                <a:effectLst/>
                <a:latin typeface="+mn-lt"/>
                <a:ea typeface="+mn-ea"/>
                <a:cs typeface="+mn-cs"/>
              </a:rPr>
              <a:t>Callisto</a:t>
            </a:r>
            <a:r>
              <a:rPr lang="cs-CZ" sz="1200" b="0" i="0" kern="1200" dirty="0">
                <a:solidFill>
                  <a:schemeClr val="tx1"/>
                </a:solidFill>
                <a:effectLst/>
                <a:latin typeface="+mn-lt"/>
                <a:ea typeface="+mn-ea"/>
                <a:cs typeface="+mn-cs"/>
              </a:rPr>
              <a:t>.</a:t>
            </a:r>
          </a:p>
          <a:p>
            <a:endParaRPr lang="cs-CZ" altLang="cs-CZ"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Fáze Venuše jsou změny v osvětlení jejího povrchu, které jsou pozorovatelné ze Země, podobně jako měsíční fáze.</a:t>
            </a:r>
          </a:p>
          <a:p>
            <a:endParaRPr lang="cs-CZ" altLang="cs-CZ" dirty="0"/>
          </a:p>
          <a:p>
            <a:endParaRPr lang="cs-CZ" dirty="0"/>
          </a:p>
        </p:txBody>
      </p:sp>
      <p:sp>
        <p:nvSpPr>
          <p:cNvPr id="4" name="Zástupný symbol pro číslo snímku 3"/>
          <p:cNvSpPr>
            <a:spLocks noGrp="1"/>
          </p:cNvSpPr>
          <p:nvPr>
            <p:ph type="sldNum" sz="quarter" idx="5"/>
          </p:nvPr>
        </p:nvSpPr>
        <p:spPr/>
        <p:txBody>
          <a:bodyPr/>
          <a:lstStyle/>
          <a:p>
            <a:fld id="{92AC120E-5472-43FA-A14D-DAA58DE420C3}" type="slidenum">
              <a:rPr lang="cs-CZ" smtClean="0"/>
              <a:t>21</a:t>
            </a:fld>
            <a:endParaRPr lang="cs-CZ"/>
          </a:p>
        </p:txBody>
      </p:sp>
    </p:spTree>
    <p:extLst>
      <p:ext uri="{BB962C8B-B14F-4D97-AF65-F5344CB8AC3E}">
        <p14:creationId xmlns:p14="http://schemas.microsoft.com/office/powerpoint/2010/main" val="2397237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*„Mezihvězdné okolí “- oblast vesmíru obklopující  Sluneční soustavu, co tvoří naše mezihvězdné okolí:</a:t>
            </a:r>
          </a:p>
          <a:p>
            <a:endParaRPr lang="cs-CZ" dirty="0"/>
          </a:p>
          <a:p>
            <a:r>
              <a:rPr lang="cs-CZ" dirty="0"/>
              <a:t>Sluneční soustava se nyní pohybuje v oblasti </a:t>
            </a:r>
            <a:r>
              <a:rPr lang="cs-CZ" dirty="0" err="1"/>
              <a:t>zv</a:t>
            </a:r>
            <a:r>
              <a:rPr lang="cs-CZ" dirty="0"/>
              <a:t>. Lokální Mezihvězdný Oblak (LIC) - plynu a prach s nízkou hustotou.  ( oblak má průměr asi 30 </a:t>
            </a:r>
            <a:r>
              <a:rPr lang="cs-CZ" dirty="0" err="1"/>
              <a:t>ly</a:t>
            </a:r>
            <a:r>
              <a:rPr lang="cs-CZ" dirty="0"/>
              <a:t> )</a:t>
            </a:r>
          </a:p>
          <a:p>
            <a:r>
              <a:rPr lang="cs-CZ" dirty="0"/>
              <a:t>Nejbližší hvězdy Proxima Centauri - 4,24 </a:t>
            </a:r>
            <a:r>
              <a:rPr lang="cs-CZ" dirty="0" err="1"/>
              <a:t>ly</a:t>
            </a:r>
            <a:r>
              <a:rPr lang="cs-CZ" dirty="0"/>
              <a:t>, je součástí systému </a:t>
            </a:r>
            <a:r>
              <a:rPr lang="cs-CZ" i="1" dirty="0"/>
              <a:t>Alfa Centauri</a:t>
            </a:r>
            <a:r>
              <a:rPr lang="cs-CZ" dirty="0"/>
              <a:t>, který zahrnuje také hvězdy Alfa Centauri A </a:t>
            </a:r>
            <a:r>
              <a:rPr lang="cs-CZ" dirty="0" err="1"/>
              <a:t>a</a:t>
            </a:r>
            <a:r>
              <a:rPr lang="cs-CZ" dirty="0"/>
              <a:t> B.   </a:t>
            </a:r>
          </a:p>
          <a:p>
            <a:r>
              <a:rPr lang="cs-CZ" dirty="0"/>
              <a:t>Další blízké hvězdy:  </a:t>
            </a:r>
            <a:r>
              <a:rPr lang="cs-CZ" dirty="0" err="1"/>
              <a:t>Barnardova</a:t>
            </a:r>
            <a:r>
              <a:rPr lang="cs-CZ" dirty="0"/>
              <a:t> hvězda - (5,96 </a:t>
            </a:r>
            <a:r>
              <a:rPr lang="cs-CZ" dirty="0" err="1"/>
              <a:t>ly</a:t>
            </a:r>
            <a:r>
              <a:rPr lang="cs-CZ" dirty="0"/>
              <a:t>) a  </a:t>
            </a:r>
            <a:r>
              <a:rPr lang="cs-CZ" dirty="0" err="1"/>
              <a:t>Sirius</a:t>
            </a:r>
            <a:r>
              <a:rPr lang="cs-CZ" dirty="0"/>
              <a:t> (8,6 </a:t>
            </a:r>
            <a:r>
              <a:rPr lang="cs-CZ" dirty="0" err="1"/>
              <a:t>ly</a:t>
            </a:r>
            <a:r>
              <a:rPr lang="cs-CZ" dirty="0"/>
              <a:t>).</a:t>
            </a:r>
          </a:p>
          <a:p>
            <a:endParaRPr lang="cs-CZ" dirty="0"/>
          </a:p>
          <a:p>
            <a:r>
              <a:rPr lang="cs-CZ" dirty="0" err="1"/>
              <a:t>Sirius</a:t>
            </a:r>
            <a:r>
              <a:rPr lang="cs-CZ" dirty="0"/>
              <a:t> je pozorovatelný z každého místa na Zemi a má hvězdnou velikost −1,46</a:t>
            </a:r>
            <a:r>
              <a:rPr lang="cs-CZ" baseline="30000" dirty="0"/>
              <a:t>m</a:t>
            </a:r>
            <a:r>
              <a:rPr lang="cs-CZ" dirty="0"/>
              <a:t>.  Jeho vzdálenost je jen </a:t>
            </a:r>
            <a:r>
              <a:rPr lang="cs-CZ" b="1" dirty="0"/>
              <a:t>8,6 světelných let</a:t>
            </a:r>
            <a:r>
              <a:rPr lang="cs-CZ" dirty="0"/>
              <a:t>.</a:t>
            </a:r>
          </a:p>
          <a:p>
            <a:r>
              <a:rPr lang="en-US" altLang="cs-CZ" dirty="0"/>
              <a:t>Proxima Centauri</a:t>
            </a:r>
            <a:r>
              <a:rPr lang="cs-CZ" altLang="cs-CZ" dirty="0"/>
              <a:t> -</a:t>
            </a:r>
            <a:r>
              <a:rPr lang="en-US" altLang="cs-CZ" dirty="0"/>
              <a:t> 1.30 parsecs (4.24 light-years) </a:t>
            </a:r>
          </a:p>
          <a:p>
            <a:r>
              <a:rPr lang="en-US" altLang="cs-CZ" dirty="0"/>
              <a:t>cluster Pleiades </a:t>
            </a:r>
            <a:r>
              <a:rPr lang="cs-CZ" altLang="cs-CZ" dirty="0"/>
              <a:t>- </a:t>
            </a:r>
            <a:r>
              <a:rPr lang="en-US" altLang="cs-CZ" dirty="0"/>
              <a:t>130±10 pc (420±30 </a:t>
            </a:r>
            <a:r>
              <a:rPr lang="en-US" altLang="cs-CZ" dirty="0" err="1"/>
              <a:t>ly</a:t>
            </a:r>
            <a:r>
              <a:rPr lang="en-US" altLang="cs-CZ"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err="1"/>
              <a:t>Stellarium</a:t>
            </a:r>
            <a:endParaRPr lang="cs-CZ" dirty="0"/>
          </a:p>
          <a:p>
            <a:endParaRPr lang="cs-CZ" dirty="0"/>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2</a:t>
            </a:fld>
            <a:endParaRPr lang="cs-CZ" altLang="cs-CZ"/>
          </a:p>
        </p:txBody>
      </p:sp>
    </p:spTree>
    <p:extLst>
      <p:ext uri="{BB962C8B-B14F-4D97-AF65-F5344CB8AC3E}">
        <p14:creationId xmlns:p14="http://schemas.microsoft.com/office/powerpoint/2010/main" val="3499363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0" i="0" dirty="0">
                <a:solidFill>
                  <a:srgbClr val="212529"/>
                </a:solidFill>
                <a:effectLst/>
                <a:latin typeface="Roboto Slab" panose="020F0502020204030204" pitchFamily="2" charset="0"/>
              </a:rPr>
              <a:t>21. září 2003 ukončila sestupem do atmosféry Jupitera </a:t>
            </a:r>
            <a:r>
              <a:rPr lang="cs-CZ" b="0" i="0">
                <a:solidFill>
                  <a:srgbClr val="212529"/>
                </a:solidFill>
                <a:effectLst/>
                <a:latin typeface="Roboto Slab" panose="020F0502020204030204" pitchFamily="2" charset="0"/>
              </a:rPr>
              <a:t>svou misi </a:t>
            </a:r>
            <a:r>
              <a:rPr lang="cs-CZ" b="0" i="0" dirty="0">
                <a:solidFill>
                  <a:srgbClr val="212529"/>
                </a:solidFill>
                <a:effectLst/>
                <a:latin typeface="Roboto Slab" panose="020F0502020204030204" pitchFamily="2" charset="0"/>
              </a:rPr>
              <a:t>sonda Galileo. Sonda, která na oběžné dráze Jupitera zakotvila v roce 1995 a vydržela na ní pracovat až do roku 2003, odstartovala 18. října 1989.</a:t>
            </a:r>
          </a:p>
          <a:p>
            <a:endParaRPr lang="cs-CZ" b="0" i="0" dirty="0">
              <a:solidFill>
                <a:srgbClr val="212529"/>
              </a:solidFill>
              <a:effectLst/>
              <a:latin typeface="Roboto Slab" panose="020F0502020204030204" pitchFamily="2" charset="0"/>
            </a:endParaRPr>
          </a:p>
          <a:p>
            <a:endParaRPr lang="cs-CZ" dirty="0"/>
          </a:p>
        </p:txBody>
      </p:sp>
      <p:sp>
        <p:nvSpPr>
          <p:cNvPr id="4" name="Zástupný symbol pro číslo snímku 3"/>
          <p:cNvSpPr>
            <a:spLocks noGrp="1"/>
          </p:cNvSpPr>
          <p:nvPr>
            <p:ph type="sldNum" sz="quarter" idx="5"/>
          </p:nvPr>
        </p:nvSpPr>
        <p:spPr/>
        <p:txBody>
          <a:bodyPr/>
          <a:lstStyle/>
          <a:p>
            <a:fld id="{92AC120E-5472-43FA-A14D-DAA58DE420C3}" type="slidenum">
              <a:rPr lang="cs-CZ" smtClean="0"/>
              <a:t>23</a:t>
            </a:fld>
            <a:endParaRPr lang="cs-CZ"/>
          </a:p>
        </p:txBody>
      </p:sp>
    </p:spTree>
    <p:extLst>
      <p:ext uri="{BB962C8B-B14F-4D97-AF65-F5344CB8AC3E}">
        <p14:creationId xmlns:p14="http://schemas.microsoft.com/office/powerpoint/2010/main" val="1571116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cs-CZ" b="0" i="0" dirty="0">
                <a:solidFill>
                  <a:srgbClr val="000000"/>
                </a:solidFill>
                <a:effectLst/>
                <a:latin typeface="Verdana CE"/>
              </a:rPr>
              <a:t>Venuše obíhá kolem Slunce po elipse, která se z oběžných drah všech planet nejvíce podobá kružnici. </a:t>
            </a:r>
          </a:p>
          <a:p>
            <a:pPr algn="l"/>
            <a:r>
              <a:rPr lang="cs-CZ" b="0" i="0" dirty="0">
                <a:solidFill>
                  <a:srgbClr val="000000"/>
                </a:solidFill>
                <a:effectLst/>
                <a:latin typeface="Verdana CE"/>
              </a:rPr>
              <a:t>Rozdíl její vzdálenosti od Slunce v periheliu a </a:t>
            </a:r>
            <a:r>
              <a:rPr lang="cs-CZ" b="0" i="0" dirty="0" err="1">
                <a:solidFill>
                  <a:srgbClr val="000000"/>
                </a:solidFill>
                <a:effectLst/>
                <a:latin typeface="Verdana CE"/>
              </a:rPr>
              <a:t>afeliu</a:t>
            </a:r>
            <a:r>
              <a:rPr lang="cs-CZ" b="0" i="0" dirty="0">
                <a:solidFill>
                  <a:srgbClr val="000000"/>
                </a:solidFill>
                <a:effectLst/>
                <a:latin typeface="Verdana CE"/>
              </a:rPr>
              <a:t> je pouhý 1,5 milionů km, což odpovídá excentricitě 0,007. </a:t>
            </a:r>
          </a:p>
          <a:p>
            <a:pPr algn="l"/>
            <a:r>
              <a:rPr lang="cs-CZ" b="0" i="0" dirty="0">
                <a:solidFill>
                  <a:srgbClr val="000000"/>
                </a:solidFill>
                <a:effectLst/>
                <a:latin typeface="Verdana CE"/>
              </a:rPr>
              <a:t>Sklon její dráhy vzhledem k ekliptice (rovina oběhu Země kolem Slunce) je přibližně 3° 24".</a:t>
            </a:r>
          </a:p>
          <a:p>
            <a:pPr algn="l"/>
            <a:endParaRPr lang="cs-CZ" b="0" i="0" dirty="0">
              <a:solidFill>
                <a:srgbClr val="000000"/>
              </a:solidFill>
              <a:effectLst/>
              <a:latin typeface="Verdana CE"/>
            </a:endParaRPr>
          </a:p>
          <a:p>
            <a:pPr algn="l"/>
            <a:r>
              <a:rPr lang="cs-CZ" b="0" i="0" dirty="0">
                <a:solidFill>
                  <a:srgbClr val="F8FAFF"/>
                </a:solidFill>
                <a:effectLst/>
                <a:latin typeface="Inter"/>
              </a:rPr>
              <a:t>Fáze Venuše jsou změny v osvětlení jejího povrchu, které jsou pozorovatelné ze Země, podobně jako měsíční fáze. Galileo Galilei pozoroval tyto fáze Venuše v roce 1610 pomocí svého dalekohledu. Konkrétně zaznamenal, že Venuše prochází fázemi od úzkého srpku až po téměř úplné osvětlení, což odpovídá fázím Měsíce.</a:t>
            </a:r>
          </a:p>
          <a:p>
            <a:pPr algn="l"/>
            <a:r>
              <a:rPr lang="cs-CZ" b="1" i="0" dirty="0">
                <a:solidFill>
                  <a:srgbClr val="F8FAFF"/>
                </a:solidFill>
                <a:effectLst/>
                <a:latin typeface="Inter"/>
              </a:rPr>
              <a:t>Geocentrický model (Ptolemaiovský model):</a:t>
            </a:r>
          </a:p>
          <a:p>
            <a:pPr algn="l"/>
            <a:r>
              <a:rPr lang="cs-CZ" b="0" i="0" dirty="0">
                <a:solidFill>
                  <a:srgbClr val="F8FAFF"/>
                </a:solidFill>
                <a:effectLst/>
                <a:latin typeface="Inter"/>
              </a:rPr>
              <a:t>V tomto modelu obíhá Venuše kolem Země a nikdy se nedostane na opačnou stranu Slunce než Země. Proto bychom nikdy neviděli úplně osvětlenou Venuši.</a:t>
            </a:r>
          </a:p>
          <a:p>
            <a:pPr algn="l"/>
            <a:r>
              <a:rPr lang="cs-CZ" b="0" i="0" dirty="0">
                <a:solidFill>
                  <a:srgbClr val="FFFFFF"/>
                </a:solidFill>
                <a:effectLst/>
                <a:latin typeface="Inter"/>
              </a:rPr>
              <a:t>Copy</a:t>
            </a:r>
          </a:p>
          <a:p>
            <a:pPr algn="l"/>
            <a:r>
              <a:rPr lang="cs-CZ" b="0" i="0" dirty="0">
                <a:solidFill>
                  <a:srgbClr val="FFFFFF"/>
                </a:solidFill>
                <a:effectLst/>
                <a:latin typeface="Inter"/>
              </a:rPr>
              <a:t>Slunce ● \ \ Země ● \ \ Venuše (vždy mezi Zemí a Sluncem, pouze srpek)</a:t>
            </a:r>
          </a:p>
          <a:p>
            <a:pPr algn="l">
              <a:buFont typeface="Arial" panose="020B0604020202020204" pitchFamily="34" charset="0"/>
              <a:buChar char="•"/>
            </a:pPr>
            <a:r>
              <a:rPr lang="cs-CZ" b="0" i="0" dirty="0">
                <a:solidFill>
                  <a:srgbClr val="F8FAFF"/>
                </a:solidFill>
                <a:effectLst/>
                <a:latin typeface="Inter"/>
              </a:rPr>
              <a:t>Venuše by byla vždy </a:t>
            </a:r>
            <a:r>
              <a:rPr lang="cs-CZ" b="1" i="0" dirty="0">
                <a:solidFill>
                  <a:srgbClr val="F8FAFF"/>
                </a:solidFill>
                <a:effectLst/>
                <a:latin typeface="Inter"/>
              </a:rPr>
              <a:t>mezi Zemí a Sluncem</a:t>
            </a:r>
            <a:r>
              <a:rPr lang="cs-CZ" b="0" i="0" dirty="0">
                <a:solidFill>
                  <a:srgbClr val="F8FAFF"/>
                </a:solidFill>
                <a:effectLst/>
                <a:latin typeface="Inter"/>
              </a:rPr>
              <a:t>, a proto bychom ji viděli pouze jako </a:t>
            </a:r>
            <a:r>
              <a:rPr lang="cs-CZ" b="1" i="0" dirty="0">
                <a:solidFill>
                  <a:srgbClr val="F8FAFF"/>
                </a:solidFill>
                <a:effectLst/>
                <a:latin typeface="Inter"/>
              </a:rPr>
              <a:t>srpek</a:t>
            </a:r>
            <a:r>
              <a:rPr lang="cs-CZ" b="0" i="0" dirty="0">
                <a:solidFill>
                  <a:srgbClr val="F8FAFF"/>
                </a:solidFill>
                <a:effectLst/>
                <a:latin typeface="Inter"/>
              </a:rPr>
              <a:t>.</a:t>
            </a:r>
          </a:p>
          <a:p>
            <a:pPr algn="l">
              <a:spcBef>
                <a:spcPts val="300"/>
              </a:spcBef>
              <a:buFont typeface="Arial" panose="020B0604020202020204" pitchFamily="34" charset="0"/>
              <a:buChar char="•"/>
            </a:pPr>
            <a:r>
              <a:rPr lang="cs-CZ" b="0" i="0" dirty="0">
                <a:solidFill>
                  <a:srgbClr val="F8FAFF"/>
                </a:solidFill>
                <a:effectLst/>
                <a:latin typeface="Inter"/>
              </a:rPr>
              <a:t>Nikdy bychom neviděli Venuši jako úplně osvětlenou, protože by se nikdy nedostala na opačnou stranu Slunce než Země.</a:t>
            </a:r>
          </a:p>
          <a:p>
            <a:pPr algn="l"/>
            <a:r>
              <a:rPr lang="cs-CZ" b="0" i="0" dirty="0">
                <a:solidFill>
                  <a:srgbClr val="F8FAFF"/>
                </a:solidFill>
                <a:effectLst/>
                <a:latin typeface="Inter"/>
              </a:rPr>
              <a:t>  </a:t>
            </a:r>
            <a:endParaRPr lang="cs-CZ" b="0" i="0" dirty="0">
              <a:solidFill>
                <a:srgbClr val="000000"/>
              </a:solidFill>
              <a:effectLst/>
              <a:latin typeface="Verdana CE"/>
            </a:endParaRPr>
          </a:p>
          <a:p>
            <a:br>
              <a:rPr lang="cs-CZ" dirty="0"/>
            </a:br>
            <a:endParaRPr lang="cs-CZ" dirty="0"/>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24</a:t>
            </a:fld>
            <a:endParaRPr lang="cs-CZ" altLang="cs-CZ"/>
          </a:p>
        </p:txBody>
      </p:sp>
    </p:spTree>
    <p:extLst>
      <p:ext uri="{BB962C8B-B14F-4D97-AF65-F5344CB8AC3E}">
        <p14:creationId xmlns:p14="http://schemas.microsoft.com/office/powerpoint/2010/main" val="164016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a:extLst>
              <a:ext uri="{FF2B5EF4-FFF2-40B4-BE49-F238E27FC236}">
                <a16:creationId xmlns:a16="http://schemas.microsoft.com/office/drawing/2014/main" id="{307CB1F3-FF44-8F4F-44E6-2462EB1834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Zástupný symbol pro poznámky 2">
            <a:extLst>
              <a:ext uri="{FF2B5EF4-FFF2-40B4-BE49-F238E27FC236}">
                <a16:creationId xmlns:a16="http://schemas.microsoft.com/office/drawing/2014/main" id="{E7872A0F-F9A9-EF79-F6D8-11BD81B3A7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
        <p:nvSpPr>
          <p:cNvPr id="23556" name="Zástupný symbol pro číslo snímku 3">
            <a:extLst>
              <a:ext uri="{FF2B5EF4-FFF2-40B4-BE49-F238E27FC236}">
                <a16:creationId xmlns:a16="http://schemas.microsoft.com/office/drawing/2014/main" id="{FEC2E7BE-2B19-4923-B395-6E63AB08B6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520000C-214C-4D6C-AE6E-7E4719D47E12}" type="slidenum">
              <a:rPr lang="cs-CZ" altLang="cs-CZ"/>
              <a:pPr/>
              <a:t>25</a:t>
            </a:fld>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50754184-F840-4831-B0CD-8BFAE73A84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499E3700-B618-4451-B10D-446D4BDDF8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Naše domovská galaxie, složená až z  400 miliard hvězd a je vyplněna mezihvězdným prachem.</a:t>
            </a:r>
          </a:p>
          <a:p>
            <a:r>
              <a:rPr lang="cs-CZ" altLang="cs-CZ" dirty="0"/>
              <a:t>střed</a:t>
            </a:r>
            <a:r>
              <a:rPr lang="en-US" altLang="cs-CZ" dirty="0"/>
              <a:t> Milky Way </a:t>
            </a:r>
            <a:r>
              <a:rPr lang="cs-CZ" altLang="cs-CZ" dirty="0"/>
              <a:t>- </a:t>
            </a:r>
            <a:r>
              <a:rPr lang="en-US" altLang="cs-CZ" dirty="0"/>
              <a:t>8 k</a:t>
            </a:r>
            <a:r>
              <a:rPr lang="cs-CZ" altLang="cs-CZ" dirty="0" err="1"/>
              <a:t>pc</a:t>
            </a:r>
            <a:r>
              <a:rPr lang="en-US" altLang="cs-CZ" dirty="0"/>
              <a:t> (26</a:t>
            </a:r>
            <a:r>
              <a:rPr lang="cs-CZ" altLang="cs-CZ" dirty="0"/>
              <a:t> </a:t>
            </a:r>
            <a:r>
              <a:rPr lang="en-US" altLang="cs-CZ" dirty="0"/>
              <a:t>000 </a:t>
            </a:r>
            <a:r>
              <a:rPr lang="en-US" altLang="cs-CZ" dirty="0" err="1"/>
              <a:t>ly</a:t>
            </a:r>
            <a:r>
              <a:rPr lang="en-US" altLang="cs-CZ" dirty="0"/>
              <a:t>) </a:t>
            </a:r>
            <a:r>
              <a:rPr lang="cs-CZ" altLang="cs-CZ" dirty="0"/>
              <a:t>od Země</a:t>
            </a:r>
            <a:r>
              <a:rPr lang="en-US" altLang="cs-CZ" dirty="0"/>
              <a:t> </a:t>
            </a:r>
          </a:p>
          <a:p>
            <a:r>
              <a:rPr lang="cs-CZ" altLang="cs-CZ" dirty="0"/>
              <a:t>Průměr </a:t>
            </a:r>
            <a:r>
              <a:rPr lang="en-US" altLang="cs-CZ" dirty="0"/>
              <a:t> Milky Way </a:t>
            </a:r>
            <a:r>
              <a:rPr lang="cs-CZ" altLang="cs-CZ" dirty="0"/>
              <a:t>přibližně </a:t>
            </a:r>
            <a:r>
              <a:rPr lang="en-US" altLang="cs-CZ" dirty="0"/>
              <a:t> 34 kpc (110</a:t>
            </a:r>
            <a:r>
              <a:rPr lang="cs-CZ" altLang="cs-CZ" dirty="0"/>
              <a:t> </a:t>
            </a:r>
            <a:r>
              <a:rPr lang="en-US" altLang="cs-CZ" dirty="0"/>
              <a:t>000 </a:t>
            </a:r>
            <a:r>
              <a:rPr lang="en-US" altLang="cs-CZ" dirty="0" err="1"/>
              <a:t>ly</a:t>
            </a:r>
            <a:r>
              <a:rPr lang="en-US" altLang="cs-CZ" dirty="0"/>
              <a:t>) </a:t>
            </a:r>
            <a:r>
              <a:rPr lang="cs-CZ" altLang="cs-CZ" dirty="0"/>
              <a:t>napříč</a:t>
            </a:r>
            <a:endParaRPr lang="en-US" altLang="cs-CZ" dirty="0"/>
          </a:p>
          <a:p>
            <a:endParaRPr lang="cs-CZ" altLang="cs-CZ" dirty="0"/>
          </a:p>
          <a:p>
            <a:r>
              <a:rPr lang="cs-CZ" altLang="cs-CZ" dirty="0"/>
              <a:t>Místní skupina galaxií  ( Milky </a:t>
            </a:r>
            <a:r>
              <a:rPr lang="cs-CZ" altLang="cs-CZ" dirty="0" err="1"/>
              <a:t>Way</a:t>
            </a:r>
            <a:r>
              <a:rPr lang="cs-CZ" altLang="cs-CZ" dirty="0"/>
              <a:t>, Andromeda a galaxie v trojúhelníku)</a:t>
            </a:r>
          </a:p>
          <a:p>
            <a:r>
              <a:rPr lang="cs-CZ" altLang="cs-CZ" dirty="0"/>
              <a:t>Vzdálenost  </a:t>
            </a:r>
            <a:r>
              <a:rPr lang="en-US" altLang="cs-CZ" dirty="0"/>
              <a:t>Andromeda Galaxy (M31)</a:t>
            </a:r>
            <a:r>
              <a:rPr lang="cs-CZ" altLang="cs-CZ" dirty="0"/>
              <a:t> od Země </a:t>
            </a:r>
            <a:r>
              <a:rPr lang="en-US" altLang="cs-CZ" dirty="0"/>
              <a:t> </a:t>
            </a:r>
            <a:r>
              <a:rPr lang="cs-CZ" altLang="cs-CZ" dirty="0"/>
              <a:t>-</a:t>
            </a:r>
            <a:r>
              <a:rPr lang="en-US" altLang="cs-CZ" dirty="0"/>
              <a:t>780 kpc (2.5 million</a:t>
            </a:r>
            <a:r>
              <a:rPr lang="cs-CZ" altLang="cs-CZ" dirty="0"/>
              <a:t>ů </a:t>
            </a:r>
            <a:r>
              <a:rPr lang="cs-CZ" altLang="cs-CZ" dirty="0" err="1"/>
              <a:t>ly</a:t>
            </a:r>
            <a:r>
              <a:rPr lang="en-US" altLang="cs-CZ" dirty="0"/>
              <a:t>)</a:t>
            </a:r>
            <a:endParaRPr lang="cs-CZ" altLang="cs-CZ" dirty="0"/>
          </a:p>
          <a:p>
            <a:endParaRPr lang="cs-CZ" altLang="cs-CZ" dirty="0"/>
          </a:p>
        </p:txBody>
      </p:sp>
      <p:sp>
        <p:nvSpPr>
          <p:cNvPr id="111620" name="Slide Number Placeholder 3">
            <a:extLst>
              <a:ext uri="{FF2B5EF4-FFF2-40B4-BE49-F238E27FC236}">
                <a16:creationId xmlns:a16="http://schemas.microsoft.com/office/drawing/2014/main" id="{C3C36C72-C057-4626-8F15-38DC877AC12B}"/>
              </a:ext>
            </a:extLst>
          </p:cNvPr>
          <p:cNvSpPr>
            <a:spLocks noGrp="1"/>
          </p:cNvSpPr>
          <p:nvPr>
            <p:ph type="sldNum" sz="quarter" idx="4294967295"/>
          </p:nvPr>
        </p:nvSpPr>
        <p:spPr bwMode="auto">
          <a:xfrm>
            <a:off x="3815825" y="10235123"/>
            <a:ext cx="2920483" cy="539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1389FA5-8506-4363-9A5D-AE20F2D64E1E}" type="slidenum">
              <a:rPr lang="cs-CZ" altLang="cs-CZ">
                <a:solidFill>
                  <a:srgbClr val="000000"/>
                </a:solidFill>
              </a:rPr>
              <a:pPr/>
              <a:t>3</a:t>
            </a:fld>
            <a:endParaRPr lang="cs-CZ" altLang="cs-CZ">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23AA2713-F3EB-41F6-99FE-9B111E3425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5158250A-8909-42DA-A9AB-901FDE3A77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dirty="0"/>
              <a:t>Místní (</a:t>
            </a:r>
            <a:r>
              <a:rPr lang="cs-CZ" dirty="0" err="1"/>
              <a:t>superclustery</a:t>
            </a:r>
            <a:r>
              <a:rPr lang="cs-CZ" dirty="0"/>
              <a:t>) </a:t>
            </a:r>
            <a:r>
              <a:rPr lang="cs-CZ" dirty="0" err="1"/>
              <a:t>nadkupa</a:t>
            </a:r>
            <a:r>
              <a:rPr lang="cs-CZ" dirty="0"/>
              <a:t> galaxií</a:t>
            </a:r>
          </a:p>
          <a:p>
            <a:r>
              <a:rPr lang="cs-CZ" dirty="0"/>
              <a:t>Místní </a:t>
            </a:r>
            <a:r>
              <a:rPr lang="cs-CZ" dirty="0" err="1"/>
              <a:t>superkupa</a:t>
            </a:r>
            <a:r>
              <a:rPr lang="cs-CZ" dirty="0"/>
              <a:t> je **gravitačně vázaný soubor skupin a kup galaxií** o průměru asi **110 milionů světelných let</a:t>
            </a:r>
          </a:p>
          <a:p>
            <a:r>
              <a:rPr lang="cs-CZ" dirty="0"/>
              <a:t>Obsahuje zhruba 100 skupin a kup galaxií.</a:t>
            </a:r>
          </a:p>
          <a:p>
            <a:r>
              <a:rPr lang="cs-CZ" dirty="0"/>
              <a:t>Místní </a:t>
            </a:r>
            <a:r>
              <a:rPr lang="cs-CZ" dirty="0" err="1"/>
              <a:t>superkupa</a:t>
            </a:r>
            <a:r>
              <a:rPr lang="cs-CZ" dirty="0"/>
              <a:t> je spíše vláknitá síť galaxií, skupin a kup - Je součástí ještě větší struktury zvané **</a:t>
            </a:r>
            <a:r>
              <a:rPr lang="cs-CZ" dirty="0" err="1"/>
              <a:t>Laniakea</a:t>
            </a:r>
            <a:r>
              <a:rPr lang="cs-CZ" dirty="0"/>
              <a:t> </a:t>
            </a:r>
            <a:r>
              <a:rPr lang="cs-CZ" dirty="0" err="1"/>
              <a:t>Supercluster</a:t>
            </a:r>
            <a:r>
              <a:rPr lang="cs-CZ" dirty="0"/>
              <a:t>**, která byla identifikována v roce 2014 a zabírá více než **500 milionů světelných let**.</a:t>
            </a:r>
          </a:p>
        </p:txBody>
      </p:sp>
      <p:sp>
        <p:nvSpPr>
          <p:cNvPr id="112644" name="Slide Number Placeholder 3">
            <a:extLst>
              <a:ext uri="{FF2B5EF4-FFF2-40B4-BE49-F238E27FC236}">
                <a16:creationId xmlns:a16="http://schemas.microsoft.com/office/drawing/2014/main" id="{F853F48F-D53E-4C3D-AE1B-6057013CE807}"/>
              </a:ext>
            </a:extLst>
          </p:cNvPr>
          <p:cNvSpPr>
            <a:spLocks noGrp="1"/>
          </p:cNvSpPr>
          <p:nvPr>
            <p:ph type="sldNum" sz="quarter" idx="4294967295"/>
          </p:nvPr>
        </p:nvSpPr>
        <p:spPr bwMode="auto">
          <a:xfrm>
            <a:off x="3815825" y="10235123"/>
            <a:ext cx="2920483" cy="539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BFD9D85-62F4-454F-AE56-3FF621C38BE1}" type="slidenum">
              <a:rPr lang="cs-CZ" altLang="cs-CZ">
                <a:solidFill>
                  <a:srgbClr val="000000"/>
                </a:solidFill>
              </a:rPr>
              <a:pPr/>
              <a:t>4</a:t>
            </a:fld>
            <a:endParaRPr lang="cs-CZ" altLang="cs-CZ">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Laniakea</a:t>
            </a:r>
            <a:r>
              <a:rPr lang="cs-CZ" dirty="0"/>
              <a:t> je </a:t>
            </a:r>
            <a:r>
              <a:rPr lang="cs-CZ" dirty="0" err="1"/>
              <a:t>nadkupa</a:t>
            </a:r>
            <a:r>
              <a:rPr lang="cs-CZ" dirty="0"/>
              <a:t> galaxií, která je domovem Mléčné dráhy, Sluneční soustavy a Země. Patří mezi největší struktury v pozorovatelném vesmíru.</a:t>
            </a:r>
          </a:p>
          <a:p>
            <a:r>
              <a:rPr lang="cs-CZ" dirty="0"/>
              <a:t>v roce 2014  ji ustanovil astronom </a:t>
            </a:r>
            <a:r>
              <a:rPr lang="cs-CZ" dirty="0" err="1"/>
              <a:t>Brenta</a:t>
            </a:r>
            <a:r>
              <a:rPr lang="cs-CZ" dirty="0"/>
              <a:t> </a:t>
            </a:r>
            <a:r>
              <a:rPr lang="cs-CZ" dirty="0" err="1"/>
              <a:t>Tullyho</a:t>
            </a:r>
            <a:r>
              <a:rPr lang="cs-CZ" dirty="0"/>
              <a:t>. </a:t>
            </a:r>
          </a:p>
          <a:p>
            <a:r>
              <a:rPr lang="cs-CZ" dirty="0"/>
              <a:t>Místní </a:t>
            </a:r>
            <a:r>
              <a:rPr lang="cs-CZ" dirty="0" err="1"/>
              <a:t>nadkupa</a:t>
            </a:r>
            <a:r>
              <a:rPr lang="cs-CZ" dirty="0"/>
              <a:t> galaxií je podle tohoto modelu pouze výběžkem </a:t>
            </a:r>
            <a:r>
              <a:rPr lang="cs-CZ" dirty="0" err="1"/>
              <a:t>Laniakey</a:t>
            </a:r>
            <a:r>
              <a:rPr lang="cs-CZ" dirty="0"/>
              <a:t>.</a:t>
            </a:r>
          </a:p>
          <a:p>
            <a:r>
              <a:rPr lang="cs-CZ" dirty="0" err="1"/>
              <a:t>Laniakea</a:t>
            </a:r>
            <a:r>
              <a:rPr lang="cs-CZ" dirty="0"/>
              <a:t> měří napříč 520 milionů světelných let (159 </a:t>
            </a:r>
            <a:r>
              <a:rPr lang="cs-CZ" dirty="0" err="1"/>
              <a:t>Mpc</a:t>
            </a:r>
            <a:r>
              <a:rPr lang="cs-CZ" dirty="0"/>
              <a:t>) a obsahuje hmotu odpovídající 1017 Sluncí. </a:t>
            </a:r>
          </a:p>
          <a:p>
            <a:r>
              <a:rPr lang="cs-CZ" dirty="0"/>
              <a:t>Zahrnuje přibližně 100 tisíc galaxií, z nichž prakticky všechny plynou k jedné oblasti, která má v této části vesmíru největší gravitační přitažlivost – k Velkému atraktoru, který leží ve směru souhvězdí Kentaura a Hydry.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a:t>Tým využil pozorované rychlosti pohybu jednotlivých galaxií a odečetl od nich odhadnutou průměrnou rychlost rozpínání vesmíru. Zbylá rychlost potom vyjadřovala působení gravitační síly na galaxie. </a:t>
            </a:r>
            <a:r>
              <a:rPr lang="cs-CZ" dirty="0" err="1"/>
              <a:t>Tully</a:t>
            </a:r>
            <a:r>
              <a:rPr lang="cs-CZ" dirty="0"/>
              <a:t> a jeho tým tyto hodnoty přepočítali do trojrozměrného modelu hlubokého vesmíru s vyjádřením hustot galaxií a jejich pohybem. Název pochází z havajštiny a znamená „nezměrná nebesa“.</a:t>
            </a:r>
          </a:p>
          <a:p>
            <a:r>
              <a:rPr lang="cs-CZ" dirty="0"/>
              <a:t>https://www.youtube.com/watch?v=rENyyRwxpHo&amp;t=4s</a:t>
            </a:r>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5</a:t>
            </a:fld>
            <a:endParaRPr lang="cs-CZ" altLang="cs-CZ"/>
          </a:p>
        </p:txBody>
      </p:sp>
    </p:spTree>
    <p:extLst>
      <p:ext uri="{BB962C8B-B14F-4D97-AF65-F5344CB8AC3E}">
        <p14:creationId xmlns:p14="http://schemas.microsoft.com/office/powerpoint/2010/main" val="1506113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C4703C-9CC8-4599-AEF5-053006D4557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1C8FC7-21D9-4478-A045-11A02662B268}" type="slidenum">
              <a:rPr kumimoji="0" lang="en-US"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cs-CZ"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4930" name="Rectangle 2">
            <a:extLst>
              <a:ext uri="{FF2B5EF4-FFF2-40B4-BE49-F238E27FC236}">
                <a16:creationId xmlns:a16="http://schemas.microsoft.com/office/drawing/2014/main" id="{44A4B14C-857B-4F7E-BDE6-2F68D79A15BB}"/>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430A7ACE-0FB3-47A9-BBF2-1522C2EFCD64}"/>
              </a:ext>
            </a:extLst>
          </p:cNvPr>
          <p:cNvSpPr>
            <a:spLocks noGrp="1" noChangeArrowheads="1"/>
          </p:cNvSpPr>
          <p:nvPr>
            <p:ph type="body" idx="1"/>
          </p:nvPr>
        </p:nvSpPr>
        <p:spPr/>
        <p:txBody>
          <a:bodyPr/>
          <a:lstStyle/>
          <a:p>
            <a:r>
              <a:rPr lang="cs-CZ" altLang="cs-CZ" dirty="0"/>
              <a:t>Existuje několik významných simulací, které pomáhají pochopit strukturu a vývoj vesmíru na velkých škálách. Simulace využívají superpočítače a sofistikované algoritmy k modelování gravitačních interakcí, temné hmoty, temné energie a dalších faktorů, které ovlivňují vesmír. Zde jsou ty nejznámější:</a:t>
            </a:r>
          </a:p>
          <a:p>
            <a:r>
              <a:rPr lang="cs-CZ" altLang="cs-CZ" dirty="0"/>
              <a:t> 1. **</a:t>
            </a:r>
            <a:r>
              <a:rPr lang="cs-CZ" altLang="cs-CZ" dirty="0" err="1"/>
              <a:t>Millennium</a:t>
            </a:r>
            <a:r>
              <a:rPr lang="cs-CZ" altLang="cs-CZ" dirty="0"/>
              <a:t> </a:t>
            </a:r>
            <a:r>
              <a:rPr lang="cs-CZ" altLang="cs-CZ" dirty="0" err="1"/>
              <a:t>Simulation</a:t>
            </a:r>
            <a:r>
              <a:rPr lang="cs-CZ" altLang="cs-CZ" dirty="0"/>
              <a:t> (2005)**</a:t>
            </a:r>
          </a:p>
          <a:p>
            <a:r>
              <a:rPr lang="cs-CZ" altLang="cs-CZ" dirty="0"/>
              <a:t>-Cíl: Studium formování struktury vesmíru včetně galaxií, kup galaxií a kosmické pavučiny.</a:t>
            </a:r>
          </a:p>
          <a:p>
            <a:r>
              <a:rPr lang="cs-CZ" altLang="cs-CZ" dirty="0"/>
              <a:t>Rozsah**: Simulace sledovala vývoj více než **10 miliard částic** temné hmoty v krychli o straně **2 miliardy světelných let**.</a:t>
            </a:r>
          </a:p>
          <a:p>
            <a:r>
              <a:rPr lang="cs-CZ" altLang="cs-CZ" dirty="0"/>
              <a:t>Výsledky**: Potvrdila existenci kosmické pavučiny a pomohla pochopit, jak se galaxie a kupy galaxií formují v rámci temné hmoty.</a:t>
            </a:r>
          </a:p>
          <a:p>
            <a:r>
              <a:rPr lang="cs-CZ" altLang="cs-CZ" dirty="0"/>
              <a:t>-</a:t>
            </a:r>
          </a:p>
          <a:p>
            <a:r>
              <a:rPr lang="cs-CZ" altLang="cs-CZ" dirty="0"/>
              <a:t>2, </a:t>
            </a:r>
            <a:r>
              <a:rPr lang="cs-CZ" altLang="cs-CZ" dirty="0" err="1"/>
              <a:t>Illustris</a:t>
            </a:r>
            <a:r>
              <a:rPr lang="cs-CZ" altLang="cs-CZ" dirty="0"/>
              <a:t>   https://youtu.be/NjSFR40SY58</a:t>
            </a:r>
          </a:p>
          <a:p>
            <a:r>
              <a:rPr lang="cs-CZ" altLang="cs-CZ" dirty="0"/>
              <a:t>Projekt </a:t>
            </a:r>
            <a:r>
              <a:rPr lang="cs-CZ" altLang="cs-CZ" dirty="0" err="1"/>
              <a:t>Illustris</a:t>
            </a:r>
            <a:r>
              <a:rPr lang="cs-CZ" altLang="cs-CZ" dirty="0"/>
              <a:t> je jednou z největších sérií astrofyzikálních simulací na světě, kterou od roku 2011 provádí mezinárodní tým. Jde o rozsáhlé kosmologické simulace vývoje vesmíru počínaje počátečními podmínkami Velkého třesku až po současnost, tedy po 13,8 miliardách let.  Simulace byly zveřejněny v dubnu 2015, aktualizace v roce 2019 nazvaná </a:t>
            </a:r>
            <a:r>
              <a:rPr lang="cs-CZ" altLang="cs-CZ" dirty="0" err="1"/>
              <a:t>IllustrisTNG</a:t>
            </a:r>
            <a:r>
              <a:rPr lang="cs-CZ" altLang="cs-CZ" dirty="0"/>
              <a:t> (</a:t>
            </a:r>
            <a:r>
              <a:rPr lang="cs-CZ" altLang="cs-CZ" dirty="0" err="1"/>
              <a:t>Illustris</a:t>
            </a:r>
            <a:r>
              <a:rPr lang="cs-CZ" altLang="cs-CZ" dirty="0"/>
              <a:t> </a:t>
            </a:r>
            <a:r>
              <a:rPr lang="cs-CZ" altLang="cs-CZ" dirty="0" err="1"/>
              <a:t>The</a:t>
            </a:r>
            <a:r>
              <a:rPr lang="cs-CZ" altLang="cs-CZ" dirty="0"/>
              <a:t> </a:t>
            </a:r>
            <a:r>
              <a:rPr lang="cs-CZ" altLang="cs-CZ" dirty="0" err="1"/>
              <a:t>Next</a:t>
            </a:r>
            <a:r>
              <a:rPr lang="cs-CZ" altLang="cs-CZ" dirty="0"/>
              <a:t> </a:t>
            </a:r>
            <a:r>
              <a:rPr lang="cs-CZ" altLang="cs-CZ" dirty="0" err="1"/>
              <a:t>Generation</a:t>
            </a:r>
            <a:r>
              <a:rPr lang="cs-CZ" altLang="cs-CZ" dirty="0"/>
              <a:t>) </a:t>
            </a:r>
          </a:p>
          <a:p>
            <a:r>
              <a:rPr lang="cs-CZ" altLang="cs-CZ" dirty="0"/>
              <a:t>Hlavními vývojáři </a:t>
            </a:r>
            <a:r>
              <a:rPr lang="cs-CZ" altLang="cs-CZ" dirty="0" err="1"/>
              <a:t>Illustris</a:t>
            </a:r>
            <a:r>
              <a:rPr lang="cs-CZ" altLang="cs-CZ" dirty="0"/>
              <a:t> a </a:t>
            </a:r>
            <a:r>
              <a:rPr lang="cs-CZ" altLang="cs-CZ" dirty="0" err="1"/>
              <a:t>IllustrisTNG</a:t>
            </a:r>
            <a:r>
              <a:rPr lang="cs-CZ" altLang="cs-CZ" dirty="0"/>
              <a:t> jsou astrofyzikové Volker </a:t>
            </a:r>
            <a:r>
              <a:rPr lang="cs-CZ" altLang="cs-CZ" dirty="0" err="1"/>
              <a:t>Springel</a:t>
            </a:r>
            <a:r>
              <a:rPr lang="cs-CZ" altLang="cs-CZ" dirty="0"/>
              <a:t> (Max Planck Institute </a:t>
            </a:r>
            <a:r>
              <a:rPr lang="cs-CZ" altLang="cs-CZ" dirty="0" err="1"/>
              <a:t>for</a:t>
            </a:r>
            <a:r>
              <a:rPr lang="cs-CZ" altLang="cs-CZ" dirty="0"/>
              <a:t> </a:t>
            </a:r>
            <a:r>
              <a:rPr lang="cs-CZ" altLang="cs-CZ" dirty="0" err="1"/>
              <a:t>Astrophysics</a:t>
            </a:r>
            <a:r>
              <a:rPr lang="cs-CZ" altLang="cs-CZ" dirty="0"/>
              <a:t>) a Mark </a:t>
            </a:r>
            <a:r>
              <a:rPr lang="cs-CZ" altLang="cs-CZ" dirty="0" err="1"/>
              <a:t>Vogelsberger</a:t>
            </a:r>
            <a:r>
              <a:rPr lang="cs-CZ" altLang="cs-CZ" dirty="0"/>
              <a:t> (MIT). V prosinci 2018 vydala Německá pošta na počest projektu </a:t>
            </a:r>
            <a:r>
              <a:rPr lang="cs-CZ" altLang="cs-CZ" dirty="0" err="1"/>
              <a:t>Illustris</a:t>
            </a:r>
            <a:r>
              <a:rPr lang="cs-CZ" altLang="cs-CZ" dirty="0"/>
              <a:t> speciální známku, čímž se </a:t>
            </a:r>
            <a:r>
              <a:rPr lang="cs-CZ" altLang="cs-CZ" dirty="0" err="1"/>
              <a:t>Illustris</a:t>
            </a:r>
            <a:r>
              <a:rPr lang="cs-CZ" altLang="cs-CZ" dirty="0"/>
              <a:t> stal první fyzikální počítačovou simulací na světě, která dostala vlastní známku.</a:t>
            </a:r>
          </a:p>
          <a:p>
            <a:r>
              <a:rPr lang="cs-CZ" altLang="cs-CZ" dirty="0"/>
              <a:t>Výpočty vyžádaly  200 milionů hodin práce procesoru, což je řadí mezi největší počítačové simulace, které kdy byly provedeny. </a:t>
            </a:r>
          </a:p>
          <a:p>
            <a:r>
              <a:rPr lang="cs-CZ" altLang="cs-CZ" dirty="0"/>
              <a:t>Téměř 25 000 procesorů na simulaci nepřetržitě počítalo téměř 2 roky. Simulace </a:t>
            </a:r>
            <a:r>
              <a:rPr lang="cs-CZ" altLang="cs-CZ" dirty="0" err="1"/>
              <a:t>IllustrisTNG</a:t>
            </a:r>
            <a:r>
              <a:rPr lang="cs-CZ" altLang="cs-CZ" dirty="0"/>
              <a:t> vygenerovaly celkem více než 1 PB dat. Ta jsou zálohována na různých mainframech v Evropě a USA.</a:t>
            </a:r>
          </a:p>
          <a:p>
            <a:r>
              <a:rPr lang="cs-CZ" altLang="cs-CZ" dirty="0"/>
              <a:t>Video zachycuje perspektivu virtuální kamery kroužící kolem části měnícího se vesmíru a nejprve ukazuje vývoj temné hmoty, poté plynného vodíku kódovaného podle teploty (0:45), poté těžkých prvků, jako je helium a uhlík (1:30), a poté se vrací k temné hmotě (2:07).  Vlevo dole je uveden čas od velkého třesku a vpravo dole je uveden typ zobrazované hmoty. Exploze (0:50) zobrazují supermasivní černé díry v centru galaxií, které vypuzují bubliny horkého plynu. Byly zkoumány zajímavé nesrovnalosti mezi </a:t>
            </a:r>
            <a:r>
              <a:rPr lang="cs-CZ" altLang="cs-CZ" dirty="0" err="1"/>
              <a:t>llustrisem</a:t>
            </a:r>
            <a:r>
              <a:rPr lang="cs-CZ" altLang="cs-CZ" dirty="0"/>
              <a:t> a skutečným vesmírem, včetně toho, proč simulace tvořila nadbytek starých hvězd.</a:t>
            </a:r>
          </a:p>
        </p:txBody>
      </p:sp>
    </p:spTree>
    <p:extLst>
      <p:ext uri="{BB962C8B-B14F-4D97-AF65-F5344CB8AC3E}">
        <p14:creationId xmlns:p14="http://schemas.microsoft.com/office/powerpoint/2010/main" val="332711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https://academic.oup.com/mnras/article/506/3/4210/6307536?login=false#sec3-1</a:t>
            </a:r>
          </a:p>
          <a:p>
            <a:endParaRPr lang="cs-CZ" dirty="0"/>
          </a:p>
          <a:p>
            <a:r>
              <a:rPr lang="cs-CZ" dirty="0"/>
              <a:t>https://youtu.be/R7nV6JEMGAo?t=8</a:t>
            </a:r>
          </a:p>
          <a:p>
            <a:endParaRPr lang="cs-CZ" dirty="0"/>
          </a:p>
          <a:p>
            <a:r>
              <a:rPr lang="cs-CZ" dirty="0"/>
              <a:t>V raném vesmíru je distribuce temné hmoty téměř rovnoměrná, ale existují malé fluktuace hustoty. Fluktuace hustoty rychle rostou v celém vesmíru prostřednictvím gravitační nestability a zhroutí se do gravitačně vázaných struktur, nazývaných hala temné hmoty. Halo se pospojují a vytvářejí větší hala, ve kterých se soustřeďuje plyn a vytváří galaxie. </a:t>
            </a:r>
          </a:p>
          <a:p>
            <a:r>
              <a:rPr lang="cs-CZ" dirty="0"/>
              <a:t>Poté se tvoří skupiny galaxií známé jako kupy.</a:t>
            </a:r>
          </a:p>
          <a:p>
            <a:r>
              <a:rPr lang="cs-CZ" dirty="0"/>
              <a:t>Shluky jsou propojeny galaxiemi rozmístěnými ve vzorech podobných pavučině.</a:t>
            </a:r>
          </a:p>
          <a:p>
            <a:r>
              <a:rPr lang="cs-CZ" dirty="0"/>
              <a:t>Ten síťový vzor se také nazývá filament. </a:t>
            </a:r>
          </a:p>
          <a:p>
            <a:r>
              <a:rPr lang="cs-CZ" dirty="0"/>
              <a:t>Oblasti bez galaxií obklopené vlákny se nazývají prázdnoty. </a:t>
            </a:r>
          </a:p>
          <a:p>
            <a:r>
              <a:rPr lang="cs-CZ" dirty="0"/>
              <a:t>Vláknité a prázdné struktury tvoří strukturu vesmíru ve velkém měřítku.</a:t>
            </a:r>
          </a:p>
          <a:p>
            <a:r>
              <a:rPr lang="cs-CZ" dirty="0"/>
              <a:t>Přibližně jednu miliardu let po zrození vesmíru se rodí řada halo velikosti Mléčné dráhy a skupiny halo</a:t>
            </a:r>
          </a:p>
          <a:p>
            <a:endParaRPr lang="cs-CZ" dirty="0"/>
          </a:p>
          <a:p>
            <a:r>
              <a:rPr lang="cs-CZ" dirty="0"/>
              <a:t>Film vizualizuje vývoj distribuce temné hmoty v jedné ze série simulací s názvem </a:t>
            </a:r>
            <a:r>
              <a:rPr lang="cs-CZ" dirty="0" err="1"/>
              <a:t>Uchuu</a:t>
            </a:r>
            <a:r>
              <a:rPr lang="cs-CZ" dirty="0"/>
              <a:t>.</a:t>
            </a:r>
          </a:p>
          <a:p>
            <a:r>
              <a:rPr lang="cs-CZ" dirty="0"/>
              <a:t>simulace je rozsáhlá -více než 2 biliony částic, bylo obtížné ji vizualizovat. Proto se počet částic ztenčil na asi 6 miliard. </a:t>
            </a:r>
          </a:p>
          <a:p>
            <a:r>
              <a:rPr lang="cs-CZ" dirty="0"/>
              <a:t>Temná hmota je neviditelná, ale v této vizualizaci je zbarvena na základě své rychlosti. Studené barvy (modrá, fialová atd.) jsou pomalejší a teplé barvy (žlutá, oranžová atd.) jsou rychlejší. </a:t>
            </a:r>
          </a:p>
          <a:p>
            <a:r>
              <a:rPr lang="cs-CZ" dirty="0"/>
              <a:t>model LCDM</a:t>
            </a:r>
          </a:p>
          <a:p>
            <a:r>
              <a:rPr lang="cs-CZ" dirty="0"/>
              <a:t>Počet částic	(2,1 bilionu)</a:t>
            </a:r>
          </a:p>
          <a:p>
            <a:r>
              <a:rPr lang="cs-CZ" dirty="0"/>
              <a:t>Počítač	</a:t>
            </a:r>
            <a:r>
              <a:rPr lang="cs-CZ" dirty="0" err="1"/>
              <a:t>Cray</a:t>
            </a:r>
            <a:r>
              <a:rPr lang="cs-CZ" dirty="0"/>
              <a:t> XC50 "ATERUI II" (</a:t>
            </a:r>
            <a:r>
              <a:rPr lang="cs-CZ" dirty="0" err="1"/>
              <a:t>CfCA</a:t>
            </a:r>
            <a:r>
              <a:rPr lang="cs-CZ" dirty="0"/>
              <a:t>, NAOJ), 40 000 jader</a:t>
            </a:r>
          </a:p>
          <a:p>
            <a:r>
              <a:rPr lang="cs-CZ" dirty="0"/>
              <a:t>Časové měřítko	13,8 miliardy let</a:t>
            </a:r>
          </a:p>
          <a:p>
            <a:r>
              <a:rPr lang="cs-CZ" dirty="0"/>
              <a:t>Prostorové měřítko	Asi 3 </a:t>
            </a:r>
            <a:r>
              <a:rPr lang="cs-CZ" dirty="0" err="1"/>
              <a:t>Gpc</a:t>
            </a:r>
            <a:r>
              <a:rPr lang="cs-CZ" dirty="0"/>
              <a:t> (9,6 miliard světelných let)</a:t>
            </a:r>
          </a:p>
          <a:p>
            <a:r>
              <a:rPr lang="cs-CZ" dirty="0" err="1"/>
              <a:t>Resercher</a:t>
            </a:r>
            <a:r>
              <a:rPr lang="cs-CZ" dirty="0"/>
              <a:t>	</a:t>
            </a:r>
            <a:r>
              <a:rPr lang="cs-CZ" dirty="0" err="1"/>
              <a:t>Tomoaki</a:t>
            </a:r>
            <a:r>
              <a:rPr lang="cs-CZ" dirty="0"/>
              <a:t> </a:t>
            </a:r>
            <a:r>
              <a:rPr lang="cs-CZ" dirty="0" err="1"/>
              <a:t>Ishiyama</a:t>
            </a:r>
            <a:r>
              <a:rPr lang="cs-CZ" dirty="0"/>
              <a:t> (Univerzita </a:t>
            </a:r>
            <a:r>
              <a:rPr lang="cs-CZ" dirty="0" err="1"/>
              <a:t>Chiba</a:t>
            </a:r>
            <a:r>
              <a:rPr lang="cs-CZ" dirty="0"/>
              <a:t>)</a:t>
            </a:r>
          </a:p>
          <a:p>
            <a:endParaRPr lang="cs-CZ" dirty="0"/>
          </a:p>
        </p:txBody>
      </p:sp>
      <p:sp>
        <p:nvSpPr>
          <p:cNvPr id="4" name="Zástupný symbol pro číslo snímku 3"/>
          <p:cNvSpPr>
            <a:spLocks noGrp="1"/>
          </p:cNvSpPr>
          <p:nvPr>
            <p:ph type="sldNum" sz="quarter" idx="5"/>
          </p:nvPr>
        </p:nvSpPr>
        <p:spPr/>
        <p:txBody>
          <a:bodyPr/>
          <a:lstStyle/>
          <a:p>
            <a:fld id="{4FE45154-008E-4BBF-8D88-D19926E8AA48}" type="slidenum">
              <a:rPr lang="cs-CZ" altLang="cs-CZ" smtClean="0"/>
              <a:pPr/>
              <a:t>7</a:t>
            </a:fld>
            <a:endParaRPr lang="cs-CZ" altLang="cs-CZ"/>
          </a:p>
        </p:txBody>
      </p:sp>
    </p:spTree>
    <p:extLst>
      <p:ext uri="{BB962C8B-B14F-4D97-AF65-F5344CB8AC3E}">
        <p14:creationId xmlns:p14="http://schemas.microsoft.com/office/powerpoint/2010/main" val="59704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106E1378-1618-43ED-A203-BC0456DBA2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44035B0D-4718-4E9C-9933-45F7DB62B1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1</a:t>
            </a:r>
            <a:r>
              <a:rPr lang="en-US" altLang="cs-CZ" dirty="0"/>
              <a:t> astronomical unit (au)</a:t>
            </a:r>
            <a:r>
              <a:rPr lang="cs-CZ" altLang="cs-CZ" dirty="0"/>
              <a:t> méně než</a:t>
            </a:r>
            <a:r>
              <a:rPr lang="en-US" altLang="cs-CZ" dirty="0"/>
              <a:t> 5×10−6 </a:t>
            </a:r>
            <a:r>
              <a:rPr lang="cs-CZ" altLang="cs-CZ" dirty="0" err="1"/>
              <a:t>pc</a:t>
            </a:r>
            <a:r>
              <a:rPr lang="cs-CZ" altLang="cs-CZ" dirty="0"/>
              <a:t> (P</a:t>
            </a:r>
            <a:r>
              <a:rPr lang="en-US" altLang="cs-CZ" dirty="0" err="1"/>
              <a:t>arse</a:t>
            </a:r>
            <a:r>
              <a:rPr lang="cs-CZ" altLang="cs-CZ" dirty="0" err="1"/>
              <a:t>ků</a:t>
            </a:r>
            <a:r>
              <a:rPr lang="cs-CZ" altLang="cs-CZ" dirty="0"/>
              <a:t>)</a:t>
            </a:r>
          </a:p>
          <a:p>
            <a:r>
              <a:rPr lang="cs-CZ" b="1" dirty="0"/>
              <a:t>1 </a:t>
            </a:r>
            <a:r>
              <a:rPr lang="cs-CZ" dirty="0" err="1"/>
              <a:t>pc</a:t>
            </a:r>
            <a:r>
              <a:rPr lang="cs-CZ" dirty="0"/>
              <a:t> = 1 </a:t>
            </a:r>
            <a:r>
              <a:rPr lang="cs-CZ" dirty="0">
                <a:hlinkClick r:id="rId3" tooltip="Astronomická jednotka"/>
              </a:rPr>
              <a:t>au</a:t>
            </a:r>
            <a:r>
              <a:rPr lang="cs-CZ" dirty="0"/>
              <a:t> / </a:t>
            </a:r>
            <a:r>
              <a:rPr lang="cs-CZ" dirty="0">
                <a:hlinkClick r:id="rId4" tooltip="Tangens"/>
              </a:rPr>
              <a:t>tg</a:t>
            </a:r>
            <a:r>
              <a:rPr lang="cs-CZ" dirty="0"/>
              <a:t> </a:t>
            </a:r>
            <a:r>
              <a:rPr lang="cs-CZ" dirty="0">
                <a:hlinkClick r:id="rId5" tooltip="Vteřina"/>
              </a:rPr>
              <a:t>1″</a:t>
            </a:r>
            <a:r>
              <a:rPr lang="cs-CZ" baseline="30000" dirty="0">
                <a:hlinkClick r:id="rId6"/>
              </a:rPr>
              <a:t>[1]</a:t>
            </a:r>
            <a:r>
              <a:rPr lang="cs-CZ" dirty="0"/>
              <a:t> ≈ 206 265 </a:t>
            </a:r>
            <a:r>
              <a:rPr lang="cs-CZ" dirty="0">
                <a:hlinkClick r:id="rId3" tooltip="Astronomická jednotka"/>
              </a:rPr>
              <a:t>au</a:t>
            </a:r>
            <a:r>
              <a:rPr lang="cs-CZ" dirty="0"/>
              <a:t> ≈ 3,262 </a:t>
            </a:r>
            <a:r>
              <a:rPr lang="cs-CZ" dirty="0" err="1">
                <a:hlinkClick r:id="rId7" tooltip="Světelný rok"/>
              </a:rPr>
              <a:t>ly</a:t>
            </a:r>
            <a:r>
              <a:rPr lang="cs-CZ" dirty="0"/>
              <a:t> ≈ 3,086×10</a:t>
            </a:r>
            <a:r>
              <a:rPr lang="cs-CZ" baseline="30000" dirty="0"/>
              <a:t>16</a:t>
            </a:r>
            <a:r>
              <a:rPr lang="cs-CZ" dirty="0"/>
              <a:t> m. </a:t>
            </a:r>
          </a:p>
          <a:p>
            <a:endParaRPr lang="cs-CZ" altLang="cs-CZ" dirty="0"/>
          </a:p>
          <a:p>
            <a:r>
              <a:rPr lang="cs-CZ" altLang="cs-CZ" dirty="0"/>
              <a:t>Parsek je definován jako vzdálenost, ze které  je vidět střední vzdálenost Země-Slunce (jedna astronomická jednotka) pod úhlem jedné obloukové vteřiny.</a:t>
            </a:r>
          </a:p>
          <a:p>
            <a:endParaRPr lang="cs-CZ" dirty="0"/>
          </a:p>
          <a:p>
            <a:r>
              <a:rPr lang="cs-CZ" dirty="0"/>
              <a:t>1 </a:t>
            </a:r>
            <a:r>
              <a:rPr lang="cs-CZ" dirty="0" err="1"/>
              <a:t>pc</a:t>
            </a:r>
            <a:r>
              <a:rPr lang="cs-CZ" dirty="0"/>
              <a:t> = 30 .10</a:t>
            </a:r>
            <a:r>
              <a:rPr lang="cs-CZ" baseline="30000" dirty="0"/>
              <a:t>12</a:t>
            </a:r>
            <a:r>
              <a:rPr lang="cs-CZ" dirty="0"/>
              <a:t> km, což je zhruba 3,26 </a:t>
            </a:r>
            <a:r>
              <a:rPr lang="cs-CZ" dirty="0" err="1"/>
              <a:t>ly</a:t>
            </a:r>
            <a:r>
              <a:rPr lang="cs-CZ" dirty="0"/>
              <a:t>( světelného roku)</a:t>
            </a:r>
            <a:endParaRPr lang="cs-CZ" altLang="cs-CZ" dirty="0"/>
          </a:p>
        </p:txBody>
      </p:sp>
      <p:sp>
        <p:nvSpPr>
          <p:cNvPr id="110596" name="Slide Number Placeholder 3">
            <a:extLst>
              <a:ext uri="{FF2B5EF4-FFF2-40B4-BE49-F238E27FC236}">
                <a16:creationId xmlns:a16="http://schemas.microsoft.com/office/drawing/2014/main" id="{626742BE-A13A-497A-BBA0-EFB3976D0517}"/>
              </a:ext>
            </a:extLst>
          </p:cNvPr>
          <p:cNvSpPr>
            <a:spLocks noGrp="1"/>
          </p:cNvSpPr>
          <p:nvPr>
            <p:ph type="sldNum" sz="quarter" idx="4294967295"/>
          </p:nvPr>
        </p:nvSpPr>
        <p:spPr bwMode="auto">
          <a:xfrm>
            <a:off x="3815825" y="10235123"/>
            <a:ext cx="2920483" cy="5394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247AA31-A41D-4859-9164-1321DF1BD9C9}" type="slidenum">
              <a:rPr lang="cs-CZ" altLang="cs-CZ">
                <a:solidFill>
                  <a:srgbClr val="000000"/>
                </a:solidFill>
              </a:rPr>
              <a:pPr/>
              <a:t>8</a:t>
            </a:fld>
            <a:endParaRPr lang="cs-CZ" altLang="cs-CZ">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ADF386D-B608-B3EE-EDF4-E51A181CD7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5BCD3F1-AA8B-92D7-837C-81A2B05A46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s-CZ" altLang="cs-CZ" dirty="0"/>
              <a:t>kosmologie je stejně stará jako lidstvo. Jakmile primitivní společenské skupiny rozvinuly řeč bylo první krok k prvnímu pokusu o pochopení světa kolem nich.</a:t>
            </a:r>
          </a:p>
          <a:p>
            <a:pPr eaLnBrk="1" hangingPunct="1">
              <a:spcBef>
                <a:spcPct val="0"/>
              </a:spcBef>
            </a:pPr>
            <a:r>
              <a:rPr lang="cs-CZ" altLang="cs-CZ" dirty="0"/>
              <a:t>Neolitická kosmologie - (před 20 000 až 100 000 lety, byla velmi lokální). Vesmír byl tím, v čem lidé žili. Střídání dne i noci, ročních období, počasí –řád.  </a:t>
            </a:r>
          </a:p>
          <a:p>
            <a:pPr eaLnBrk="1" hangingPunct="1">
              <a:spcBef>
                <a:spcPct val="0"/>
              </a:spcBef>
            </a:pPr>
            <a:r>
              <a:rPr lang="cs-CZ" altLang="cs-CZ" dirty="0"/>
              <a:t>Události mimo každodenní zkušenost byly nadpřirozené, a tak nazýváme toto období magickou kosmologií.</a:t>
            </a:r>
          </a:p>
          <a:p>
            <a:pPr eaLnBrk="1" hangingPunct="1">
              <a:spcBef>
                <a:spcPct val="0"/>
              </a:spcBef>
            </a:pPr>
            <a:endParaRPr lang="cs-CZ" altLang="cs-CZ" dirty="0"/>
          </a:p>
          <a:p>
            <a:pPr eaLnBrk="1" hangingPunct="1">
              <a:spcBef>
                <a:spcPct val="0"/>
              </a:spcBef>
            </a:pPr>
            <a:r>
              <a:rPr lang="cs-CZ" altLang="cs-CZ" dirty="0" err="1"/>
              <a:t>Mesopotamie</a:t>
            </a:r>
            <a:r>
              <a:rPr lang="cs-CZ" altLang="cs-CZ" dirty="0"/>
              <a:t> – (6000 </a:t>
            </a:r>
            <a:r>
              <a:rPr lang="cs-CZ" altLang="cs-CZ" dirty="0" err="1"/>
              <a:t>p.n.l</a:t>
            </a:r>
            <a:r>
              <a:rPr lang="cs-CZ" altLang="cs-CZ" dirty="0"/>
              <a:t>.)</a:t>
            </a:r>
          </a:p>
          <a:p>
            <a:pPr eaLnBrk="1" hangingPunct="1">
              <a:spcBef>
                <a:spcPct val="0"/>
              </a:spcBef>
            </a:pPr>
            <a:endParaRPr lang="cs-CZ" altLang="cs-CZ" dirty="0"/>
          </a:p>
          <a:p>
            <a:pPr eaLnBrk="1" hangingPunct="1">
              <a:spcBef>
                <a:spcPct val="0"/>
              </a:spcBef>
            </a:pPr>
            <a:r>
              <a:rPr lang="cs-CZ" altLang="cs-CZ" dirty="0"/>
              <a:t>Měření provedené na </a:t>
            </a:r>
            <a:r>
              <a:rPr lang="cs-CZ" altLang="cs-CZ" dirty="0" err="1"/>
              <a:t>Knowth</a:t>
            </a:r>
            <a:r>
              <a:rPr lang="cs-CZ" altLang="cs-CZ" dirty="0"/>
              <a:t> při podzimní rovnodennosti 22. září 2000 odhalila zjištění, že průchod není orientován zcela na západ, ale zhruba o 7 nebo více stupňů,</a:t>
            </a:r>
          </a:p>
          <a:p>
            <a:pPr eaLnBrk="1" hangingPunct="1">
              <a:spcBef>
                <a:spcPct val="0"/>
              </a:spcBef>
            </a:pPr>
            <a:r>
              <a:rPr lang="cs-CZ" altLang="cs-CZ" dirty="0"/>
              <a:t>Ve 18:46 hodin 22. září stín stojícího kamene, neboli </a:t>
            </a:r>
            <a:r>
              <a:rPr lang="cs-CZ" altLang="cs-CZ" dirty="0" err="1"/>
              <a:t>gnomon</a:t>
            </a:r>
            <a:r>
              <a:rPr lang="cs-CZ" altLang="cs-CZ" dirty="0"/>
              <a:t>,  byl téměř přesně v souladu s vyřezanou svislou čarou na vstupním portálu.</a:t>
            </a:r>
          </a:p>
          <a:p>
            <a:pPr eaLnBrk="1" hangingPunct="1">
              <a:spcBef>
                <a:spcPct val="0"/>
              </a:spcBef>
            </a:pPr>
            <a:endParaRPr lang="cs-CZ" altLang="cs-CZ" dirty="0"/>
          </a:p>
          <a:p>
            <a:pPr eaLnBrk="1" hangingPunct="1">
              <a:spcBef>
                <a:spcPct val="0"/>
              </a:spcBef>
            </a:pPr>
            <a:r>
              <a:rPr lang="cs-CZ" altLang="cs-CZ" dirty="0"/>
              <a:t>2630 BC–2611 BC</a:t>
            </a:r>
          </a:p>
          <a:p>
            <a:pPr eaLnBrk="1" hangingPunct="1">
              <a:spcBef>
                <a:spcPct val="0"/>
              </a:spcBef>
            </a:pPr>
            <a:endParaRPr lang="cs-CZ" altLang="cs-CZ" dirty="0"/>
          </a:p>
          <a:p>
            <a:pPr eaLnBrk="1" hangingPunct="1">
              <a:spcBef>
                <a:spcPct val="0"/>
              </a:spcBef>
            </a:pPr>
            <a:endParaRPr lang="cs-CZ" altLang="cs-CZ" dirty="0"/>
          </a:p>
        </p:txBody>
      </p:sp>
      <p:sp>
        <p:nvSpPr>
          <p:cNvPr id="4100" name="Slide Number Placeholder 3">
            <a:extLst>
              <a:ext uri="{FF2B5EF4-FFF2-40B4-BE49-F238E27FC236}">
                <a16:creationId xmlns:a16="http://schemas.microsoft.com/office/drawing/2014/main" id="{AE78EB80-FADF-FCAB-D51A-BE99C54906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3E78A5A-EC91-4E59-A1A7-5480BD9E467C}" type="slidenum">
              <a:rPr lang="cs-CZ" altLang="cs-CZ"/>
              <a:pPr/>
              <a:t>9</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76A80F1E-3ADC-36C5-3105-44E982F97A48}"/>
              </a:ext>
            </a:extLst>
          </p:cNvPr>
          <p:cNvSpPr>
            <a:spLocks noGrp="1"/>
          </p:cNvSpPr>
          <p:nvPr>
            <p:ph type="dt" sz="half" idx="10"/>
          </p:nvPr>
        </p:nvSpPr>
        <p:spPr/>
        <p:txBody>
          <a:bodyPr/>
          <a:lstStyle>
            <a:lvl1pPr>
              <a:defRPr/>
            </a:lvl1pPr>
          </a:lstStyle>
          <a:p>
            <a:pPr>
              <a:defRPr/>
            </a:pPr>
            <a:fld id="{4974DB6E-0577-426F-9599-6B6B9CE2A7C5}" type="datetimeFigureOut">
              <a:rPr lang="cs-CZ"/>
              <a:pPr>
                <a:defRPr/>
              </a:pPr>
              <a:t>18.02.2025</a:t>
            </a:fld>
            <a:endParaRPr lang="cs-CZ"/>
          </a:p>
        </p:txBody>
      </p:sp>
      <p:sp>
        <p:nvSpPr>
          <p:cNvPr id="5" name="Footer Placeholder 4">
            <a:extLst>
              <a:ext uri="{FF2B5EF4-FFF2-40B4-BE49-F238E27FC236}">
                <a16:creationId xmlns:a16="http://schemas.microsoft.com/office/drawing/2014/main" id="{F00B9E25-51A6-ABF5-1C89-7C54E3B00416}"/>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548AFC1F-278E-A9C1-AA84-2C8869877D06}"/>
              </a:ext>
            </a:extLst>
          </p:cNvPr>
          <p:cNvSpPr>
            <a:spLocks noGrp="1"/>
          </p:cNvSpPr>
          <p:nvPr>
            <p:ph type="sldNum" sz="quarter" idx="12"/>
          </p:nvPr>
        </p:nvSpPr>
        <p:spPr/>
        <p:txBody>
          <a:bodyPr/>
          <a:lstStyle>
            <a:lvl1pPr>
              <a:defRPr/>
            </a:lvl1pPr>
          </a:lstStyle>
          <a:p>
            <a:fld id="{58E4D93B-4AC8-4D63-AC52-E8DB11BAFF75}" type="slidenum">
              <a:rPr lang="cs-CZ" altLang="cs-CZ"/>
              <a:pPr/>
              <a:t>‹#›</a:t>
            </a:fld>
            <a:endParaRPr lang="cs-CZ" altLang="cs-CZ"/>
          </a:p>
        </p:txBody>
      </p:sp>
    </p:spTree>
    <p:extLst>
      <p:ext uri="{BB962C8B-B14F-4D97-AF65-F5344CB8AC3E}">
        <p14:creationId xmlns:p14="http://schemas.microsoft.com/office/powerpoint/2010/main" val="87028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BB65D4B3-047F-9908-C6D7-20B0BBCC2AA1}"/>
              </a:ext>
            </a:extLst>
          </p:cNvPr>
          <p:cNvSpPr>
            <a:spLocks noGrp="1"/>
          </p:cNvSpPr>
          <p:nvPr>
            <p:ph type="dt" sz="half" idx="10"/>
          </p:nvPr>
        </p:nvSpPr>
        <p:spPr/>
        <p:txBody>
          <a:bodyPr/>
          <a:lstStyle>
            <a:lvl1pPr>
              <a:defRPr/>
            </a:lvl1pPr>
          </a:lstStyle>
          <a:p>
            <a:pPr>
              <a:defRPr/>
            </a:pPr>
            <a:fld id="{6386D593-0796-4842-AEAB-0B8AF0DB292B}" type="datetimeFigureOut">
              <a:rPr lang="cs-CZ"/>
              <a:pPr>
                <a:defRPr/>
              </a:pPr>
              <a:t>18.02.2025</a:t>
            </a:fld>
            <a:endParaRPr lang="cs-CZ"/>
          </a:p>
        </p:txBody>
      </p:sp>
      <p:sp>
        <p:nvSpPr>
          <p:cNvPr id="5" name="Footer Placeholder 4">
            <a:extLst>
              <a:ext uri="{FF2B5EF4-FFF2-40B4-BE49-F238E27FC236}">
                <a16:creationId xmlns:a16="http://schemas.microsoft.com/office/drawing/2014/main" id="{026B7849-44EE-B926-A276-F7F54E8A7AFE}"/>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88DD3B9D-480F-8ED9-516B-AEAF2F724DD6}"/>
              </a:ext>
            </a:extLst>
          </p:cNvPr>
          <p:cNvSpPr>
            <a:spLocks noGrp="1"/>
          </p:cNvSpPr>
          <p:nvPr>
            <p:ph type="sldNum" sz="quarter" idx="12"/>
          </p:nvPr>
        </p:nvSpPr>
        <p:spPr/>
        <p:txBody>
          <a:bodyPr/>
          <a:lstStyle>
            <a:lvl1pPr>
              <a:defRPr/>
            </a:lvl1pPr>
          </a:lstStyle>
          <a:p>
            <a:fld id="{2665457D-7A7B-4833-B021-275892EF30C6}" type="slidenum">
              <a:rPr lang="cs-CZ" altLang="cs-CZ"/>
              <a:pPr/>
              <a:t>‹#›</a:t>
            </a:fld>
            <a:endParaRPr lang="cs-CZ" altLang="cs-CZ"/>
          </a:p>
        </p:txBody>
      </p:sp>
    </p:spTree>
    <p:extLst>
      <p:ext uri="{BB962C8B-B14F-4D97-AF65-F5344CB8AC3E}">
        <p14:creationId xmlns:p14="http://schemas.microsoft.com/office/powerpoint/2010/main" val="14160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D147CABB-BFA2-7C46-D870-9A0D564C59F5}"/>
              </a:ext>
            </a:extLst>
          </p:cNvPr>
          <p:cNvSpPr>
            <a:spLocks noGrp="1"/>
          </p:cNvSpPr>
          <p:nvPr>
            <p:ph type="dt" sz="half" idx="10"/>
          </p:nvPr>
        </p:nvSpPr>
        <p:spPr/>
        <p:txBody>
          <a:bodyPr/>
          <a:lstStyle>
            <a:lvl1pPr>
              <a:defRPr/>
            </a:lvl1pPr>
          </a:lstStyle>
          <a:p>
            <a:pPr>
              <a:defRPr/>
            </a:pPr>
            <a:fld id="{360F50E9-DA4C-4842-A16A-1C8358C0810E}" type="datetimeFigureOut">
              <a:rPr lang="cs-CZ"/>
              <a:pPr>
                <a:defRPr/>
              </a:pPr>
              <a:t>18.02.2025</a:t>
            </a:fld>
            <a:endParaRPr lang="cs-CZ"/>
          </a:p>
        </p:txBody>
      </p:sp>
      <p:sp>
        <p:nvSpPr>
          <p:cNvPr id="5" name="Footer Placeholder 4">
            <a:extLst>
              <a:ext uri="{FF2B5EF4-FFF2-40B4-BE49-F238E27FC236}">
                <a16:creationId xmlns:a16="http://schemas.microsoft.com/office/drawing/2014/main" id="{DE0F8DC9-6977-E9CA-2ADC-DB9D57AF6B57}"/>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CA67E566-357D-784C-1920-470F9AB73814}"/>
              </a:ext>
            </a:extLst>
          </p:cNvPr>
          <p:cNvSpPr>
            <a:spLocks noGrp="1"/>
          </p:cNvSpPr>
          <p:nvPr>
            <p:ph type="sldNum" sz="quarter" idx="12"/>
          </p:nvPr>
        </p:nvSpPr>
        <p:spPr/>
        <p:txBody>
          <a:bodyPr/>
          <a:lstStyle>
            <a:lvl1pPr>
              <a:defRPr/>
            </a:lvl1pPr>
          </a:lstStyle>
          <a:p>
            <a:fld id="{A2786FD6-2FA1-48A9-8390-40F6A3BE3299}" type="slidenum">
              <a:rPr lang="cs-CZ" altLang="cs-CZ"/>
              <a:pPr/>
              <a:t>‹#›</a:t>
            </a:fld>
            <a:endParaRPr lang="cs-CZ" altLang="cs-CZ"/>
          </a:p>
        </p:txBody>
      </p:sp>
    </p:spTree>
    <p:extLst>
      <p:ext uri="{BB962C8B-B14F-4D97-AF65-F5344CB8AC3E}">
        <p14:creationId xmlns:p14="http://schemas.microsoft.com/office/powerpoint/2010/main" val="116769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A9C5CC51-7A5D-D1D2-AC4F-01585F87D97E}"/>
              </a:ext>
            </a:extLst>
          </p:cNvPr>
          <p:cNvSpPr>
            <a:spLocks noGrp="1"/>
          </p:cNvSpPr>
          <p:nvPr>
            <p:ph type="dt" sz="half" idx="10"/>
          </p:nvPr>
        </p:nvSpPr>
        <p:spPr/>
        <p:txBody>
          <a:bodyPr/>
          <a:lstStyle>
            <a:lvl1pPr>
              <a:defRPr/>
            </a:lvl1pPr>
          </a:lstStyle>
          <a:p>
            <a:pPr>
              <a:defRPr/>
            </a:pPr>
            <a:fld id="{3EA0E831-EBB2-4DC3-884D-D2E436C6C103}" type="datetimeFigureOut">
              <a:rPr lang="cs-CZ"/>
              <a:pPr>
                <a:defRPr/>
              </a:pPr>
              <a:t>18.02.2025</a:t>
            </a:fld>
            <a:endParaRPr lang="cs-CZ"/>
          </a:p>
        </p:txBody>
      </p:sp>
      <p:sp>
        <p:nvSpPr>
          <p:cNvPr id="5" name="Footer Placeholder 4">
            <a:extLst>
              <a:ext uri="{FF2B5EF4-FFF2-40B4-BE49-F238E27FC236}">
                <a16:creationId xmlns:a16="http://schemas.microsoft.com/office/drawing/2014/main" id="{FE5D0653-825E-D88D-4532-749CA4CDDF51}"/>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F29B12CA-1B1C-6ED1-E8E2-B18CF56C2DDE}"/>
              </a:ext>
            </a:extLst>
          </p:cNvPr>
          <p:cNvSpPr>
            <a:spLocks noGrp="1"/>
          </p:cNvSpPr>
          <p:nvPr>
            <p:ph type="sldNum" sz="quarter" idx="12"/>
          </p:nvPr>
        </p:nvSpPr>
        <p:spPr/>
        <p:txBody>
          <a:bodyPr/>
          <a:lstStyle>
            <a:lvl1pPr>
              <a:defRPr/>
            </a:lvl1pPr>
          </a:lstStyle>
          <a:p>
            <a:fld id="{C2BA2FEB-4290-41CA-8845-36C82C32FCFE}" type="slidenum">
              <a:rPr lang="cs-CZ" altLang="cs-CZ"/>
              <a:pPr/>
              <a:t>‹#›</a:t>
            </a:fld>
            <a:endParaRPr lang="cs-CZ" altLang="cs-CZ"/>
          </a:p>
        </p:txBody>
      </p:sp>
    </p:spTree>
    <p:extLst>
      <p:ext uri="{BB962C8B-B14F-4D97-AF65-F5344CB8AC3E}">
        <p14:creationId xmlns:p14="http://schemas.microsoft.com/office/powerpoint/2010/main" val="134360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4C6CA-C2BF-5658-A3B6-EF63A0C0CD04}"/>
              </a:ext>
            </a:extLst>
          </p:cNvPr>
          <p:cNvSpPr>
            <a:spLocks noGrp="1"/>
          </p:cNvSpPr>
          <p:nvPr>
            <p:ph type="dt" sz="half" idx="10"/>
          </p:nvPr>
        </p:nvSpPr>
        <p:spPr/>
        <p:txBody>
          <a:bodyPr/>
          <a:lstStyle>
            <a:lvl1pPr>
              <a:defRPr/>
            </a:lvl1pPr>
          </a:lstStyle>
          <a:p>
            <a:pPr>
              <a:defRPr/>
            </a:pPr>
            <a:fld id="{65D396C0-6CF2-4CDD-8151-E36740152272}" type="datetimeFigureOut">
              <a:rPr lang="cs-CZ"/>
              <a:pPr>
                <a:defRPr/>
              </a:pPr>
              <a:t>18.02.2025</a:t>
            </a:fld>
            <a:endParaRPr lang="cs-CZ"/>
          </a:p>
        </p:txBody>
      </p:sp>
      <p:sp>
        <p:nvSpPr>
          <p:cNvPr id="5" name="Footer Placeholder 4">
            <a:extLst>
              <a:ext uri="{FF2B5EF4-FFF2-40B4-BE49-F238E27FC236}">
                <a16:creationId xmlns:a16="http://schemas.microsoft.com/office/drawing/2014/main" id="{4548F919-9A51-915A-0E86-C564434B3F3C}"/>
              </a:ext>
            </a:extLst>
          </p:cNvPr>
          <p:cNvSpPr>
            <a:spLocks noGrp="1"/>
          </p:cNvSpPr>
          <p:nvPr>
            <p:ph type="ftr" sz="quarter" idx="11"/>
          </p:nvPr>
        </p:nvSpPr>
        <p:spPr/>
        <p:txBody>
          <a:bodyPr/>
          <a:lstStyle>
            <a:lvl1pPr>
              <a:defRPr/>
            </a:lvl1pPr>
          </a:lstStyle>
          <a:p>
            <a:pPr>
              <a:defRPr/>
            </a:pPr>
            <a:endParaRPr lang="cs-CZ"/>
          </a:p>
        </p:txBody>
      </p:sp>
      <p:sp>
        <p:nvSpPr>
          <p:cNvPr id="6" name="Slide Number Placeholder 5">
            <a:extLst>
              <a:ext uri="{FF2B5EF4-FFF2-40B4-BE49-F238E27FC236}">
                <a16:creationId xmlns:a16="http://schemas.microsoft.com/office/drawing/2014/main" id="{70AA3329-5B08-3B5F-B60B-561442942428}"/>
              </a:ext>
            </a:extLst>
          </p:cNvPr>
          <p:cNvSpPr>
            <a:spLocks noGrp="1"/>
          </p:cNvSpPr>
          <p:nvPr>
            <p:ph type="sldNum" sz="quarter" idx="12"/>
          </p:nvPr>
        </p:nvSpPr>
        <p:spPr/>
        <p:txBody>
          <a:bodyPr/>
          <a:lstStyle>
            <a:lvl1pPr>
              <a:defRPr/>
            </a:lvl1pPr>
          </a:lstStyle>
          <a:p>
            <a:fld id="{953A4BD2-ECAF-443E-AD43-839C65A7B47A}" type="slidenum">
              <a:rPr lang="cs-CZ" altLang="cs-CZ"/>
              <a:pPr/>
              <a:t>‹#›</a:t>
            </a:fld>
            <a:endParaRPr lang="cs-CZ" altLang="cs-CZ"/>
          </a:p>
        </p:txBody>
      </p:sp>
    </p:spTree>
    <p:extLst>
      <p:ext uri="{BB962C8B-B14F-4D97-AF65-F5344CB8AC3E}">
        <p14:creationId xmlns:p14="http://schemas.microsoft.com/office/powerpoint/2010/main" val="52743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3">
            <a:extLst>
              <a:ext uri="{FF2B5EF4-FFF2-40B4-BE49-F238E27FC236}">
                <a16:creationId xmlns:a16="http://schemas.microsoft.com/office/drawing/2014/main" id="{3DC7E9AF-448A-8E5E-D416-C4C6EE290808}"/>
              </a:ext>
            </a:extLst>
          </p:cNvPr>
          <p:cNvSpPr>
            <a:spLocks noGrp="1"/>
          </p:cNvSpPr>
          <p:nvPr>
            <p:ph type="dt" sz="half" idx="10"/>
          </p:nvPr>
        </p:nvSpPr>
        <p:spPr/>
        <p:txBody>
          <a:bodyPr/>
          <a:lstStyle>
            <a:lvl1pPr>
              <a:defRPr/>
            </a:lvl1pPr>
          </a:lstStyle>
          <a:p>
            <a:pPr>
              <a:defRPr/>
            </a:pPr>
            <a:fld id="{D2B09DB5-66F0-497A-BCCE-459BA137A511}" type="datetimeFigureOut">
              <a:rPr lang="cs-CZ"/>
              <a:pPr>
                <a:defRPr/>
              </a:pPr>
              <a:t>18.02.2025</a:t>
            </a:fld>
            <a:endParaRPr lang="cs-CZ"/>
          </a:p>
        </p:txBody>
      </p:sp>
      <p:sp>
        <p:nvSpPr>
          <p:cNvPr id="6" name="Footer Placeholder 4">
            <a:extLst>
              <a:ext uri="{FF2B5EF4-FFF2-40B4-BE49-F238E27FC236}">
                <a16:creationId xmlns:a16="http://schemas.microsoft.com/office/drawing/2014/main" id="{D215E43A-4575-2A25-69E1-207C64522543}"/>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B3343BD6-77C6-2556-4A1E-811C91F03284}"/>
              </a:ext>
            </a:extLst>
          </p:cNvPr>
          <p:cNvSpPr>
            <a:spLocks noGrp="1"/>
          </p:cNvSpPr>
          <p:nvPr>
            <p:ph type="sldNum" sz="quarter" idx="12"/>
          </p:nvPr>
        </p:nvSpPr>
        <p:spPr/>
        <p:txBody>
          <a:bodyPr/>
          <a:lstStyle>
            <a:lvl1pPr>
              <a:defRPr/>
            </a:lvl1pPr>
          </a:lstStyle>
          <a:p>
            <a:fld id="{054EA4E4-69F3-43A6-8FE4-C65281CD6B77}" type="slidenum">
              <a:rPr lang="cs-CZ" altLang="cs-CZ"/>
              <a:pPr/>
              <a:t>‹#›</a:t>
            </a:fld>
            <a:endParaRPr lang="cs-CZ" altLang="cs-CZ"/>
          </a:p>
        </p:txBody>
      </p:sp>
    </p:spTree>
    <p:extLst>
      <p:ext uri="{BB962C8B-B14F-4D97-AF65-F5344CB8AC3E}">
        <p14:creationId xmlns:p14="http://schemas.microsoft.com/office/powerpoint/2010/main" val="329312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3">
            <a:extLst>
              <a:ext uri="{FF2B5EF4-FFF2-40B4-BE49-F238E27FC236}">
                <a16:creationId xmlns:a16="http://schemas.microsoft.com/office/drawing/2014/main" id="{534E354B-F28E-0480-0D8A-8A5F627721A8}"/>
              </a:ext>
            </a:extLst>
          </p:cNvPr>
          <p:cNvSpPr>
            <a:spLocks noGrp="1"/>
          </p:cNvSpPr>
          <p:nvPr>
            <p:ph type="dt" sz="half" idx="10"/>
          </p:nvPr>
        </p:nvSpPr>
        <p:spPr/>
        <p:txBody>
          <a:bodyPr/>
          <a:lstStyle>
            <a:lvl1pPr>
              <a:defRPr/>
            </a:lvl1pPr>
          </a:lstStyle>
          <a:p>
            <a:pPr>
              <a:defRPr/>
            </a:pPr>
            <a:fld id="{117B28FF-2497-4685-82AD-E070868D14FF}" type="datetimeFigureOut">
              <a:rPr lang="cs-CZ"/>
              <a:pPr>
                <a:defRPr/>
              </a:pPr>
              <a:t>18.02.2025</a:t>
            </a:fld>
            <a:endParaRPr lang="cs-CZ"/>
          </a:p>
        </p:txBody>
      </p:sp>
      <p:sp>
        <p:nvSpPr>
          <p:cNvPr id="8" name="Footer Placeholder 4">
            <a:extLst>
              <a:ext uri="{FF2B5EF4-FFF2-40B4-BE49-F238E27FC236}">
                <a16:creationId xmlns:a16="http://schemas.microsoft.com/office/drawing/2014/main" id="{4801BDF2-D761-A95F-B83E-FE7FE0C2000A}"/>
              </a:ext>
            </a:extLst>
          </p:cNvPr>
          <p:cNvSpPr>
            <a:spLocks noGrp="1"/>
          </p:cNvSpPr>
          <p:nvPr>
            <p:ph type="ftr" sz="quarter" idx="11"/>
          </p:nvPr>
        </p:nvSpPr>
        <p:spPr/>
        <p:txBody>
          <a:bodyPr/>
          <a:lstStyle>
            <a:lvl1pPr>
              <a:defRPr/>
            </a:lvl1pPr>
          </a:lstStyle>
          <a:p>
            <a:pPr>
              <a:defRPr/>
            </a:pPr>
            <a:endParaRPr lang="cs-CZ"/>
          </a:p>
        </p:txBody>
      </p:sp>
      <p:sp>
        <p:nvSpPr>
          <p:cNvPr id="9" name="Slide Number Placeholder 5">
            <a:extLst>
              <a:ext uri="{FF2B5EF4-FFF2-40B4-BE49-F238E27FC236}">
                <a16:creationId xmlns:a16="http://schemas.microsoft.com/office/drawing/2014/main" id="{16B04384-2AE1-93F7-B21F-2D4781D12720}"/>
              </a:ext>
            </a:extLst>
          </p:cNvPr>
          <p:cNvSpPr>
            <a:spLocks noGrp="1"/>
          </p:cNvSpPr>
          <p:nvPr>
            <p:ph type="sldNum" sz="quarter" idx="12"/>
          </p:nvPr>
        </p:nvSpPr>
        <p:spPr/>
        <p:txBody>
          <a:bodyPr/>
          <a:lstStyle>
            <a:lvl1pPr>
              <a:defRPr/>
            </a:lvl1pPr>
          </a:lstStyle>
          <a:p>
            <a:fld id="{0D241A4F-0F92-4ADB-B33B-99615B4DC5CC}" type="slidenum">
              <a:rPr lang="cs-CZ" altLang="cs-CZ"/>
              <a:pPr/>
              <a:t>‹#›</a:t>
            </a:fld>
            <a:endParaRPr lang="cs-CZ" altLang="cs-CZ"/>
          </a:p>
        </p:txBody>
      </p:sp>
    </p:spTree>
    <p:extLst>
      <p:ext uri="{BB962C8B-B14F-4D97-AF65-F5344CB8AC3E}">
        <p14:creationId xmlns:p14="http://schemas.microsoft.com/office/powerpoint/2010/main" val="1954575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cs-CZ"/>
          </a:p>
        </p:txBody>
      </p:sp>
      <p:sp>
        <p:nvSpPr>
          <p:cNvPr id="3" name="Date Placeholder 3">
            <a:extLst>
              <a:ext uri="{FF2B5EF4-FFF2-40B4-BE49-F238E27FC236}">
                <a16:creationId xmlns:a16="http://schemas.microsoft.com/office/drawing/2014/main" id="{62350F84-228E-E40E-53D4-0D745218FD0D}"/>
              </a:ext>
            </a:extLst>
          </p:cNvPr>
          <p:cNvSpPr>
            <a:spLocks noGrp="1"/>
          </p:cNvSpPr>
          <p:nvPr>
            <p:ph type="dt" sz="half" idx="10"/>
          </p:nvPr>
        </p:nvSpPr>
        <p:spPr/>
        <p:txBody>
          <a:bodyPr/>
          <a:lstStyle>
            <a:lvl1pPr>
              <a:defRPr/>
            </a:lvl1pPr>
          </a:lstStyle>
          <a:p>
            <a:pPr>
              <a:defRPr/>
            </a:pPr>
            <a:fld id="{785D6DDD-BFE5-4B25-98DB-504CC6C51F95}" type="datetimeFigureOut">
              <a:rPr lang="cs-CZ"/>
              <a:pPr>
                <a:defRPr/>
              </a:pPr>
              <a:t>18.02.2025</a:t>
            </a:fld>
            <a:endParaRPr lang="cs-CZ"/>
          </a:p>
        </p:txBody>
      </p:sp>
      <p:sp>
        <p:nvSpPr>
          <p:cNvPr id="4" name="Footer Placeholder 4">
            <a:extLst>
              <a:ext uri="{FF2B5EF4-FFF2-40B4-BE49-F238E27FC236}">
                <a16:creationId xmlns:a16="http://schemas.microsoft.com/office/drawing/2014/main" id="{4A528FBB-B236-438E-2768-26F4241CA703}"/>
              </a:ext>
            </a:extLst>
          </p:cNvPr>
          <p:cNvSpPr>
            <a:spLocks noGrp="1"/>
          </p:cNvSpPr>
          <p:nvPr>
            <p:ph type="ftr" sz="quarter" idx="11"/>
          </p:nvPr>
        </p:nvSpPr>
        <p:spPr/>
        <p:txBody>
          <a:bodyPr/>
          <a:lstStyle>
            <a:lvl1pPr>
              <a:defRPr/>
            </a:lvl1pPr>
          </a:lstStyle>
          <a:p>
            <a:pPr>
              <a:defRPr/>
            </a:pPr>
            <a:endParaRPr lang="cs-CZ"/>
          </a:p>
        </p:txBody>
      </p:sp>
      <p:sp>
        <p:nvSpPr>
          <p:cNvPr id="5" name="Slide Number Placeholder 5">
            <a:extLst>
              <a:ext uri="{FF2B5EF4-FFF2-40B4-BE49-F238E27FC236}">
                <a16:creationId xmlns:a16="http://schemas.microsoft.com/office/drawing/2014/main" id="{4D07EF00-97A5-6366-A0BE-7D5686DF1CF0}"/>
              </a:ext>
            </a:extLst>
          </p:cNvPr>
          <p:cNvSpPr>
            <a:spLocks noGrp="1"/>
          </p:cNvSpPr>
          <p:nvPr>
            <p:ph type="sldNum" sz="quarter" idx="12"/>
          </p:nvPr>
        </p:nvSpPr>
        <p:spPr/>
        <p:txBody>
          <a:bodyPr/>
          <a:lstStyle>
            <a:lvl1pPr>
              <a:defRPr/>
            </a:lvl1pPr>
          </a:lstStyle>
          <a:p>
            <a:fld id="{B5E4C904-FAC4-4065-9013-610505A5A881}" type="slidenum">
              <a:rPr lang="cs-CZ" altLang="cs-CZ"/>
              <a:pPr/>
              <a:t>‹#›</a:t>
            </a:fld>
            <a:endParaRPr lang="cs-CZ" altLang="cs-CZ"/>
          </a:p>
        </p:txBody>
      </p:sp>
    </p:spTree>
    <p:extLst>
      <p:ext uri="{BB962C8B-B14F-4D97-AF65-F5344CB8AC3E}">
        <p14:creationId xmlns:p14="http://schemas.microsoft.com/office/powerpoint/2010/main" val="84551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FA75AEF-718B-E896-9504-4E2D044EC030}"/>
              </a:ext>
            </a:extLst>
          </p:cNvPr>
          <p:cNvSpPr>
            <a:spLocks noGrp="1"/>
          </p:cNvSpPr>
          <p:nvPr>
            <p:ph type="dt" sz="half" idx="10"/>
          </p:nvPr>
        </p:nvSpPr>
        <p:spPr/>
        <p:txBody>
          <a:bodyPr/>
          <a:lstStyle>
            <a:lvl1pPr>
              <a:defRPr/>
            </a:lvl1pPr>
          </a:lstStyle>
          <a:p>
            <a:pPr>
              <a:defRPr/>
            </a:pPr>
            <a:fld id="{16C62AC2-08D2-4B77-8F27-A0545BD3B4AA}" type="datetimeFigureOut">
              <a:rPr lang="cs-CZ"/>
              <a:pPr>
                <a:defRPr/>
              </a:pPr>
              <a:t>18.02.2025</a:t>
            </a:fld>
            <a:endParaRPr lang="cs-CZ"/>
          </a:p>
        </p:txBody>
      </p:sp>
      <p:sp>
        <p:nvSpPr>
          <p:cNvPr id="3" name="Footer Placeholder 4">
            <a:extLst>
              <a:ext uri="{FF2B5EF4-FFF2-40B4-BE49-F238E27FC236}">
                <a16:creationId xmlns:a16="http://schemas.microsoft.com/office/drawing/2014/main" id="{9C12553B-F24E-3D1E-7C62-CF98FC46075A}"/>
              </a:ext>
            </a:extLst>
          </p:cNvPr>
          <p:cNvSpPr>
            <a:spLocks noGrp="1"/>
          </p:cNvSpPr>
          <p:nvPr>
            <p:ph type="ftr" sz="quarter" idx="11"/>
          </p:nvPr>
        </p:nvSpPr>
        <p:spPr/>
        <p:txBody>
          <a:bodyPr/>
          <a:lstStyle>
            <a:lvl1pPr>
              <a:defRPr/>
            </a:lvl1pPr>
          </a:lstStyle>
          <a:p>
            <a:pPr>
              <a:defRPr/>
            </a:pPr>
            <a:endParaRPr lang="cs-CZ"/>
          </a:p>
        </p:txBody>
      </p:sp>
      <p:sp>
        <p:nvSpPr>
          <p:cNvPr id="4" name="Slide Number Placeholder 5">
            <a:extLst>
              <a:ext uri="{FF2B5EF4-FFF2-40B4-BE49-F238E27FC236}">
                <a16:creationId xmlns:a16="http://schemas.microsoft.com/office/drawing/2014/main" id="{9A66933C-05D4-758C-7F07-0406193E5890}"/>
              </a:ext>
            </a:extLst>
          </p:cNvPr>
          <p:cNvSpPr>
            <a:spLocks noGrp="1"/>
          </p:cNvSpPr>
          <p:nvPr>
            <p:ph type="sldNum" sz="quarter" idx="12"/>
          </p:nvPr>
        </p:nvSpPr>
        <p:spPr/>
        <p:txBody>
          <a:bodyPr/>
          <a:lstStyle>
            <a:lvl1pPr>
              <a:defRPr/>
            </a:lvl1pPr>
          </a:lstStyle>
          <a:p>
            <a:fld id="{24A90007-00EB-49FC-9D64-986AFFD342B7}" type="slidenum">
              <a:rPr lang="cs-CZ" altLang="cs-CZ"/>
              <a:pPr/>
              <a:t>‹#›</a:t>
            </a:fld>
            <a:endParaRPr lang="cs-CZ" altLang="cs-CZ"/>
          </a:p>
        </p:txBody>
      </p:sp>
    </p:spTree>
    <p:extLst>
      <p:ext uri="{BB962C8B-B14F-4D97-AF65-F5344CB8AC3E}">
        <p14:creationId xmlns:p14="http://schemas.microsoft.com/office/powerpoint/2010/main" val="220533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BA623DF-18A6-388E-3B3C-E394C7C5FE9F}"/>
              </a:ext>
            </a:extLst>
          </p:cNvPr>
          <p:cNvSpPr>
            <a:spLocks noGrp="1"/>
          </p:cNvSpPr>
          <p:nvPr>
            <p:ph type="dt" sz="half" idx="10"/>
          </p:nvPr>
        </p:nvSpPr>
        <p:spPr/>
        <p:txBody>
          <a:bodyPr/>
          <a:lstStyle>
            <a:lvl1pPr>
              <a:defRPr/>
            </a:lvl1pPr>
          </a:lstStyle>
          <a:p>
            <a:pPr>
              <a:defRPr/>
            </a:pPr>
            <a:fld id="{CA757059-0210-4D1F-AFBA-981833409976}" type="datetimeFigureOut">
              <a:rPr lang="cs-CZ"/>
              <a:pPr>
                <a:defRPr/>
              </a:pPr>
              <a:t>18.02.2025</a:t>
            </a:fld>
            <a:endParaRPr lang="cs-CZ"/>
          </a:p>
        </p:txBody>
      </p:sp>
      <p:sp>
        <p:nvSpPr>
          <p:cNvPr id="6" name="Footer Placeholder 4">
            <a:extLst>
              <a:ext uri="{FF2B5EF4-FFF2-40B4-BE49-F238E27FC236}">
                <a16:creationId xmlns:a16="http://schemas.microsoft.com/office/drawing/2014/main" id="{FCC0971D-44A8-5DE2-3F46-4888DF8EAB74}"/>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D1CB86ED-5A99-CB67-49DA-38E3D53ED5F8}"/>
              </a:ext>
            </a:extLst>
          </p:cNvPr>
          <p:cNvSpPr>
            <a:spLocks noGrp="1"/>
          </p:cNvSpPr>
          <p:nvPr>
            <p:ph type="sldNum" sz="quarter" idx="12"/>
          </p:nvPr>
        </p:nvSpPr>
        <p:spPr/>
        <p:txBody>
          <a:bodyPr/>
          <a:lstStyle>
            <a:lvl1pPr>
              <a:defRPr/>
            </a:lvl1pPr>
          </a:lstStyle>
          <a:p>
            <a:fld id="{52E61806-80F5-4197-B4A6-F933676E6B08}" type="slidenum">
              <a:rPr lang="cs-CZ" altLang="cs-CZ"/>
              <a:pPr/>
              <a:t>‹#›</a:t>
            </a:fld>
            <a:endParaRPr lang="cs-CZ" altLang="cs-CZ"/>
          </a:p>
        </p:txBody>
      </p:sp>
    </p:spTree>
    <p:extLst>
      <p:ext uri="{BB962C8B-B14F-4D97-AF65-F5344CB8AC3E}">
        <p14:creationId xmlns:p14="http://schemas.microsoft.com/office/powerpoint/2010/main" val="275513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87EC0D-82DB-79E3-0DCE-8D4021C3F5F2}"/>
              </a:ext>
            </a:extLst>
          </p:cNvPr>
          <p:cNvSpPr>
            <a:spLocks noGrp="1"/>
          </p:cNvSpPr>
          <p:nvPr>
            <p:ph type="dt" sz="half" idx="10"/>
          </p:nvPr>
        </p:nvSpPr>
        <p:spPr/>
        <p:txBody>
          <a:bodyPr/>
          <a:lstStyle>
            <a:lvl1pPr>
              <a:defRPr/>
            </a:lvl1pPr>
          </a:lstStyle>
          <a:p>
            <a:pPr>
              <a:defRPr/>
            </a:pPr>
            <a:fld id="{4F11F81C-9945-45C0-9EAB-BC93711D835E}" type="datetimeFigureOut">
              <a:rPr lang="cs-CZ"/>
              <a:pPr>
                <a:defRPr/>
              </a:pPr>
              <a:t>18.02.2025</a:t>
            </a:fld>
            <a:endParaRPr lang="cs-CZ"/>
          </a:p>
        </p:txBody>
      </p:sp>
      <p:sp>
        <p:nvSpPr>
          <p:cNvPr id="6" name="Footer Placeholder 4">
            <a:extLst>
              <a:ext uri="{FF2B5EF4-FFF2-40B4-BE49-F238E27FC236}">
                <a16:creationId xmlns:a16="http://schemas.microsoft.com/office/drawing/2014/main" id="{FE199D4F-35B1-2413-D760-BF0C811BA5E3}"/>
              </a:ext>
            </a:extLst>
          </p:cNvPr>
          <p:cNvSpPr>
            <a:spLocks noGrp="1"/>
          </p:cNvSpPr>
          <p:nvPr>
            <p:ph type="ftr" sz="quarter" idx="11"/>
          </p:nvPr>
        </p:nvSpPr>
        <p:spPr/>
        <p:txBody>
          <a:bodyPr/>
          <a:lstStyle>
            <a:lvl1pPr>
              <a:defRPr/>
            </a:lvl1pPr>
          </a:lstStyle>
          <a:p>
            <a:pPr>
              <a:defRPr/>
            </a:pPr>
            <a:endParaRPr lang="cs-CZ"/>
          </a:p>
        </p:txBody>
      </p:sp>
      <p:sp>
        <p:nvSpPr>
          <p:cNvPr id="7" name="Slide Number Placeholder 5">
            <a:extLst>
              <a:ext uri="{FF2B5EF4-FFF2-40B4-BE49-F238E27FC236}">
                <a16:creationId xmlns:a16="http://schemas.microsoft.com/office/drawing/2014/main" id="{15C63BB2-F82A-0736-A3BD-04ED2DDB9D1B}"/>
              </a:ext>
            </a:extLst>
          </p:cNvPr>
          <p:cNvSpPr>
            <a:spLocks noGrp="1"/>
          </p:cNvSpPr>
          <p:nvPr>
            <p:ph type="sldNum" sz="quarter" idx="12"/>
          </p:nvPr>
        </p:nvSpPr>
        <p:spPr/>
        <p:txBody>
          <a:bodyPr/>
          <a:lstStyle>
            <a:lvl1pPr>
              <a:defRPr/>
            </a:lvl1pPr>
          </a:lstStyle>
          <a:p>
            <a:fld id="{7D26925B-327C-4C8F-8D84-5669B6C09121}" type="slidenum">
              <a:rPr lang="cs-CZ" altLang="cs-CZ"/>
              <a:pPr/>
              <a:t>‹#›</a:t>
            </a:fld>
            <a:endParaRPr lang="cs-CZ" altLang="cs-CZ"/>
          </a:p>
        </p:txBody>
      </p:sp>
    </p:spTree>
    <p:extLst>
      <p:ext uri="{BB962C8B-B14F-4D97-AF65-F5344CB8AC3E}">
        <p14:creationId xmlns:p14="http://schemas.microsoft.com/office/powerpoint/2010/main" val="334965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264A57-A97A-E3E8-06DC-23CD37F7DC3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endParaRPr lang="cs-CZ" altLang="cs-CZ"/>
          </a:p>
        </p:txBody>
      </p:sp>
      <p:sp>
        <p:nvSpPr>
          <p:cNvPr id="1027" name="Text Placeholder 2">
            <a:extLst>
              <a:ext uri="{FF2B5EF4-FFF2-40B4-BE49-F238E27FC236}">
                <a16:creationId xmlns:a16="http://schemas.microsoft.com/office/drawing/2014/main" id="{093A22DF-0BD8-D8B1-50F9-3FE6A4C46C9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endParaRPr lang="cs-CZ" altLang="cs-CZ"/>
          </a:p>
        </p:txBody>
      </p:sp>
      <p:sp>
        <p:nvSpPr>
          <p:cNvPr id="4" name="Date Placeholder 3">
            <a:extLst>
              <a:ext uri="{FF2B5EF4-FFF2-40B4-BE49-F238E27FC236}">
                <a16:creationId xmlns:a16="http://schemas.microsoft.com/office/drawing/2014/main" id="{1F3CF390-4BA7-4502-BA97-7597A4F9F20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70DCC5C-600A-4129-9F78-6AD11764297B}" type="datetimeFigureOut">
              <a:rPr lang="cs-CZ"/>
              <a:pPr>
                <a:defRPr/>
              </a:pPr>
              <a:t>18.02.2025</a:t>
            </a:fld>
            <a:endParaRPr lang="cs-CZ"/>
          </a:p>
        </p:txBody>
      </p:sp>
      <p:sp>
        <p:nvSpPr>
          <p:cNvPr id="5" name="Footer Placeholder 4">
            <a:extLst>
              <a:ext uri="{FF2B5EF4-FFF2-40B4-BE49-F238E27FC236}">
                <a16:creationId xmlns:a16="http://schemas.microsoft.com/office/drawing/2014/main" id="{D0AD8AC4-EA00-4D34-9EC2-A8B792B1770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cs-CZ"/>
          </a:p>
        </p:txBody>
      </p:sp>
      <p:sp>
        <p:nvSpPr>
          <p:cNvPr id="6" name="Slide Number Placeholder 5">
            <a:extLst>
              <a:ext uri="{FF2B5EF4-FFF2-40B4-BE49-F238E27FC236}">
                <a16:creationId xmlns:a16="http://schemas.microsoft.com/office/drawing/2014/main" id="{BC70F85E-7BD6-4E7A-B22B-81B2632C2C8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5618221-476A-4AC8-B502-814880B909D7}"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hyperlink" Target="http://www.polaris.iastate.edu/EveningStar/Unit2/unit2_sub1.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youtu.be/wGjlT3XHb9A?t=21s" TargetMode="Externa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en.wikipedia.org/wiki/List_of_nearest_stars"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kiesanduniverses.org/Simulations/Uchu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38CD1F2-2CDE-4B42-BB23-EC7686F92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E9827173-10F7-4BE6-8CC8-39A46D781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55">
            <a:extLst>
              <a:ext uri="{FF2B5EF4-FFF2-40B4-BE49-F238E27FC236}">
                <a16:creationId xmlns:a16="http://schemas.microsoft.com/office/drawing/2014/main" id="{60FB2829-9E66-4DBD-BC15-FC5D73246D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75420"/>
            <a:ext cx="9036544" cy="4093306"/>
            <a:chOff x="1" y="2075420"/>
            <a:chExt cx="12048729" cy="4093306"/>
          </a:xfrm>
        </p:grpSpPr>
        <p:sp>
          <p:nvSpPr>
            <p:cNvPr id="65" name="Oval 56">
              <a:extLst>
                <a:ext uri="{FF2B5EF4-FFF2-40B4-BE49-F238E27FC236}">
                  <a16:creationId xmlns:a16="http://schemas.microsoft.com/office/drawing/2014/main" id="{E9EE2A32-8611-4375-B6B1-468FAD682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57">
              <a:extLst>
                <a:ext uri="{FF2B5EF4-FFF2-40B4-BE49-F238E27FC236}">
                  <a16:creationId xmlns:a16="http://schemas.microsoft.com/office/drawing/2014/main" id="{C77E1DA0-3927-4F35-B8A3-D5D5563757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7BAA08B-588E-406F-899B-A6A7FC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8AA7C41-B331-402E-9453-95B3B8273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a:extLst>
                <a:ext uri="{FF2B5EF4-FFF2-40B4-BE49-F238E27FC236}">
                  <a16:creationId xmlns:a16="http://schemas.microsoft.com/office/drawing/2014/main" id="{A7060B3E-946D-4885-9B86-1D445209EB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E3046747-F284-4990-9ECA-3DF2C6E08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21301226-F3C6-4744-94AE-2460B381D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EC57637-D435-4155-993A-0E3A8BBBA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479052" y="1131512"/>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0B81AE96-B9C7-4679-BC62-F2C79F2E8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444654" y="317578"/>
            <a:ext cx="411480" cy="549007"/>
            <a:chOff x="7029447" y="3514725"/>
            <a:chExt cx="1285875" cy="549007"/>
          </a:xfrm>
        </p:grpSpPr>
        <p:cxnSp>
          <p:nvCxnSpPr>
            <p:cNvPr id="69" name="Straight Connector 68">
              <a:extLst>
                <a:ext uri="{FF2B5EF4-FFF2-40B4-BE49-F238E27FC236}">
                  <a16:creationId xmlns:a16="http://schemas.microsoft.com/office/drawing/2014/main" id="{BD4225F6-B312-47D5-8299-988BD17E0E6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3C04A86-BCAE-473C-B18D-88FD5627C47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2CCD134-9351-4847-8741-FF5EAB4705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1470C83-08EE-4959-BA0A-F8846F524E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Podnadpis 2">
            <a:extLst>
              <a:ext uri="{FF2B5EF4-FFF2-40B4-BE49-F238E27FC236}">
                <a16:creationId xmlns:a16="http://schemas.microsoft.com/office/drawing/2014/main" id="{7F449B32-7C83-ABC4-4C58-05DCAC52E442}"/>
              </a:ext>
            </a:extLst>
          </p:cNvPr>
          <p:cNvSpPr>
            <a:spLocks noGrp="1"/>
          </p:cNvSpPr>
          <p:nvPr>
            <p:ph type="subTitle" idx="1"/>
          </p:nvPr>
        </p:nvSpPr>
        <p:spPr>
          <a:xfrm>
            <a:off x="4607368" y="630935"/>
            <a:ext cx="3949774" cy="2096771"/>
          </a:xfrm>
          <a:noFill/>
        </p:spPr>
        <p:txBody>
          <a:bodyPr anchor="t">
            <a:normAutofit/>
          </a:bodyPr>
          <a:lstStyle/>
          <a:p>
            <a:pPr algn="l"/>
            <a:r>
              <a:rPr lang="cs-CZ">
                <a:solidFill>
                  <a:schemeClr val="bg1"/>
                </a:solidFill>
              </a:rPr>
              <a:t>Naše vesmírná adresa</a:t>
            </a:r>
            <a:endParaRPr lang="cs-CZ" dirty="0">
              <a:solidFill>
                <a:schemeClr val="bg1"/>
              </a:solidFill>
            </a:endParaRPr>
          </a:p>
        </p:txBody>
      </p:sp>
      <p:grpSp>
        <p:nvGrpSpPr>
          <p:cNvPr id="74" name="Group 73">
            <a:extLst>
              <a:ext uri="{FF2B5EF4-FFF2-40B4-BE49-F238E27FC236}">
                <a16:creationId xmlns:a16="http://schemas.microsoft.com/office/drawing/2014/main" id="{DBFD3A89-3666-47FE-913F-6C75228F5D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45785" y="5940560"/>
            <a:ext cx="1285875" cy="549007"/>
            <a:chOff x="7029447" y="3514725"/>
            <a:chExt cx="1285875" cy="549007"/>
          </a:xfrm>
        </p:grpSpPr>
        <p:cxnSp>
          <p:nvCxnSpPr>
            <p:cNvPr id="75" name="Straight Connector 74">
              <a:extLst>
                <a:ext uri="{FF2B5EF4-FFF2-40B4-BE49-F238E27FC236}">
                  <a16:creationId xmlns:a16="http://schemas.microsoft.com/office/drawing/2014/main" id="{AD6B60E5-039C-4E82-9B5C-984D6C46E1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3D05E89-A5D2-4DC0-B6B1-298EF0EF0A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4337967A-8AB7-47D5-A75E-6341730E995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A068AD4-624D-4314-8C86-A3C0C3378C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4" name="Obrázek 3">
            <a:extLst>
              <a:ext uri="{FF2B5EF4-FFF2-40B4-BE49-F238E27FC236}">
                <a16:creationId xmlns:a16="http://schemas.microsoft.com/office/drawing/2014/main" id="{C63329DF-23E1-F8DC-EC28-9CE5053AFC5F}"/>
              </a:ext>
            </a:extLst>
          </p:cNvPr>
          <p:cNvPicPr>
            <a:picLocks noChangeAspect="1"/>
          </p:cNvPicPr>
          <p:nvPr/>
        </p:nvPicPr>
        <p:blipFill>
          <a:blip r:embed="rId3"/>
          <a:stretch>
            <a:fillRect/>
          </a:stretch>
        </p:blipFill>
        <p:spPr>
          <a:xfrm>
            <a:off x="331072" y="3363153"/>
            <a:ext cx="8546210" cy="1068275"/>
          </a:xfrm>
          <a:prstGeom prst="rect">
            <a:avLst/>
          </a:prstGeom>
        </p:spPr>
      </p:pic>
      <p:grpSp>
        <p:nvGrpSpPr>
          <p:cNvPr id="80" name="Group 79">
            <a:extLst>
              <a:ext uri="{FF2B5EF4-FFF2-40B4-BE49-F238E27FC236}">
                <a16:creationId xmlns:a16="http://schemas.microsoft.com/office/drawing/2014/main" id="{ACA2F7C3-1A69-44EE-A8B6-A4552E2C84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318687" y="3083610"/>
            <a:ext cx="304800" cy="322326"/>
            <a:chOff x="215328" y="-46937"/>
            <a:chExt cx="304800" cy="2773841"/>
          </a:xfrm>
        </p:grpSpPr>
        <p:cxnSp>
          <p:nvCxnSpPr>
            <p:cNvPr id="81" name="Straight Connector 80">
              <a:extLst>
                <a:ext uri="{FF2B5EF4-FFF2-40B4-BE49-F238E27FC236}">
                  <a16:creationId xmlns:a16="http://schemas.microsoft.com/office/drawing/2014/main" id="{6E44AF4D-8873-43B3-8E29-803B7720EA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AE89E8A-BD14-4974-818A-D8382DCD4D4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21B80B9-448B-4363-9DD7-C074AB2AD7C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7DA34E7-83FB-4CAA-94F3-CEF086907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TextovéPole 4">
            <a:extLst>
              <a:ext uri="{FF2B5EF4-FFF2-40B4-BE49-F238E27FC236}">
                <a16:creationId xmlns:a16="http://schemas.microsoft.com/office/drawing/2014/main" id="{FB374FE9-542A-E447-A668-B32D1A1A3DFB}"/>
              </a:ext>
            </a:extLst>
          </p:cNvPr>
          <p:cNvSpPr txBox="1"/>
          <p:nvPr/>
        </p:nvSpPr>
        <p:spPr>
          <a:xfrm>
            <a:off x="190469" y="6074320"/>
            <a:ext cx="2136547" cy="369332"/>
          </a:xfrm>
          <a:prstGeom prst="rect">
            <a:avLst/>
          </a:prstGeom>
          <a:noFill/>
        </p:spPr>
        <p:txBody>
          <a:bodyPr wrap="none" rtlCol="0">
            <a:spAutoFit/>
          </a:bodyPr>
          <a:lstStyle/>
          <a:p>
            <a:r>
              <a:rPr lang="cs-CZ" dirty="0">
                <a:solidFill>
                  <a:schemeClr val="bg1"/>
                </a:solidFill>
              </a:rPr>
              <a:t>Lekce    2025 podzim</a:t>
            </a:r>
          </a:p>
        </p:txBody>
      </p:sp>
    </p:spTree>
    <p:extLst>
      <p:ext uri="{BB962C8B-B14F-4D97-AF65-F5344CB8AC3E}">
        <p14:creationId xmlns:p14="http://schemas.microsoft.com/office/powerpoint/2010/main" val="35699237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Obrázek 4" descr="Obsah obrázku tráva, obloha, strom, krajina">
            <a:extLst>
              <a:ext uri="{FF2B5EF4-FFF2-40B4-BE49-F238E27FC236}">
                <a16:creationId xmlns:a16="http://schemas.microsoft.com/office/drawing/2014/main" id="{88606DCE-7B46-05E1-0B99-27295DB4C149}"/>
              </a:ext>
            </a:extLst>
          </p:cNvPr>
          <p:cNvPicPr>
            <a:picLocks noChangeAspect="1"/>
          </p:cNvPicPr>
          <p:nvPr/>
        </p:nvPicPr>
        <p:blipFill rotWithShape="1">
          <a:blip r:embed="rId3">
            <a:extLst>
              <a:ext uri="{28A0092B-C50C-407E-A947-70E740481C1C}">
                <a14:useLocalDpi xmlns:a14="http://schemas.microsoft.com/office/drawing/2010/main" val="0"/>
              </a:ext>
            </a:extLst>
          </a:blip>
          <a:srcRect l="23126" r="1859" b="-1"/>
          <a:stretch/>
        </p:blipFill>
        <p:spPr>
          <a:xfrm>
            <a:off x="20" y="1282"/>
            <a:ext cx="9143980" cy="6856718"/>
          </a:xfrm>
          <a:prstGeom prst="rect">
            <a:avLst/>
          </a:prstGeom>
        </p:spPr>
      </p:pic>
    </p:spTree>
    <p:extLst>
      <p:ext uri="{BB962C8B-B14F-4D97-AF65-F5344CB8AC3E}">
        <p14:creationId xmlns:p14="http://schemas.microsoft.com/office/powerpoint/2010/main" val="75401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a:extLst>
              <a:ext uri="{FF2B5EF4-FFF2-40B4-BE49-F238E27FC236}">
                <a16:creationId xmlns:a16="http://schemas.microsoft.com/office/drawing/2014/main" id="{87BDDFF7-3297-D082-6298-F011913A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5988" y="2641600"/>
            <a:ext cx="3732212"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2">
            <a:extLst>
              <a:ext uri="{FF2B5EF4-FFF2-40B4-BE49-F238E27FC236}">
                <a16:creationId xmlns:a16="http://schemas.microsoft.com/office/drawing/2014/main" id="{0796908F-5803-6BD8-285C-3FC15BCE0F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474663"/>
            <a:ext cx="2203450"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3">
            <a:extLst>
              <a:ext uri="{FF2B5EF4-FFF2-40B4-BE49-F238E27FC236}">
                <a16:creationId xmlns:a16="http://schemas.microsoft.com/office/drawing/2014/main" id="{CB561F70-CE72-D0F7-0527-A950B7D88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488" y="566738"/>
            <a:ext cx="2111375"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4">
            <a:extLst>
              <a:ext uri="{FF2B5EF4-FFF2-40B4-BE49-F238E27FC236}">
                <a16:creationId xmlns:a16="http://schemas.microsoft.com/office/drawing/2014/main" id="{1EE7A387-56F3-F3F6-F450-0D15B093E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2238" y="758825"/>
            <a:ext cx="1638300"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5">
            <a:extLst>
              <a:ext uri="{FF2B5EF4-FFF2-40B4-BE49-F238E27FC236}">
                <a16:creationId xmlns:a16="http://schemas.microsoft.com/office/drawing/2014/main" id="{9A8D3689-4FB6-4EAE-FD46-993D928866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9313" y="758825"/>
            <a:ext cx="1589087"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7" name="Rectangle 3">
            <a:extLst>
              <a:ext uri="{FF2B5EF4-FFF2-40B4-BE49-F238E27FC236}">
                <a16:creationId xmlns:a16="http://schemas.microsoft.com/office/drawing/2014/main" id="{3B7D2C12-0279-EC8C-272C-E3BD35E8085A}"/>
              </a:ext>
            </a:extLst>
          </p:cNvPr>
          <p:cNvSpPr>
            <a:spLocks noChangeArrowheads="1"/>
          </p:cNvSpPr>
          <p:nvPr/>
        </p:nvSpPr>
        <p:spPr bwMode="auto">
          <a:xfrm>
            <a:off x="309563" y="2819400"/>
            <a:ext cx="4059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a:t>Newgrange, Knowth a Dowth</a:t>
            </a:r>
            <a:r>
              <a:rPr lang="cs-CZ" altLang="cs-CZ" sz="1800"/>
              <a:t> </a:t>
            </a:r>
          </a:p>
          <a:p>
            <a:pPr eaLnBrk="1" hangingPunct="1">
              <a:spcBef>
                <a:spcPct val="0"/>
              </a:spcBef>
              <a:buFontTx/>
              <a:buNone/>
            </a:pPr>
            <a:r>
              <a:rPr lang="cs-CZ" altLang="cs-CZ" sz="1800"/>
              <a:t>počátky spadají do  4. tisíciletí př. n. l.</a:t>
            </a:r>
          </a:p>
          <a:p>
            <a:pPr eaLnBrk="1" hangingPunct="1">
              <a:spcBef>
                <a:spcPct val="0"/>
              </a:spcBef>
              <a:buFontTx/>
              <a:buNone/>
            </a:pPr>
            <a:endParaRPr lang="cs-CZ" altLang="cs-CZ" sz="1800"/>
          </a:p>
        </p:txBody>
      </p:sp>
      <p:sp>
        <p:nvSpPr>
          <p:cNvPr id="5128" name="Rectangle 4">
            <a:extLst>
              <a:ext uri="{FF2B5EF4-FFF2-40B4-BE49-F238E27FC236}">
                <a16:creationId xmlns:a16="http://schemas.microsoft.com/office/drawing/2014/main" id="{DA48A590-29AB-9215-1183-0A4680E7089B}"/>
              </a:ext>
            </a:extLst>
          </p:cNvPr>
          <p:cNvSpPr>
            <a:spLocks noChangeArrowheads="1"/>
          </p:cNvSpPr>
          <p:nvPr/>
        </p:nvSpPr>
        <p:spPr bwMode="auto">
          <a:xfrm>
            <a:off x="3100388" y="3679825"/>
            <a:ext cx="1425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800"/>
              <a:t>200 zdobných kamenů</a:t>
            </a:r>
          </a:p>
        </p:txBody>
      </p:sp>
      <p:pic>
        <p:nvPicPr>
          <p:cNvPr id="5129" name="Picture 8">
            <a:extLst>
              <a:ext uri="{FF2B5EF4-FFF2-40B4-BE49-F238E27FC236}">
                <a16:creationId xmlns:a16="http://schemas.microsoft.com/office/drawing/2014/main" id="{C8C91CAF-4B68-C1FC-068A-2CA014F6C6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00" y="5170488"/>
            <a:ext cx="5548313" cy="162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9">
            <a:extLst>
              <a:ext uri="{FF2B5EF4-FFF2-40B4-BE49-F238E27FC236}">
                <a16:creationId xmlns:a16="http://schemas.microsoft.com/office/drawing/2014/main" id="{47208A98-639D-4A97-A5DA-281B8550FB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 y="3570288"/>
            <a:ext cx="2336800"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31" name="Rectangle 5">
            <a:extLst>
              <a:ext uri="{FF2B5EF4-FFF2-40B4-BE49-F238E27FC236}">
                <a16:creationId xmlns:a16="http://schemas.microsoft.com/office/drawing/2014/main" id="{176DC514-B6E6-C250-FCF0-A932217B746F}"/>
              </a:ext>
            </a:extLst>
          </p:cNvPr>
          <p:cNvSpPr>
            <a:spLocks noChangeArrowheads="1"/>
          </p:cNvSpPr>
          <p:nvPr/>
        </p:nvSpPr>
        <p:spPr bwMode="auto">
          <a:xfrm>
            <a:off x="342900" y="65088"/>
            <a:ext cx="8550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800"/>
              <a:t>Astronomie - jedna z nejstarších „věd“, počátky před šesti tisíci roky</a:t>
            </a:r>
          </a:p>
        </p:txBody>
      </p:sp>
      <p:sp>
        <p:nvSpPr>
          <p:cNvPr id="5132" name="Rectangle 6">
            <a:extLst>
              <a:ext uri="{FF2B5EF4-FFF2-40B4-BE49-F238E27FC236}">
                <a16:creationId xmlns:a16="http://schemas.microsoft.com/office/drawing/2014/main" id="{0CABF0D4-4612-B6DF-B580-A793466E72FC}"/>
              </a:ext>
            </a:extLst>
          </p:cNvPr>
          <p:cNvSpPr>
            <a:spLocks noChangeArrowheads="1"/>
          </p:cNvSpPr>
          <p:nvPr/>
        </p:nvSpPr>
        <p:spPr bwMode="auto">
          <a:xfrm>
            <a:off x="6300788" y="5183188"/>
            <a:ext cx="23733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observatoř Stonehenge</a:t>
            </a:r>
          </a:p>
          <a:p>
            <a:pPr eaLnBrk="1" hangingPunct="1">
              <a:spcBef>
                <a:spcPct val="0"/>
              </a:spcBef>
              <a:buFontTx/>
              <a:buNone/>
            </a:pPr>
            <a:r>
              <a:rPr lang="cs-CZ" altLang="cs-CZ" sz="1800"/>
              <a:t>2. tisíc let př.n.l.</a:t>
            </a:r>
          </a:p>
        </p:txBody>
      </p:sp>
      <p:pic>
        <p:nvPicPr>
          <p:cNvPr id="5133" name="Picture 11">
            <a:extLst>
              <a:ext uri="{FF2B5EF4-FFF2-40B4-BE49-F238E27FC236}">
                <a16:creationId xmlns:a16="http://schemas.microsoft.com/office/drawing/2014/main" id="{4607B045-49C0-CEA6-8507-D097C1A460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1613" y="5921375"/>
            <a:ext cx="18732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204FF63-3534-8D23-A55A-E6FB5AA6F677}"/>
              </a:ext>
            </a:extLst>
          </p:cNvPr>
          <p:cNvSpPr>
            <a:spLocks noGrp="1"/>
          </p:cNvSpPr>
          <p:nvPr>
            <p:ph type="title"/>
          </p:nvPr>
        </p:nvSpPr>
        <p:spPr>
          <a:xfrm>
            <a:off x="251520" y="26987"/>
            <a:ext cx="8229600" cy="561975"/>
          </a:xfrm>
        </p:spPr>
        <p:txBody>
          <a:bodyPr/>
          <a:lstStyle/>
          <a:p>
            <a:pPr eaLnBrk="1" hangingPunct="1"/>
            <a:r>
              <a:rPr lang="cs-CZ" altLang="cs-CZ" sz="3600" dirty="0"/>
              <a:t>Starší dějiny kosmologie</a:t>
            </a:r>
          </a:p>
        </p:txBody>
      </p:sp>
      <p:sp>
        <p:nvSpPr>
          <p:cNvPr id="3" name="Content Placeholder 2">
            <a:extLst>
              <a:ext uri="{FF2B5EF4-FFF2-40B4-BE49-F238E27FC236}">
                <a16:creationId xmlns:a16="http://schemas.microsoft.com/office/drawing/2014/main" id="{231B3544-FAD0-4B30-AAFA-D8FA44A755CA}"/>
              </a:ext>
            </a:extLst>
          </p:cNvPr>
          <p:cNvSpPr>
            <a:spLocks noGrp="1"/>
          </p:cNvSpPr>
          <p:nvPr>
            <p:ph idx="1"/>
          </p:nvPr>
        </p:nvSpPr>
        <p:spPr>
          <a:xfrm>
            <a:off x="3294063" y="6092825"/>
            <a:ext cx="5637212" cy="457200"/>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cs-CZ" sz="2400" i="1" dirty="0"/>
              <a:t>                                                                       (Genesis I.15)</a:t>
            </a:r>
          </a:p>
          <a:p>
            <a:pPr eaLnBrk="1" fontAlgn="auto" hangingPunct="1">
              <a:spcAft>
                <a:spcPts val="0"/>
              </a:spcAft>
              <a:defRPr/>
            </a:pPr>
            <a:endParaRPr lang="cs-CZ" dirty="0"/>
          </a:p>
        </p:txBody>
      </p:sp>
      <p:sp>
        <p:nvSpPr>
          <p:cNvPr id="7172" name="TextovéPole 3">
            <a:extLst>
              <a:ext uri="{FF2B5EF4-FFF2-40B4-BE49-F238E27FC236}">
                <a16:creationId xmlns:a16="http://schemas.microsoft.com/office/drawing/2014/main" id="{A7F870F5-4131-0696-83DF-C3DED6E42FAB}"/>
              </a:ext>
            </a:extLst>
          </p:cNvPr>
          <p:cNvSpPr txBox="1">
            <a:spLocks noChangeArrowheads="1"/>
          </p:cNvSpPr>
          <p:nvPr/>
        </p:nvSpPr>
        <p:spPr bwMode="auto">
          <a:xfrm>
            <a:off x="6530250" y="1460500"/>
            <a:ext cx="223751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i="1" dirty="0"/>
              <a:t>Pohleď na nebe </a:t>
            </a:r>
          </a:p>
          <a:p>
            <a:pPr eaLnBrk="1" hangingPunct="1">
              <a:spcBef>
                <a:spcPct val="0"/>
              </a:spcBef>
              <a:buFontTx/>
              <a:buNone/>
            </a:pPr>
            <a:r>
              <a:rPr lang="cs-CZ" altLang="cs-CZ" sz="1600" i="1" dirty="0"/>
              <a:t>a sečti hvězdy, </a:t>
            </a:r>
          </a:p>
          <a:p>
            <a:pPr eaLnBrk="1" hangingPunct="1">
              <a:spcBef>
                <a:spcPct val="0"/>
              </a:spcBef>
              <a:buFontTx/>
              <a:buNone/>
            </a:pPr>
            <a:r>
              <a:rPr lang="cs-CZ" altLang="cs-CZ" sz="1600" i="1" dirty="0"/>
              <a:t>dokážeš-li je spočítat. </a:t>
            </a:r>
          </a:p>
          <a:p>
            <a:pPr eaLnBrk="1" hangingPunct="1">
              <a:spcBef>
                <a:spcPct val="0"/>
              </a:spcBef>
              <a:buFontTx/>
              <a:buNone/>
            </a:pPr>
            <a:r>
              <a:rPr lang="cs-CZ" altLang="cs-CZ" sz="1600" i="1" dirty="0"/>
              <a:t>Tak tomu bude </a:t>
            </a:r>
          </a:p>
          <a:p>
            <a:pPr eaLnBrk="1" hangingPunct="1">
              <a:spcBef>
                <a:spcPct val="0"/>
              </a:spcBef>
              <a:buFontTx/>
              <a:buNone/>
            </a:pPr>
            <a:r>
              <a:rPr lang="cs-CZ" altLang="cs-CZ" sz="1600" i="1" dirty="0"/>
              <a:t>i s tvým potomstvem. </a:t>
            </a:r>
          </a:p>
          <a:p>
            <a:pPr eaLnBrk="1" hangingPunct="1">
              <a:spcBef>
                <a:spcPct val="0"/>
              </a:spcBef>
              <a:buFontTx/>
              <a:buNone/>
            </a:pPr>
            <a:endParaRPr lang="cs-CZ" altLang="cs-CZ" sz="1600" dirty="0"/>
          </a:p>
        </p:txBody>
      </p:sp>
      <p:pic>
        <p:nvPicPr>
          <p:cNvPr id="7173" name="Obrázek 5">
            <a:extLst>
              <a:ext uri="{FF2B5EF4-FFF2-40B4-BE49-F238E27FC236}">
                <a16:creationId xmlns:a16="http://schemas.microsoft.com/office/drawing/2014/main" id="{0082F986-0BF0-5D51-9BB6-AE2436EFE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13" y="684213"/>
            <a:ext cx="5637212"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rázek 5">
            <a:extLst>
              <a:ext uri="{FF2B5EF4-FFF2-40B4-BE49-F238E27FC236}">
                <a16:creationId xmlns:a16="http://schemas.microsoft.com/office/drawing/2014/main" id="{05347BF0-E952-C4C8-B435-CD4CD4E98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5305425"/>
            <a:ext cx="12065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Obrázek 1">
            <a:extLst>
              <a:ext uri="{FF2B5EF4-FFF2-40B4-BE49-F238E27FC236}">
                <a16:creationId xmlns:a16="http://schemas.microsoft.com/office/drawing/2014/main" id="{2AEDEBF5-3B1A-FD07-2EA4-F8FD3D59B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1150308"/>
            <a:ext cx="1348058" cy="182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a:extLst>
              <a:ext uri="{FF2B5EF4-FFF2-40B4-BE49-F238E27FC236}">
                <a16:creationId xmlns:a16="http://schemas.microsoft.com/office/drawing/2014/main" id="{D85D216A-F94C-E3E8-5A04-6D428147194B}"/>
              </a:ext>
            </a:extLst>
          </p:cNvPr>
          <p:cNvSpPr>
            <a:spLocks noGrp="1"/>
          </p:cNvSpPr>
          <p:nvPr>
            <p:ph type="title"/>
          </p:nvPr>
        </p:nvSpPr>
        <p:spPr>
          <a:xfrm>
            <a:off x="323850" y="0"/>
            <a:ext cx="8229600" cy="863600"/>
          </a:xfrm>
        </p:spPr>
        <p:txBody>
          <a:bodyPr/>
          <a:lstStyle/>
          <a:p>
            <a:pPr eaLnBrk="1" hangingPunct="1"/>
            <a:r>
              <a:rPr lang="cs-CZ" altLang="cs-CZ" sz="3600" dirty="0"/>
              <a:t>Antické Řecko. </a:t>
            </a:r>
          </a:p>
        </p:txBody>
      </p:sp>
      <p:sp>
        <p:nvSpPr>
          <p:cNvPr id="8197" name="Content Placeholder 2">
            <a:extLst>
              <a:ext uri="{FF2B5EF4-FFF2-40B4-BE49-F238E27FC236}">
                <a16:creationId xmlns:a16="http://schemas.microsoft.com/office/drawing/2014/main" id="{586B6E40-1747-BC32-F78C-8E209FEF60A8}"/>
              </a:ext>
            </a:extLst>
          </p:cNvPr>
          <p:cNvSpPr>
            <a:spLocks noGrp="1"/>
          </p:cNvSpPr>
          <p:nvPr>
            <p:ph idx="1"/>
          </p:nvPr>
        </p:nvSpPr>
        <p:spPr>
          <a:xfrm>
            <a:off x="149146" y="645483"/>
            <a:ext cx="8820150" cy="393700"/>
          </a:xfrm>
        </p:spPr>
        <p:txBody>
          <a:bodyPr/>
          <a:lstStyle/>
          <a:p>
            <a:pPr marL="0" indent="0" eaLnBrk="1" hangingPunct="1">
              <a:buFont typeface="Arial" panose="020B0604020202020204" pitchFamily="34" charset="0"/>
              <a:buNone/>
            </a:pPr>
            <a:r>
              <a:rPr lang="cs-CZ" altLang="cs-CZ" sz="2400" dirty="0"/>
              <a:t>Antičtí myslitelé oddělovali  „vědecké“ poznání od mýtů a magie.</a:t>
            </a:r>
          </a:p>
        </p:txBody>
      </p:sp>
      <p:sp>
        <p:nvSpPr>
          <p:cNvPr id="8198" name="Rectangle 3">
            <a:extLst>
              <a:ext uri="{FF2B5EF4-FFF2-40B4-BE49-F238E27FC236}">
                <a16:creationId xmlns:a16="http://schemas.microsoft.com/office/drawing/2014/main" id="{F49C9C8D-837A-01B1-C237-3F6FB4FA257A}"/>
              </a:ext>
            </a:extLst>
          </p:cNvPr>
          <p:cNvSpPr>
            <a:spLocks noChangeArrowheads="1"/>
          </p:cNvSpPr>
          <p:nvPr/>
        </p:nvSpPr>
        <p:spPr bwMode="auto">
          <a:xfrm>
            <a:off x="169251" y="1434614"/>
            <a:ext cx="897474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400" b="1" dirty="0"/>
              <a:t>Thales z </a:t>
            </a:r>
            <a:r>
              <a:rPr lang="cs-CZ" altLang="cs-CZ" sz="2400" b="1" dirty="0" err="1"/>
              <a:t>Milétu</a:t>
            </a:r>
            <a:r>
              <a:rPr lang="cs-CZ" altLang="cs-CZ" sz="2400" b="1" dirty="0"/>
              <a:t> </a:t>
            </a:r>
            <a:r>
              <a:rPr lang="cs-CZ" altLang="cs-CZ" sz="2000" dirty="0"/>
              <a:t>(624-545 př.n.l.) „vědec“?, filosof, geometr, astronom</a:t>
            </a:r>
            <a:endParaRPr lang="cs-CZ" altLang="cs-CZ" sz="2400" dirty="0"/>
          </a:p>
          <a:p>
            <a:pPr eaLnBrk="1" hangingPunct="1">
              <a:lnSpc>
                <a:spcPct val="150000"/>
              </a:lnSpc>
              <a:spcBef>
                <a:spcPct val="0"/>
              </a:spcBef>
              <a:buFontTx/>
              <a:buNone/>
            </a:pPr>
            <a:r>
              <a:rPr lang="cs-CZ" altLang="cs-CZ" sz="2400" dirty="0"/>
              <a:t>Pythagoras ze Samu </a:t>
            </a:r>
            <a:r>
              <a:rPr lang="cs-CZ" altLang="cs-CZ" sz="2000" dirty="0"/>
              <a:t>(569 - 490)  sférický tvar Země</a:t>
            </a:r>
          </a:p>
          <a:p>
            <a:pPr eaLnBrk="1" hangingPunct="1">
              <a:lnSpc>
                <a:spcPct val="150000"/>
              </a:lnSpc>
              <a:spcBef>
                <a:spcPct val="0"/>
              </a:spcBef>
              <a:buFontTx/>
              <a:buNone/>
            </a:pPr>
            <a:r>
              <a:rPr lang="cs-CZ" altLang="cs-CZ" sz="2400" b="1" dirty="0"/>
              <a:t>Aristoteles</a:t>
            </a:r>
            <a:r>
              <a:rPr lang="cs-CZ" altLang="cs-CZ" sz="2400" dirty="0"/>
              <a:t> </a:t>
            </a:r>
            <a:r>
              <a:rPr lang="cs-CZ" altLang="cs-CZ" sz="2000" dirty="0"/>
              <a:t>(384 - 322</a:t>
            </a:r>
            <a:r>
              <a:rPr lang="cs-CZ" altLang="cs-CZ" sz="2400" dirty="0"/>
              <a:t>) </a:t>
            </a:r>
            <a:r>
              <a:rPr lang="cs-CZ" altLang="cs-CZ" sz="2000" dirty="0"/>
              <a:t>Země - střed vesmíru</a:t>
            </a:r>
            <a:r>
              <a:rPr lang="cs-CZ" altLang="cs-CZ" sz="2400" dirty="0"/>
              <a:t>, </a:t>
            </a:r>
            <a:r>
              <a:rPr lang="cs-CZ" altLang="cs-CZ" sz="2000" dirty="0"/>
              <a:t>geocentrismus, </a:t>
            </a:r>
          </a:p>
          <a:p>
            <a:pPr eaLnBrk="1" hangingPunct="1">
              <a:spcBef>
                <a:spcPct val="0"/>
              </a:spcBef>
              <a:buFontTx/>
              <a:buNone/>
            </a:pPr>
            <a:r>
              <a:rPr lang="cs-CZ" altLang="cs-CZ" sz="2000" dirty="0"/>
              <a:t>		Slunce a jiná tělesa obíhají kolem po kružnicích</a:t>
            </a:r>
          </a:p>
          <a:p>
            <a:pPr eaLnBrk="1" hangingPunct="1">
              <a:spcBef>
                <a:spcPct val="0"/>
              </a:spcBef>
              <a:buFontTx/>
              <a:buNone/>
            </a:pPr>
            <a:endParaRPr lang="cs-CZ" altLang="cs-CZ" sz="1600" dirty="0"/>
          </a:p>
          <a:p>
            <a:pPr eaLnBrk="1" hangingPunct="1">
              <a:spcBef>
                <a:spcPct val="0"/>
              </a:spcBef>
              <a:buFontTx/>
              <a:buNone/>
            </a:pPr>
            <a:r>
              <a:rPr lang="cs-CZ" altLang="cs-CZ" sz="2400" b="1" dirty="0"/>
              <a:t>Aristarchos ze Samu</a:t>
            </a:r>
            <a:r>
              <a:rPr lang="cs-CZ" altLang="cs-CZ" sz="2400" dirty="0"/>
              <a:t> </a:t>
            </a:r>
            <a:r>
              <a:rPr lang="cs-CZ" altLang="cs-CZ" sz="2000" dirty="0"/>
              <a:t>(310 - 250) heliocentrická soustava,</a:t>
            </a:r>
          </a:p>
          <a:p>
            <a:pPr eaLnBrk="1" hangingPunct="1">
              <a:spcBef>
                <a:spcPct val="0"/>
              </a:spcBef>
              <a:buFontTx/>
              <a:buNone/>
            </a:pPr>
            <a:r>
              <a:rPr lang="cs-CZ" altLang="cs-CZ" sz="2000" dirty="0"/>
              <a:t>			 vzdálenost Země-Měsíc-Slunce </a:t>
            </a:r>
          </a:p>
          <a:p>
            <a:pPr eaLnBrk="1" hangingPunct="1">
              <a:lnSpc>
                <a:spcPct val="150000"/>
              </a:lnSpc>
              <a:spcBef>
                <a:spcPct val="0"/>
              </a:spcBef>
              <a:buFontTx/>
              <a:buNone/>
            </a:pPr>
            <a:r>
              <a:rPr lang="cs-CZ" altLang="cs-CZ" sz="2400" b="1" dirty="0"/>
              <a:t>Eratosthenes </a:t>
            </a:r>
            <a:r>
              <a:rPr lang="cs-CZ" altLang="cs-CZ" sz="2000" b="1" dirty="0"/>
              <a:t>(276 - 194) </a:t>
            </a:r>
            <a:r>
              <a:rPr lang="cs-CZ" altLang="cs-CZ" sz="2400" b="1" dirty="0"/>
              <a:t> </a:t>
            </a:r>
            <a:r>
              <a:rPr lang="cs-CZ" altLang="cs-CZ" sz="2000" dirty="0"/>
              <a:t>stanovení poloměru Země</a:t>
            </a:r>
          </a:p>
          <a:p>
            <a:pPr eaLnBrk="1" hangingPunct="1">
              <a:lnSpc>
                <a:spcPct val="150000"/>
              </a:lnSpc>
              <a:spcBef>
                <a:spcPct val="0"/>
              </a:spcBef>
              <a:buFontTx/>
              <a:buNone/>
            </a:pPr>
            <a:r>
              <a:rPr lang="cs-CZ" altLang="cs-CZ" sz="2400" dirty="0"/>
              <a:t>Hipparchos </a:t>
            </a:r>
            <a:r>
              <a:rPr lang="cs-CZ" altLang="cs-CZ" sz="2000" dirty="0"/>
              <a:t>(190 - 120) </a:t>
            </a:r>
            <a:r>
              <a:rPr lang="cs-CZ" altLang="cs-CZ" sz="2400" dirty="0"/>
              <a:t>   </a:t>
            </a:r>
            <a:r>
              <a:rPr lang="cs-CZ" altLang="cs-CZ" sz="2000" dirty="0"/>
              <a:t>precese, katalog hvězd</a:t>
            </a:r>
          </a:p>
          <a:p>
            <a:pPr eaLnBrk="1" hangingPunct="1">
              <a:spcBef>
                <a:spcPct val="0"/>
              </a:spcBef>
              <a:buFontTx/>
              <a:buNone/>
            </a:pPr>
            <a:endParaRPr lang="cs-CZ" altLang="cs-CZ" sz="2000" dirty="0"/>
          </a:p>
          <a:p>
            <a:pPr eaLnBrk="1" hangingPunct="1">
              <a:spcBef>
                <a:spcPct val="0"/>
              </a:spcBef>
              <a:buFontTx/>
              <a:buNone/>
            </a:pPr>
            <a:r>
              <a:rPr lang="cs-CZ" altLang="cs-CZ" sz="2400" dirty="0" err="1">
                <a:hlinkClick r:id="rId5"/>
              </a:rPr>
              <a:t>Klaudios</a:t>
            </a:r>
            <a:r>
              <a:rPr lang="cs-CZ" altLang="cs-CZ" sz="2400" dirty="0">
                <a:hlinkClick r:id="rId5"/>
              </a:rPr>
              <a:t> Ptolemaios </a:t>
            </a:r>
            <a:r>
              <a:rPr lang="cs-CZ" altLang="cs-CZ" sz="900" dirty="0">
                <a:hlinkClick r:id="rId5"/>
              </a:rPr>
              <a:t>video</a:t>
            </a:r>
            <a:r>
              <a:rPr lang="cs-CZ" altLang="cs-CZ" sz="2000" dirty="0"/>
              <a:t>(90 - 165) </a:t>
            </a:r>
            <a:r>
              <a:rPr lang="cs-CZ" altLang="cs-CZ" sz="2400" dirty="0"/>
              <a:t> </a:t>
            </a:r>
            <a:r>
              <a:rPr lang="cs-CZ" altLang="cs-CZ" sz="2000" dirty="0"/>
              <a:t>geocentrická soustava, </a:t>
            </a:r>
          </a:p>
          <a:p>
            <a:pPr eaLnBrk="1" hangingPunct="1">
              <a:spcBef>
                <a:spcPct val="0"/>
              </a:spcBef>
              <a:buFontTx/>
              <a:buNone/>
            </a:pPr>
            <a:r>
              <a:rPr lang="cs-CZ" altLang="cs-CZ" sz="2000" dirty="0"/>
              <a:t>		zachytil zdánlivé pohyby planet, epicykly </a:t>
            </a:r>
          </a:p>
        </p:txBody>
      </p:sp>
      <p:pic>
        <p:nvPicPr>
          <p:cNvPr id="8199" name="Obrázek 2">
            <a:extLst>
              <a:ext uri="{FF2B5EF4-FFF2-40B4-BE49-F238E27FC236}">
                <a16:creationId xmlns:a16="http://schemas.microsoft.com/office/drawing/2014/main" id="{5EE5D29D-B0C4-76B8-DD5C-7B247BF56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0788" y="3025775"/>
            <a:ext cx="1411287"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Obrázek 4">
            <a:hlinkClick r:id="rId7" tooltip="animace"/>
            <a:extLst>
              <a:ext uri="{FF2B5EF4-FFF2-40B4-BE49-F238E27FC236}">
                <a16:creationId xmlns:a16="http://schemas.microsoft.com/office/drawing/2014/main" id="{9688238A-E16E-BC6E-98FB-348DCEF3D9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4125" y="5056188"/>
            <a:ext cx="141605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a:extLst>
              <a:ext uri="{FF2B5EF4-FFF2-40B4-BE49-F238E27FC236}">
                <a16:creationId xmlns:a16="http://schemas.microsoft.com/office/drawing/2014/main" id="{96BD5F75-06DE-BB2F-8081-EB40B132C3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814" y="1628800"/>
            <a:ext cx="3719513" cy="2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Obdélník 3">
            <a:extLst>
              <a:ext uri="{FF2B5EF4-FFF2-40B4-BE49-F238E27FC236}">
                <a16:creationId xmlns:a16="http://schemas.microsoft.com/office/drawing/2014/main" id="{8FBFD232-F6E6-55F1-E91A-6F99AE5253B2}"/>
              </a:ext>
            </a:extLst>
          </p:cNvPr>
          <p:cNvSpPr>
            <a:spLocks noChangeArrowheads="1"/>
          </p:cNvSpPr>
          <p:nvPr/>
        </p:nvSpPr>
        <p:spPr bwMode="auto">
          <a:xfrm>
            <a:off x="266745" y="367644"/>
            <a:ext cx="834121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b="1" dirty="0"/>
              <a:t>Platon (427 – 347</a:t>
            </a:r>
            <a:r>
              <a:rPr lang="cs-CZ" altLang="cs-CZ" sz="2000" dirty="0"/>
              <a:t>)  v dialogu </a:t>
            </a:r>
            <a:r>
              <a:rPr lang="cs-CZ" altLang="cs-CZ" sz="2000" dirty="0" err="1"/>
              <a:t>Timaios</a:t>
            </a:r>
            <a:r>
              <a:rPr lang="cs-CZ" altLang="cs-CZ" sz="2000" dirty="0"/>
              <a:t> </a:t>
            </a:r>
          </a:p>
          <a:p>
            <a:pPr eaLnBrk="1" hangingPunct="1">
              <a:spcBef>
                <a:spcPct val="0"/>
              </a:spcBef>
              <a:buFontTx/>
              <a:buNone/>
            </a:pPr>
            <a:r>
              <a:rPr lang="cs-CZ" altLang="cs-CZ" sz="2000" dirty="0"/>
              <a:t>jeho vesmír: geocentrický, hierarchický a geometricky uspořádaný. Byl stvořen Demiurgem jako dokonalý a harmonický systém, který odráží věčné ideje a matematické principy.  Tyto představy ovlivnily pozdější kosmologii😊</a:t>
            </a:r>
          </a:p>
          <a:p>
            <a:pPr eaLnBrk="1" hangingPunct="1">
              <a:spcBef>
                <a:spcPct val="0"/>
              </a:spcBef>
              <a:buFontTx/>
              <a:buNone/>
            </a:pPr>
            <a:r>
              <a:rPr lang="cs-CZ" altLang="cs-CZ" sz="2000" dirty="0"/>
              <a:t>  </a:t>
            </a:r>
          </a:p>
        </p:txBody>
      </p:sp>
      <p:sp>
        <p:nvSpPr>
          <p:cNvPr id="10244" name="Obdélník 5">
            <a:extLst>
              <a:ext uri="{FF2B5EF4-FFF2-40B4-BE49-F238E27FC236}">
                <a16:creationId xmlns:a16="http://schemas.microsoft.com/office/drawing/2014/main" id="{203C4B9E-1CA6-81A1-1C3E-4803EDE7F5B1}"/>
              </a:ext>
            </a:extLst>
          </p:cNvPr>
          <p:cNvSpPr>
            <a:spLocks noChangeArrowheads="1"/>
          </p:cNvSpPr>
          <p:nvPr/>
        </p:nvSpPr>
        <p:spPr bwMode="auto">
          <a:xfrm>
            <a:off x="266744" y="4386263"/>
            <a:ext cx="861853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2000" b="1" dirty="0" err="1"/>
              <a:t>Herakleides</a:t>
            </a:r>
            <a:r>
              <a:rPr lang="cs-CZ" altLang="cs-CZ" sz="2000" b="1" dirty="0"/>
              <a:t> z Pontu </a:t>
            </a:r>
            <a:r>
              <a:rPr lang="cs-CZ" altLang="cs-CZ" sz="2000" dirty="0"/>
              <a:t>(asi 390 – 310)</a:t>
            </a:r>
          </a:p>
          <a:p>
            <a:pPr eaLnBrk="1" hangingPunct="1">
              <a:spcBef>
                <a:spcPct val="0"/>
              </a:spcBef>
              <a:buFontTx/>
              <a:buNone/>
            </a:pPr>
            <a:r>
              <a:rPr lang="cs-CZ" altLang="cs-CZ" sz="2000" dirty="0"/>
              <a:t>Praotec </a:t>
            </a:r>
            <a:r>
              <a:rPr lang="cs-CZ" altLang="cs-CZ" sz="2000" dirty="0" err="1"/>
              <a:t>helicentrické</a:t>
            </a:r>
            <a:r>
              <a:rPr lang="cs-CZ" altLang="cs-CZ" sz="2000" dirty="0"/>
              <a:t> soustavy, Země, Merkur a Venuše obíhají kolem Slunce, Teorie epicyklů. (?)</a:t>
            </a:r>
          </a:p>
          <a:p>
            <a:pPr eaLnBrk="1" hangingPunct="1">
              <a:spcBef>
                <a:spcPct val="0"/>
              </a:spcBef>
              <a:buFontTx/>
              <a:buNone/>
            </a:pPr>
            <a:endParaRPr lang="cs-CZ" altLang="cs-CZ" sz="1200" dirty="0"/>
          </a:p>
          <a:p>
            <a:pPr eaLnBrk="1" hangingPunct="1">
              <a:spcBef>
                <a:spcPct val="0"/>
              </a:spcBef>
              <a:buFontTx/>
              <a:buNone/>
            </a:pPr>
            <a:r>
              <a:rPr lang="cs-CZ" altLang="cs-CZ" sz="2000" b="1" dirty="0" err="1"/>
              <a:t>Eukleides</a:t>
            </a:r>
            <a:r>
              <a:rPr lang="cs-CZ" altLang="cs-CZ" sz="2000" b="1" dirty="0"/>
              <a:t> (kolem roku 300 př. Kr.)</a:t>
            </a:r>
          </a:p>
          <a:p>
            <a:pPr eaLnBrk="1" hangingPunct="1">
              <a:spcBef>
                <a:spcPct val="0"/>
              </a:spcBef>
              <a:buFontTx/>
              <a:buNone/>
            </a:pPr>
            <a:r>
              <a:rPr lang="cs-CZ" altLang="cs-CZ" sz="2000" dirty="0"/>
              <a:t>Vytváří matematické teorie (definice, postuláty, axiomy, věty a důkazy – význam předpokladů), základní postupy zejména od Aristotela.</a:t>
            </a:r>
          </a:p>
        </p:txBody>
      </p:sp>
      <p:pic>
        <p:nvPicPr>
          <p:cNvPr id="10245" name="Picture 7">
            <a:extLst>
              <a:ext uri="{FF2B5EF4-FFF2-40B4-BE49-F238E27FC236}">
                <a16:creationId xmlns:a16="http://schemas.microsoft.com/office/drawing/2014/main" id="{850C64C7-38F8-53FF-3E8F-88382C1EC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161" y="3203600"/>
            <a:ext cx="3352800"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Obrázek 11">
            <a:extLst>
              <a:ext uri="{FF2B5EF4-FFF2-40B4-BE49-F238E27FC236}">
                <a16:creationId xmlns:a16="http://schemas.microsoft.com/office/drawing/2014/main" id="{9041BD02-ECE5-9FAF-E1E4-29B5F7336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0850" y="633814"/>
            <a:ext cx="8477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Obrázek 5">
            <a:extLst>
              <a:ext uri="{FF2B5EF4-FFF2-40B4-BE49-F238E27FC236}">
                <a16:creationId xmlns:a16="http://schemas.microsoft.com/office/drawing/2014/main" id="{CD66DEEE-0E3D-6A12-6CF5-DFFD6CA2F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97231">
            <a:off x="197955" y="3672904"/>
            <a:ext cx="460692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a:extLst>
              <a:ext uri="{FF2B5EF4-FFF2-40B4-BE49-F238E27FC236}">
                <a16:creationId xmlns:a16="http://schemas.microsoft.com/office/drawing/2014/main" id="{3D0B98BC-5D7C-4E29-B9EE-FE7D1FB41CB7}"/>
              </a:ext>
            </a:extLst>
          </p:cNvPr>
          <p:cNvSpPr/>
          <p:nvPr/>
        </p:nvSpPr>
        <p:spPr>
          <a:xfrm>
            <a:off x="191551" y="125814"/>
            <a:ext cx="8523039" cy="2032000"/>
          </a:xfrm>
          <a:prstGeom prst="rect">
            <a:avLst/>
          </a:prstGeom>
        </p:spPr>
        <p:txBody>
          <a:bodyPr wrap="square">
            <a:spAutoFit/>
          </a:bodyPr>
          <a:lstStyle/>
          <a:p>
            <a:pPr eaLnBrk="1" hangingPunct="1">
              <a:defRPr/>
            </a:pPr>
            <a:r>
              <a:rPr lang="cs-CZ" b="1" dirty="0" err="1"/>
              <a:t>Aristarchos</a:t>
            </a:r>
            <a:r>
              <a:rPr lang="cs-CZ" b="1" dirty="0"/>
              <a:t> ze Samu </a:t>
            </a:r>
            <a:r>
              <a:rPr lang="cs-CZ" dirty="0"/>
              <a:t>(asi 320 – 230)</a:t>
            </a:r>
          </a:p>
          <a:p>
            <a:pPr eaLnBrk="1" hangingPunct="1">
              <a:defRPr/>
            </a:pPr>
            <a:endParaRPr lang="cs-CZ" dirty="0"/>
          </a:p>
          <a:p>
            <a:pPr eaLnBrk="1" hangingPunct="1">
              <a:defRPr/>
            </a:pPr>
            <a:r>
              <a:rPr lang="cs-CZ" dirty="0"/>
              <a:t>Astronom, matematik, filozof, výpočty a měření vzdáleností </a:t>
            </a:r>
          </a:p>
          <a:p>
            <a:pPr eaLnBrk="1" hangingPunct="1">
              <a:defRPr/>
            </a:pPr>
            <a:r>
              <a:rPr lang="cs-CZ" dirty="0"/>
              <a:t>-  </a:t>
            </a:r>
            <a:r>
              <a:rPr lang="cs-CZ" b="1" dirty="0"/>
              <a:t>heliocentrický</a:t>
            </a:r>
            <a:r>
              <a:rPr lang="cs-CZ" dirty="0"/>
              <a:t> systém, hvězdy a Slunce jsou nehybné, Země rotuje a její sféra rotuje kolem Slunce.</a:t>
            </a:r>
          </a:p>
          <a:p>
            <a:pPr marL="180975" indent="-180975" eaLnBrk="1" hangingPunct="1">
              <a:buFontTx/>
              <a:buChar char="-"/>
              <a:defRPr/>
            </a:pPr>
            <a:r>
              <a:rPr lang="cs-CZ" dirty="0"/>
              <a:t>obviněn z bezbožnosti (ruší klid Země).</a:t>
            </a:r>
          </a:p>
          <a:p>
            <a:pPr marL="285750" indent="-285750" eaLnBrk="1" hangingPunct="1">
              <a:buFontTx/>
              <a:buChar char="-"/>
              <a:defRPr/>
            </a:pPr>
            <a:endParaRPr lang="cs-CZ" dirty="0"/>
          </a:p>
        </p:txBody>
      </p:sp>
      <p:sp>
        <p:nvSpPr>
          <p:cNvPr id="12292" name="Obdélník 4">
            <a:extLst>
              <a:ext uri="{FF2B5EF4-FFF2-40B4-BE49-F238E27FC236}">
                <a16:creationId xmlns:a16="http://schemas.microsoft.com/office/drawing/2014/main" id="{25A804B4-EC6F-0EA8-E7D4-DFBC7E788222}"/>
              </a:ext>
            </a:extLst>
          </p:cNvPr>
          <p:cNvSpPr>
            <a:spLocks noChangeArrowheads="1"/>
          </p:cNvSpPr>
          <p:nvPr/>
        </p:nvSpPr>
        <p:spPr bwMode="auto">
          <a:xfrm>
            <a:off x="251388" y="1885172"/>
            <a:ext cx="82819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a:t>Geometrické metody</a:t>
            </a:r>
          </a:p>
          <a:p>
            <a:pPr eaLnBrk="1" hangingPunct="1">
              <a:spcBef>
                <a:spcPct val="0"/>
              </a:spcBef>
              <a:buFontTx/>
              <a:buNone/>
            </a:pPr>
            <a:r>
              <a:rPr lang="cs-CZ" altLang="cs-CZ" sz="1800" dirty="0"/>
              <a:t>Zjištění poměrů vzdáleností Slunce od Země a Měsíce od Země</a:t>
            </a:r>
          </a:p>
          <a:p>
            <a:pPr eaLnBrk="1" hangingPunct="1">
              <a:spcBef>
                <a:spcPct val="0"/>
              </a:spcBef>
              <a:buFontTx/>
              <a:buNone/>
            </a:pPr>
            <a:r>
              <a:rPr lang="cs-CZ" altLang="cs-CZ" sz="1800" dirty="0"/>
              <a:t>(založena na změření velikosti úhlu, který svírají spojnice Země-Měsíc a Země-Slunce v okamžiku, kdy je Sluncem osvětlena přesně polovina měsíčního kotouče).</a:t>
            </a:r>
          </a:p>
        </p:txBody>
      </p:sp>
      <p:pic>
        <p:nvPicPr>
          <p:cNvPr id="12293" name="Obrázek 7">
            <a:extLst>
              <a:ext uri="{FF2B5EF4-FFF2-40B4-BE49-F238E27FC236}">
                <a16:creationId xmlns:a16="http://schemas.microsoft.com/office/drawing/2014/main" id="{A719B895-87C9-8560-5375-2F625A7B3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492534">
            <a:off x="4484978" y="4819737"/>
            <a:ext cx="3965575" cy="126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Obdélník 8">
            <a:extLst>
              <a:ext uri="{FF2B5EF4-FFF2-40B4-BE49-F238E27FC236}">
                <a16:creationId xmlns:a16="http://schemas.microsoft.com/office/drawing/2014/main" id="{B1864426-9DDA-0400-761D-EE184D1D5FCE}"/>
              </a:ext>
            </a:extLst>
          </p:cNvPr>
          <p:cNvSpPr>
            <a:spLocks noChangeArrowheads="1"/>
          </p:cNvSpPr>
          <p:nvPr/>
        </p:nvSpPr>
        <p:spPr bwMode="auto">
          <a:xfrm>
            <a:off x="5405578" y="3429000"/>
            <a:ext cx="35283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dirty="0"/>
              <a:t>Zjištění poměrů velikosti</a:t>
            </a:r>
          </a:p>
          <a:p>
            <a:pPr eaLnBrk="1" hangingPunct="1">
              <a:spcBef>
                <a:spcPct val="0"/>
              </a:spcBef>
              <a:buFontTx/>
              <a:buNone/>
            </a:pPr>
            <a:r>
              <a:rPr lang="cs-CZ" altLang="cs-CZ" sz="1800" dirty="0"/>
              <a:t> Země, Slunce a Měsíce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Obrázek 4">
            <a:extLst>
              <a:ext uri="{FF2B5EF4-FFF2-40B4-BE49-F238E27FC236}">
                <a16:creationId xmlns:a16="http://schemas.microsoft.com/office/drawing/2014/main" id="{4A2B6261-BBC8-2EF5-009F-A3FCC835F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16" y="2489200"/>
            <a:ext cx="42624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Zástupný symbol pro číslo snímku 2">
            <a:extLst>
              <a:ext uri="{FF2B5EF4-FFF2-40B4-BE49-F238E27FC236}">
                <a16:creationId xmlns:a16="http://schemas.microsoft.com/office/drawing/2014/main" id="{F48CC0E4-C53D-AF6E-37BE-51DFC8A2A79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B9B7C89-7E1E-4185-AF75-020DCB023085}" type="slidenum">
              <a:rPr lang="cs-CZ" altLang="cs-CZ" sz="1200">
                <a:solidFill>
                  <a:srgbClr val="898989"/>
                </a:solidFill>
              </a:rPr>
              <a:pPr>
                <a:spcBef>
                  <a:spcPct val="0"/>
                </a:spcBef>
                <a:buFontTx/>
                <a:buNone/>
              </a:pPr>
              <a:t>16</a:t>
            </a:fld>
            <a:endParaRPr lang="cs-CZ" altLang="cs-CZ" sz="1200">
              <a:solidFill>
                <a:srgbClr val="898989"/>
              </a:solidFill>
            </a:endParaRPr>
          </a:p>
        </p:txBody>
      </p:sp>
      <p:sp>
        <p:nvSpPr>
          <p:cNvPr id="16388" name="Obdélník 5">
            <a:extLst>
              <a:ext uri="{FF2B5EF4-FFF2-40B4-BE49-F238E27FC236}">
                <a16:creationId xmlns:a16="http://schemas.microsoft.com/office/drawing/2014/main" id="{D2C2104B-82F1-777A-52EA-A497A03C44F1}"/>
              </a:ext>
            </a:extLst>
          </p:cNvPr>
          <p:cNvSpPr>
            <a:spLocks noChangeArrowheads="1"/>
          </p:cNvSpPr>
          <p:nvPr/>
        </p:nvSpPr>
        <p:spPr bwMode="auto">
          <a:xfrm>
            <a:off x="358775" y="209550"/>
            <a:ext cx="878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b="1" dirty="0"/>
              <a:t>Ptolemaios 100 – 170  antický geograf</a:t>
            </a:r>
          </a:p>
          <a:p>
            <a:pPr eaLnBrk="1" hangingPunct="1">
              <a:spcBef>
                <a:spcPct val="0"/>
              </a:spcBef>
              <a:buFontTx/>
              <a:buNone/>
            </a:pPr>
            <a:r>
              <a:rPr lang="cs-CZ" altLang="cs-CZ" sz="1800" dirty="0"/>
              <a:t>představa světa - v díle Almagest  podává přehled všech dosažených astronomických poznatků na základě geocentrické soustavy založené na předepsaném systému pohybů „nebeských sfér“, na nichž  jsou podle něho nebeská tělesa upevněna.</a:t>
            </a:r>
          </a:p>
        </p:txBody>
      </p:sp>
      <p:pic>
        <p:nvPicPr>
          <p:cNvPr id="16389" name="Obrázek 6">
            <a:extLst>
              <a:ext uri="{FF2B5EF4-FFF2-40B4-BE49-F238E27FC236}">
                <a16:creationId xmlns:a16="http://schemas.microsoft.com/office/drawing/2014/main" id="{67CC106C-3574-15FF-88A9-1135195FB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082756"/>
            <a:ext cx="3394075" cy="429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Obrázek 4">
            <a:extLst>
              <a:ext uri="{FF2B5EF4-FFF2-40B4-BE49-F238E27FC236}">
                <a16:creationId xmlns:a16="http://schemas.microsoft.com/office/drawing/2014/main" id="{F4FF50CE-B094-7B73-8DAC-19452580A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47" y="1747838"/>
            <a:ext cx="3975100"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Zástupný symbol pro číslo snímku 2">
            <a:extLst>
              <a:ext uri="{FF2B5EF4-FFF2-40B4-BE49-F238E27FC236}">
                <a16:creationId xmlns:a16="http://schemas.microsoft.com/office/drawing/2014/main" id="{DDC4BE94-3325-2919-254A-AE5EE5A5709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F15C229-AB0C-4D91-BBDF-43C53710D26E}" type="slidenum">
              <a:rPr lang="cs-CZ" altLang="cs-CZ" sz="1200">
                <a:solidFill>
                  <a:srgbClr val="898989"/>
                </a:solidFill>
              </a:rPr>
              <a:pPr>
                <a:spcBef>
                  <a:spcPct val="0"/>
                </a:spcBef>
                <a:buFontTx/>
                <a:buNone/>
              </a:pPr>
              <a:t>17</a:t>
            </a:fld>
            <a:endParaRPr lang="cs-CZ" altLang="cs-CZ" sz="1200">
              <a:solidFill>
                <a:srgbClr val="898989"/>
              </a:solidFill>
            </a:endParaRPr>
          </a:p>
        </p:txBody>
      </p:sp>
      <p:pic>
        <p:nvPicPr>
          <p:cNvPr id="19460" name="Obrázek 1">
            <a:extLst>
              <a:ext uri="{FF2B5EF4-FFF2-40B4-BE49-F238E27FC236}">
                <a16:creationId xmlns:a16="http://schemas.microsoft.com/office/drawing/2014/main" id="{FE963948-84F7-0B9D-1832-14BDB63117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1156494"/>
            <a:ext cx="2527300"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Obdélník 2">
            <a:extLst>
              <a:ext uri="{FF2B5EF4-FFF2-40B4-BE49-F238E27FC236}">
                <a16:creationId xmlns:a16="http://schemas.microsoft.com/office/drawing/2014/main" id="{CFD734EE-67D7-5B95-026B-40D4F2FD3E9D}"/>
              </a:ext>
            </a:extLst>
          </p:cNvPr>
          <p:cNvSpPr>
            <a:spLocks noChangeArrowheads="1"/>
          </p:cNvSpPr>
          <p:nvPr/>
        </p:nvSpPr>
        <p:spPr bwMode="auto">
          <a:xfrm>
            <a:off x="4787900" y="4375168"/>
            <a:ext cx="408665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t>R.</a:t>
            </a:r>
            <a:r>
              <a:rPr lang="cs-CZ" altLang="cs-CZ" sz="1800" b="1" dirty="0"/>
              <a:t>1533 </a:t>
            </a:r>
            <a:r>
              <a:rPr lang="cs-CZ" altLang="cs-CZ" sz="1800" dirty="0"/>
              <a:t>bylo dílo  De </a:t>
            </a:r>
            <a:r>
              <a:rPr lang="cs-CZ" altLang="cs-CZ" sz="1800" dirty="0" err="1"/>
              <a:t>Revolutionibus</a:t>
            </a:r>
            <a:r>
              <a:rPr lang="cs-CZ" altLang="cs-CZ" sz="1800" dirty="0"/>
              <a:t> předneseno papeži Klemensovi VII. </a:t>
            </a:r>
          </a:p>
          <a:p>
            <a:pPr>
              <a:spcBef>
                <a:spcPct val="0"/>
              </a:spcBef>
              <a:buFontTx/>
              <a:buNone/>
            </a:pPr>
            <a:endParaRPr lang="cs-CZ" altLang="cs-CZ" sz="1800" dirty="0"/>
          </a:p>
          <a:p>
            <a:pPr>
              <a:spcBef>
                <a:spcPct val="0"/>
              </a:spcBef>
              <a:buFontTx/>
              <a:buNone/>
            </a:pPr>
            <a:r>
              <a:rPr lang="cs-CZ" altLang="cs-CZ" sz="1800" dirty="0"/>
              <a:t> Norimberský teolog  </a:t>
            </a:r>
            <a:r>
              <a:rPr lang="cs-CZ" altLang="cs-CZ" sz="1800" dirty="0" err="1"/>
              <a:t>Osiander</a:t>
            </a:r>
            <a:r>
              <a:rPr lang="cs-CZ" altLang="cs-CZ" sz="1800" dirty="0"/>
              <a:t> přemluvil Mikuláše Koperníka, aby v předmluvě ke svému dílu představil svůj model jako hypotézu, aby zjemnil  odvážné myšlenky</a:t>
            </a:r>
          </a:p>
        </p:txBody>
      </p:sp>
      <p:sp>
        <p:nvSpPr>
          <p:cNvPr id="19462" name="Obdélník 3">
            <a:extLst>
              <a:ext uri="{FF2B5EF4-FFF2-40B4-BE49-F238E27FC236}">
                <a16:creationId xmlns:a16="http://schemas.microsoft.com/office/drawing/2014/main" id="{C4DC42F0-903B-E2BA-822E-5EE42DB3AE8A}"/>
              </a:ext>
            </a:extLst>
          </p:cNvPr>
          <p:cNvSpPr>
            <a:spLocks noChangeArrowheads="1"/>
          </p:cNvSpPr>
          <p:nvPr/>
        </p:nvSpPr>
        <p:spPr bwMode="auto">
          <a:xfrm>
            <a:off x="5874607" y="4057686"/>
            <a:ext cx="1797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t>Mikuláš Koperník</a:t>
            </a:r>
          </a:p>
        </p:txBody>
      </p:sp>
      <p:sp>
        <p:nvSpPr>
          <p:cNvPr id="19463" name="Obdélník 4">
            <a:extLst>
              <a:ext uri="{FF2B5EF4-FFF2-40B4-BE49-F238E27FC236}">
                <a16:creationId xmlns:a16="http://schemas.microsoft.com/office/drawing/2014/main" id="{64812BE5-6844-57A6-B994-34496C7E9364}"/>
              </a:ext>
            </a:extLst>
          </p:cNvPr>
          <p:cNvSpPr>
            <a:spLocks noChangeArrowheads="1"/>
          </p:cNvSpPr>
          <p:nvPr/>
        </p:nvSpPr>
        <p:spPr bwMode="auto">
          <a:xfrm>
            <a:off x="110786" y="1307091"/>
            <a:ext cx="46771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cs-CZ" altLang="cs-CZ" sz="1800" dirty="0"/>
              <a:t>Radikální obrat v chápání místa člověka v kosmu</a:t>
            </a:r>
          </a:p>
        </p:txBody>
      </p:sp>
      <p:sp>
        <p:nvSpPr>
          <p:cNvPr id="2" name="Obdélník 1">
            <a:extLst>
              <a:ext uri="{FF2B5EF4-FFF2-40B4-BE49-F238E27FC236}">
                <a16:creationId xmlns:a16="http://schemas.microsoft.com/office/drawing/2014/main" id="{D76D05FF-334B-9E05-3A40-AD2CF36EE86D}"/>
              </a:ext>
            </a:extLst>
          </p:cNvPr>
          <p:cNvSpPr/>
          <p:nvPr/>
        </p:nvSpPr>
        <p:spPr>
          <a:xfrm>
            <a:off x="0" y="72912"/>
            <a:ext cx="9144000" cy="914400"/>
          </a:xfrm>
          <a:prstGeom prst="rect">
            <a:avLst/>
          </a:prstGeom>
          <a:solidFill>
            <a:srgbClr val="D9B8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KOPERNIKÁNSKÝ OBRAT</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1506" name="Obrázek 3">
            <a:extLst>
              <a:ext uri="{FF2B5EF4-FFF2-40B4-BE49-F238E27FC236}">
                <a16:creationId xmlns:a16="http://schemas.microsoft.com/office/drawing/2014/main" id="{BE15F5F4-0A6F-9DC9-69D8-7F8640666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24" y="1264155"/>
            <a:ext cx="4749924" cy="417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Zástupný symbol pro číslo snímku 2">
            <a:extLst>
              <a:ext uri="{FF2B5EF4-FFF2-40B4-BE49-F238E27FC236}">
                <a16:creationId xmlns:a16="http://schemas.microsoft.com/office/drawing/2014/main" id="{8BEF0085-DEF7-D3E9-FDAD-94A556520E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4E26E0C-2A4A-4E57-88FC-3E66A1666E18}" type="slidenum">
              <a:rPr lang="cs-CZ" altLang="cs-CZ" sz="1200">
                <a:solidFill>
                  <a:srgbClr val="898989"/>
                </a:solidFill>
              </a:rPr>
              <a:pPr>
                <a:spcBef>
                  <a:spcPct val="0"/>
                </a:spcBef>
                <a:buFontTx/>
                <a:buNone/>
              </a:pPr>
              <a:t>18</a:t>
            </a:fld>
            <a:endParaRPr lang="cs-CZ" altLang="cs-CZ" sz="1200">
              <a:solidFill>
                <a:srgbClr val="898989"/>
              </a:solidFill>
            </a:endParaRPr>
          </a:p>
        </p:txBody>
      </p:sp>
      <p:pic>
        <p:nvPicPr>
          <p:cNvPr id="21508" name="Picture 4">
            <a:extLst>
              <a:ext uri="{FF2B5EF4-FFF2-40B4-BE49-F238E27FC236}">
                <a16:creationId xmlns:a16="http://schemas.microsoft.com/office/drawing/2014/main" id="{DB9B2FF8-F290-3403-FD21-125AE234B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45984"/>
            <a:ext cx="4570412" cy="418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D3FB7EB-2E7A-A047-5080-20C74DE22E9B}"/>
              </a:ext>
            </a:extLst>
          </p:cNvPr>
          <p:cNvPicPr>
            <a:picLocks noChangeAspect="1"/>
          </p:cNvPicPr>
          <p:nvPr/>
        </p:nvPicPr>
        <p:blipFill>
          <a:blip r:embed="rId3"/>
          <a:stretch>
            <a:fillRect/>
          </a:stretch>
        </p:blipFill>
        <p:spPr>
          <a:xfrm>
            <a:off x="323528" y="1051049"/>
            <a:ext cx="3650966" cy="5087060"/>
          </a:xfrm>
          <a:prstGeom prst="rect">
            <a:avLst/>
          </a:prstGeom>
        </p:spPr>
      </p:pic>
      <p:sp>
        <p:nvSpPr>
          <p:cNvPr id="5" name="TextovéPole 4">
            <a:extLst>
              <a:ext uri="{FF2B5EF4-FFF2-40B4-BE49-F238E27FC236}">
                <a16:creationId xmlns:a16="http://schemas.microsoft.com/office/drawing/2014/main" id="{49F06CCA-09A4-E55B-99B4-0B0DC51F99C2}"/>
              </a:ext>
            </a:extLst>
          </p:cNvPr>
          <p:cNvSpPr txBox="1"/>
          <p:nvPr/>
        </p:nvSpPr>
        <p:spPr>
          <a:xfrm>
            <a:off x="4459469" y="940156"/>
            <a:ext cx="4161865" cy="1264449"/>
          </a:xfrm>
          <a:prstGeom prst="rect">
            <a:avLst/>
          </a:prstGeom>
          <a:noFill/>
        </p:spPr>
        <p:txBody>
          <a:bodyPr wrap="square">
            <a:spAutoFit/>
          </a:bodyPr>
          <a:lstStyle/>
          <a:p>
            <a:pPr algn="ctr">
              <a:spcAft>
                <a:spcPts val="450"/>
              </a:spcAft>
            </a:pPr>
            <a:r>
              <a:rPr lang="cs-CZ" dirty="0"/>
              <a:t>nejkontroverznější z velkých postav vědy  17. století </a:t>
            </a:r>
          </a:p>
          <a:p>
            <a:pPr algn="ctr">
              <a:spcAft>
                <a:spcPts val="450"/>
              </a:spcAft>
            </a:pPr>
            <a:r>
              <a:rPr lang="cs-CZ" b="0" i="0" dirty="0">
                <a:solidFill>
                  <a:srgbClr val="000000"/>
                </a:solidFill>
                <a:effectLst/>
                <a:latin typeface="Times New Roman" panose="02020603050405020304" pitchFamily="18" charset="0"/>
              </a:rPr>
              <a:t>(</a:t>
            </a:r>
            <a:r>
              <a:rPr lang="cs-CZ" dirty="0"/>
              <a:t>Pascal, Descartes, Kepler, Newton, Leibniz, </a:t>
            </a:r>
            <a:r>
              <a:rPr lang="cs-CZ" dirty="0" err="1"/>
              <a:t>Huygens</a:t>
            </a:r>
            <a:r>
              <a:rPr lang="cs-CZ" dirty="0"/>
              <a:t>)</a:t>
            </a:r>
          </a:p>
        </p:txBody>
      </p:sp>
      <p:pic>
        <p:nvPicPr>
          <p:cNvPr id="6" name="Obrázek 5">
            <a:extLst>
              <a:ext uri="{FF2B5EF4-FFF2-40B4-BE49-F238E27FC236}">
                <a16:creationId xmlns:a16="http://schemas.microsoft.com/office/drawing/2014/main" id="{D6205049-E639-5333-9744-2F4C7098DB13}"/>
              </a:ext>
            </a:extLst>
          </p:cNvPr>
          <p:cNvPicPr>
            <a:picLocks noChangeAspect="1"/>
          </p:cNvPicPr>
          <p:nvPr/>
        </p:nvPicPr>
        <p:blipFill>
          <a:blip r:embed="rId4"/>
          <a:stretch>
            <a:fillRect/>
          </a:stretch>
        </p:blipFill>
        <p:spPr>
          <a:xfrm>
            <a:off x="4716016" y="2406847"/>
            <a:ext cx="3648773" cy="3593903"/>
          </a:xfrm>
          <a:prstGeom prst="rect">
            <a:avLst/>
          </a:prstGeom>
        </p:spPr>
      </p:pic>
      <p:sp>
        <p:nvSpPr>
          <p:cNvPr id="7" name="TextovéPole 6">
            <a:extLst>
              <a:ext uri="{FF2B5EF4-FFF2-40B4-BE49-F238E27FC236}">
                <a16:creationId xmlns:a16="http://schemas.microsoft.com/office/drawing/2014/main" id="{36AFBB16-D119-131B-762A-0EFFFFEA44DE}"/>
              </a:ext>
            </a:extLst>
          </p:cNvPr>
          <p:cNvSpPr txBox="1"/>
          <p:nvPr/>
        </p:nvSpPr>
        <p:spPr>
          <a:xfrm>
            <a:off x="1547664" y="368583"/>
            <a:ext cx="6891634" cy="369332"/>
          </a:xfrm>
          <a:prstGeom prst="rect">
            <a:avLst/>
          </a:prstGeom>
          <a:noFill/>
        </p:spPr>
        <p:txBody>
          <a:bodyPr wrap="square">
            <a:spAutoFit/>
          </a:bodyPr>
          <a:lstStyle/>
          <a:p>
            <a:r>
              <a:rPr lang="cs-CZ" dirty="0"/>
              <a:t>Galileo Galilei (1564 – 1642)  toskánský astronom, fyzik a filosof </a:t>
            </a:r>
          </a:p>
        </p:txBody>
      </p:sp>
    </p:spTree>
    <p:extLst>
      <p:ext uri="{BB962C8B-B14F-4D97-AF65-F5344CB8AC3E}">
        <p14:creationId xmlns:p14="http://schemas.microsoft.com/office/powerpoint/2010/main" val="429356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ED716EB-AD7A-4062-793D-D657675629CD}"/>
              </a:ext>
            </a:extLst>
          </p:cNvPr>
          <p:cNvPicPr>
            <a:picLocks noChangeAspect="1"/>
          </p:cNvPicPr>
          <p:nvPr/>
        </p:nvPicPr>
        <p:blipFill>
          <a:blip r:embed="rId3"/>
          <a:stretch>
            <a:fillRect/>
          </a:stretch>
        </p:blipFill>
        <p:spPr>
          <a:xfrm>
            <a:off x="1115616" y="148716"/>
            <a:ext cx="7272808" cy="7182810"/>
          </a:xfrm>
          <a:prstGeom prst="rect">
            <a:avLst/>
          </a:prstGeom>
        </p:spPr>
      </p:pic>
      <p:cxnSp>
        <p:nvCxnSpPr>
          <p:cNvPr id="9" name="Přímá spojnice se šipkou 8">
            <a:extLst>
              <a:ext uri="{FF2B5EF4-FFF2-40B4-BE49-F238E27FC236}">
                <a16:creationId xmlns:a16="http://schemas.microsoft.com/office/drawing/2014/main" id="{D073C163-1DEE-8BA4-697D-DBB824855A7B}"/>
              </a:ext>
            </a:extLst>
          </p:cNvPr>
          <p:cNvCxnSpPr/>
          <p:nvPr/>
        </p:nvCxnSpPr>
        <p:spPr>
          <a:xfrm>
            <a:off x="2123728" y="548680"/>
            <a:ext cx="2304256" cy="3024336"/>
          </a:xfrm>
          <a:prstGeom prst="straightConnector1">
            <a:avLst/>
          </a:prstGeom>
          <a:ln>
            <a:prstDash val="dashDot"/>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7BE3D5AE-9BD4-B945-91A1-21C69AFADE76}"/>
              </a:ext>
            </a:extLst>
          </p:cNvPr>
          <p:cNvSpPr txBox="1"/>
          <p:nvPr/>
        </p:nvSpPr>
        <p:spPr>
          <a:xfrm>
            <a:off x="2411760" y="10217"/>
            <a:ext cx="3400546" cy="276999"/>
          </a:xfrm>
          <a:prstGeom prst="rect">
            <a:avLst/>
          </a:prstGeom>
          <a:noFill/>
        </p:spPr>
        <p:txBody>
          <a:bodyPr wrap="none" rtlCol="0">
            <a:spAutoFit/>
          </a:bodyPr>
          <a:lstStyle/>
          <a:p>
            <a:r>
              <a:rPr lang="cs-CZ" sz="1200" dirty="0">
                <a:solidFill>
                  <a:schemeClr val="bg2"/>
                </a:solidFill>
                <a:hlinkClick r:id="rId4">
                  <a:extLst>
                    <a:ext uri="{A12FA001-AC4F-418D-AE19-62706E023703}">
                      <ahyp:hlinkClr xmlns:ahyp="http://schemas.microsoft.com/office/drawing/2018/hyperlinkcolor" val="tx"/>
                    </a:ext>
                  </a:extLst>
                </a:hlinkClick>
              </a:rPr>
              <a:t>https://en.wikipedia.org/wiki/List_of_nearest_stars</a:t>
            </a:r>
            <a:endParaRPr lang="cs-CZ" sz="1200" dirty="0">
              <a:solidFill>
                <a:schemeClr val="bg2"/>
              </a:solidFill>
            </a:endParaRPr>
          </a:p>
        </p:txBody>
      </p:sp>
      <p:pic>
        <p:nvPicPr>
          <p:cNvPr id="3" name="Obrázek 2">
            <a:extLst>
              <a:ext uri="{FF2B5EF4-FFF2-40B4-BE49-F238E27FC236}">
                <a16:creationId xmlns:a16="http://schemas.microsoft.com/office/drawing/2014/main" id="{282C371D-2043-1B5B-4FEF-4FF8931F2333}"/>
              </a:ext>
            </a:extLst>
          </p:cNvPr>
          <p:cNvPicPr>
            <a:picLocks noChangeAspect="1"/>
          </p:cNvPicPr>
          <p:nvPr/>
        </p:nvPicPr>
        <p:blipFill>
          <a:blip r:embed="rId5"/>
          <a:stretch>
            <a:fillRect/>
          </a:stretch>
        </p:blipFill>
        <p:spPr>
          <a:xfrm>
            <a:off x="-306288" y="271681"/>
            <a:ext cx="9756576" cy="5712101"/>
          </a:xfrm>
          <a:prstGeom prst="rect">
            <a:avLst/>
          </a:prstGeom>
        </p:spPr>
      </p:pic>
    </p:spTree>
    <p:extLst>
      <p:ext uri="{BB962C8B-B14F-4D97-AF65-F5344CB8AC3E}">
        <p14:creationId xmlns:p14="http://schemas.microsoft.com/office/powerpoint/2010/main" val="6790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3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222FE12-AE74-4535-D915-5C8C8CC39AAA}"/>
              </a:ext>
            </a:extLst>
          </p:cNvPr>
          <p:cNvPicPr>
            <a:picLocks noChangeAspect="1"/>
          </p:cNvPicPr>
          <p:nvPr/>
        </p:nvPicPr>
        <p:blipFill>
          <a:blip r:embed="rId2"/>
          <a:stretch>
            <a:fillRect/>
          </a:stretch>
        </p:blipFill>
        <p:spPr>
          <a:xfrm>
            <a:off x="-6162" y="0"/>
            <a:ext cx="9150162" cy="6858000"/>
          </a:xfrm>
          <a:prstGeom prst="rect">
            <a:avLst/>
          </a:prstGeom>
        </p:spPr>
      </p:pic>
    </p:spTree>
    <p:extLst>
      <p:ext uri="{BB962C8B-B14F-4D97-AF65-F5344CB8AC3E}">
        <p14:creationId xmlns:p14="http://schemas.microsoft.com/office/powerpoint/2010/main" val="3815647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295EEA25-558C-9D09-37F2-D1BC29AFD208}"/>
              </a:ext>
            </a:extLst>
          </p:cNvPr>
          <p:cNvPicPr>
            <a:picLocks noChangeAspect="1"/>
          </p:cNvPicPr>
          <p:nvPr/>
        </p:nvPicPr>
        <p:blipFill>
          <a:blip r:embed="rId3"/>
          <a:stretch>
            <a:fillRect/>
          </a:stretch>
        </p:blipFill>
        <p:spPr>
          <a:xfrm>
            <a:off x="6948264" y="3709269"/>
            <a:ext cx="1862597" cy="2072757"/>
          </a:xfrm>
          <a:prstGeom prst="rect">
            <a:avLst/>
          </a:prstGeom>
        </p:spPr>
      </p:pic>
      <p:pic>
        <p:nvPicPr>
          <p:cNvPr id="7" name="Obrázek 6">
            <a:extLst>
              <a:ext uri="{FF2B5EF4-FFF2-40B4-BE49-F238E27FC236}">
                <a16:creationId xmlns:a16="http://schemas.microsoft.com/office/drawing/2014/main" id="{DD125556-1ACD-D42E-A833-C0C132C4470B}"/>
              </a:ext>
            </a:extLst>
          </p:cNvPr>
          <p:cNvPicPr>
            <a:picLocks noChangeAspect="1"/>
          </p:cNvPicPr>
          <p:nvPr/>
        </p:nvPicPr>
        <p:blipFill>
          <a:blip r:embed="rId4"/>
          <a:stretch>
            <a:fillRect/>
          </a:stretch>
        </p:blipFill>
        <p:spPr>
          <a:xfrm>
            <a:off x="5116060" y="193382"/>
            <a:ext cx="2063572" cy="1202720"/>
          </a:xfrm>
          <a:prstGeom prst="rect">
            <a:avLst/>
          </a:prstGeom>
        </p:spPr>
      </p:pic>
      <p:sp>
        <p:nvSpPr>
          <p:cNvPr id="2" name="Zástupný symbol pro číslo snímku 1">
            <a:extLst>
              <a:ext uri="{FF2B5EF4-FFF2-40B4-BE49-F238E27FC236}">
                <a16:creationId xmlns:a16="http://schemas.microsoft.com/office/drawing/2014/main" id="{C67A8F7A-B3E3-0CFE-9932-46C1F0E66484}"/>
              </a:ext>
            </a:extLst>
          </p:cNvPr>
          <p:cNvSpPr>
            <a:spLocks noGrp="1"/>
          </p:cNvSpPr>
          <p:nvPr>
            <p:ph type="sldNum" sz="quarter" idx="12"/>
          </p:nvPr>
        </p:nvSpPr>
        <p:spPr/>
        <p:txBody>
          <a:bodyPr/>
          <a:lstStyle/>
          <a:p>
            <a:fld id="{E7F28220-8A83-47E4-B64B-572D9DC69E6C}" type="slidenum">
              <a:rPr lang="cs-CZ" smtClean="0"/>
              <a:t>21</a:t>
            </a:fld>
            <a:endParaRPr lang="cs-CZ"/>
          </a:p>
        </p:txBody>
      </p:sp>
      <p:sp>
        <p:nvSpPr>
          <p:cNvPr id="4" name="TextovéPole 3">
            <a:extLst>
              <a:ext uri="{FF2B5EF4-FFF2-40B4-BE49-F238E27FC236}">
                <a16:creationId xmlns:a16="http://schemas.microsoft.com/office/drawing/2014/main" id="{5BA074AC-FEE4-50C7-B73F-2728596C5325}"/>
              </a:ext>
            </a:extLst>
          </p:cNvPr>
          <p:cNvSpPr txBox="1"/>
          <p:nvPr/>
        </p:nvSpPr>
        <p:spPr>
          <a:xfrm>
            <a:off x="5503236" y="-2016"/>
            <a:ext cx="2420901" cy="1101600"/>
          </a:xfrm>
          <a:prstGeom prst="rect">
            <a:avLst/>
          </a:prstGeom>
          <a:noFill/>
        </p:spPr>
        <p:txBody>
          <a:bodyPr wrap="square">
            <a:spAutoFit/>
          </a:bodyPr>
          <a:lstStyle/>
          <a:p>
            <a:pPr>
              <a:lnSpc>
                <a:spcPct val="150000"/>
              </a:lnSpc>
            </a:pPr>
            <a:r>
              <a:rPr lang="cs-CZ" dirty="0"/>
              <a:t>  Úloha dalekohledu. </a:t>
            </a:r>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a:p>
            <a:pPr>
              <a:lnSpc>
                <a:spcPct val="150000"/>
              </a:lnSpc>
            </a:pPr>
            <a:endParaRPr lang="cs-CZ" dirty="0"/>
          </a:p>
        </p:txBody>
      </p:sp>
      <p:pic>
        <p:nvPicPr>
          <p:cNvPr id="5" name="Obrázek 4">
            <a:extLst>
              <a:ext uri="{FF2B5EF4-FFF2-40B4-BE49-F238E27FC236}">
                <a16:creationId xmlns:a16="http://schemas.microsoft.com/office/drawing/2014/main" id="{87A3FBBA-9D06-1AFF-453C-D6E8EC13F427}"/>
              </a:ext>
            </a:extLst>
          </p:cNvPr>
          <p:cNvPicPr>
            <a:picLocks noChangeAspect="1"/>
          </p:cNvPicPr>
          <p:nvPr/>
        </p:nvPicPr>
        <p:blipFill>
          <a:blip r:embed="rId5"/>
          <a:stretch>
            <a:fillRect/>
          </a:stretch>
        </p:blipFill>
        <p:spPr>
          <a:xfrm>
            <a:off x="7832771" y="260672"/>
            <a:ext cx="1161011" cy="1724794"/>
          </a:xfrm>
          <a:prstGeom prst="rect">
            <a:avLst/>
          </a:prstGeom>
        </p:spPr>
      </p:pic>
      <p:pic>
        <p:nvPicPr>
          <p:cNvPr id="9" name="Obrázek 8">
            <a:extLst>
              <a:ext uri="{FF2B5EF4-FFF2-40B4-BE49-F238E27FC236}">
                <a16:creationId xmlns:a16="http://schemas.microsoft.com/office/drawing/2014/main" id="{AC3C8746-3C7F-2BDD-8BF9-E014F1E4380B}"/>
              </a:ext>
            </a:extLst>
          </p:cNvPr>
          <p:cNvPicPr>
            <a:picLocks noChangeAspect="1"/>
          </p:cNvPicPr>
          <p:nvPr/>
        </p:nvPicPr>
        <p:blipFill>
          <a:blip r:embed="rId6"/>
          <a:stretch>
            <a:fillRect/>
          </a:stretch>
        </p:blipFill>
        <p:spPr>
          <a:xfrm>
            <a:off x="4331437" y="5617064"/>
            <a:ext cx="1621153" cy="1029980"/>
          </a:xfrm>
          <a:prstGeom prst="rect">
            <a:avLst/>
          </a:prstGeom>
        </p:spPr>
      </p:pic>
      <p:sp>
        <p:nvSpPr>
          <p:cNvPr id="12" name="TextovéPole 11">
            <a:extLst>
              <a:ext uri="{FF2B5EF4-FFF2-40B4-BE49-F238E27FC236}">
                <a16:creationId xmlns:a16="http://schemas.microsoft.com/office/drawing/2014/main" id="{C927C1FC-EEE9-8E9A-3549-C73518F2586C}"/>
              </a:ext>
            </a:extLst>
          </p:cNvPr>
          <p:cNvSpPr txBox="1"/>
          <p:nvPr/>
        </p:nvSpPr>
        <p:spPr>
          <a:xfrm>
            <a:off x="7724401" y="2002449"/>
            <a:ext cx="1377749" cy="338554"/>
          </a:xfrm>
          <a:prstGeom prst="rect">
            <a:avLst/>
          </a:prstGeom>
          <a:noFill/>
        </p:spPr>
        <p:txBody>
          <a:bodyPr wrap="none" rtlCol="0">
            <a:spAutoFit/>
          </a:bodyPr>
          <a:lstStyle/>
          <a:p>
            <a:r>
              <a:rPr lang="cs-CZ" sz="1600" dirty="0"/>
              <a:t>Hvězdný posel</a:t>
            </a:r>
          </a:p>
        </p:txBody>
      </p:sp>
      <p:pic>
        <p:nvPicPr>
          <p:cNvPr id="14" name="Obrázek 13">
            <a:extLst>
              <a:ext uri="{FF2B5EF4-FFF2-40B4-BE49-F238E27FC236}">
                <a16:creationId xmlns:a16="http://schemas.microsoft.com/office/drawing/2014/main" id="{AE526824-3A09-6BA4-CB77-C72E76A10703}"/>
              </a:ext>
            </a:extLst>
          </p:cNvPr>
          <p:cNvPicPr>
            <a:picLocks noChangeAspect="1"/>
          </p:cNvPicPr>
          <p:nvPr/>
        </p:nvPicPr>
        <p:blipFill>
          <a:blip r:embed="rId7"/>
          <a:stretch>
            <a:fillRect/>
          </a:stretch>
        </p:blipFill>
        <p:spPr>
          <a:xfrm>
            <a:off x="2123728" y="5621514"/>
            <a:ext cx="1650749" cy="917398"/>
          </a:xfrm>
          <a:prstGeom prst="rect">
            <a:avLst/>
          </a:prstGeom>
        </p:spPr>
      </p:pic>
      <p:sp>
        <p:nvSpPr>
          <p:cNvPr id="17" name="TextovéPole 16">
            <a:extLst>
              <a:ext uri="{FF2B5EF4-FFF2-40B4-BE49-F238E27FC236}">
                <a16:creationId xmlns:a16="http://schemas.microsoft.com/office/drawing/2014/main" id="{BBEFB604-DA55-EBE4-3FEF-EECDD8906E74}"/>
              </a:ext>
            </a:extLst>
          </p:cNvPr>
          <p:cNvSpPr txBox="1"/>
          <p:nvPr/>
        </p:nvSpPr>
        <p:spPr>
          <a:xfrm>
            <a:off x="319350" y="176922"/>
            <a:ext cx="5644786" cy="461665"/>
          </a:xfrm>
          <a:prstGeom prst="rect">
            <a:avLst/>
          </a:prstGeom>
          <a:noFill/>
        </p:spPr>
        <p:txBody>
          <a:bodyPr wrap="square">
            <a:spAutoFit/>
          </a:bodyPr>
          <a:lstStyle/>
          <a:p>
            <a:r>
              <a:rPr lang="cs-CZ" sz="2400" dirty="0"/>
              <a:t>Velký krok do vzdálenějšího vesmíru</a:t>
            </a:r>
          </a:p>
        </p:txBody>
      </p:sp>
      <p:sp>
        <p:nvSpPr>
          <p:cNvPr id="6" name="TextovéPole 5">
            <a:extLst>
              <a:ext uri="{FF2B5EF4-FFF2-40B4-BE49-F238E27FC236}">
                <a16:creationId xmlns:a16="http://schemas.microsoft.com/office/drawing/2014/main" id="{6B66C88D-0964-B7B0-56F0-134EC50C0322}"/>
              </a:ext>
            </a:extLst>
          </p:cNvPr>
          <p:cNvSpPr txBox="1"/>
          <p:nvPr/>
        </p:nvSpPr>
        <p:spPr>
          <a:xfrm>
            <a:off x="291853" y="1468699"/>
            <a:ext cx="7998737" cy="3970318"/>
          </a:xfrm>
          <a:prstGeom prst="rect">
            <a:avLst/>
          </a:prstGeom>
          <a:noFill/>
        </p:spPr>
        <p:txBody>
          <a:bodyPr wrap="square">
            <a:spAutoFit/>
          </a:bodyPr>
          <a:lstStyle/>
          <a:p>
            <a:r>
              <a:rPr lang="cs-CZ" dirty="0"/>
              <a:t>Pozorování:  r. 1610 Galileo objevil </a:t>
            </a:r>
            <a:r>
              <a:rPr lang="cs-CZ" b="1" dirty="0"/>
              <a:t>4 měsíce Jupiteru </a:t>
            </a:r>
            <a:r>
              <a:rPr lang="cs-CZ" dirty="0"/>
              <a:t>(</a:t>
            </a:r>
            <a:r>
              <a:rPr lang="cs-CZ" dirty="0" err="1"/>
              <a:t>Io</a:t>
            </a:r>
            <a:r>
              <a:rPr lang="cs-CZ" dirty="0"/>
              <a:t>, Europa, </a:t>
            </a:r>
            <a:r>
              <a:rPr lang="cs-CZ" dirty="0" err="1"/>
              <a:t>Ganymed</a:t>
            </a:r>
            <a:r>
              <a:rPr lang="cs-CZ" dirty="0"/>
              <a:t> a </a:t>
            </a:r>
            <a:r>
              <a:rPr lang="cs-CZ" dirty="0" err="1"/>
              <a:t>Callisto</a:t>
            </a:r>
            <a:r>
              <a:rPr lang="cs-CZ" dirty="0"/>
              <a:t>), důkaz, že ne všechna nebeská tělesa obíhají kolem Země.</a:t>
            </a:r>
          </a:p>
          <a:p>
            <a:endParaRPr lang="cs-CZ" dirty="0"/>
          </a:p>
          <a:p>
            <a:r>
              <a:rPr lang="cs-CZ" dirty="0"/>
              <a:t>Fáze Venuše: sledováním fází Venuše poskytl důkaz, že Venuše obíhá kolem Slunce, což podporovalo </a:t>
            </a:r>
            <a:r>
              <a:rPr lang="cs-CZ" b="1" dirty="0"/>
              <a:t>heliocentrický model vesmíru</a:t>
            </a:r>
            <a:r>
              <a:rPr lang="cs-CZ" dirty="0"/>
              <a:t>.</a:t>
            </a:r>
          </a:p>
          <a:p>
            <a:endParaRPr lang="cs-CZ" sz="1600" dirty="0"/>
          </a:p>
          <a:p>
            <a:r>
              <a:rPr lang="cs-CZ" dirty="0"/>
              <a:t>Povrch Měsíce: objevil, že povrch Měsíce není hladký, ale je pokryt krátery a horami, což vyvrátilo tehdejší představu, že Měsíc je dokonale hladký a nebesky dokonalý.</a:t>
            </a:r>
          </a:p>
          <a:p>
            <a:endParaRPr lang="cs-CZ" dirty="0"/>
          </a:p>
          <a:p>
            <a:r>
              <a:rPr lang="cs-CZ" dirty="0"/>
              <a:t>Sluneční Skvrny: Pozorováním slunečních skvrn ukázal, že Slunce není dokonalé těleso a že má povrchové nepravidelnosti.</a:t>
            </a:r>
          </a:p>
          <a:p>
            <a:endParaRPr lang="cs-CZ" dirty="0"/>
          </a:p>
          <a:p>
            <a:r>
              <a:rPr lang="cs-CZ" dirty="0"/>
              <a:t>Galaxie: zjistil, že Mléčná dráha je složena z obrovského množství jednotlivých hvězd, což přispělo k pochopení struktury naší galaxie.</a:t>
            </a:r>
          </a:p>
        </p:txBody>
      </p:sp>
    </p:spTree>
    <p:extLst>
      <p:ext uri="{BB962C8B-B14F-4D97-AF65-F5344CB8AC3E}">
        <p14:creationId xmlns:p14="http://schemas.microsoft.com/office/powerpoint/2010/main" val="2677142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2377B292-5781-D137-F68D-ADFB6E6C40D3}"/>
              </a:ext>
            </a:extLst>
          </p:cNvPr>
          <p:cNvSpPr>
            <a:spLocks noGrp="1"/>
          </p:cNvSpPr>
          <p:nvPr>
            <p:ph type="sldNum" sz="quarter" idx="12"/>
          </p:nvPr>
        </p:nvSpPr>
        <p:spPr/>
        <p:txBody>
          <a:bodyPr/>
          <a:lstStyle/>
          <a:p>
            <a:fld id="{E7F28220-8A83-47E4-B64B-572D9DC69E6C}" type="slidenum">
              <a:rPr lang="cs-CZ" smtClean="0"/>
              <a:t>22</a:t>
            </a:fld>
            <a:endParaRPr lang="cs-CZ"/>
          </a:p>
        </p:txBody>
      </p:sp>
      <p:sp>
        <p:nvSpPr>
          <p:cNvPr id="6" name="TextovéPole 5">
            <a:extLst>
              <a:ext uri="{FF2B5EF4-FFF2-40B4-BE49-F238E27FC236}">
                <a16:creationId xmlns:a16="http://schemas.microsoft.com/office/drawing/2014/main" id="{3BF82624-2BD3-4DC2-B2FA-7EB014909E8E}"/>
              </a:ext>
            </a:extLst>
          </p:cNvPr>
          <p:cNvSpPr txBox="1"/>
          <p:nvPr/>
        </p:nvSpPr>
        <p:spPr>
          <a:xfrm>
            <a:off x="323528" y="501650"/>
            <a:ext cx="7056784" cy="1469633"/>
          </a:xfrm>
          <a:prstGeom prst="rect">
            <a:avLst/>
          </a:prstGeom>
          <a:noFill/>
        </p:spPr>
        <p:txBody>
          <a:bodyPr wrap="square">
            <a:spAutoFit/>
          </a:bodyPr>
          <a:lstStyle/>
          <a:p>
            <a:pPr marL="27000">
              <a:spcBef>
                <a:spcPts val="225"/>
              </a:spcBef>
              <a:spcAft>
                <a:spcPts val="450"/>
              </a:spcAft>
            </a:pPr>
            <a:r>
              <a:rPr lang="cs-CZ" dirty="0"/>
              <a:t>Mimořádná společenská aktivita.	</a:t>
            </a:r>
          </a:p>
          <a:p>
            <a:pPr marL="27000">
              <a:spcBef>
                <a:spcPts val="225"/>
              </a:spcBef>
              <a:spcAft>
                <a:spcPts val="450"/>
              </a:spcAft>
            </a:pPr>
            <a:r>
              <a:rPr lang="cs-CZ" dirty="0"/>
              <a:t>Polemiky s kolegy. </a:t>
            </a:r>
          </a:p>
          <a:p>
            <a:pPr marL="27000">
              <a:spcBef>
                <a:spcPts val="225"/>
              </a:spcBef>
              <a:spcAft>
                <a:spcPts val="450"/>
              </a:spcAft>
            </a:pPr>
            <a:r>
              <a:rPr lang="cs-CZ" dirty="0"/>
              <a:t>Snaha zaujmout širší veřejnost - </a:t>
            </a:r>
            <a:r>
              <a:rPr lang="cs-CZ" i="1" dirty="0"/>
              <a:t>Dialog</a:t>
            </a:r>
            <a:r>
              <a:rPr lang="cs-CZ" dirty="0"/>
              <a:t> psaný v italštině. </a:t>
            </a:r>
          </a:p>
          <a:p>
            <a:pPr marL="27000">
              <a:spcBef>
                <a:spcPts val="225"/>
              </a:spcBef>
              <a:spcAft>
                <a:spcPts val="450"/>
              </a:spcAft>
            </a:pPr>
            <a:r>
              <a:rPr lang="cs-CZ" dirty="0"/>
              <a:t>Odvolání – Galilei versus Sokrates.</a:t>
            </a:r>
          </a:p>
        </p:txBody>
      </p:sp>
      <p:pic>
        <p:nvPicPr>
          <p:cNvPr id="8" name="Obrázek 7">
            <a:extLst>
              <a:ext uri="{FF2B5EF4-FFF2-40B4-BE49-F238E27FC236}">
                <a16:creationId xmlns:a16="http://schemas.microsoft.com/office/drawing/2014/main" id="{0469BB6B-B767-87B3-33F3-E7A6C9F7C282}"/>
              </a:ext>
            </a:extLst>
          </p:cNvPr>
          <p:cNvPicPr>
            <a:picLocks noChangeAspect="1"/>
          </p:cNvPicPr>
          <p:nvPr/>
        </p:nvPicPr>
        <p:blipFill>
          <a:blip r:embed="rId2"/>
          <a:stretch>
            <a:fillRect/>
          </a:stretch>
        </p:blipFill>
        <p:spPr>
          <a:xfrm>
            <a:off x="1389888" y="2241550"/>
            <a:ext cx="6364224" cy="4114800"/>
          </a:xfrm>
          <a:prstGeom prst="rect">
            <a:avLst/>
          </a:prstGeom>
        </p:spPr>
      </p:pic>
    </p:spTree>
    <p:extLst>
      <p:ext uri="{BB962C8B-B14F-4D97-AF65-F5344CB8AC3E}">
        <p14:creationId xmlns:p14="http://schemas.microsoft.com/office/powerpoint/2010/main" val="947746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ázek 18">
            <a:extLst>
              <a:ext uri="{FF2B5EF4-FFF2-40B4-BE49-F238E27FC236}">
                <a16:creationId xmlns:a16="http://schemas.microsoft.com/office/drawing/2014/main" id="{49E7681D-A5D3-5106-DFDA-F0D6BCF5E784}"/>
              </a:ext>
            </a:extLst>
          </p:cNvPr>
          <p:cNvPicPr>
            <a:picLocks noChangeAspect="1"/>
          </p:cNvPicPr>
          <p:nvPr/>
        </p:nvPicPr>
        <p:blipFill>
          <a:blip r:embed="rId3"/>
          <a:stretch>
            <a:fillRect/>
          </a:stretch>
        </p:blipFill>
        <p:spPr>
          <a:xfrm>
            <a:off x="2825552" y="1019356"/>
            <a:ext cx="2485776" cy="2511469"/>
          </a:xfrm>
          <a:prstGeom prst="rect">
            <a:avLst/>
          </a:prstGeom>
        </p:spPr>
      </p:pic>
      <p:sp>
        <p:nvSpPr>
          <p:cNvPr id="2" name="Zástupný symbol pro číslo snímku 1">
            <a:extLst>
              <a:ext uri="{FF2B5EF4-FFF2-40B4-BE49-F238E27FC236}">
                <a16:creationId xmlns:a16="http://schemas.microsoft.com/office/drawing/2014/main" id="{7775B2DF-0F59-77E3-F569-B374686A974C}"/>
              </a:ext>
            </a:extLst>
          </p:cNvPr>
          <p:cNvSpPr>
            <a:spLocks noGrp="1"/>
          </p:cNvSpPr>
          <p:nvPr>
            <p:ph type="sldNum" sz="quarter" idx="12"/>
          </p:nvPr>
        </p:nvSpPr>
        <p:spPr/>
        <p:txBody>
          <a:bodyPr/>
          <a:lstStyle/>
          <a:p>
            <a:fld id="{E7F28220-8A83-47E4-B64B-572D9DC69E6C}" type="slidenum">
              <a:rPr lang="cs-CZ" smtClean="0"/>
              <a:t>23</a:t>
            </a:fld>
            <a:endParaRPr lang="cs-CZ"/>
          </a:p>
        </p:txBody>
      </p:sp>
      <p:sp>
        <p:nvSpPr>
          <p:cNvPr id="8" name="TextovéPole 7">
            <a:extLst>
              <a:ext uri="{FF2B5EF4-FFF2-40B4-BE49-F238E27FC236}">
                <a16:creationId xmlns:a16="http://schemas.microsoft.com/office/drawing/2014/main" id="{578FD517-CDEF-E199-D1F6-567EBD06A5B7}"/>
              </a:ext>
            </a:extLst>
          </p:cNvPr>
          <p:cNvSpPr txBox="1"/>
          <p:nvPr/>
        </p:nvSpPr>
        <p:spPr>
          <a:xfrm>
            <a:off x="539552" y="371387"/>
            <a:ext cx="4572000" cy="415498"/>
          </a:xfrm>
          <a:prstGeom prst="rect">
            <a:avLst/>
          </a:prstGeom>
          <a:noFill/>
        </p:spPr>
        <p:txBody>
          <a:bodyPr wrap="square">
            <a:spAutoFit/>
          </a:bodyPr>
          <a:lstStyle/>
          <a:p>
            <a:r>
              <a:rPr lang="cs-CZ" sz="2100" dirty="0"/>
              <a:t>Plné docenění G.G. až později</a:t>
            </a:r>
          </a:p>
        </p:txBody>
      </p:sp>
      <p:sp>
        <p:nvSpPr>
          <p:cNvPr id="10" name="TextovéPole 9">
            <a:extLst>
              <a:ext uri="{FF2B5EF4-FFF2-40B4-BE49-F238E27FC236}">
                <a16:creationId xmlns:a16="http://schemas.microsoft.com/office/drawing/2014/main" id="{69169CEC-D3AF-53F4-8282-78875A4A210E}"/>
              </a:ext>
            </a:extLst>
          </p:cNvPr>
          <p:cNvSpPr txBox="1"/>
          <p:nvPr/>
        </p:nvSpPr>
        <p:spPr>
          <a:xfrm>
            <a:off x="293768" y="3693541"/>
            <a:ext cx="8850232" cy="2031325"/>
          </a:xfrm>
          <a:prstGeom prst="rect">
            <a:avLst/>
          </a:prstGeom>
          <a:noFill/>
        </p:spPr>
        <p:txBody>
          <a:bodyPr wrap="square">
            <a:spAutoFit/>
          </a:bodyPr>
          <a:lstStyle/>
          <a:p>
            <a:r>
              <a:rPr lang="cs-CZ" dirty="0"/>
              <a:t>Současnost:</a:t>
            </a:r>
          </a:p>
          <a:p>
            <a:r>
              <a:rPr lang="cs-CZ" dirty="0"/>
              <a:t>Sonda Galileo do r. 2003 --  cíle mise: </a:t>
            </a:r>
          </a:p>
          <a:p>
            <a:endParaRPr lang="cs-CZ" dirty="0"/>
          </a:p>
          <a:p>
            <a:r>
              <a:rPr lang="cs-CZ" dirty="0"/>
              <a:t>Průzkum Jupiteru: složení atmosféry, </a:t>
            </a:r>
            <a:r>
              <a:rPr lang="cs-CZ" dirty="0" err="1"/>
              <a:t>magn</a:t>
            </a:r>
            <a:r>
              <a:rPr lang="cs-CZ" dirty="0"/>
              <a:t>. pole a radiačních pásů planety.</a:t>
            </a:r>
          </a:p>
          <a:p>
            <a:r>
              <a:rPr lang="cs-CZ" dirty="0"/>
              <a:t>pozornost zejména 4 měsícům : </a:t>
            </a:r>
            <a:r>
              <a:rPr lang="cs-CZ" dirty="0" err="1"/>
              <a:t>Io</a:t>
            </a:r>
            <a:r>
              <a:rPr lang="cs-CZ" dirty="0"/>
              <a:t>, Evropě, Ganymedu a </a:t>
            </a:r>
            <a:r>
              <a:rPr lang="cs-CZ" dirty="0" err="1"/>
              <a:t>Callisto</a:t>
            </a:r>
            <a:r>
              <a:rPr lang="cs-CZ" dirty="0"/>
              <a:t>, pátrání po životě</a:t>
            </a:r>
          </a:p>
          <a:p>
            <a:endParaRPr lang="cs-CZ" dirty="0"/>
          </a:p>
          <a:p>
            <a:endParaRPr lang="cs-CZ" dirty="0"/>
          </a:p>
        </p:txBody>
      </p:sp>
      <p:sp>
        <p:nvSpPr>
          <p:cNvPr id="16" name="TextovéPole 15">
            <a:extLst>
              <a:ext uri="{FF2B5EF4-FFF2-40B4-BE49-F238E27FC236}">
                <a16:creationId xmlns:a16="http://schemas.microsoft.com/office/drawing/2014/main" id="{66E44B73-18A7-2AA6-2C93-7589DCB51E48}"/>
              </a:ext>
            </a:extLst>
          </p:cNvPr>
          <p:cNvSpPr txBox="1"/>
          <p:nvPr/>
        </p:nvSpPr>
        <p:spPr>
          <a:xfrm>
            <a:off x="293768" y="5812734"/>
            <a:ext cx="5902993" cy="369332"/>
          </a:xfrm>
          <a:prstGeom prst="rect">
            <a:avLst/>
          </a:prstGeom>
          <a:noFill/>
        </p:spPr>
        <p:txBody>
          <a:bodyPr wrap="square">
            <a:spAutoFit/>
          </a:bodyPr>
          <a:lstStyle/>
          <a:p>
            <a:r>
              <a:rPr lang="sv-SE" dirty="0"/>
              <a:t>Global Navigation Satellite System (GNSS):</a:t>
            </a:r>
            <a:r>
              <a:rPr lang="cs-CZ" dirty="0"/>
              <a:t>     </a:t>
            </a:r>
            <a:r>
              <a:rPr lang="sv-SE" dirty="0"/>
              <a:t>Galileo (EU)</a:t>
            </a:r>
          </a:p>
        </p:txBody>
      </p:sp>
      <p:pic>
        <p:nvPicPr>
          <p:cNvPr id="17" name="Obrázek 16">
            <a:extLst>
              <a:ext uri="{FF2B5EF4-FFF2-40B4-BE49-F238E27FC236}">
                <a16:creationId xmlns:a16="http://schemas.microsoft.com/office/drawing/2014/main" id="{92DCD3F2-FC49-6A6B-0CA5-AF8B37BBCC6E}"/>
              </a:ext>
            </a:extLst>
          </p:cNvPr>
          <p:cNvPicPr>
            <a:picLocks noChangeAspect="1"/>
          </p:cNvPicPr>
          <p:nvPr/>
        </p:nvPicPr>
        <p:blipFill>
          <a:blip r:embed="rId4"/>
          <a:stretch>
            <a:fillRect/>
          </a:stretch>
        </p:blipFill>
        <p:spPr>
          <a:xfrm>
            <a:off x="5926724" y="371387"/>
            <a:ext cx="2677724" cy="3979445"/>
          </a:xfrm>
          <a:prstGeom prst="rect">
            <a:avLst/>
          </a:prstGeom>
        </p:spPr>
      </p:pic>
    </p:spTree>
    <p:extLst>
      <p:ext uri="{BB962C8B-B14F-4D97-AF65-F5344CB8AC3E}">
        <p14:creationId xmlns:p14="http://schemas.microsoft.com/office/powerpoint/2010/main" val="221055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AA7A733-3091-7E1A-EFED-41795B832D17}"/>
              </a:ext>
            </a:extLst>
          </p:cNvPr>
          <p:cNvPicPr>
            <a:picLocks noChangeAspect="1"/>
          </p:cNvPicPr>
          <p:nvPr/>
        </p:nvPicPr>
        <p:blipFill>
          <a:blip r:embed="rId3"/>
          <a:stretch>
            <a:fillRect/>
          </a:stretch>
        </p:blipFill>
        <p:spPr>
          <a:xfrm>
            <a:off x="325038" y="767470"/>
            <a:ext cx="3744416" cy="3879279"/>
          </a:xfrm>
          <a:prstGeom prst="rect">
            <a:avLst/>
          </a:prstGeom>
        </p:spPr>
      </p:pic>
      <p:sp>
        <p:nvSpPr>
          <p:cNvPr id="6" name="TextovéPole 5">
            <a:extLst>
              <a:ext uri="{FF2B5EF4-FFF2-40B4-BE49-F238E27FC236}">
                <a16:creationId xmlns:a16="http://schemas.microsoft.com/office/drawing/2014/main" id="{DEA9A46A-F69E-5CE3-010E-F18A1C44E971}"/>
              </a:ext>
            </a:extLst>
          </p:cNvPr>
          <p:cNvSpPr txBox="1"/>
          <p:nvPr/>
        </p:nvSpPr>
        <p:spPr>
          <a:xfrm>
            <a:off x="341022" y="5517232"/>
            <a:ext cx="7903386" cy="1200329"/>
          </a:xfrm>
          <a:prstGeom prst="rect">
            <a:avLst/>
          </a:prstGeom>
          <a:noFill/>
        </p:spPr>
        <p:txBody>
          <a:bodyPr wrap="square" rtlCol="0">
            <a:spAutoFit/>
          </a:bodyPr>
          <a:lstStyle/>
          <a:p>
            <a:r>
              <a:rPr lang="cs-CZ" b="0" i="0" dirty="0">
                <a:effectLst/>
                <a:latin typeface="Arial" panose="020B0604020202020204" pitchFamily="34" charset="0"/>
              </a:rPr>
              <a:t>Prvním člověkem, kdo popsal fáze Venuše, byl Galileo v roce 1610. </a:t>
            </a:r>
          </a:p>
          <a:p>
            <a:r>
              <a:rPr lang="cs-CZ" dirty="0">
                <a:latin typeface="Arial" panose="020B0604020202020204" pitchFamily="34" charset="0"/>
              </a:rPr>
              <a:t>U</a:t>
            </a:r>
            <a:r>
              <a:rPr lang="cs-CZ" b="0" i="0" dirty="0">
                <a:effectLst/>
                <a:latin typeface="Arial" panose="020B0604020202020204" pitchFamily="34" charset="0"/>
              </a:rPr>
              <a:t>vědomil si, že fáze podobné měsíčním znamenají, že Venuše obíhá kolem Slunce blíž než Země. </a:t>
            </a:r>
          </a:p>
          <a:p>
            <a:endParaRPr lang="cs-CZ" b="0" i="0" dirty="0">
              <a:effectLst/>
              <a:latin typeface="Arial" panose="020B0604020202020204" pitchFamily="34" charset="0"/>
            </a:endParaRPr>
          </a:p>
        </p:txBody>
      </p:sp>
      <p:sp>
        <p:nvSpPr>
          <p:cNvPr id="8" name="TextovéPole 7">
            <a:extLst>
              <a:ext uri="{FF2B5EF4-FFF2-40B4-BE49-F238E27FC236}">
                <a16:creationId xmlns:a16="http://schemas.microsoft.com/office/drawing/2014/main" id="{7B910D1D-E487-A58C-EA43-6988B88582EA}"/>
              </a:ext>
            </a:extLst>
          </p:cNvPr>
          <p:cNvSpPr txBox="1"/>
          <p:nvPr/>
        </p:nvSpPr>
        <p:spPr>
          <a:xfrm>
            <a:off x="4549445" y="908720"/>
            <a:ext cx="4572000" cy="923330"/>
          </a:xfrm>
          <a:prstGeom prst="rect">
            <a:avLst/>
          </a:prstGeom>
          <a:noFill/>
        </p:spPr>
        <p:txBody>
          <a:bodyPr wrap="square">
            <a:spAutoFit/>
          </a:bodyPr>
          <a:lstStyle/>
          <a:p>
            <a:r>
              <a:rPr lang="cs-CZ" dirty="0"/>
              <a:t>Fáze Venuše jsou změny v osvětlení jejího povrchu, které jsou pozorovatelné ze Země, podobně jako měsíční fáze.</a:t>
            </a:r>
          </a:p>
        </p:txBody>
      </p:sp>
    </p:spTree>
    <p:extLst>
      <p:ext uri="{BB962C8B-B14F-4D97-AF65-F5344CB8AC3E}">
        <p14:creationId xmlns:p14="http://schemas.microsoft.com/office/powerpoint/2010/main" val="471959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Obrázek 3">
            <a:extLst>
              <a:ext uri="{FF2B5EF4-FFF2-40B4-BE49-F238E27FC236}">
                <a16:creationId xmlns:a16="http://schemas.microsoft.com/office/drawing/2014/main" id="{82AC1012-C239-1F4C-C15E-B1E6D5C81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49275"/>
            <a:ext cx="56118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Obrázek 4">
            <a:extLst>
              <a:ext uri="{FF2B5EF4-FFF2-40B4-BE49-F238E27FC236}">
                <a16:creationId xmlns:a16="http://schemas.microsoft.com/office/drawing/2014/main" id="{A3471035-3350-4382-13B9-F5250DDD8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55" y="1628800"/>
            <a:ext cx="5181155" cy="30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ástupný symbol pro číslo snímku 2">
            <a:extLst>
              <a:ext uri="{FF2B5EF4-FFF2-40B4-BE49-F238E27FC236}">
                <a16:creationId xmlns:a16="http://schemas.microsoft.com/office/drawing/2014/main" id="{F0FDC541-F86A-87CE-5474-6BF490FFE94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DD812D3-E846-4BE9-94EA-7654184B25E6}" type="slidenum">
              <a:rPr lang="cs-CZ" altLang="cs-CZ" sz="1200">
                <a:solidFill>
                  <a:srgbClr val="898989"/>
                </a:solidFill>
              </a:rPr>
              <a:pPr>
                <a:spcBef>
                  <a:spcPct val="0"/>
                </a:spcBef>
                <a:buFontTx/>
                <a:buNone/>
              </a:pPr>
              <a:t>25</a:t>
            </a:fld>
            <a:endParaRPr lang="cs-CZ" altLang="cs-CZ" sz="1200">
              <a:solidFill>
                <a:srgbClr val="89898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7583B4A-A39E-03C2-00C9-DC5842D5351F}"/>
              </a:ext>
            </a:extLst>
          </p:cNvPr>
          <p:cNvPicPr>
            <a:picLocks noChangeAspect="1"/>
          </p:cNvPicPr>
          <p:nvPr/>
        </p:nvPicPr>
        <p:blipFill>
          <a:blip r:embed="rId3"/>
          <a:stretch>
            <a:fillRect/>
          </a:stretch>
        </p:blipFill>
        <p:spPr>
          <a:xfrm>
            <a:off x="0" y="1300813"/>
            <a:ext cx="9144000" cy="4256373"/>
          </a:xfrm>
          <a:prstGeom prst="rect">
            <a:avLst/>
          </a:prstGeom>
        </p:spPr>
      </p:pic>
      <p:cxnSp>
        <p:nvCxnSpPr>
          <p:cNvPr id="5" name="Přímá spojnice se šipkou 4">
            <a:extLst>
              <a:ext uri="{FF2B5EF4-FFF2-40B4-BE49-F238E27FC236}">
                <a16:creationId xmlns:a16="http://schemas.microsoft.com/office/drawing/2014/main" id="{22E3B9A2-CDF5-EAC4-C355-D868FA59FBE6}"/>
              </a:ext>
            </a:extLst>
          </p:cNvPr>
          <p:cNvCxnSpPr>
            <a:cxnSpLocks/>
          </p:cNvCxnSpPr>
          <p:nvPr/>
        </p:nvCxnSpPr>
        <p:spPr>
          <a:xfrm flipH="1">
            <a:off x="7956376" y="1628800"/>
            <a:ext cx="864096" cy="2304256"/>
          </a:xfrm>
          <a:prstGeom prst="straightConnector1">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Přímá spojnice se šipkou 3">
            <a:extLst>
              <a:ext uri="{FF2B5EF4-FFF2-40B4-BE49-F238E27FC236}">
                <a16:creationId xmlns:a16="http://schemas.microsoft.com/office/drawing/2014/main" id="{A6ECF2C8-849C-6002-C381-072F61C5E154}"/>
              </a:ext>
            </a:extLst>
          </p:cNvPr>
          <p:cNvCxnSpPr>
            <a:cxnSpLocks/>
          </p:cNvCxnSpPr>
          <p:nvPr/>
        </p:nvCxnSpPr>
        <p:spPr>
          <a:xfrm>
            <a:off x="467544" y="5919700"/>
            <a:ext cx="37444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ovéPole 7">
            <a:extLst>
              <a:ext uri="{FF2B5EF4-FFF2-40B4-BE49-F238E27FC236}">
                <a16:creationId xmlns:a16="http://schemas.microsoft.com/office/drawing/2014/main" id="{7A4BB086-7954-3B79-D44E-9ADE736037C7}"/>
              </a:ext>
            </a:extLst>
          </p:cNvPr>
          <p:cNvSpPr txBox="1"/>
          <p:nvPr/>
        </p:nvSpPr>
        <p:spPr>
          <a:xfrm>
            <a:off x="1043608" y="5909327"/>
            <a:ext cx="1787669" cy="369332"/>
          </a:xfrm>
          <a:prstGeom prst="rect">
            <a:avLst/>
          </a:prstGeom>
          <a:noFill/>
        </p:spPr>
        <p:txBody>
          <a:bodyPr wrap="none" rtlCol="0">
            <a:spAutoFit/>
          </a:bodyPr>
          <a:lstStyle/>
          <a:p>
            <a:r>
              <a:rPr lang="cs-CZ" dirty="0">
                <a:solidFill>
                  <a:schemeClr val="accent1"/>
                </a:solidFill>
              </a:rPr>
              <a:t>110 000 </a:t>
            </a:r>
            <a:r>
              <a:rPr lang="cs-CZ" dirty="0" err="1">
                <a:solidFill>
                  <a:schemeClr val="accent1"/>
                </a:solidFill>
              </a:rPr>
              <a:t>ly</a:t>
            </a:r>
            <a:r>
              <a:rPr lang="cs-CZ" dirty="0">
                <a:solidFill>
                  <a:schemeClr val="accent1"/>
                </a:solidFill>
              </a:rPr>
              <a:t> napříč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33A7DAB3-65C4-48B0-BA49-F32C31121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48" y="908720"/>
            <a:ext cx="8849503"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Přímá spojnice se šipkou 3">
            <a:extLst>
              <a:ext uri="{FF2B5EF4-FFF2-40B4-BE49-F238E27FC236}">
                <a16:creationId xmlns:a16="http://schemas.microsoft.com/office/drawing/2014/main" id="{4141A544-A580-5F55-5288-9110C7B057C9}"/>
              </a:ext>
            </a:extLst>
          </p:cNvPr>
          <p:cNvCxnSpPr/>
          <p:nvPr/>
        </p:nvCxnSpPr>
        <p:spPr>
          <a:xfrm>
            <a:off x="827584" y="1772816"/>
            <a:ext cx="1152128" cy="1728192"/>
          </a:xfrm>
          <a:prstGeom prst="straightConnector1">
            <a:avLst/>
          </a:prstGeom>
          <a:ln w="952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TextovéPole 5">
            <a:extLst>
              <a:ext uri="{FF2B5EF4-FFF2-40B4-BE49-F238E27FC236}">
                <a16:creationId xmlns:a16="http://schemas.microsoft.com/office/drawing/2014/main" id="{2007D888-D1E6-63C3-166B-D0D8943F72F2}"/>
              </a:ext>
            </a:extLst>
          </p:cNvPr>
          <p:cNvSpPr txBox="1"/>
          <p:nvPr/>
        </p:nvSpPr>
        <p:spPr>
          <a:xfrm>
            <a:off x="683568" y="6309320"/>
            <a:ext cx="2123728" cy="215444"/>
          </a:xfrm>
          <a:prstGeom prst="rect">
            <a:avLst/>
          </a:prstGeom>
          <a:noFill/>
        </p:spPr>
        <p:txBody>
          <a:bodyPr wrap="square">
            <a:spAutoFit/>
          </a:bodyPr>
          <a:lstStyle/>
          <a:p>
            <a:r>
              <a:rPr lang="cs-CZ" sz="800" dirty="0">
                <a:solidFill>
                  <a:schemeClr val="bg1"/>
                </a:solidFill>
              </a:rPr>
              <a:t>110 </a:t>
            </a:r>
            <a:r>
              <a:rPr lang="cs-CZ" sz="800" dirty="0" err="1">
                <a:solidFill>
                  <a:schemeClr val="bg1"/>
                </a:solidFill>
              </a:rPr>
              <a:t>ly</a:t>
            </a:r>
            <a:endParaRPr lang="cs-CZ" sz="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4CE20800-E687-3E40-F9DA-B8AAE757A4F2}"/>
              </a:ext>
            </a:extLst>
          </p:cNvPr>
          <p:cNvPicPr>
            <a:picLocks noChangeAspect="1"/>
          </p:cNvPicPr>
          <p:nvPr/>
        </p:nvPicPr>
        <p:blipFill>
          <a:blip r:embed="rId3"/>
          <a:stretch>
            <a:fillRect/>
          </a:stretch>
        </p:blipFill>
        <p:spPr>
          <a:xfrm>
            <a:off x="0" y="80129"/>
            <a:ext cx="9144000" cy="6697741"/>
          </a:xfrm>
          <a:prstGeom prst="rect">
            <a:avLst/>
          </a:prstGeom>
        </p:spPr>
      </p:pic>
      <p:sp>
        <p:nvSpPr>
          <p:cNvPr id="2" name="TextovéPole 1">
            <a:extLst>
              <a:ext uri="{FF2B5EF4-FFF2-40B4-BE49-F238E27FC236}">
                <a16:creationId xmlns:a16="http://schemas.microsoft.com/office/drawing/2014/main" id="{0BB52673-8D05-9563-8A20-DC201F925CE0}"/>
              </a:ext>
            </a:extLst>
          </p:cNvPr>
          <p:cNvSpPr txBox="1"/>
          <p:nvPr/>
        </p:nvSpPr>
        <p:spPr>
          <a:xfrm>
            <a:off x="0" y="6408538"/>
            <a:ext cx="652743" cy="369332"/>
          </a:xfrm>
          <a:prstGeom prst="rect">
            <a:avLst/>
          </a:prstGeom>
          <a:noFill/>
        </p:spPr>
        <p:txBody>
          <a:bodyPr wrap="none" rtlCol="0">
            <a:spAutoFit/>
          </a:bodyPr>
          <a:lstStyle/>
          <a:p>
            <a:r>
              <a:rPr lang="cs-CZ" dirty="0">
                <a:highlight>
                  <a:srgbClr val="FFFF00"/>
                </a:highlight>
              </a:rPr>
              <a:t>2014</a:t>
            </a:r>
          </a:p>
        </p:txBody>
      </p:sp>
    </p:spTree>
    <p:extLst>
      <p:ext uri="{BB962C8B-B14F-4D97-AF65-F5344CB8AC3E}">
        <p14:creationId xmlns:p14="http://schemas.microsoft.com/office/powerpoint/2010/main" val="2473086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3" name="Picture 5" descr="BryanBox">
            <a:extLst>
              <a:ext uri="{FF2B5EF4-FFF2-40B4-BE49-F238E27FC236}">
                <a16:creationId xmlns:a16="http://schemas.microsoft.com/office/drawing/2014/main" id="{456A0AEB-DAC4-400A-A456-6EB26FA97E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14500" y="857250"/>
            <a:ext cx="5829300" cy="514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533D0F2B-9D2B-DF9F-1C8C-90B6738E8E56}"/>
              </a:ext>
            </a:extLst>
          </p:cNvPr>
          <p:cNvSpPr txBox="1"/>
          <p:nvPr/>
        </p:nvSpPr>
        <p:spPr>
          <a:xfrm>
            <a:off x="220786" y="6397425"/>
            <a:ext cx="4572000" cy="369332"/>
          </a:xfrm>
          <a:prstGeom prst="rect">
            <a:avLst/>
          </a:prstGeom>
          <a:noFill/>
        </p:spPr>
        <p:txBody>
          <a:bodyPr wrap="square">
            <a:spAutoFit/>
          </a:bodyPr>
          <a:lstStyle/>
          <a:p>
            <a:r>
              <a:rPr lang="cs-CZ" b="1" dirty="0">
                <a:solidFill>
                  <a:schemeClr val="bg1"/>
                </a:solidFill>
              </a:rPr>
              <a:t>https://www.illustris-project.org/</a:t>
            </a:r>
          </a:p>
        </p:txBody>
      </p:sp>
      <p:sp>
        <p:nvSpPr>
          <p:cNvPr id="5" name="TextovéPole 4">
            <a:extLst>
              <a:ext uri="{FF2B5EF4-FFF2-40B4-BE49-F238E27FC236}">
                <a16:creationId xmlns:a16="http://schemas.microsoft.com/office/drawing/2014/main" id="{80094F1F-F51E-D6B9-4C37-46EF368D89AF}"/>
              </a:ext>
            </a:extLst>
          </p:cNvPr>
          <p:cNvSpPr txBox="1"/>
          <p:nvPr/>
        </p:nvSpPr>
        <p:spPr>
          <a:xfrm>
            <a:off x="189282" y="6028093"/>
            <a:ext cx="6516216" cy="369332"/>
          </a:xfrm>
          <a:prstGeom prst="rect">
            <a:avLst/>
          </a:prstGeom>
          <a:noFill/>
        </p:spPr>
        <p:txBody>
          <a:bodyPr wrap="square">
            <a:spAutoFit/>
          </a:bodyPr>
          <a:lstStyle/>
          <a:p>
            <a:r>
              <a:rPr lang="cs-CZ" dirty="0">
                <a:solidFill>
                  <a:schemeClr val="bg1"/>
                </a:solidFill>
              </a:rPr>
              <a:t>https://www.youtube.com/watch?v=QSivvdIyeG4</a:t>
            </a:r>
          </a:p>
        </p:txBody>
      </p:sp>
      <p:pic>
        <p:nvPicPr>
          <p:cNvPr id="6" name="Obrázek 5">
            <a:extLst>
              <a:ext uri="{FF2B5EF4-FFF2-40B4-BE49-F238E27FC236}">
                <a16:creationId xmlns:a16="http://schemas.microsoft.com/office/drawing/2014/main" id="{7A1A2F45-11A5-5A2D-39B1-D46B6EC3A58F}"/>
              </a:ext>
            </a:extLst>
          </p:cNvPr>
          <p:cNvPicPr>
            <a:picLocks noChangeAspect="1"/>
          </p:cNvPicPr>
          <p:nvPr/>
        </p:nvPicPr>
        <p:blipFill>
          <a:blip r:embed="rId4"/>
          <a:stretch>
            <a:fillRect/>
          </a:stretch>
        </p:blipFill>
        <p:spPr>
          <a:xfrm>
            <a:off x="6700518" y="5445064"/>
            <a:ext cx="2071101" cy="1166058"/>
          </a:xfrm>
          <a:prstGeom prst="rect">
            <a:avLst/>
          </a:prstGeom>
        </p:spPr>
      </p:pic>
      <p:sp>
        <p:nvSpPr>
          <p:cNvPr id="2" name="TextovéPole 1">
            <a:extLst>
              <a:ext uri="{FF2B5EF4-FFF2-40B4-BE49-F238E27FC236}">
                <a16:creationId xmlns:a16="http://schemas.microsoft.com/office/drawing/2014/main" id="{827715AF-341B-07CE-9A0D-1BBDE8F405DD}"/>
              </a:ext>
            </a:extLst>
          </p:cNvPr>
          <p:cNvSpPr txBox="1"/>
          <p:nvPr/>
        </p:nvSpPr>
        <p:spPr>
          <a:xfrm>
            <a:off x="899592" y="246878"/>
            <a:ext cx="1700081" cy="523220"/>
          </a:xfrm>
          <a:prstGeom prst="rect">
            <a:avLst/>
          </a:prstGeom>
          <a:noFill/>
        </p:spPr>
        <p:txBody>
          <a:bodyPr wrap="none" rtlCol="0">
            <a:spAutoFit/>
          </a:bodyPr>
          <a:lstStyle/>
          <a:p>
            <a:r>
              <a:rPr lang="cs-CZ" sz="2800" dirty="0">
                <a:solidFill>
                  <a:schemeClr val="bg1"/>
                </a:solidFill>
              </a:rPr>
              <a:t>SIMULACE</a:t>
            </a:r>
          </a:p>
        </p:txBody>
      </p:sp>
    </p:spTree>
    <p:extLst>
      <p:ext uri="{BB962C8B-B14F-4D97-AF65-F5344CB8AC3E}">
        <p14:creationId xmlns:p14="http://schemas.microsoft.com/office/powerpoint/2010/main" val="318585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452B"/>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DC000C0-9999-D916-E7FC-73937E60A2A4}"/>
              </a:ext>
            </a:extLst>
          </p:cNvPr>
          <p:cNvPicPr>
            <a:picLocks noChangeAspect="1"/>
          </p:cNvPicPr>
          <p:nvPr/>
        </p:nvPicPr>
        <p:blipFill>
          <a:blip r:embed="rId3"/>
          <a:stretch>
            <a:fillRect/>
          </a:stretch>
        </p:blipFill>
        <p:spPr>
          <a:xfrm>
            <a:off x="27148" y="753143"/>
            <a:ext cx="9144000" cy="4217730"/>
          </a:xfrm>
          <a:prstGeom prst="rect">
            <a:avLst/>
          </a:prstGeom>
        </p:spPr>
      </p:pic>
      <p:sp>
        <p:nvSpPr>
          <p:cNvPr id="7" name="TextovéPole 6">
            <a:extLst>
              <a:ext uri="{FF2B5EF4-FFF2-40B4-BE49-F238E27FC236}">
                <a16:creationId xmlns:a16="http://schemas.microsoft.com/office/drawing/2014/main" id="{1DE65183-BC3D-A17C-1A28-AFEE7B8AD005}"/>
              </a:ext>
            </a:extLst>
          </p:cNvPr>
          <p:cNvSpPr txBox="1"/>
          <p:nvPr/>
        </p:nvSpPr>
        <p:spPr>
          <a:xfrm>
            <a:off x="1079612" y="5661248"/>
            <a:ext cx="6984776" cy="461665"/>
          </a:xfrm>
          <a:prstGeom prst="rect">
            <a:avLst/>
          </a:prstGeom>
          <a:noFill/>
        </p:spPr>
        <p:txBody>
          <a:bodyPr wrap="square">
            <a:spAutoFit/>
          </a:bodyPr>
          <a:lstStyle/>
          <a:p>
            <a:r>
              <a:rPr lang="cs-CZ" sz="2400" dirty="0">
                <a:solidFill>
                  <a:schemeClr val="bg1"/>
                </a:solidFill>
                <a:hlinkClick r:id="rId4">
                  <a:extLst>
                    <a:ext uri="{A12FA001-AC4F-418D-AE19-62706E023703}">
                      <ahyp:hlinkClr xmlns:ahyp="http://schemas.microsoft.com/office/drawing/2018/hyperlinkcolor" val="tx"/>
                    </a:ext>
                  </a:extLst>
                </a:hlinkClick>
              </a:rPr>
              <a:t>https://skiesanduniverses.org/Simulations/Uchuu</a:t>
            </a:r>
            <a:r>
              <a:rPr lang="cs-CZ" sz="2400" dirty="0">
                <a:solidFill>
                  <a:srgbClr val="0000FF"/>
                </a:solidFill>
                <a:hlinkClick r:id="rId4">
                  <a:extLst>
                    <a:ext uri="{A12FA001-AC4F-418D-AE19-62706E023703}">
                      <ahyp:hlinkClr xmlns:ahyp="http://schemas.microsoft.com/office/drawing/2018/hyperlinkcolor" val="tx"/>
                    </a:ext>
                  </a:extLst>
                </a:hlinkClick>
              </a:rPr>
              <a:t>/</a:t>
            </a:r>
            <a:endParaRPr lang="cs-CZ" sz="2400" dirty="0"/>
          </a:p>
        </p:txBody>
      </p:sp>
    </p:spTree>
    <p:extLst>
      <p:ext uri="{BB962C8B-B14F-4D97-AF65-F5344CB8AC3E}">
        <p14:creationId xmlns:p14="http://schemas.microsoft.com/office/powerpoint/2010/main" val="3913137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85F33796-BA63-436C-8C2E-5B46F4DEB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78733"/>
            <a:ext cx="9036496" cy="4659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ek 1">
            <a:extLst>
              <a:ext uri="{FF2B5EF4-FFF2-40B4-BE49-F238E27FC236}">
                <a16:creationId xmlns:a16="http://schemas.microsoft.com/office/drawing/2014/main" id="{69627D41-99F7-0E8E-61FB-1569D2FC55BE}"/>
              </a:ext>
            </a:extLst>
          </p:cNvPr>
          <p:cNvPicPr>
            <a:picLocks noChangeAspect="1"/>
          </p:cNvPicPr>
          <p:nvPr/>
        </p:nvPicPr>
        <p:blipFill>
          <a:blip r:embed="rId4"/>
          <a:stretch>
            <a:fillRect/>
          </a:stretch>
        </p:blipFill>
        <p:spPr>
          <a:xfrm>
            <a:off x="1619672" y="5102871"/>
            <a:ext cx="1872208" cy="1365651"/>
          </a:xfrm>
          <a:prstGeom prst="rect">
            <a:avLst/>
          </a:prstGeom>
        </p:spPr>
      </p:pic>
      <p:sp>
        <p:nvSpPr>
          <p:cNvPr id="4" name="TextovéPole 3">
            <a:extLst>
              <a:ext uri="{FF2B5EF4-FFF2-40B4-BE49-F238E27FC236}">
                <a16:creationId xmlns:a16="http://schemas.microsoft.com/office/drawing/2014/main" id="{4B2EE9E6-5CA8-FC20-4723-CB2526B25ED9}"/>
              </a:ext>
            </a:extLst>
          </p:cNvPr>
          <p:cNvSpPr txBox="1"/>
          <p:nvPr/>
        </p:nvSpPr>
        <p:spPr>
          <a:xfrm>
            <a:off x="4568007" y="6075579"/>
            <a:ext cx="4572000" cy="369332"/>
          </a:xfrm>
          <a:prstGeom prst="rect">
            <a:avLst/>
          </a:prstGeom>
          <a:noFill/>
        </p:spPr>
        <p:txBody>
          <a:bodyPr wrap="square">
            <a:spAutoFit/>
          </a:bodyPr>
          <a:lstStyle/>
          <a:p>
            <a:r>
              <a:rPr lang="cs-CZ" dirty="0">
                <a:solidFill>
                  <a:schemeClr val="bg1"/>
                </a:solidFill>
              </a:rPr>
              <a:t>1 </a:t>
            </a:r>
            <a:r>
              <a:rPr lang="cs-CZ" dirty="0" err="1">
                <a:solidFill>
                  <a:schemeClr val="bg1"/>
                </a:solidFill>
              </a:rPr>
              <a:t>pc</a:t>
            </a:r>
            <a:r>
              <a:rPr lang="cs-CZ" dirty="0">
                <a:solidFill>
                  <a:schemeClr val="bg1"/>
                </a:solidFill>
              </a:rPr>
              <a:t> = 30 .10</a:t>
            </a:r>
            <a:r>
              <a:rPr lang="cs-CZ" baseline="30000" dirty="0">
                <a:solidFill>
                  <a:schemeClr val="bg1"/>
                </a:solidFill>
              </a:rPr>
              <a:t>12</a:t>
            </a:r>
            <a:r>
              <a:rPr lang="cs-CZ" dirty="0">
                <a:solidFill>
                  <a:schemeClr val="bg1"/>
                </a:solidFill>
              </a:rPr>
              <a:t> km, což je asi  3,26 </a:t>
            </a:r>
            <a:r>
              <a:rPr lang="cs-CZ" dirty="0" err="1">
                <a:solidFill>
                  <a:schemeClr val="bg1"/>
                </a:solidFill>
              </a:rPr>
              <a:t>ly</a:t>
            </a:r>
            <a:endParaRPr lang="cs-CZ"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EF51BFC-5485-A232-3181-83D3054133ED}"/>
              </a:ext>
            </a:extLst>
          </p:cNvPr>
          <p:cNvSpPr>
            <a:spLocks noGrp="1"/>
          </p:cNvSpPr>
          <p:nvPr>
            <p:ph type="title"/>
          </p:nvPr>
        </p:nvSpPr>
        <p:spPr>
          <a:xfrm>
            <a:off x="250825" y="-15875"/>
            <a:ext cx="7756525" cy="822325"/>
          </a:xfrm>
        </p:spPr>
        <p:txBody>
          <a:bodyPr/>
          <a:lstStyle/>
          <a:p>
            <a:pPr eaLnBrk="1" hangingPunct="1"/>
            <a:r>
              <a:rPr lang="cs-CZ" altLang="cs-CZ" sz="3600"/>
              <a:t>Historie kosmologie</a:t>
            </a:r>
          </a:p>
        </p:txBody>
      </p:sp>
      <p:sp>
        <p:nvSpPr>
          <p:cNvPr id="3075" name="Content Placeholder 2">
            <a:extLst>
              <a:ext uri="{FF2B5EF4-FFF2-40B4-BE49-F238E27FC236}">
                <a16:creationId xmlns:a16="http://schemas.microsoft.com/office/drawing/2014/main" id="{64552C1E-36E9-FEAF-CEE0-32D30C347245}"/>
              </a:ext>
            </a:extLst>
          </p:cNvPr>
          <p:cNvSpPr>
            <a:spLocks noGrp="1"/>
          </p:cNvSpPr>
          <p:nvPr>
            <p:ph idx="1"/>
          </p:nvPr>
        </p:nvSpPr>
        <p:spPr>
          <a:xfrm>
            <a:off x="347663" y="671513"/>
            <a:ext cx="9155112" cy="4525962"/>
          </a:xfrm>
        </p:spPr>
        <p:txBody>
          <a:bodyPr/>
          <a:lstStyle/>
          <a:p>
            <a:pPr marL="0" indent="0" eaLnBrk="1" hangingPunct="1">
              <a:buFont typeface="Arial" panose="020B0604020202020204" pitchFamily="34" charset="0"/>
              <a:buNone/>
            </a:pPr>
            <a:r>
              <a:rPr lang="cs-CZ" altLang="cs-CZ" sz="2400"/>
              <a:t>Klíče k neolitické kosmologii  (před 20 000 až 100 000lety) </a:t>
            </a:r>
          </a:p>
          <a:p>
            <a:pPr marL="0" indent="0" eaLnBrk="1" hangingPunct="1">
              <a:spcBef>
                <a:spcPct val="0"/>
              </a:spcBef>
              <a:buFont typeface="Arial" panose="020B0604020202020204" pitchFamily="34" charset="0"/>
              <a:buNone/>
            </a:pPr>
            <a:r>
              <a:rPr lang="cs-CZ" altLang="cs-CZ" sz="2400"/>
              <a:t>vnímání fází Měsíce, příchod jarního úplňku, rovnodennost -  vědomí kosmologického řádu</a:t>
            </a:r>
          </a:p>
        </p:txBody>
      </p:sp>
      <p:pic>
        <p:nvPicPr>
          <p:cNvPr id="3076" name="Picture 3">
            <a:extLst>
              <a:ext uri="{FF2B5EF4-FFF2-40B4-BE49-F238E27FC236}">
                <a16:creationId xmlns:a16="http://schemas.microsoft.com/office/drawing/2014/main" id="{DB7AA20C-EF12-A8B9-FE45-8D9B413198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3013" y="1993900"/>
            <a:ext cx="18224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B72ED222-C4FD-2BBF-C064-45C1FA96CA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938" y="2019300"/>
            <a:ext cx="179705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Rectangle 5">
            <a:extLst>
              <a:ext uri="{FF2B5EF4-FFF2-40B4-BE49-F238E27FC236}">
                <a16:creationId xmlns:a16="http://schemas.microsoft.com/office/drawing/2014/main" id="{9CC7D308-6032-0913-F672-8DDFB5E89996}"/>
              </a:ext>
            </a:extLst>
          </p:cNvPr>
          <p:cNvSpPr>
            <a:spLocks noChangeArrowheads="1"/>
          </p:cNvSpPr>
          <p:nvPr/>
        </p:nvSpPr>
        <p:spPr bwMode="auto">
          <a:xfrm>
            <a:off x="5076825" y="6181725"/>
            <a:ext cx="2765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a:t>Pyramidy 2600 let před n.l..</a:t>
            </a:r>
          </a:p>
        </p:txBody>
      </p:sp>
      <p:pic>
        <p:nvPicPr>
          <p:cNvPr id="3079" name="Picture 9">
            <a:extLst>
              <a:ext uri="{FF2B5EF4-FFF2-40B4-BE49-F238E27FC236}">
                <a16:creationId xmlns:a16="http://schemas.microsoft.com/office/drawing/2014/main" id="{726943A1-9160-A092-1EC8-4BCFB35AEC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5" y="1871663"/>
            <a:ext cx="293052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TextBox 6">
            <a:extLst>
              <a:ext uri="{FF2B5EF4-FFF2-40B4-BE49-F238E27FC236}">
                <a16:creationId xmlns:a16="http://schemas.microsoft.com/office/drawing/2014/main" id="{341B3826-4919-5517-0D03-F720C63BD38D}"/>
              </a:ext>
            </a:extLst>
          </p:cNvPr>
          <p:cNvSpPr txBox="1">
            <a:spLocks noChangeArrowheads="1"/>
          </p:cNvSpPr>
          <p:nvPr/>
        </p:nvSpPr>
        <p:spPr bwMode="auto">
          <a:xfrm>
            <a:off x="515938" y="5235575"/>
            <a:ext cx="15160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altLang="cs-CZ" sz="1800"/>
              <a:t>Počátek </a:t>
            </a:r>
          </a:p>
          <a:p>
            <a:pPr algn="ctr" eaLnBrk="1" hangingPunct="1">
              <a:spcBef>
                <a:spcPct val="0"/>
              </a:spcBef>
              <a:buFontTx/>
              <a:buNone/>
            </a:pPr>
            <a:r>
              <a:rPr lang="cs-CZ" altLang="cs-CZ" sz="1800"/>
              <a:t>stvořitelských </a:t>
            </a:r>
          </a:p>
          <a:p>
            <a:pPr algn="ctr" eaLnBrk="1" hangingPunct="1">
              <a:spcBef>
                <a:spcPct val="0"/>
              </a:spcBef>
              <a:buFontTx/>
              <a:buNone/>
            </a:pPr>
            <a:r>
              <a:rPr lang="cs-CZ" altLang="cs-CZ" sz="1800"/>
              <a:t>mýtů</a:t>
            </a:r>
          </a:p>
        </p:txBody>
      </p:sp>
      <p:pic>
        <p:nvPicPr>
          <p:cNvPr id="3081" name="Picture 12">
            <a:extLst>
              <a:ext uri="{FF2B5EF4-FFF2-40B4-BE49-F238E27FC236}">
                <a16:creationId xmlns:a16="http://schemas.microsoft.com/office/drawing/2014/main" id="{BE4F66AF-53A4-E0EA-CBE3-C1DF55C65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0463" y="4959350"/>
            <a:ext cx="1989137"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AAABA433669944486956209FAD090FB" ma:contentTypeVersion="38" ma:contentTypeDescription="Vytvoří nový dokument" ma:contentTypeScope="" ma:versionID="48b0adbfe8150f533702945589778ccd">
  <xsd:schema xmlns:xsd="http://www.w3.org/2001/XMLSchema" xmlns:xs="http://www.w3.org/2001/XMLSchema" xmlns:p="http://schemas.microsoft.com/office/2006/metadata/properties" xmlns:ns3="545e56d2-0225-4f08-a72b-edde3a9e2f8a" xmlns:ns4="fe04a458-8a7a-4ce7-bed2-c729e2afdad9" targetNamespace="http://schemas.microsoft.com/office/2006/metadata/properties" ma:root="true" ma:fieldsID="b7b67673c1d2ba668c68e5778715714b" ns3:_="" ns4:_="">
    <xsd:import namespace="545e56d2-0225-4f08-a72b-edde3a9e2f8a"/>
    <xsd:import namespace="fe04a458-8a7a-4ce7-bed2-c729e2afdad9"/>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Tags" minOccurs="0"/>
                <xsd:element ref="ns4:MediaServiceOCR" minOccurs="0"/>
                <xsd:element ref="ns4:MediaServiceDateTaken" minOccurs="0"/>
                <xsd:element ref="ns4:NotebookType" minOccurs="0"/>
                <xsd:element ref="ns4:FolderType" minOccurs="0"/>
                <xsd:element ref="ns4:CultureName" minOccurs="0"/>
                <xsd:element ref="ns4:AppVersion" minOccurs="0"/>
                <xsd:element ref="ns4:TeamsChannelId" minOccurs="0"/>
                <xsd:element ref="ns4:Owner" minOccurs="0"/>
                <xsd:element ref="ns4:Math_Settings" minOccurs="0"/>
                <xsd:element ref="ns4:DefaultSectionNames" minOccurs="0"/>
                <xsd:element ref="ns4:Templates" minOccurs="0"/>
                <xsd:element ref="ns4:Teachers" minOccurs="0"/>
                <xsd:element ref="ns4:Students" minOccurs="0"/>
                <xsd:element ref="ns4:Student_Groups" minOccurs="0"/>
                <xsd:element ref="ns4:Distribution_Groups" minOccurs="0"/>
                <xsd:element ref="ns4:LMS_Mapping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IsNotebookLocked" minOccurs="0"/>
                <xsd:element ref="ns4:MediaServiceGenerationTime" minOccurs="0"/>
                <xsd:element ref="ns4:MediaServiceEventHashCode" minOccurs="0"/>
                <xsd:element ref="ns4:MediaServiceAutoKeyPoints" minOccurs="0"/>
                <xsd:element ref="ns4:MediaServiceKeyPoints" minOccurs="0"/>
                <xsd:element ref="ns4:Teams_Channel_Section_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e56d2-0225-4f08-a72b-edde3a9e2f8a"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dílené s podrobnostmi" ma:internalName="SharedWithDetails" ma:readOnly="true">
      <xsd:simpleType>
        <xsd:restriction base="dms:Note">
          <xsd:maxLength value="255"/>
        </xsd:restriction>
      </xsd:simpleType>
    </xsd:element>
    <xsd:element name="SharingHintHash" ma:index="12" nillable="true" ma:displayName="Hodnota hash upozornění na sdílení"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04a458-8a7a-4ce7-bed2-c729e2afdad9"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NotebookType" ma:index="16" nillable="true" ma:displayName="Notebook Type" ma:internalName="NotebookType">
      <xsd:simpleType>
        <xsd:restriction base="dms:Text"/>
      </xsd:simpleType>
    </xsd:element>
    <xsd:element name="FolderType" ma:index="17" nillable="true" ma:displayName="Folder Type" ma:internalName="FolderType">
      <xsd:simpleType>
        <xsd:restriction base="dms:Text"/>
      </xsd:simpleType>
    </xsd:element>
    <xsd:element name="CultureName" ma:index="18" nillable="true" ma:displayName="Culture Name" ma:internalName="CultureName">
      <xsd:simpleType>
        <xsd:restriction base="dms:Text"/>
      </xsd:simpleType>
    </xsd:element>
    <xsd:element name="AppVersion" ma:index="19" nillable="true" ma:displayName="App Version" ma:internalName="AppVersion">
      <xsd:simpleType>
        <xsd:restriction base="dms:Text"/>
      </xsd:simpleType>
    </xsd:element>
    <xsd:element name="TeamsChannelId" ma:index="20" nillable="true" ma:displayName="Teams Channel Id" ma:internalName="TeamsChannelId">
      <xsd:simpleType>
        <xsd:restriction base="dms:Text"/>
      </xsd:simpleType>
    </xsd:element>
    <xsd:element name="Owner" ma:index="21"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2" nillable="true" ma:displayName="Math Settings" ma:internalName="Math_Settings">
      <xsd:simpleType>
        <xsd:restriction base="dms:Text"/>
      </xsd:simple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Teachers" ma:index="2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8" nillable="true" ma:displayName="Distribution Groups" ma:internalName="Distribution_Groups">
      <xsd:simpleType>
        <xsd:restriction base="dms:Note">
          <xsd:maxLength value="255"/>
        </xsd:restriction>
      </xsd:simpleType>
    </xsd:element>
    <xsd:element name="LMS_Mappings" ma:index="29" nillable="true" ma:displayName="LMS Mappings" ma:internalName="LMS_Mappings">
      <xsd:simpleType>
        <xsd:restriction base="dms:Note">
          <xsd:maxLength value="255"/>
        </xsd:restriction>
      </xsd:simple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Teams_Channel_Section_Location" ma:index="40" nillable="true" ma:displayName="Teams Channel Section Location" ma:internalName="Teams_Channel_Section_Location">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_activity" ma:index="42" nillable="true" ma:displayName="_activity" ma:hidden="true" ma:internalName="_activity">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ystemTags" ma:index="44" nillable="true" ma:displayName="MediaServiceSystemTags" ma:hidden="true" ma:internalName="MediaServiceSystemTags" ma:readOnly="true">
      <xsd:simpleType>
        <xsd:restriction base="dms:Note"/>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ultureName xmlns="fe04a458-8a7a-4ce7-bed2-c729e2afdad9" xsi:nil="true"/>
    <Student_Groups xmlns="fe04a458-8a7a-4ce7-bed2-c729e2afdad9">
      <UserInfo>
        <DisplayName/>
        <AccountId xsi:nil="true"/>
        <AccountType/>
      </UserInfo>
    </Student_Groups>
    <Invited_Teachers xmlns="fe04a458-8a7a-4ce7-bed2-c729e2afdad9" xsi:nil="true"/>
    <Invited_Students xmlns="fe04a458-8a7a-4ce7-bed2-c729e2afdad9" xsi:nil="true"/>
    <IsNotebookLocked xmlns="fe04a458-8a7a-4ce7-bed2-c729e2afdad9" xsi:nil="true"/>
    <DefaultSectionNames xmlns="fe04a458-8a7a-4ce7-bed2-c729e2afdad9" xsi:nil="true"/>
    <Teams_Channel_Section_Location xmlns="fe04a458-8a7a-4ce7-bed2-c729e2afdad9" xsi:nil="true"/>
    <Math_Settings xmlns="fe04a458-8a7a-4ce7-bed2-c729e2afdad9" xsi:nil="true"/>
    <Has_Teacher_Only_SectionGroup xmlns="fe04a458-8a7a-4ce7-bed2-c729e2afdad9" xsi:nil="true"/>
    <Students xmlns="fe04a458-8a7a-4ce7-bed2-c729e2afdad9">
      <UserInfo>
        <DisplayName/>
        <AccountId xsi:nil="true"/>
        <AccountType/>
      </UserInfo>
    </Students>
    <Is_Collaboration_Space_Locked xmlns="fe04a458-8a7a-4ce7-bed2-c729e2afdad9" xsi:nil="true"/>
    <Self_Registration_Enabled xmlns="fe04a458-8a7a-4ce7-bed2-c729e2afdad9" xsi:nil="true"/>
    <FolderType xmlns="fe04a458-8a7a-4ce7-bed2-c729e2afdad9" xsi:nil="true"/>
    <Distribution_Groups xmlns="fe04a458-8a7a-4ce7-bed2-c729e2afdad9" xsi:nil="true"/>
    <AppVersion xmlns="fe04a458-8a7a-4ce7-bed2-c729e2afdad9" xsi:nil="true"/>
    <Templates xmlns="fe04a458-8a7a-4ce7-bed2-c729e2afdad9" xsi:nil="true"/>
    <NotebookType xmlns="fe04a458-8a7a-4ce7-bed2-c729e2afdad9" xsi:nil="true"/>
    <Teachers xmlns="fe04a458-8a7a-4ce7-bed2-c729e2afdad9">
      <UserInfo>
        <DisplayName/>
        <AccountId xsi:nil="true"/>
        <AccountType/>
      </UserInfo>
    </Teachers>
    <TeamsChannelId xmlns="fe04a458-8a7a-4ce7-bed2-c729e2afdad9" xsi:nil="true"/>
    <_activity xmlns="fe04a458-8a7a-4ce7-bed2-c729e2afdad9" xsi:nil="true"/>
    <Owner xmlns="fe04a458-8a7a-4ce7-bed2-c729e2afdad9">
      <UserInfo>
        <DisplayName/>
        <AccountId xsi:nil="true"/>
        <AccountType/>
      </UserInfo>
    </Owner>
    <LMS_Mappings xmlns="fe04a458-8a7a-4ce7-bed2-c729e2afdad9" xsi:nil="true"/>
  </documentManagement>
</p:properties>
</file>

<file path=customXml/itemProps1.xml><?xml version="1.0" encoding="utf-8"?>
<ds:datastoreItem xmlns:ds="http://schemas.openxmlformats.org/officeDocument/2006/customXml" ds:itemID="{259C6749-12B4-4D50-A00B-4F40EA52B8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5e56d2-0225-4f08-a72b-edde3a9e2f8a"/>
    <ds:schemaRef ds:uri="fe04a458-8a7a-4ce7-bed2-c729e2afd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FD3616-CD1A-4E70-B290-4767DDD7CD51}">
  <ds:schemaRefs>
    <ds:schemaRef ds:uri="http://schemas.microsoft.com/sharepoint/v3/contenttype/forms"/>
  </ds:schemaRefs>
</ds:datastoreItem>
</file>

<file path=customXml/itemProps3.xml><?xml version="1.0" encoding="utf-8"?>
<ds:datastoreItem xmlns:ds="http://schemas.openxmlformats.org/officeDocument/2006/customXml" ds:itemID="{4C3FD17B-F76A-47D0-AEE1-3AA1F859CECE}">
  <ds:schemaRef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www.w3.org/XML/1998/namespace"/>
    <ds:schemaRef ds:uri="545e56d2-0225-4f08-a72b-edde3a9e2f8a"/>
    <ds:schemaRef ds:uri="http://purl.org/dc/dcmitype/"/>
    <ds:schemaRef ds:uri="http://schemas.microsoft.com/office/2006/documentManagement/types"/>
    <ds:schemaRef ds:uri="http://purl.org/dc/elements/1.1/"/>
    <ds:schemaRef ds:uri="fe04a458-8a7a-4ce7-bed2-c729e2afdad9"/>
  </ds:schemaRefs>
</ds:datastoreItem>
</file>

<file path=docProps/app.xml><?xml version="1.0" encoding="utf-8"?>
<Properties xmlns="http://schemas.openxmlformats.org/officeDocument/2006/extended-properties" xmlns:vt="http://schemas.openxmlformats.org/officeDocument/2006/docPropsVTypes">
  <TotalTime>882</TotalTime>
  <Words>5351</Words>
  <Application>Microsoft Office PowerPoint</Application>
  <PresentationFormat>Předvádění na obrazovce (4:3)</PresentationFormat>
  <Paragraphs>339</Paragraphs>
  <Slides>25</Slides>
  <Notes>22</Notes>
  <HiddenSlides>1</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25</vt:i4>
      </vt:variant>
    </vt:vector>
  </HeadingPairs>
  <TitlesOfParts>
    <vt:vector size="32" baseType="lpstr">
      <vt:lpstr>Arial</vt:lpstr>
      <vt:lpstr>Calibri</vt:lpstr>
      <vt:lpstr>Inter</vt:lpstr>
      <vt:lpstr>Roboto Slab</vt:lpstr>
      <vt:lpstr>Times New Roman</vt:lpstr>
      <vt:lpstr>Verdana CE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Historie kosmologie</vt:lpstr>
      <vt:lpstr>Prezentace aplikace PowerPoint</vt:lpstr>
      <vt:lpstr>Prezentace aplikace PowerPoint</vt:lpstr>
      <vt:lpstr>Starší dějiny kosmologie</vt:lpstr>
      <vt:lpstr>Antické Řecko.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Dějiny kosmologie</dc:title>
  <dc:subject>kosmologie</dc:subject>
  <dc:creator>js-mu;JN</dc:creator>
  <cp:lastModifiedBy>Jindřiška Svobodová</cp:lastModifiedBy>
  <cp:revision>187</cp:revision>
  <dcterms:created xsi:type="dcterms:W3CDTF">2017-09-18T13:17:19Z</dcterms:created>
  <dcterms:modified xsi:type="dcterms:W3CDTF">2025-02-18T10:49:06Z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0x010100EAAABA433669944486956209FAD090FB</vt:lpwstr>
  </property>
</Properties>
</file>