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4" r:id="rId2"/>
    <p:sldId id="868" r:id="rId3"/>
    <p:sldId id="429" r:id="rId4"/>
    <p:sldId id="1044" r:id="rId5"/>
    <p:sldId id="821" r:id="rId6"/>
    <p:sldId id="257" r:id="rId7"/>
    <p:sldId id="260" r:id="rId8"/>
    <p:sldId id="261" r:id="rId9"/>
    <p:sldId id="259" r:id="rId10"/>
    <p:sldId id="258" r:id="rId11"/>
    <p:sldId id="262" r:id="rId12"/>
    <p:sldId id="263" r:id="rId13"/>
    <p:sldId id="369" r:id="rId14"/>
    <p:sldId id="368" r:id="rId15"/>
    <p:sldId id="382" r:id="rId16"/>
    <p:sldId id="3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DE518-E007-4D2F-812C-04765858092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49FE8-EBC3-4335-B215-11508ED03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427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/>
            <a:fld id="{78E05D35-16BF-408D-8CB5-D72CA087FC2C}" type="slidenum">
              <a:rPr lang="en-GB" altLang="cs-CZ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</a:t>
            </a:fld>
            <a:endParaRPr lang="en-GB" altLang="cs-CZ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6976" cy="40377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564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(a)  N = 6 , l = 1 , m = + -1 , </a:t>
            </a:r>
            <a:r>
              <a:rPr lang="en-US" b="0" i="0" dirty="0" err="1">
                <a:solidFill>
                  <a:srgbClr val="34495E"/>
                </a:solidFill>
                <a:effectLst/>
                <a:latin typeface="ubuntu"/>
              </a:rPr>
              <a:t>ms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 = +-1/2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Correct option  (d) 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994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The electronic configuration of the element is 1s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2s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2p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6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3s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3p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5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 The element belongs to 'p' block and is placed in third period and 17th group of the periodic table.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9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The molecular formula of compound formed between B &amp; C is  C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B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980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92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4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0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4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71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06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02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18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08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0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6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AD11DCF-B231-40C6-9E08-8B11680E7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129" y="1728928"/>
            <a:ext cx="4552444" cy="313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122E1E8-0C68-4F71-9DBB-A5639D0CF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650" y="1614750"/>
            <a:ext cx="2599772" cy="3628499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A716EA9B-4751-4DD9-BAE7-262C3CF7D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654584"/>
            <a:ext cx="3048000" cy="56356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sz="2800" b="1" dirty="0">
                <a:latin typeface="+mn-lt"/>
              </a:rPr>
              <a:t>Výstavbový princip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6466ED6-FF89-492A-9389-50EDCF7629DB}"/>
              </a:ext>
            </a:extLst>
          </p:cNvPr>
          <p:cNvSpPr/>
          <p:nvPr/>
        </p:nvSpPr>
        <p:spPr>
          <a:xfrm>
            <a:off x="1145691" y="5639853"/>
            <a:ext cx="5334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výsledné pořadí  AO:</a:t>
            </a:r>
          </a:p>
          <a:p>
            <a:pPr>
              <a:lnSpc>
                <a:spcPct val="80000"/>
              </a:lnSpc>
            </a:pPr>
            <a:endParaRPr lang="cs-CZ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s, 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6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74584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76BD002-7F75-4CE9-8664-21A7CEE6EAB5}"/>
              </a:ext>
            </a:extLst>
          </p:cNvPr>
          <p:cNvSpPr txBox="1"/>
          <p:nvPr/>
        </p:nvSpPr>
        <p:spPr>
          <a:xfrm>
            <a:off x="225572" y="199592"/>
            <a:ext cx="7022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atomy mají zaplněny vnější orbitaly následujícím způsobem: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7C24EB3-BD2D-4EB9-82BE-48559501AD8B}"/>
              </a:ext>
            </a:extLst>
          </p:cNvPr>
          <p:cNvSpPr txBox="1"/>
          <p:nvPr/>
        </p:nvSpPr>
        <p:spPr>
          <a:xfrm>
            <a:off x="381000" y="574149"/>
            <a:ext cx="535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3p</a:t>
            </a:r>
            <a:r>
              <a:rPr lang="cs-CZ" sz="2000" baseline="30000" dirty="0"/>
              <a:t>5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6E28F97-40E2-4A88-B3BB-AC4A1CC8831A}"/>
              </a:ext>
            </a:extLst>
          </p:cNvPr>
          <p:cNvSpPr txBox="1"/>
          <p:nvPr/>
        </p:nvSpPr>
        <p:spPr>
          <a:xfrm>
            <a:off x="330529" y="1071816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3d</a:t>
            </a:r>
            <a:r>
              <a:rPr lang="cs-CZ" sz="2000" baseline="30000" dirty="0"/>
              <a:t>2</a:t>
            </a:r>
            <a:r>
              <a:rPr lang="cs-CZ" sz="2000" dirty="0"/>
              <a:t>4s</a:t>
            </a:r>
            <a:r>
              <a:rPr lang="cs-CZ" sz="2000" baseline="30000" dirty="0"/>
              <a:t>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46F35B-1050-47C7-940F-334C23B08248}"/>
              </a:ext>
            </a:extLst>
          </p:cNvPr>
          <p:cNvSpPr txBox="1"/>
          <p:nvPr/>
        </p:nvSpPr>
        <p:spPr>
          <a:xfrm>
            <a:off x="330529" y="1599486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3d</a:t>
            </a:r>
            <a:r>
              <a:rPr lang="cs-CZ" sz="2000" baseline="30000" dirty="0"/>
              <a:t>7</a:t>
            </a:r>
            <a:r>
              <a:rPr lang="cs-CZ" sz="2000" dirty="0"/>
              <a:t>4s</a:t>
            </a:r>
            <a:r>
              <a:rPr lang="cs-CZ" sz="2000" baseline="30000" dirty="0"/>
              <a:t>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A60FA11-FC20-47BF-ACDD-3B7AAFFDFD65}"/>
              </a:ext>
            </a:extLst>
          </p:cNvPr>
          <p:cNvSpPr txBox="1"/>
          <p:nvPr/>
        </p:nvSpPr>
        <p:spPr>
          <a:xfrm>
            <a:off x="381000" y="2039374"/>
            <a:ext cx="535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4p</a:t>
            </a:r>
            <a:r>
              <a:rPr lang="cs-CZ" sz="2000" baseline="30000" dirty="0"/>
              <a:t>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9175DCE-659D-4953-8289-C8CE58997344}"/>
              </a:ext>
            </a:extLst>
          </p:cNvPr>
          <p:cNvSpPr txBox="1"/>
          <p:nvPr/>
        </p:nvSpPr>
        <p:spPr>
          <a:xfrm>
            <a:off x="330529" y="2494625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4d</a:t>
            </a:r>
            <a:r>
              <a:rPr lang="cs-CZ" sz="2000" baseline="30000" dirty="0"/>
              <a:t>10</a:t>
            </a:r>
            <a:r>
              <a:rPr lang="cs-CZ" sz="2000" dirty="0"/>
              <a:t>5s</a:t>
            </a:r>
            <a:r>
              <a:rPr lang="cs-CZ" sz="2000" baseline="30000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799336A-1E97-44CB-918F-4F9CDDA42593}"/>
              </a:ext>
            </a:extLst>
          </p:cNvPr>
          <p:cNvSpPr txBox="1"/>
          <p:nvPr/>
        </p:nvSpPr>
        <p:spPr>
          <a:xfrm>
            <a:off x="2219325" y="663758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Cl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244C6BB-BCAA-4A88-AEA1-920DB5EEC301}"/>
              </a:ext>
            </a:extLst>
          </p:cNvPr>
          <p:cNvSpPr txBox="1"/>
          <p:nvPr/>
        </p:nvSpPr>
        <p:spPr>
          <a:xfrm>
            <a:off x="2219325" y="1071816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0B8D5C6-7265-4AF6-84FA-C38FBCF6066B}"/>
              </a:ext>
            </a:extLst>
          </p:cNvPr>
          <p:cNvSpPr txBox="1"/>
          <p:nvPr/>
        </p:nvSpPr>
        <p:spPr>
          <a:xfrm>
            <a:off x="2197881" y="1570058"/>
            <a:ext cx="455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FCB2D36-8DC2-45C9-AA4A-049285A02B17}"/>
              </a:ext>
            </a:extLst>
          </p:cNvPr>
          <p:cNvSpPr txBox="1"/>
          <p:nvPr/>
        </p:nvSpPr>
        <p:spPr>
          <a:xfrm>
            <a:off x="2198486" y="2018393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As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22A95D2-267D-40E0-97F4-5CD4341F4296}"/>
              </a:ext>
            </a:extLst>
          </p:cNvPr>
          <p:cNvSpPr txBox="1"/>
          <p:nvPr/>
        </p:nvSpPr>
        <p:spPr>
          <a:xfrm>
            <a:off x="2229140" y="2445208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Cd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FAFF8EF-6004-4A3B-9F8E-3625C8DB5326}"/>
              </a:ext>
            </a:extLst>
          </p:cNvPr>
          <p:cNvSpPr txBox="1"/>
          <p:nvPr/>
        </p:nvSpPr>
        <p:spPr>
          <a:xfrm>
            <a:off x="162282" y="3144917"/>
            <a:ext cx="7618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Určete ve které periodě a které skupině je prvek s atomovým číslem 74.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0F3DE45-4E5A-4585-BC16-D2FBA4FC22B4}"/>
              </a:ext>
            </a:extLst>
          </p:cNvPr>
          <p:cNvSpPr txBox="1"/>
          <p:nvPr/>
        </p:nvSpPr>
        <p:spPr>
          <a:xfrm>
            <a:off x="571656" y="3575539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W, 6. perioda, VI. vedlejší skupina 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AAD80719-0904-4414-9808-6190A7890EE0}"/>
              </a:ext>
            </a:extLst>
          </p:cNvPr>
          <p:cNvSpPr txBox="1"/>
          <p:nvPr/>
        </p:nvSpPr>
        <p:spPr>
          <a:xfrm>
            <a:off x="162282" y="4292914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ve které periodě a které skupině je prvek s elektronovou konfigurací 1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cs-CZ" sz="2000" dirty="0"/>
              <a:t>3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1DA6EC1-0C5C-4EDF-B244-3D3647CDF781}"/>
              </a:ext>
            </a:extLst>
          </p:cNvPr>
          <p:cNvSpPr txBox="1"/>
          <p:nvPr/>
        </p:nvSpPr>
        <p:spPr>
          <a:xfrm>
            <a:off x="593254" y="5039840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Ca, 4. perioda, II. hlavní skupina 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420F505-3B18-4A8A-B562-093D4E096E44}"/>
              </a:ext>
            </a:extLst>
          </p:cNvPr>
          <p:cNvSpPr txBox="1"/>
          <p:nvPr/>
        </p:nvSpPr>
        <p:spPr>
          <a:xfrm>
            <a:off x="225572" y="5575965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ve které periodě a které skupině je prvek s elektronovou konfigurací </a:t>
            </a:r>
            <a:r>
              <a:rPr lang="en-US" sz="2000" dirty="0"/>
              <a:t>[</a:t>
            </a:r>
            <a:r>
              <a:rPr lang="cs-CZ" sz="2000" dirty="0" err="1"/>
              <a:t>Kr</a:t>
            </a:r>
            <a:r>
              <a:rPr lang="en-US" sz="2000" dirty="0"/>
              <a:t>]4</a:t>
            </a:r>
            <a:r>
              <a:rPr lang="cs-CZ" sz="2000" dirty="0"/>
              <a:t>d</a:t>
            </a:r>
            <a:r>
              <a:rPr lang="cs-CZ" sz="2000" baseline="30000" dirty="0"/>
              <a:t>10</a:t>
            </a:r>
            <a:r>
              <a:rPr lang="cs-CZ" sz="2000" dirty="0"/>
              <a:t>5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5p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232D5EE-0371-4BBC-A7A5-8059E38C143F}"/>
              </a:ext>
            </a:extLst>
          </p:cNvPr>
          <p:cNvSpPr txBox="1"/>
          <p:nvPr/>
        </p:nvSpPr>
        <p:spPr>
          <a:xfrm>
            <a:off x="648862" y="6283851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Sn</a:t>
            </a:r>
            <a:r>
              <a:rPr lang="cs-CZ" sz="2000" dirty="0"/>
              <a:t>, 5. perioda, IV. hlavní skupina  </a:t>
            </a:r>
          </a:p>
        </p:txBody>
      </p:sp>
    </p:spTree>
    <p:extLst>
      <p:ext uri="{BB962C8B-B14F-4D97-AF65-F5344CB8AC3E}">
        <p14:creationId xmlns:p14="http://schemas.microsoft.com/office/powerpoint/2010/main" val="34932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74DBBA3-9E4B-4235-BDA1-EAB2EABAEC3B}"/>
              </a:ext>
            </a:extLst>
          </p:cNvPr>
          <p:cNvSpPr txBox="1"/>
          <p:nvPr/>
        </p:nvSpPr>
        <p:spPr>
          <a:xfrm>
            <a:off x="238543" y="171733"/>
            <a:ext cx="3872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Kolik elektronů obsahují tyto ionty?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55D12A-ED1D-4744-818C-C3EFA5263C51}"/>
              </a:ext>
            </a:extLst>
          </p:cNvPr>
          <p:cNvSpPr txBox="1"/>
          <p:nvPr/>
        </p:nvSpPr>
        <p:spPr>
          <a:xfrm>
            <a:off x="645539" y="363453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baseline="30000" dirty="0"/>
              <a:t>+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AA5E7A3-1ECD-4313-B8C3-679C6066764E}"/>
              </a:ext>
            </a:extLst>
          </p:cNvPr>
          <p:cNvSpPr txBox="1"/>
          <p:nvPr/>
        </p:nvSpPr>
        <p:spPr>
          <a:xfrm>
            <a:off x="2056239" y="726151"/>
            <a:ext cx="461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73E9B2-CDF2-41CF-8226-84A03989BAEE}"/>
              </a:ext>
            </a:extLst>
          </p:cNvPr>
          <p:cNvSpPr txBox="1"/>
          <p:nvPr/>
        </p:nvSpPr>
        <p:spPr>
          <a:xfrm>
            <a:off x="715269" y="103790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baseline="30000" dirty="0"/>
              <a:t>2-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5DE77DA-82A2-4C8D-92C0-E247FCAD9C33}"/>
              </a:ext>
            </a:extLst>
          </p:cNvPr>
          <p:cNvSpPr txBox="1"/>
          <p:nvPr/>
        </p:nvSpPr>
        <p:spPr>
          <a:xfrm>
            <a:off x="2056238" y="1034322"/>
            <a:ext cx="4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C95DE68-B810-4AEF-8B9E-461370055981}"/>
              </a:ext>
            </a:extLst>
          </p:cNvPr>
          <p:cNvSpPr txBox="1"/>
          <p:nvPr/>
        </p:nvSpPr>
        <p:spPr>
          <a:xfrm>
            <a:off x="572602" y="14518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Mg</a:t>
            </a:r>
            <a:r>
              <a:rPr lang="cs-CZ" baseline="30000" dirty="0"/>
              <a:t>2+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44BBB94-FCBF-493C-A2E9-B98521FC674D}"/>
              </a:ext>
            </a:extLst>
          </p:cNvPr>
          <p:cNvSpPr txBox="1"/>
          <p:nvPr/>
        </p:nvSpPr>
        <p:spPr>
          <a:xfrm>
            <a:off x="2031612" y="1452931"/>
            <a:ext cx="4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6518E28-BD38-49B9-A7E7-A13CE7C48713}"/>
              </a:ext>
            </a:extLst>
          </p:cNvPr>
          <p:cNvSpPr txBox="1"/>
          <p:nvPr/>
        </p:nvSpPr>
        <p:spPr>
          <a:xfrm>
            <a:off x="238125" y="2353656"/>
            <a:ext cx="5646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z částic mají stejnou elektronovou konfiguraci?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D410C3F-7C6A-452E-89FC-A82A822FF825}"/>
              </a:ext>
            </a:extLst>
          </p:cNvPr>
          <p:cNvSpPr txBox="1"/>
          <p:nvPr/>
        </p:nvSpPr>
        <p:spPr>
          <a:xfrm>
            <a:off x="664775" y="2882351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baseline="30000" dirty="0"/>
              <a:t>2-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256E961-2117-47F9-BC4E-E6DC85D35AD2}"/>
              </a:ext>
            </a:extLst>
          </p:cNvPr>
          <p:cNvSpPr txBox="1"/>
          <p:nvPr/>
        </p:nvSpPr>
        <p:spPr>
          <a:xfrm>
            <a:off x="645539" y="326519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</a:t>
            </a:r>
            <a:r>
              <a:rPr lang="cs-CZ" baseline="30000" dirty="0"/>
              <a:t>+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075913A-F1C4-4F74-BF1F-54D70926FF25}"/>
              </a:ext>
            </a:extLst>
          </p:cNvPr>
          <p:cNvSpPr txBox="1"/>
          <p:nvPr/>
        </p:nvSpPr>
        <p:spPr>
          <a:xfrm>
            <a:off x="715269" y="695753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baseline="30000" dirty="0"/>
              <a:t>+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ABCF781-3695-45E4-A340-767E52E1E25B}"/>
              </a:ext>
            </a:extLst>
          </p:cNvPr>
          <p:cNvSpPr txBox="1"/>
          <p:nvPr/>
        </p:nvSpPr>
        <p:spPr>
          <a:xfrm>
            <a:off x="645539" y="4038715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baseline="30000" dirty="0"/>
              <a:t>-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237EE9B-64B2-46FC-93F6-8A7A8DD46DB5}"/>
              </a:ext>
            </a:extLst>
          </p:cNvPr>
          <p:cNvSpPr txBox="1"/>
          <p:nvPr/>
        </p:nvSpPr>
        <p:spPr>
          <a:xfrm>
            <a:off x="632669" y="44429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Ne</a:t>
            </a:r>
            <a:endParaRPr lang="cs-CZ" baseline="30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D65F905-9F8B-4459-80F8-768544F211D0}"/>
              </a:ext>
            </a:extLst>
          </p:cNvPr>
          <p:cNvSpPr txBox="1"/>
          <p:nvPr/>
        </p:nvSpPr>
        <p:spPr>
          <a:xfrm flipH="1">
            <a:off x="1674493" y="290535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1B40847-5FCE-49AE-8DB3-485757A02CBF}"/>
              </a:ext>
            </a:extLst>
          </p:cNvPr>
          <p:cNvSpPr txBox="1"/>
          <p:nvPr/>
        </p:nvSpPr>
        <p:spPr>
          <a:xfrm flipH="1">
            <a:off x="1674493" y="3274690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163A969-1FA6-4CB6-BFC3-329D255A0DD7}"/>
              </a:ext>
            </a:extLst>
          </p:cNvPr>
          <p:cNvSpPr txBox="1"/>
          <p:nvPr/>
        </p:nvSpPr>
        <p:spPr>
          <a:xfrm flipH="1">
            <a:off x="1674492" y="4442900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B4D8A773-213D-41CA-BE6B-9151082D92B3}"/>
              </a:ext>
            </a:extLst>
          </p:cNvPr>
          <p:cNvSpPr txBox="1"/>
          <p:nvPr/>
        </p:nvSpPr>
        <p:spPr>
          <a:xfrm flipH="1">
            <a:off x="1674492" y="407356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D018821-94E8-4AD8-BE1A-2C117F8154F8}"/>
              </a:ext>
            </a:extLst>
          </p:cNvPr>
          <p:cNvSpPr txBox="1"/>
          <p:nvPr/>
        </p:nvSpPr>
        <p:spPr>
          <a:xfrm flipH="1">
            <a:off x="1674493" y="367979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441C93C-BF45-403A-B5EA-5B82EF757B54}"/>
              </a:ext>
            </a:extLst>
          </p:cNvPr>
          <p:cNvSpPr txBox="1"/>
          <p:nvPr/>
        </p:nvSpPr>
        <p:spPr>
          <a:xfrm flipH="1">
            <a:off x="3445165" y="3504181"/>
            <a:ext cx="2526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 e</a:t>
            </a:r>
            <a:r>
              <a:rPr lang="cs-CZ" sz="2000" baseline="30000" dirty="0"/>
              <a:t>-</a:t>
            </a:r>
            <a:r>
              <a:rPr lang="cs-CZ" sz="2000" dirty="0"/>
              <a:t>, 1s</a:t>
            </a:r>
            <a:r>
              <a:rPr lang="cs-CZ" sz="2000" baseline="30000" dirty="0"/>
              <a:t>2</a:t>
            </a:r>
            <a:r>
              <a:rPr lang="cs-CZ" sz="2000" dirty="0"/>
              <a:t>2s</a:t>
            </a:r>
            <a:r>
              <a:rPr lang="cs-CZ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6</a:t>
            </a:r>
            <a:r>
              <a:rPr lang="cs-CZ" sz="2000" dirty="0"/>
              <a:t>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607B3A0-31A8-4ACE-9108-B28A5CD8A33E}"/>
              </a:ext>
            </a:extLst>
          </p:cNvPr>
          <p:cNvSpPr txBox="1"/>
          <p:nvPr/>
        </p:nvSpPr>
        <p:spPr>
          <a:xfrm>
            <a:off x="238125" y="5482500"/>
            <a:ext cx="6856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Napište elektronovou konfiguraci atomu prvku, který se nachází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22CE962-A1DA-4E48-89F9-C6B5BC3650D0}"/>
              </a:ext>
            </a:extLst>
          </p:cNvPr>
          <p:cNvSpPr txBox="1"/>
          <p:nvPr/>
        </p:nvSpPr>
        <p:spPr>
          <a:xfrm>
            <a:off x="294696" y="6021109"/>
            <a:ext cx="275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3. periodě, v I.A skupině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BD6D218-D255-4462-9CCA-29821EDC37C4}"/>
              </a:ext>
            </a:extLst>
          </p:cNvPr>
          <p:cNvSpPr txBox="1"/>
          <p:nvPr/>
        </p:nvSpPr>
        <p:spPr>
          <a:xfrm>
            <a:off x="4127648" y="6060936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Na: </a:t>
            </a:r>
            <a:r>
              <a:rPr lang="en-US" sz="1800" dirty="0"/>
              <a:t>[</a:t>
            </a:r>
            <a:r>
              <a:rPr lang="cs-CZ" sz="1800" dirty="0"/>
              <a:t>Ne</a:t>
            </a:r>
            <a:r>
              <a:rPr lang="en-US" sz="1800" dirty="0"/>
              <a:t>]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82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7" grpId="0"/>
      <p:bldP spid="18" grpId="0"/>
      <p:bldP spid="19" grpId="0"/>
      <p:bldP spid="20" grpId="0"/>
      <p:bldP spid="21" grpId="0"/>
      <p:bldP spid="22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AC3D437-3BEC-43F5-85F7-CC2337E3B327}"/>
              </a:ext>
            </a:extLst>
          </p:cNvPr>
          <p:cNvSpPr txBox="1"/>
          <p:nvPr/>
        </p:nvSpPr>
        <p:spPr>
          <a:xfrm>
            <a:off x="114300" y="396150"/>
            <a:ext cx="6856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Napište elektronovou konfiguraci atomu prvku, který se nachází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414D8A0-3E26-44DA-B729-9E14732E3DE8}"/>
              </a:ext>
            </a:extLst>
          </p:cNvPr>
          <p:cNvSpPr txBox="1"/>
          <p:nvPr/>
        </p:nvSpPr>
        <p:spPr>
          <a:xfrm>
            <a:off x="485196" y="906184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2. periodě, v VI.A skupině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5729344-E251-4B94-9000-492DB80A755C}"/>
              </a:ext>
            </a:extLst>
          </p:cNvPr>
          <p:cNvSpPr txBox="1"/>
          <p:nvPr/>
        </p:nvSpPr>
        <p:spPr>
          <a:xfrm>
            <a:off x="4242566" y="985420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O: </a:t>
            </a:r>
            <a:r>
              <a:rPr lang="en-US" sz="1800" dirty="0"/>
              <a:t>[</a:t>
            </a:r>
            <a:r>
              <a:rPr lang="cs-CZ" sz="1800" dirty="0"/>
              <a:t>He</a:t>
            </a:r>
            <a:r>
              <a:rPr lang="en-US" sz="1800" dirty="0"/>
              <a:t>]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2p</a:t>
            </a:r>
            <a:r>
              <a:rPr lang="cs-CZ" sz="1800" baseline="30000" dirty="0"/>
              <a:t>4</a:t>
            </a:r>
            <a:r>
              <a:rPr lang="cs-CZ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BB7F6D-EE9E-4FAC-88DE-B154769949F7}"/>
              </a:ext>
            </a:extLst>
          </p:cNvPr>
          <p:cNvSpPr txBox="1"/>
          <p:nvPr/>
        </p:nvSpPr>
        <p:spPr>
          <a:xfrm>
            <a:off x="485196" y="1385440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4. periodě, v III.B skupině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19437CB-AD84-4949-9966-FCDF9E3257CE}"/>
              </a:ext>
            </a:extLst>
          </p:cNvPr>
          <p:cNvSpPr txBox="1"/>
          <p:nvPr/>
        </p:nvSpPr>
        <p:spPr>
          <a:xfrm>
            <a:off x="485196" y="1864696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3. periodě, v V.A skupině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0027E1F-040D-45CD-8FD4-1FAEEA4D4FF6}"/>
              </a:ext>
            </a:extLst>
          </p:cNvPr>
          <p:cNvSpPr txBox="1"/>
          <p:nvPr/>
        </p:nvSpPr>
        <p:spPr>
          <a:xfrm>
            <a:off x="4242566" y="1433927"/>
            <a:ext cx="151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Sc</a:t>
            </a:r>
            <a:r>
              <a:rPr lang="cs-CZ" dirty="0"/>
              <a:t>: </a:t>
            </a:r>
            <a:r>
              <a:rPr lang="en-US" sz="1800" dirty="0"/>
              <a:t>[</a:t>
            </a:r>
            <a:r>
              <a:rPr lang="cs-CZ" sz="1800" dirty="0"/>
              <a:t>Ar</a:t>
            </a:r>
            <a:r>
              <a:rPr lang="en-US" sz="1800" dirty="0"/>
              <a:t>]</a:t>
            </a:r>
            <a:r>
              <a:rPr lang="cs-CZ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3d</a:t>
            </a:r>
            <a:r>
              <a:rPr lang="cs-CZ" baseline="30000" dirty="0"/>
              <a:t>1</a:t>
            </a:r>
            <a:r>
              <a:rPr lang="cs-CZ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67A7172-6B73-4AAE-9F17-C2DC9D671B09}"/>
              </a:ext>
            </a:extLst>
          </p:cNvPr>
          <p:cNvSpPr txBox="1"/>
          <p:nvPr/>
        </p:nvSpPr>
        <p:spPr>
          <a:xfrm>
            <a:off x="4273022" y="1805461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P: </a:t>
            </a:r>
            <a:r>
              <a:rPr lang="en-US" sz="1800" dirty="0"/>
              <a:t>[</a:t>
            </a:r>
            <a:r>
              <a:rPr lang="cs-CZ" sz="1800" dirty="0"/>
              <a:t>Ne</a:t>
            </a:r>
            <a:r>
              <a:rPr lang="en-US" sz="1800" dirty="0"/>
              <a:t>]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3p</a:t>
            </a:r>
            <a:r>
              <a:rPr lang="cs-CZ" sz="1800" baseline="30000" dirty="0"/>
              <a:t>3</a:t>
            </a:r>
            <a:r>
              <a:rPr lang="cs-CZ" dirty="0"/>
              <a:t>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D3FEF2A-8BB9-44C7-90DB-C12FA9EBD323}"/>
              </a:ext>
            </a:extLst>
          </p:cNvPr>
          <p:cNvSpPr txBox="1"/>
          <p:nvPr/>
        </p:nvSpPr>
        <p:spPr>
          <a:xfrm>
            <a:off x="247650" y="3095625"/>
            <a:ext cx="7539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Ve které skupině a periodě se nachází prvek s elektronovou konfigurací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0B08D8D-3E93-4EBC-88A4-DF17D1074E26}"/>
              </a:ext>
            </a:extLst>
          </p:cNvPr>
          <p:cNvSpPr txBox="1"/>
          <p:nvPr/>
        </p:nvSpPr>
        <p:spPr>
          <a:xfrm>
            <a:off x="561975" y="3544132"/>
            <a:ext cx="1790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4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A2E6663-2AB9-47C7-BD5F-94F5483F4FB2}"/>
              </a:ext>
            </a:extLst>
          </p:cNvPr>
          <p:cNvSpPr txBox="1"/>
          <p:nvPr/>
        </p:nvSpPr>
        <p:spPr>
          <a:xfrm>
            <a:off x="3866572" y="3552346"/>
            <a:ext cx="436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S, ve 3. periodě, v VI.A skupině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3793A6F-B253-474F-A265-01EEB4B88588}"/>
              </a:ext>
            </a:extLst>
          </p:cNvPr>
          <p:cNvSpPr txBox="1"/>
          <p:nvPr/>
        </p:nvSpPr>
        <p:spPr>
          <a:xfrm>
            <a:off x="561975" y="40172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EBE9B63-FE3D-475F-9A7B-441678EE58E2}"/>
              </a:ext>
            </a:extLst>
          </p:cNvPr>
          <p:cNvSpPr txBox="1"/>
          <p:nvPr/>
        </p:nvSpPr>
        <p:spPr>
          <a:xfrm>
            <a:off x="561975" y="445159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3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E463DCA-70C7-4B0D-B9F8-53D1589FA73E}"/>
              </a:ext>
            </a:extLst>
          </p:cNvPr>
          <p:cNvSpPr txBox="1"/>
          <p:nvPr/>
        </p:nvSpPr>
        <p:spPr>
          <a:xfrm>
            <a:off x="561975" y="494651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0BEE86E-80D3-47AB-83C6-C15CF6C01EF2}"/>
              </a:ext>
            </a:extLst>
          </p:cNvPr>
          <p:cNvSpPr txBox="1"/>
          <p:nvPr/>
        </p:nvSpPr>
        <p:spPr>
          <a:xfrm>
            <a:off x="561975" y="547256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3d</a:t>
            </a:r>
            <a:r>
              <a:rPr lang="cs-CZ" sz="1800" baseline="30000" dirty="0"/>
              <a:t>5</a:t>
            </a:r>
            <a:endParaRPr lang="cs-CZ" baseline="30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DD8A60E-0DCF-42FD-9BD8-149ED9A37340}"/>
              </a:ext>
            </a:extLst>
          </p:cNvPr>
          <p:cNvSpPr txBox="1"/>
          <p:nvPr/>
        </p:nvSpPr>
        <p:spPr>
          <a:xfrm>
            <a:off x="3866572" y="4025655"/>
            <a:ext cx="388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Ca, ve 4. periodě, v II.A skupině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B409629-96A6-4F86-900B-46E8FAB0130C}"/>
              </a:ext>
            </a:extLst>
          </p:cNvPr>
          <p:cNvSpPr txBox="1"/>
          <p:nvPr/>
        </p:nvSpPr>
        <p:spPr>
          <a:xfrm>
            <a:off x="3922087" y="4451598"/>
            <a:ext cx="32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N, ve 2. periodě, v V.A skupině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CA192049-0236-46FC-8867-6BE384C8442D}"/>
              </a:ext>
            </a:extLst>
          </p:cNvPr>
          <p:cNvSpPr txBox="1"/>
          <p:nvPr/>
        </p:nvSpPr>
        <p:spPr>
          <a:xfrm>
            <a:off x="3907011" y="4929159"/>
            <a:ext cx="3423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Ar, ve 3. periodě, v VI.A skupině 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E9213CD5-FF6B-4E6B-89F4-FCBB179E6F5A}"/>
              </a:ext>
            </a:extLst>
          </p:cNvPr>
          <p:cNvSpPr txBox="1"/>
          <p:nvPr/>
        </p:nvSpPr>
        <p:spPr>
          <a:xfrm>
            <a:off x="3907011" y="5424073"/>
            <a:ext cx="388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Mn</a:t>
            </a:r>
            <a:r>
              <a:rPr lang="cs-CZ" dirty="0"/>
              <a:t>, ve 4. periodě, v VII.B skupině </a:t>
            </a:r>
          </a:p>
        </p:txBody>
      </p:sp>
    </p:spTree>
    <p:extLst>
      <p:ext uri="{BB962C8B-B14F-4D97-AF65-F5344CB8AC3E}">
        <p14:creationId xmlns:p14="http://schemas.microsoft.com/office/powerpoint/2010/main" val="24686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23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325B257-0B7B-4384-81DF-66D0EEF83DBC}"/>
              </a:ext>
            </a:extLst>
          </p:cNvPr>
          <p:cNvSpPr txBox="1"/>
          <p:nvPr/>
        </p:nvSpPr>
        <p:spPr>
          <a:xfrm>
            <a:off x="313363" y="2021705"/>
            <a:ext cx="869707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Soubor kvantových čísel pro nepárový elektron prvku s atomovým číslem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84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 N = 6 , I = 1 , m = 1 ,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= + -1/2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  N  =  5 , l = 3 , m = 0 , s =  +-1/2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(c)   N  = 6 , l = 0 , m = 0 , s =  +-1/2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(d)  N = 6 , l = 3 , m = 2 , s =  +-1/2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FE71F15-3A31-42F0-AF94-C5D710E337A7}"/>
              </a:ext>
            </a:extLst>
          </p:cNvPr>
          <p:cNvSpPr txBox="1"/>
          <p:nvPr/>
        </p:nvSpPr>
        <p:spPr>
          <a:xfrm>
            <a:off x="399088" y="4403318"/>
            <a:ext cx="851727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Z daných souborů kvantových čísel posledního elektronu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A: n = 2 , l = 1 , m = 0 , +-1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B: n = 4 , l = 0 , m = 0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C: n = 5 , l = 2 , m = +-2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D: n = 6 , l = 3 , m = 0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určete,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který z prvků je nekov</a:t>
            </a:r>
            <a:r>
              <a:rPr lang="cs-CZ" sz="2000" dirty="0">
                <a:solidFill>
                  <a:srgbClr val="34495E"/>
                </a:solidFill>
              </a:rPr>
              <a:t>.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C46C372-DEC0-44F0-DF6A-34A2EF6D1E16}"/>
              </a:ext>
            </a:extLst>
          </p:cNvPr>
          <p:cNvSpPr txBox="1"/>
          <p:nvPr/>
        </p:nvSpPr>
        <p:spPr>
          <a:xfrm>
            <a:off x="277403" y="287093"/>
            <a:ext cx="85532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ové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číslo prvku je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17.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Napište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kt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ovou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 určete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po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periodic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tab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CCB30C9-29CA-6CE7-4ED0-81B4D0BDF94C}"/>
              </a:ext>
            </a:extLst>
          </p:cNvPr>
          <p:cNvSpPr txBox="1"/>
          <p:nvPr/>
        </p:nvSpPr>
        <p:spPr>
          <a:xfrm>
            <a:off x="4314825" y="954344"/>
            <a:ext cx="430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baseline="-25000" dirty="0"/>
              <a:t>1</a:t>
            </a:r>
            <a:r>
              <a:rPr lang="en-US" b="1" baseline="-25000" dirty="0"/>
              <a:t>7</a:t>
            </a:r>
            <a:r>
              <a:rPr lang="en-US" b="1" dirty="0"/>
              <a:t>Cl</a:t>
            </a:r>
            <a:r>
              <a:rPr lang="cs-CZ" b="1" dirty="0"/>
              <a:t>	</a:t>
            </a:r>
            <a:r>
              <a:rPr lang="en-US" b="1" dirty="0"/>
              <a:t>[Ne] 3s</a:t>
            </a:r>
            <a:r>
              <a:rPr lang="en-US" b="1" baseline="30000" dirty="0"/>
              <a:t>2</a:t>
            </a:r>
            <a:r>
              <a:rPr lang="en-US" b="1" dirty="0"/>
              <a:t> 3p</a:t>
            </a:r>
            <a:r>
              <a:rPr lang="en-US" b="1" baseline="30000" dirty="0"/>
              <a:t>5</a:t>
            </a:r>
            <a:r>
              <a:rPr lang="en-US" b="1" dirty="0"/>
              <a:t>	3. </a:t>
            </a:r>
            <a:r>
              <a:rPr lang="en-US" b="1" dirty="0" err="1"/>
              <a:t>perioda</a:t>
            </a:r>
            <a:r>
              <a:rPr lang="en-US" b="1" dirty="0"/>
              <a:t>, VI.A </a:t>
            </a:r>
            <a:r>
              <a:rPr lang="en-US" b="1" dirty="0" err="1"/>
              <a:t>skupina</a:t>
            </a:r>
            <a:endParaRPr lang="cs-CZ" b="1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3A9B91A-3B9D-33AB-AD5B-AF5085937F1B}"/>
              </a:ext>
            </a:extLst>
          </p:cNvPr>
          <p:cNvSpPr txBox="1"/>
          <p:nvPr/>
        </p:nvSpPr>
        <p:spPr>
          <a:xfrm>
            <a:off x="5724525" y="3244334"/>
            <a:ext cx="20478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(a) </a:t>
            </a:r>
            <a:r>
              <a:rPr lang="en-US" b="1" baseline="-25000" dirty="0"/>
              <a:t>84</a:t>
            </a:r>
            <a:r>
              <a:rPr lang="en-US" b="1" dirty="0"/>
              <a:t>Po</a:t>
            </a:r>
            <a:endParaRPr lang="cs-CZ" b="1" baseline="30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BCE0A86-3012-E5B7-B29C-26079E5C706E}"/>
              </a:ext>
            </a:extLst>
          </p:cNvPr>
          <p:cNvSpPr txBox="1"/>
          <p:nvPr/>
        </p:nvSpPr>
        <p:spPr>
          <a:xfrm>
            <a:off x="6098925" y="5901812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A: </a:t>
            </a:r>
            <a:r>
              <a:rPr lang="en-US" b="1" baseline="-25000" dirty="0"/>
              <a:t>5</a:t>
            </a:r>
            <a:r>
              <a:rPr lang="en-US" b="1" dirty="0"/>
              <a:t>B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995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FBCEFD9-A506-41AB-9FAA-2DD953A3854C}"/>
              </a:ext>
            </a:extLst>
          </p:cNvPr>
          <p:cNvSpPr txBox="1"/>
          <p:nvPr/>
        </p:nvSpPr>
        <p:spPr>
          <a:xfrm>
            <a:off x="200345" y="258333"/>
            <a:ext cx="87381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X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patří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d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16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 do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Jeho atomové číslo je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34 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   50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(c)   52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(d)   85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92B7B43-89B8-4B2B-B0C2-E48FB62025C1}"/>
              </a:ext>
            </a:extLst>
          </p:cNvPr>
          <p:cNvSpPr txBox="1"/>
          <p:nvPr/>
        </p:nvSpPr>
        <p:spPr>
          <a:xfrm>
            <a:off x="405829" y="2335077"/>
            <a:ext cx="87381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rgbClr val="34495E"/>
                </a:solidFill>
                <a:effectLst/>
              </a:rPr>
              <a:t>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s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atomov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ý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m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číslem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patří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do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en-US" sz="2000" dirty="0">
                <a:solidFill>
                  <a:srgbClr val="34495E"/>
                </a:solidFill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	(b) p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	(c) s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	(d) f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FCE5130-F5B1-46F4-8998-5E1541F540E6}"/>
              </a:ext>
            </a:extLst>
          </p:cNvPr>
          <p:cNvSpPr txBox="1"/>
          <p:nvPr/>
        </p:nvSpPr>
        <p:spPr>
          <a:xfrm>
            <a:off x="318494" y="4365936"/>
            <a:ext cx="828258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Pozice prvku s atomovým číslem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114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 periodické tabulce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14 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16 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18 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7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14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860591E-2FEE-3D05-F74B-8C2831E52513}"/>
              </a:ext>
            </a:extLst>
          </p:cNvPr>
          <p:cNvSpPr txBox="1"/>
          <p:nvPr/>
        </p:nvSpPr>
        <p:spPr>
          <a:xfrm>
            <a:off x="5362574" y="5448300"/>
            <a:ext cx="3575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(d) </a:t>
            </a:r>
            <a:r>
              <a:rPr lang="en-US" b="1" baseline="-25000" dirty="0"/>
              <a:t>114</a:t>
            </a:r>
            <a:r>
              <a:rPr lang="en-US" b="1" dirty="0"/>
              <a:t>Fl</a:t>
            </a:r>
            <a:endParaRPr lang="cs-CZ" b="1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2BAA7DD-15F4-06FF-5619-1A30902B3032}"/>
              </a:ext>
            </a:extLst>
          </p:cNvPr>
          <p:cNvSpPr txBox="1"/>
          <p:nvPr/>
        </p:nvSpPr>
        <p:spPr>
          <a:xfrm>
            <a:off x="5276850" y="3257549"/>
            <a:ext cx="3661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(a) </a:t>
            </a:r>
            <a:r>
              <a:rPr lang="en-US" b="1" baseline="-25000" dirty="0"/>
              <a:t>44</a:t>
            </a:r>
            <a:r>
              <a:rPr lang="en-US" b="1" dirty="0"/>
              <a:t>Ru</a:t>
            </a:r>
            <a:endParaRPr lang="cs-CZ" b="1" baseline="30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E2FD00A-132E-49F4-E73F-7E6BB9354D68}"/>
              </a:ext>
            </a:extLst>
          </p:cNvPr>
          <p:cNvSpPr txBox="1"/>
          <p:nvPr/>
        </p:nvSpPr>
        <p:spPr>
          <a:xfrm>
            <a:off x="5276850" y="1319843"/>
            <a:ext cx="3661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(c) </a:t>
            </a:r>
            <a:r>
              <a:rPr lang="en-US" b="1" baseline="-25000" dirty="0"/>
              <a:t>52</a:t>
            </a:r>
            <a:r>
              <a:rPr lang="en-US" b="1" dirty="0"/>
              <a:t>Te</a:t>
            </a:r>
            <a:endParaRPr lang="cs-CZ" b="1" baseline="30000" dirty="0"/>
          </a:p>
        </p:txBody>
      </p:sp>
    </p:spTree>
    <p:extLst>
      <p:ext uri="{BB962C8B-B14F-4D97-AF65-F5344CB8AC3E}">
        <p14:creationId xmlns:p14="http://schemas.microsoft.com/office/powerpoint/2010/main" val="260992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61C8674D-6F86-4F38-955F-3C30D7575797}"/>
              </a:ext>
            </a:extLst>
          </p:cNvPr>
          <p:cNvSpPr txBox="1"/>
          <p:nvPr/>
        </p:nvSpPr>
        <p:spPr>
          <a:xfrm>
            <a:off x="264559" y="5338121"/>
            <a:ext cx="87484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ové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číslo prvku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16.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Napište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kt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ovou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 určete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po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periodic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tab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1588E-3784-4649-98CD-E57F86E65BF7}"/>
              </a:ext>
            </a:extLst>
          </p:cNvPr>
          <p:cNvSpPr txBox="1"/>
          <p:nvPr/>
        </p:nvSpPr>
        <p:spPr>
          <a:xfrm>
            <a:off x="264559" y="332754"/>
            <a:ext cx="86148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rgbClr val="34495E"/>
                </a:solidFill>
                <a:effectLst/>
              </a:rPr>
              <a:t>Prvek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B 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auj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ímá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pozici ve 3. periodě a 16. skupině. Prvek C zaujímá pozici ve 4. periodě a 3. skupině. Mole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k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ul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ý vzorec sloučeniny tvořené těmito dvěma prvky je   	(a)  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(b)  C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(c)  CB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(d)  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 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5720F26-0635-4466-BA34-0741C56C5F9E}"/>
              </a:ext>
            </a:extLst>
          </p:cNvPr>
          <p:cNvSpPr txBox="1"/>
          <p:nvPr/>
        </p:nvSpPr>
        <p:spPr>
          <a:xfrm>
            <a:off x="264559" y="2878735"/>
            <a:ext cx="874844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ová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iontu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M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[Kr] 4d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10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po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periodic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tab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 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8 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dirty="0">
                <a:solidFill>
                  <a:srgbClr val="34495E"/>
                </a:solidFill>
              </a:rPr>
              <a:t>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13 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(c)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18 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(d)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16 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3249C62-2C42-B325-DF8C-1D09669F9EAA}"/>
              </a:ext>
            </a:extLst>
          </p:cNvPr>
          <p:cNvSpPr txBox="1"/>
          <p:nvPr/>
        </p:nvSpPr>
        <p:spPr>
          <a:xfrm>
            <a:off x="4200525" y="6153546"/>
            <a:ext cx="430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baseline="-25000" dirty="0"/>
              <a:t>16</a:t>
            </a:r>
            <a:r>
              <a:rPr lang="cs-CZ" b="1" dirty="0"/>
              <a:t>S	</a:t>
            </a:r>
            <a:r>
              <a:rPr lang="en-US" b="1" dirty="0"/>
              <a:t>[Ne] 3s</a:t>
            </a:r>
            <a:r>
              <a:rPr lang="en-US" b="1" baseline="30000" dirty="0"/>
              <a:t>2</a:t>
            </a:r>
            <a:r>
              <a:rPr lang="en-US" b="1" dirty="0"/>
              <a:t> 3p</a:t>
            </a:r>
            <a:r>
              <a:rPr lang="en-US" b="1" baseline="30000" dirty="0"/>
              <a:t>4</a:t>
            </a:r>
            <a:r>
              <a:rPr lang="en-US" b="1" dirty="0"/>
              <a:t>	3. </a:t>
            </a:r>
            <a:r>
              <a:rPr lang="en-US" b="1" dirty="0" err="1"/>
              <a:t>perioda</a:t>
            </a:r>
            <a:r>
              <a:rPr lang="en-US" b="1" dirty="0"/>
              <a:t>, VI.A </a:t>
            </a:r>
            <a:r>
              <a:rPr lang="en-US" b="1" dirty="0" err="1"/>
              <a:t>skupina</a:t>
            </a:r>
            <a:endParaRPr lang="cs-CZ" b="1" baseline="30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ADBDB57-3F8D-E8EC-1D88-9E1F7B9B7D26}"/>
              </a:ext>
            </a:extLst>
          </p:cNvPr>
          <p:cNvSpPr txBox="1"/>
          <p:nvPr/>
        </p:nvSpPr>
        <p:spPr>
          <a:xfrm>
            <a:off x="6029325" y="4219575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(b) In</a:t>
            </a:r>
            <a:r>
              <a:rPr lang="en-US" b="1" baseline="30000" dirty="0"/>
              <a:t>3+</a:t>
            </a:r>
            <a:endParaRPr lang="cs-CZ" b="1" baseline="30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BDD790-BA5C-4E69-832D-2AD22E0C79C6}"/>
              </a:ext>
            </a:extLst>
          </p:cNvPr>
          <p:cNvSpPr txBox="1"/>
          <p:nvPr/>
        </p:nvSpPr>
        <p:spPr>
          <a:xfrm>
            <a:off x="6029325" y="1483484"/>
            <a:ext cx="1943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(b) Sc</a:t>
            </a:r>
            <a:r>
              <a:rPr lang="en-US" b="1" baseline="-25000" dirty="0"/>
              <a:t>2</a:t>
            </a: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cs-CZ" b="1" baseline="-25000" dirty="0"/>
          </a:p>
        </p:txBody>
      </p:sp>
    </p:spTree>
    <p:extLst>
      <p:ext uri="{BB962C8B-B14F-4D97-AF65-F5344CB8AC3E}">
        <p14:creationId xmlns:p14="http://schemas.microsoft.com/office/powerpoint/2010/main" val="339606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>
            <a:extLst>
              <a:ext uri="{FF2B5EF4-FFF2-40B4-BE49-F238E27FC236}">
                <a16:creationId xmlns:a16="http://schemas.microsoft.com/office/drawing/2014/main" id="{177CE165-272F-431B-8937-F033952BA310}"/>
              </a:ext>
            </a:extLst>
          </p:cNvPr>
          <p:cNvSpPr txBox="1"/>
          <p:nvPr/>
        </p:nvSpPr>
        <p:spPr>
          <a:xfrm>
            <a:off x="154114" y="327103"/>
            <a:ext cx="874844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Celkový počet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ů ve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valenčních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orbital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ech prvků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: 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: 1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</a:t>
            </a:r>
            <a:r>
              <a:rPr lang="cs-CZ" sz="2000" dirty="0">
                <a:solidFill>
                  <a:srgbClr val="34495E"/>
                </a:solidFill>
              </a:rPr>
              <a:t>: 4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: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Který z těchto prvků patří mezi chalkogeny?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21FDB21C-BA19-4777-BAB8-09CBF056A175}"/>
              </a:ext>
            </a:extLst>
          </p:cNvPr>
          <p:cNvSpPr txBox="1"/>
          <p:nvPr/>
        </p:nvSpPr>
        <p:spPr>
          <a:xfrm>
            <a:off x="195209" y="3020050"/>
            <a:ext cx="875358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Prvky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A, B, C, D a E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mají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: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1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cs-CZ" sz="2000" baseline="30000" dirty="0">
                <a:solidFill>
                  <a:srgbClr val="34495E"/>
                </a:solidFill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1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D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5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4s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Které prvky patří do stejné skupiny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?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8FA7196-61E9-5D61-1311-D9C2482BEF6D}"/>
              </a:ext>
            </a:extLst>
          </p:cNvPr>
          <p:cNvSpPr txBox="1"/>
          <p:nvPr/>
        </p:nvSpPr>
        <p:spPr>
          <a:xfrm>
            <a:off x="6010275" y="4676209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A </a:t>
            </a:r>
            <a:r>
              <a:rPr lang="cs-CZ" sz="2000" b="1" dirty="0" err="1"/>
              <a:t>a</a:t>
            </a:r>
            <a:r>
              <a:rPr lang="cs-CZ" sz="2000" b="1" dirty="0"/>
              <a:t> B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90F82C2-FCF4-5172-8381-927FF25A305C}"/>
              </a:ext>
            </a:extLst>
          </p:cNvPr>
          <p:cNvSpPr txBox="1"/>
          <p:nvPr/>
        </p:nvSpPr>
        <p:spPr>
          <a:xfrm>
            <a:off x="6818149" y="1865985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F62DBE3-53C0-E940-5815-01012CEF5B68}"/>
              </a:ext>
            </a:extLst>
          </p:cNvPr>
          <p:cNvSpPr txBox="1"/>
          <p:nvPr/>
        </p:nvSpPr>
        <p:spPr>
          <a:xfrm>
            <a:off x="434085" y="5820719"/>
            <a:ext cx="81885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Které prvky mají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5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ů ve valenční sféře?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F224D1A-3F6C-A622-5042-34978DD6F22D}"/>
              </a:ext>
            </a:extLst>
          </p:cNvPr>
          <p:cNvSpPr txBox="1"/>
          <p:nvPr/>
        </p:nvSpPr>
        <p:spPr>
          <a:xfrm>
            <a:off x="6188784" y="6161565"/>
            <a:ext cx="1924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Prvky V. A skupiny</a:t>
            </a:r>
          </a:p>
        </p:txBody>
      </p:sp>
    </p:spTree>
    <p:extLst>
      <p:ext uri="{BB962C8B-B14F-4D97-AF65-F5344CB8AC3E}">
        <p14:creationId xmlns:p14="http://schemas.microsoft.com/office/powerpoint/2010/main" val="260796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obrazovka, počítač&#10;&#10;Popis byl vytvořen automaticky">
            <a:extLst>
              <a:ext uri="{FF2B5EF4-FFF2-40B4-BE49-F238E27FC236}">
                <a16:creationId xmlns:a16="http://schemas.microsoft.com/office/drawing/2014/main" id="{44A6B59A-E90F-4119-9C60-CDA7F0013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9" y="990600"/>
            <a:ext cx="8668941" cy="2311718"/>
          </a:xfrm>
          <a:prstGeom prst="rect">
            <a:avLst/>
          </a:prstGeom>
        </p:spPr>
      </p:pic>
      <p:pic>
        <p:nvPicPr>
          <p:cNvPr id="6" name="Picture 4" descr="Fig. 19">
            <a:extLst>
              <a:ext uri="{FF2B5EF4-FFF2-40B4-BE49-F238E27FC236}">
                <a16:creationId xmlns:a16="http://schemas.microsoft.com/office/drawing/2014/main" id="{53011172-4BF1-4A43-9F50-6B36D1D96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69" y="4114800"/>
            <a:ext cx="8718201" cy="2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03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configuration periodic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79230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42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3CD8E29-4688-4CCD-8CEB-4E1258A29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56" y="190009"/>
            <a:ext cx="8896088" cy="647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94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2752725" y="142875"/>
            <a:ext cx="4806719" cy="719355"/>
          </a:xfrm>
        </p:spPr>
        <p:txBody>
          <a:bodyPr tIns="35203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2000" b="1" dirty="0">
                <a:latin typeface="+mn-lt"/>
              </a:rPr>
              <a:t>Po</a:t>
            </a:r>
            <a:r>
              <a:rPr lang="cs-CZ" altLang="cs-CZ" sz="2000" b="1" dirty="0">
                <a:latin typeface="+mn-lt"/>
              </a:rPr>
              <a:t>č</a:t>
            </a:r>
            <a:r>
              <a:rPr lang="en-GB" altLang="cs-CZ" sz="2000" b="1" dirty="0">
                <a:latin typeface="+mn-lt"/>
              </a:rPr>
              <a:t>et </a:t>
            </a:r>
            <a:r>
              <a:rPr lang="en-GB" altLang="cs-CZ" sz="2000" b="1" dirty="0" err="1">
                <a:latin typeface="+mn-lt"/>
              </a:rPr>
              <a:t>ele</a:t>
            </a:r>
            <a:r>
              <a:rPr lang="cs-CZ" altLang="cs-CZ" sz="2000" b="1" dirty="0">
                <a:latin typeface="+mn-lt"/>
              </a:rPr>
              <a:t>k</a:t>
            </a:r>
            <a:r>
              <a:rPr lang="en-GB" altLang="cs-CZ" sz="2000" b="1" dirty="0" err="1">
                <a:latin typeface="+mn-lt"/>
              </a:rPr>
              <a:t>tron</a:t>
            </a:r>
            <a:r>
              <a:rPr lang="cs-CZ" altLang="cs-CZ" sz="2000" b="1" dirty="0">
                <a:latin typeface="+mn-lt"/>
              </a:rPr>
              <a:t>ů</a:t>
            </a:r>
            <a:r>
              <a:rPr lang="en-GB" altLang="cs-CZ" sz="2000" b="1" dirty="0">
                <a:latin typeface="+mn-lt"/>
              </a:rPr>
              <a:t> </a:t>
            </a:r>
            <a:r>
              <a:rPr lang="en-GB" altLang="cs-CZ" sz="2000" b="1" dirty="0" err="1">
                <a:latin typeface="+mn-lt"/>
              </a:rPr>
              <a:t>ve</a:t>
            </a:r>
            <a:r>
              <a:rPr lang="en-GB" altLang="cs-CZ" sz="2000" b="1" dirty="0">
                <a:latin typeface="+mn-lt"/>
              </a:rPr>
              <a:t> </a:t>
            </a:r>
            <a:r>
              <a:rPr lang="en-GB" altLang="cs-CZ" sz="2000" b="1" dirty="0" err="1">
                <a:latin typeface="+mn-lt"/>
              </a:rPr>
              <a:t>valen</a:t>
            </a:r>
            <a:r>
              <a:rPr lang="cs-CZ" altLang="cs-CZ" sz="2000" b="1" dirty="0">
                <a:latin typeface="+mn-lt"/>
              </a:rPr>
              <a:t>ční</a:t>
            </a:r>
            <a:r>
              <a:rPr lang="en-GB" altLang="cs-CZ" sz="2000" b="1" dirty="0">
                <a:latin typeface="+mn-lt"/>
              </a:rPr>
              <a:t> sf</a:t>
            </a:r>
            <a:r>
              <a:rPr lang="cs-CZ" altLang="cs-CZ" sz="2000" b="1" dirty="0" err="1">
                <a:latin typeface="+mn-lt"/>
              </a:rPr>
              <a:t>éř</a:t>
            </a:r>
            <a:r>
              <a:rPr lang="en-GB" altLang="cs-CZ" sz="2000" b="1" dirty="0">
                <a:latin typeface="+mn-lt"/>
              </a:rPr>
              <a:t>e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6" y="964134"/>
            <a:ext cx="8058150" cy="575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986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765E8B0-F3A4-42B0-AC4F-650871A43AD5}"/>
              </a:ext>
            </a:extLst>
          </p:cNvPr>
          <p:cNvSpPr txBox="1"/>
          <p:nvPr/>
        </p:nvSpPr>
        <p:spPr>
          <a:xfrm>
            <a:off x="285511" y="2522153"/>
            <a:ext cx="4863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Ca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F9CBEB-0FA0-4310-A98F-EE0F9EF671AC}"/>
              </a:ext>
            </a:extLst>
          </p:cNvPr>
          <p:cNvSpPr txBox="1"/>
          <p:nvPr/>
        </p:nvSpPr>
        <p:spPr>
          <a:xfrm>
            <a:off x="285511" y="2930100"/>
            <a:ext cx="1821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2</a:t>
            </a:r>
            <a:endParaRPr lang="en-US" sz="2000" baseline="30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42342D-ABD2-41A4-A50D-AD04B6E1BE19}"/>
              </a:ext>
            </a:extLst>
          </p:cNvPr>
          <p:cNvSpPr txBox="1"/>
          <p:nvPr/>
        </p:nvSpPr>
        <p:spPr>
          <a:xfrm>
            <a:off x="263513" y="1335115"/>
            <a:ext cx="4853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Cl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1F4FEF-8C0A-4418-9DE9-C821439EB36A}"/>
              </a:ext>
            </a:extLst>
          </p:cNvPr>
          <p:cNvSpPr txBox="1"/>
          <p:nvPr/>
        </p:nvSpPr>
        <p:spPr>
          <a:xfrm>
            <a:off x="366462" y="1796490"/>
            <a:ext cx="2226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17</a:t>
            </a:r>
            <a:r>
              <a:rPr lang="cs-CZ" sz="2000" dirty="0"/>
              <a:t>Cl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3A1988A-6F72-4C9D-AB4A-7FE76DB18C5F}"/>
              </a:ext>
            </a:extLst>
          </p:cNvPr>
          <p:cNvSpPr txBox="1"/>
          <p:nvPr/>
        </p:nvSpPr>
        <p:spPr>
          <a:xfrm>
            <a:off x="199430" y="218480"/>
            <a:ext cx="4787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DB8A62-5152-4F1C-92B9-D42E75E8469C}"/>
              </a:ext>
            </a:extLst>
          </p:cNvPr>
          <p:cNvSpPr txBox="1"/>
          <p:nvPr/>
        </p:nvSpPr>
        <p:spPr>
          <a:xfrm>
            <a:off x="263513" y="692452"/>
            <a:ext cx="1760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6</a:t>
            </a:r>
            <a:r>
              <a:rPr lang="cs-CZ" sz="2000" dirty="0"/>
              <a:t>C</a:t>
            </a:r>
            <a:r>
              <a:rPr lang="en-US" sz="2000" dirty="0"/>
              <a:t>: 	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en-US" sz="2000" baseline="30000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285511" y="3598972"/>
            <a:ext cx="4957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Mn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7948F79-BB6F-4B82-8122-F21D7D9A584F}"/>
              </a:ext>
            </a:extLst>
          </p:cNvPr>
          <p:cNvSpPr txBox="1"/>
          <p:nvPr/>
        </p:nvSpPr>
        <p:spPr>
          <a:xfrm>
            <a:off x="302050" y="4067789"/>
            <a:ext cx="2172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25</a:t>
            </a:r>
            <a:r>
              <a:rPr lang="cs-CZ" sz="2000" dirty="0"/>
              <a:t>Mn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cs-CZ" sz="2000" dirty="0"/>
              <a:t>3</a:t>
            </a:r>
            <a:r>
              <a:rPr lang="en-US" sz="2000" dirty="0"/>
              <a:t>d</a:t>
            </a:r>
            <a:r>
              <a:rPr lang="cs-CZ" sz="2000" baseline="30000" dirty="0"/>
              <a:t>5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E822652-528B-40B3-ABDD-3C074DF2008C}"/>
              </a:ext>
            </a:extLst>
          </p:cNvPr>
          <p:cNvSpPr txBox="1"/>
          <p:nvPr/>
        </p:nvSpPr>
        <p:spPr>
          <a:xfrm>
            <a:off x="302050" y="4786040"/>
            <a:ext cx="4957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Na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A207900-465C-4AC2-9558-83510C035E0A}"/>
              </a:ext>
            </a:extLst>
          </p:cNvPr>
          <p:cNvSpPr txBox="1"/>
          <p:nvPr/>
        </p:nvSpPr>
        <p:spPr>
          <a:xfrm>
            <a:off x="366462" y="5158849"/>
            <a:ext cx="1875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11</a:t>
            </a:r>
            <a:r>
              <a:rPr lang="cs-CZ" sz="2000" dirty="0"/>
              <a:t>Na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1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5094541-6AA7-4E9A-9DF9-90C101611D61}"/>
              </a:ext>
            </a:extLst>
          </p:cNvPr>
          <p:cNvSpPr txBox="1"/>
          <p:nvPr/>
        </p:nvSpPr>
        <p:spPr>
          <a:xfrm>
            <a:off x="263513" y="5731713"/>
            <a:ext cx="4703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P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64274E6-433C-409D-A693-19EC029037EE}"/>
              </a:ext>
            </a:extLst>
          </p:cNvPr>
          <p:cNvSpPr txBox="1"/>
          <p:nvPr/>
        </p:nvSpPr>
        <p:spPr>
          <a:xfrm>
            <a:off x="450327" y="6211429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15</a:t>
            </a:r>
            <a:r>
              <a:rPr lang="cs-CZ" sz="2000" dirty="0"/>
              <a:t>P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6000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765E8B0-F3A4-42B0-AC4F-650871A43AD5}"/>
              </a:ext>
            </a:extLst>
          </p:cNvPr>
          <p:cNvSpPr txBox="1"/>
          <p:nvPr/>
        </p:nvSpPr>
        <p:spPr>
          <a:xfrm>
            <a:off x="259272" y="4031531"/>
            <a:ext cx="4803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Cr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F9CBEB-0FA0-4310-A98F-EE0F9EF671AC}"/>
              </a:ext>
            </a:extLst>
          </p:cNvPr>
          <p:cNvSpPr txBox="1"/>
          <p:nvPr/>
        </p:nvSpPr>
        <p:spPr>
          <a:xfrm>
            <a:off x="340587" y="4551253"/>
            <a:ext cx="634115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24</a:t>
            </a:r>
            <a:r>
              <a:rPr lang="en-US" sz="2000" dirty="0"/>
              <a:t>Cr: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1</a:t>
            </a:r>
            <a:r>
              <a:rPr lang="en-US" sz="2000" dirty="0"/>
              <a:t>3d</a:t>
            </a:r>
            <a:r>
              <a:rPr lang="en-US" sz="2000" baseline="30000" dirty="0"/>
              <a:t>5</a:t>
            </a:r>
          </a:p>
          <a:p>
            <a:endParaRPr lang="en-US" sz="800" dirty="0"/>
          </a:p>
          <a:p>
            <a:r>
              <a:rPr lang="en-US" dirty="0"/>
              <a:t>V</a:t>
            </a:r>
            <a:r>
              <a:rPr lang="cs-CZ" dirty="0"/>
              <a:t>ý</a:t>
            </a:r>
            <a:r>
              <a:rPr lang="en-US" dirty="0" err="1"/>
              <a:t>jimka</a:t>
            </a:r>
            <a:r>
              <a:rPr lang="cs-CZ" dirty="0"/>
              <a:t> z výstavbového principu, 3d orbital je z poloviny zaplněný.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42342D-ABD2-41A4-A50D-AD04B6E1BE19}"/>
              </a:ext>
            </a:extLst>
          </p:cNvPr>
          <p:cNvSpPr txBox="1"/>
          <p:nvPr/>
        </p:nvSpPr>
        <p:spPr>
          <a:xfrm>
            <a:off x="226409" y="2876379"/>
            <a:ext cx="4853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en-US" sz="2000" dirty="0"/>
              <a:t>As.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1F4FEF-8C0A-4418-9DE9-C821439EB36A}"/>
              </a:ext>
            </a:extLst>
          </p:cNvPr>
          <p:cNvSpPr txBox="1"/>
          <p:nvPr/>
        </p:nvSpPr>
        <p:spPr>
          <a:xfrm>
            <a:off x="340587" y="3290695"/>
            <a:ext cx="2610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33</a:t>
            </a:r>
            <a:r>
              <a:rPr lang="en-US" sz="2000" dirty="0"/>
              <a:t>As: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en-US" sz="2000" baseline="30000" dirty="0"/>
              <a:t>3</a:t>
            </a:r>
            <a:endParaRPr lang="cs-CZ" sz="2000" baseline="30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3A1988A-6F72-4C9D-AB4A-7FE76DB18C5F}"/>
              </a:ext>
            </a:extLst>
          </p:cNvPr>
          <p:cNvSpPr txBox="1"/>
          <p:nvPr/>
        </p:nvSpPr>
        <p:spPr>
          <a:xfrm>
            <a:off x="259272" y="1311644"/>
            <a:ext cx="4787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en-US" sz="2000" dirty="0" err="1"/>
              <a:t>Ti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DB8A62-5152-4F1C-92B9-D42E75E8469C}"/>
              </a:ext>
            </a:extLst>
          </p:cNvPr>
          <p:cNvSpPr txBox="1"/>
          <p:nvPr/>
        </p:nvSpPr>
        <p:spPr>
          <a:xfrm>
            <a:off x="340587" y="1813759"/>
            <a:ext cx="599984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22</a:t>
            </a:r>
            <a:r>
              <a:rPr lang="en-US" sz="2000" dirty="0" err="1"/>
              <a:t>Ti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2</a:t>
            </a:r>
          </a:p>
          <a:p>
            <a:endParaRPr lang="en-US" sz="800" dirty="0"/>
          </a:p>
          <a:p>
            <a:r>
              <a:rPr lang="en-US" dirty="0"/>
              <a:t>Od </a:t>
            </a:r>
            <a:r>
              <a:rPr lang="en-US" dirty="0" err="1"/>
              <a:t>atomu</a:t>
            </a:r>
            <a:r>
              <a:rPr lang="en-US" dirty="0"/>
              <a:t> Ca (Z = 20) je </a:t>
            </a:r>
            <a:r>
              <a:rPr lang="en-US" dirty="0" err="1"/>
              <a:t>energie</a:t>
            </a:r>
            <a:r>
              <a:rPr lang="en-US" dirty="0"/>
              <a:t> v </a:t>
            </a:r>
            <a:r>
              <a:rPr lang="en-US" dirty="0" err="1"/>
              <a:t>orbitalech</a:t>
            </a:r>
            <a:r>
              <a:rPr lang="cs-CZ" dirty="0"/>
              <a:t> 3d vyšší než v 4s. </a:t>
            </a:r>
            <a:endParaRPr lang="en-US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203743" y="5706405"/>
            <a:ext cx="4768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W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7948F79-BB6F-4B82-8122-F21D7D9A584F}"/>
              </a:ext>
            </a:extLst>
          </p:cNvPr>
          <p:cNvSpPr txBox="1"/>
          <p:nvPr/>
        </p:nvSpPr>
        <p:spPr>
          <a:xfrm>
            <a:off x="340587" y="6214886"/>
            <a:ext cx="2571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74</a:t>
            </a:r>
            <a:r>
              <a:rPr lang="cs-CZ" sz="2000" dirty="0"/>
              <a:t>W</a:t>
            </a:r>
            <a:r>
              <a:rPr lang="en-US" sz="2000" dirty="0"/>
              <a:t>: 	[</a:t>
            </a:r>
            <a:r>
              <a:rPr lang="cs-CZ" sz="2000" dirty="0" err="1"/>
              <a:t>Xe</a:t>
            </a:r>
            <a:r>
              <a:rPr lang="en-US" sz="2000" dirty="0"/>
              <a:t>]4</a:t>
            </a:r>
            <a:r>
              <a:rPr lang="cs-CZ" sz="2000" dirty="0"/>
              <a:t>f</a:t>
            </a:r>
            <a:r>
              <a:rPr lang="cs-CZ" sz="2000" baseline="30000" dirty="0"/>
              <a:t>14</a:t>
            </a:r>
            <a:r>
              <a:rPr lang="cs-CZ" sz="2000" dirty="0"/>
              <a:t>6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5</a:t>
            </a:r>
            <a:r>
              <a:rPr lang="en-US" sz="2000" dirty="0"/>
              <a:t>d</a:t>
            </a:r>
            <a:r>
              <a:rPr lang="cs-CZ" sz="2000" baseline="30000" dirty="0"/>
              <a:t>4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DD0D57D-1C4C-4A50-B4F5-6A65B9EA13D4}"/>
              </a:ext>
            </a:extLst>
          </p:cNvPr>
          <p:cNvSpPr txBox="1"/>
          <p:nvPr/>
        </p:nvSpPr>
        <p:spPr>
          <a:xfrm>
            <a:off x="302050" y="58494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-25000" dirty="0"/>
              <a:t>38</a:t>
            </a:r>
            <a:r>
              <a:rPr lang="cs-CZ" sz="2000" dirty="0"/>
              <a:t>Sr</a:t>
            </a:r>
            <a:r>
              <a:rPr lang="en-US" sz="2000" dirty="0"/>
              <a:t>: 	[</a:t>
            </a:r>
            <a:r>
              <a:rPr lang="cs-CZ" sz="2000" dirty="0"/>
              <a:t>K</a:t>
            </a:r>
            <a:r>
              <a:rPr lang="en-US" sz="2000" dirty="0"/>
              <a:t>r]</a:t>
            </a:r>
            <a:r>
              <a:rPr lang="cs-CZ" sz="2000" dirty="0"/>
              <a:t>5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9DDCB4E-AA55-4A98-A0FE-65654D013A83}"/>
              </a:ext>
            </a:extLst>
          </p:cNvPr>
          <p:cNvSpPr txBox="1"/>
          <p:nvPr/>
        </p:nvSpPr>
        <p:spPr>
          <a:xfrm>
            <a:off x="175501" y="210509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Sr</a:t>
            </a:r>
            <a:r>
              <a:rPr lang="en-US" sz="2000" dirty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491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6663440-82DA-4FF9-8ADA-C9CACA68B7DA}"/>
              </a:ext>
            </a:extLst>
          </p:cNvPr>
          <p:cNvSpPr txBox="1"/>
          <p:nvPr/>
        </p:nvSpPr>
        <p:spPr>
          <a:xfrm>
            <a:off x="261394" y="1453042"/>
            <a:ext cx="5066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Kterému prvku patří konfigurace 1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1</a:t>
            </a:r>
            <a:r>
              <a:rPr lang="cs-CZ" sz="2000" dirty="0"/>
              <a:t>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3854231-189A-454A-9FA2-24AA81A26375}"/>
              </a:ext>
            </a:extLst>
          </p:cNvPr>
          <p:cNvSpPr txBox="1"/>
          <p:nvPr/>
        </p:nvSpPr>
        <p:spPr>
          <a:xfrm>
            <a:off x="261394" y="1853152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11</a:t>
            </a:r>
            <a:r>
              <a:rPr lang="cs-CZ" sz="2000" dirty="0"/>
              <a:t>Na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29EE16-F9C4-451E-AD74-F93381924EC2}"/>
              </a:ext>
            </a:extLst>
          </p:cNvPr>
          <p:cNvSpPr txBox="1"/>
          <p:nvPr/>
        </p:nvSpPr>
        <p:spPr>
          <a:xfrm>
            <a:off x="175501" y="210509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Br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25F26C0-DBF7-4A52-9C90-E08D1780B202}"/>
              </a:ext>
            </a:extLst>
          </p:cNvPr>
          <p:cNvSpPr txBox="1"/>
          <p:nvPr/>
        </p:nvSpPr>
        <p:spPr>
          <a:xfrm>
            <a:off x="261394" y="692861"/>
            <a:ext cx="2172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35</a:t>
            </a:r>
            <a:r>
              <a:rPr lang="cs-CZ" sz="2000" dirty="0"/>
              <a:t>Br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0223B49-0D36-44D9-8C1D-F15915681DE6}"/>
              </a:ext>
            </a:extLst>
          </p:cNvPr>
          <p:cNvSpPr txBox="1"/>
          <p:nvPr/>
        </p:nvSpPr>
        <p:spPr>
          <a:xfrm>
            <a:off x="261394" y="2579956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S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101C5BA-F2C4-4910-B380-2C0ED970084E}"/>
              </a:ext>
            </a:extLst>
          </p:cNvPr>
          <p:cNvSpPr txBox="1"/>
          <p:nvPr/>
        </p:nvSpPr>
        <p:spPr>
          <a:xfrm>
            <a:off x="261394" y="3028890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16</a:t>
            </a:r>
            <a:r>
              <a:rPr lang="cs-CZ" sz="2000" dirty="0"/>
              <a:t>S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AA58012-A6AD-47D8-AF62-CDFA9AF4794D}"/>
              </a:ext>
            </a:extLst>
          </p:cNvPr>
          <p:cNvSpPr txBox="1"/>
          <p:nvPr/>
        </p:nvSpPr>
        <p:spPr>
          <a:xfrm>
            <a:off x="175501" y="3717414"/>
            <a:ext cx="4902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Ca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5701264-4F86-4D2C-AF66-52D4F63C9F12}"/>
              </a:ext>
            </a:extLst>
          </p:cNvPr>
          <p:cNvSpPr txBox="1"/>
          <p:nvPr/>
        </p:nvSpPr>
        <p:spPr>
          <a:xfrm>
            <a:off x="328069" y="4205883"/>
            <a:ext cx="2576346" cy="91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2</a:t>
            </a:r>
          </a:p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cs-CZ" sz="2000" baseline="30000" dirty="0"/>
              <a:t>2+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0   </a:t>
            </a:r>
            <a:r>
              <a:rPr lang="cs-CZ" sz="2000" dirty="0"/>
              <a:t>=  </a:t>
            </a:r>
            <a:r>
              <a:rPr lang="en-US" sz="2000" dirty="0"/>
              <a:t>[</a:t>
            </a:r>
            <a:r>
              <a:rPr lang="en-US" sz="2000" dirty="0" err="1"/>
              <a:t>Ar</a:t>
            </a:r>
            <a:r>
              <a:rPr lang="en-US" sz="2000" dirty="0"/>
              <a:t>]</a:t>
            </a:r>
            <a:endParaRPr lang="cs-CZ" sz="2000" baseline="30000" dirty="0"/>
          </a:p>
          <a:p>
            <a:endParaRPr lang="cs-CZ" sz="2000" baseline="30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BC15F2D-0A1E-4188-9E1A-CDA26A18267A}"/>
              </a:ext>
            </a:extLst>
          </p:cNvPr>
          <p:cNvSpPr txBox="1"/>
          <p:nvPr/>
        </p:nvSpPr>
        <p:spPr>
          <a:xfrm>
            <a:off x="203172" y="5293262"/>
            <a:ext cx="4902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O</a:t>
            </a:r>
            <a:r>
              <a:rPr lang="cs-CZ" sz="2000" baseline="30000" dirty="0"/>
              <a:t>2-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1636AA-5DBD-4FDA-B428-7CEB8EEEB6A7}"/>
              </a:ext>
            </a:extLst>
          </p:cNvPr>
          <p:cNvSpPr txBox="1"/>
          <p:nvPr/>
        </p:nvSpPr>
        <p:spPr>
          <a:xfrm>
            <a:off x="475512" y="5693372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O:   </a:t>
            </a:r>
            <a:r>
              <a:rPr lang="en-US" sz="2000" dirty="0"/>
              <a:t>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4</a:t>
            </a:r>
          </a:p>
          <a:p>
            <a:r>
              <a:rPr lang="cs-CZ" sz="2000" dirty="0"/>
              <a:t>O</a:t>
            </a:r>
            <a:r>
              <a:rPr lang="cs-CZ" sz="2000" baseline="30000" dirty="0"/>
              <a:t>2-</a:t>
            </a:r>
            <a:r>
              <a:rPr lang="cs-CZ" sz="2000" dirty="0"/>
              <a:t>:  </a:t>
            </a:r>
            <a:r>
              <a:rPr lang="en-US" sz="2000" dirty="0"/>
              <a:t>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6</a:t>
            </a:r>
            <a:r>
              <a:rPr lang="cs-CZ" sz="2000" dirty="0"/>
              <a:t>  = </a:t>
            </a:r>
            <a:r>
              <a:rPr lang="en-US" sz="2000" dirty="0"/>
              <a:t>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98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175499" y="2776408"/>
            <a:ext cx="4953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Ni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27ACD79-0FDD-48ED-81CC-AF69B61D943C}"/>
              </a:ext>
            </a:extLst>
          </p:cNvPr>
          <p:cNvSpPr txBox="1"/>
          <p:nvPr/>
        </p:nvSpPr>
        <p:spPr>
          <a:xfrm>
            <a:off x="445146" y="3176518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Ni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  <a:p>
            <a:r>
              <a:rPr lang="cs-CZ" sz="2000" dirty="0"/>
              <a:t>Ni</a:t>
            </a:r>
            <a:r>
              <a:rPr lang="cs-CZ" sz="2000" baseline="30000" dirty="0"/>
              <a:t>2+</a:t>
            </a:r>
            <a:r>
              <a:rPr lang="en-US" sz="2000" dirty="0"/>
              <a:t>: 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8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D81A6EF-7460-4BC1-A708-A69D3298531E}"/>
              </a:ext>
            </a:extLst>
          </p:cNvPr>
          <p:cNvSpPr txBox="1"/>
          <p:nvPr/>
        </p:nvSpPr>
        <p:spPr>
          <a:xfrm>
            <a:off x="145043" y="5290407"/>
            <a:ext cx="8374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3+ a 5+ prvku s atomovým číslem 33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3885A5F-7C1E-4623-ABFF-6667213B9802}"/>
              </a:ext>
            </a:extLst>
          </p:cNvPr>
          <p:cNvSpPr txBox="1"/>
          <p:nvPr/>
        </p:nvSpPr>
        <p:spPr>
          <a:xfrm>
            <a:off x="175500" y="4064883"/>
            <a:ext cx="4953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Cu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33B38D-4D06-47CC-AE88-4605CB944178}"/>
              </a:ext>
            </a:extLst>
          </p:cNvPr>
          <p:cNvSpPr txBox="1"/>
          <p:nvPr/>
        </p:nvSpPr>
        <p:spPr>
          <a:xfrm>
            <a:off x="486891" y="4411811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Cu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1</a:t>
            </a:r>
            <a:endParaRPr lang="cs-CZ" sz="2000" dirty="0"/>
          </a:p>
          <a:p>
            <a:r>
              <a:rPr lang="cs-CZ" sz="2000" dirty="0"/>
              <a:t>Cu</a:t>
            </a:r>
            <a:r>
              <a:rPr lang="cs-CZ" sz="2000" baseline="30000" dirty="0"/>
              <a:t>2+</a:t>
            </a:r>
            <a:r>
              <a:rPr lang="en-US" sz="2000" dirty="0"/>
              <a:t>: 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9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16D6435-F922-4E13-8177-0112FDE86D2E}"/>
              </a:ext>
            </a:extLst>
          </p:cNvPr>
          <p:cNvSpPr txBox="1"/>
          <p:nvPr/>
        </p:nvSpPr>
        <p:spPr>
          <a:xfrm>
            <a:off x="486891" y="5631828"/>
            <a:ext cx="26100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As: 	</a:t>
            </a:r>
            <a:r>
              <a:rPr lang="cs-CZ" sz="2000" dirty="0"/>
              <a:t>	</a:t>
            </a:r>
            <a:r>
              <a:rPr lang="en-US" sz="2000" dirty="0"/>
              <a:t>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en-US" sz="2000" baseline="30000" dirty="0"/>
              <a:t>3</a:t>
            </a:r>
            <a:endParaRPr lang="cs-CZ" sz="2000" baseline="30000" dirty="0"/>
          </a:p>
          <a:p>
            <a:r>
              <a:rPr lang="en-US" sz="2000" dirty="0"/>
              <a:t>As</a:t>
            </a:r>
            <a:r>
              <a:rPr lang="cs-CZ" sz="2000" baseline="30000" dirty="0"/>
              <a:t>3+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cs-CZ" sz="2000" baseline="30000" dirty="0"/>
              <a:t>0</a:t>
            </a:r>
          </a:p>
          <a:p>
            <a:r>
              <a:rPr lang="en-US" sz="2000" dirty="0"/>
              <a:t>As</a:t>
            </a:r>
            <a:r>
              <a:rPr lang="cs-CZ" sz="2000" baseline="30000" dirty="0"/>
              <a:t>5+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cs-CZ" sz="2000" baseline="30000" dirty="0"/>
              <a:t>8</a:t>
            </a:r>
            <a:r>
              <a:rPr lang="en-US" sz="2000" dirty="0"/>
              <a:t>4p</a:t>
            </a:r>
            <a:r>
              <a:rPr lang="cs-CZ" sz="2000" baseline="30000" dirty="0"/>
              <a:t>0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4C0A8FE-B1DC-4D29-9A42-25F4084E4A63}"/>
              </a:ext>
            </a:extLst>
          </p:cNvPr>
          <p:cNvSpPr txBox="1"/>
          <p:nvPr/>
        </p:nvSpPr>
        <p:spPr>
          <a:xfrm>
            <a:off x="238989" y="1514419"/>
            <a:ext cx="4984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Zn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5870B14B-9329-4A3F-8C9D-12711D90F779}"/>
              </a:ext>
            </a:extLst>
          </p:cNvPr>
          <p:cNvSpPr txBox="1"/>
          <p:nvPr/>
        </p:nvSpPr>
        <p:spPr>
          <a:xfrm>
            <a:off x="486891" y="1879657"/>
            <a:ext cx="20617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Zn</a:t>
            </a:r>
            <a:r>
              <a:rPr lang="en-US" sz="2000" dirty="0"/>
              <a:t>: 	</a:t>
            </a:r>
            <a:r>
              <a:rPr lang="cs-CZ" sz="2000" dirty="0"/>
              <a:t>   </a:t>
            </a:r>
            <a:r>
              <a:rPr lang="en-US" sz="2000" dirty="0"/>
              <a:t>[</a:t>
            </a:r>
            <a:r>
              <a:rPr lang="cs-CZ" sz="2000" dirty="0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2</a:t>
            </a:r>
          </a:p>
          <a:p>
            <a:r>
              <a:rPr lang="cs-CZ" sz="2000" dirty="0"/>
              <a:t>Zn</a:t>
            </a:r>
            <a:r>
              <a:rPr lang="cs-CZ" sz="2000" baseline="30000" dirty="0"/>
              <a:t>2+</a:t>
            </a:r>
            <a:r>
              <a:rPr lang="en-US" sz="2000" dirty="0"/>
              <a:t>: </a:t>
            </a:r>
            <a:r>
              <a:rPr lang="cs-CZ" sz="2000" dirty="0"/>
              <a:t>  </a:t>
            </a:r>
            <a:r>
              <a:rPr lang="en-US" sz="2000" dirty="0"/>
              <a:t>[</a:t>
            </a:r>
            <a:r>
              <a:rPr lang="cs-CZ" sz="2000" dirty="0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666B5F0-6342-40B7-9E2C-290B5E4EEFB2}"/>
              </a:ext>
            </a:extLst>
          </p:cNvPr>
          <p:cNvSpPr txBox="1"/>
          <p:nvPr/>
        </p:nvSpPr>
        <p:spPr>
          <a:xfrm>
            <a:off x="145043" y="111187"/>
            <a:ext cx="4872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Br</a:t>
            </a:r>
            <a:r>
              <a:rPr lang="cs-CZ" sz="2000" baseline="30000" dirty="0"/>
              <a:t>-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C287EAD-C6BA-47C6-9B95-8B99D09FA5B8}"/>
              </a:ext>
            </a:extLst>
          </p:cNvPr>
          <p:cNvSpPr txBox="1"/>
          <p:nvPr/>
        </p:nvSpPr>
        <p:spPr>
          <a:xfrm>
            <a:off x="445146" y="601536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Br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5</a:t>
            </a:r>
          </a:p>
          <a:p>
            <a:r>
              <a:rPr lang="cs-CZ" sz="2000" dirty="0"/>
              <a:t>Br</a:t>
            </a:r>
            <a:r>
              <a:rPr lang="cs-CZ" sz="2000" baseline="30000" dirty="0"/>
              <a:t>-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6   </a:t>
            </a:r>
            <a:r>
              <a:rPr lang="cs-CZ" sz="2000" dirty="0"/>
              <a:t>= </a:t>
            </a:r>
            <a:r>
              <a:rPr lang="en-US" sz="2000" dirty="0"/>
              <a:t>[</a:t>
            </a:r>
            <a:r>
              <a:rPr lang="cs-CZ" sz="2000" dirty="0" err="1"/>
              <a:t>Kr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080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1413</TotalTime>
  <Words>1655</Words>
  <Application>Microsoft Office PowerPoint</Application>
  <PresentationFormat>Předvádění na obrazovce (4:3)</PresentationFormat>
  <Paragraphs>186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ubuntu</vt:lpstr>
      <vt:lpstr>Motiv Office</vt:lpstr>
      <vt:lpstr>Výstavbový princip</vt:lpstr>
      <vt:lpstr>Prezentace aplikace PowerPoint</vt:lpstr>
      <vt:lpstr>Prezentace aplikace PowerPoint</vt:lpstr>
      <vt:lpstr>Prezentace aplikace PowerPoint</vt:lpstr>
      <vt:lpstr>Počet elektronů ve valenční sféře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Lubomir Prokes</cp:lastModifiedBy>
  <cp:revision>14</cp:revision>
  <dcterms:created xsi:type="dcterms:W3CDTF">2022-02-26T18:01:16Z</dcterms:created>
  <dcterms:modified xsi:type="dcterms:W3CDTF">2023-02-27T14:18:38Z</dcterms:modified>
</cp:coreProperties>
</file>