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75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6" r:id="rId21"/>
    <p:sldId id="277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3EAA-E0F3-42C0-9966-5499B70124A1}" type="datetimeFigureOut">
              <a:rPr lang="cs-CZ" smtClean="0"/>
              <a:pPr/>
              <a:t>22.02.2025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F4AA9-F6C0-499D-BAA4-4CC6B01B78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3EAA-E0F3-42C0-9966-5499B70124A1}" type="datetimeFigureOut">
              <a:rPr lang="cs-CZ" smtClean="0"/>
              <a:pPr/>
              <a:t>22.02.2025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F4AA9-F6C0-499D-BAA4-4CC6B01B78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3EAA-E0F3-42C0-9966-5499B70124A1}" type="datetimeFigureOut">
              <a:rPr lang="cs-CZ" smtClean="0"/>
              <a:pPr/>
              <a:t>22.02.2025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F4AA9-F6C0-499D-BAA4-4CC6B01B78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3EAA-E0F3-42C0-9966-5499B70124A1}" type="datetimeFigureOut">
              <a:rPr lang="cs-CZ" smtClean="0"/>
              <a:pPr/>
              <a:t>22.02.2025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F4AA9-F6C0-499D-BAA4-4CC6B01B78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3EAA-E0F3-42C0-9966-5499B70124A1}" type="datetimeFigureOut">
              <a:rPr lang="cs-CZ" smtClean="0"/>
              <a:pPr/>
              <a:t>22.02.2025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F4AA9-F6C0-499D-BAA4-4CC6B01B78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3EAA-E0F3-42C0-9966-5499B70124A1}" type="datetimeFigureOut">
              <a:rPr lang="cs-CZ" smtClean="0"/>
              <a:pPr/>
              <a:t>22.02.2025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F4AA9-F6C0-499D-BAA4-4CC6B01B78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3EAA-E0F3-42C0-9966-5499B70124A1}" type="datetimeFigureOut">
              <a:rPr lang="cs-CZ" smtClean="0"/>
              <a:pPr/>
              <a:t>22.02.2025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F4AA9-F6C0-499D-BAA4-4CC6B01B78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3EAA-E0F3-42C0-9966-5499B70124A1}" type="datetimeFigureOut">
              <a:rPr lang="cs-CZ" smtClean="0"/>
              <a:pPr/>
              <a:t>22.02.2025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F4AA9-F6C0-499D-BAA4-4CC6B01B78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3EAA-E0F3-42C0-9966-5499B70124A1}" type="datetimeFigureOut">
              <a:rPr lang="cs-CZ" smtClean="0"/>
              <a:pPr/>
              <a:t>22.02.2025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F4AA9-F6C0-499D-BAA4-4CC6B01B78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3EAA-E0F3-42C0-9966-5499B70124A1}" type="datetimeFigureOut">
              <a:rPr lang="cs-CZ" smtClean="0"/>
              <a:pPr/>
              <a:t>22.02.2025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F4AA9-F6C0-499D-BAA4-4CC6B01B78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3EAA-E0F3-42C0-9966-5499B70124A1}" type="datetimeFigureOut">
              <a:rPr lang="cs-CZ" smtClean="0"/>
              <a:pPr/>
              <a:t>22.02.2025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F4AA9-F6C0-499D-BAA4-4CC6B01B78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0A3EAA-E0F3-42C0-9966-5499B70124A1}" type="datetimeFigureOut">
              <a:rPr lang="cs-CZ" smtClean="0"/>
              <a:pPr/>
              <a:t>22.02.2025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F4AA9-F6C0-499D-BAA4-4CC6B01B78F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5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7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eta-synthesis.com/webbook.ph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ln w="3810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TEORIE CHEMICKÉ VAZBY</a:t>
            </a:r>
            <a:endParaRPr lang="cs-CZ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2024</a:t>
            </a:r>
            <a:endParaRPr lang="cs-CZ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259632" y="5157192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Tomáš Pelikán (484772)</a:t>
            </a:r>
            <a:endParaRPr lang="cs-CZ" dirty="0">
              <a:latin typeface="Calibri Light" pitchFamily="34" charset="0"/>
              <a:cs typeface="Calibri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>
                <a:latin typeface="Calibri Light" pitchFamily="34" charset="0"/>
                <a:cs typeface="Calibri Light" pitchFamily="34" charset="0"/>
              </a:rPr>
              <a:t>Chemická vazba – kovalentní (násobnost vazby)</a:t>
            </a:r>
            <a:endParaRPr lang="cs-CZ" sz="2800" b="1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611560" y="1556792"/>
            <a:ext cx="792088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Násobnost vazby nám udává počet sdílených vazebných elektronových párů.</a:t>
            </a:r>
          </a:p>
          <a:p>
            <a:endParaRPr lang="cs-CZ" dirty="0">
              <a:latin typeface="Calibri Light" pitchFamily="34" charset="0"/>
              <a:cs typeface="Calibri Light" pitchFamily="34" charset="0"/>
            </a:endParaRPr>
          </a:p>
          <a:p>
            <a:r>
              <a:rPr lang="cs-CZ" b="1" dirty="0" smtClean="0">
                <a:latin typeface="Calibri Light" pitchFamily="34" charset="0"/>
                <a:cs typeface="Calibri Light" pitchFamily="34" charset="0"/>
              </a:rPr>
              <a:t>Jednoduchá vazba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je tvořena sdílením </a:t>
            </a:r>
            <a:r>
              <a:rPr lang="cs-CZ" u="sng" dirty="0" smtClean="0">
                <a:latin typeface="Calibri Light" pitchFamily="34" charset="0"/>
                <a:cs typeface="Calibri Light" pitchFamily="34" charset="0"/>
              </a:rPr>
              <a:t>jednoho vazebného elektronového páru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mezi dvěma atomy. Její disociační energie je nejnižší, vzdálenost mezi atomy je největší a jedná se o </a:t>
            </a:r>
            <a:r>
              <a:rPr lang="cs-CZ" u="sng" dirty="0" smtClean="0">
                <a:latin typeface="Calibri Light" pitchFamily="34" charset="0"/>
                <a:cs typeface="Calibri Light" pitchFamily="34" charset="0"/>
              </a:rPr>
              <a:t>sigma vazbu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.</a:t>
            </a:r>
          </a:p>
          <a:p>
            <a:endParaRPr lang="cs-CZ" b="1" dirty="0">
              <a:latin typeface="Calibri Light" pitchFamily="34" charset="0"/>
              <a:ea typeface="Calibri Light" pitchFamily="34" charset="0"/>
              <a:cs typeface="Calibri Light" pitchFamily="34" charset="0"/>
            </a:endParaRPr>
          </a:p>
          <a:p>
            <a:r>
              <a:rPr lang="cs-CZ" b="1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Dvojná vazba</a:t>
            </a:r>
            <a:r>
              <a:rPr lang="cs-CZ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 je tvořena sdílením </a:t>
            </a:r>
            <a:r>
              <a:rPr lang="cs-CZ" u="sng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dvou vazebných elektronových párů</a:t>
            </a:r>
            <a:r>
              <a:rPr lang="cs-CZ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 mezi dvěma atomy. Její disociační energie je vyšší než u vazby jednoduché a vůči ní je kratší. Jedná se o </a:t>
            </a:r>
            <a:r>
              <a:rPr lang="cs-CZ" u="sng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jednu vazbu sigma a jednu vazbu </a:t>
            </a:r>
            <a:r>
              <a:rPr lang="el-GR" u="sng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π</a:t>
            </a:r>
            <a:r>
              <a:rPr lang="cs-CZ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.</a:t>
            </a:r>
          </a:p>
          <a:p>
            <a:endParaRPr lang="cs-CZ" dirty="0">
              <a:latin typeface="Calibri Light" pitchFamily="34" charset="0"/>
              <a:ea typeface="Calibri Light" pitchFamily="34" charset="0"/>
              <a:cs typeface="Calibri Light" pitchFamily="34" charset="0"/>
            </a:endParaRPr>
          </a:p>
          <a:p>
            <a:r>
              <a:rPr lang="cs-CZ" b="1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Trojná vazba</a:t>
            </a:r>
            <a:r>
              <a:rPr lang="cs-CZ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 je tvořena sdílením </a:t>
            </a:r>
            <a:r>
              <a:rPr lang="cs-CZ" u="sng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tří vazebných elektronových párů</a:t>
            </a:r>
            <a:r>
              <a:rPr lang="cs-CZ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 mezi dvěma atomy. Její disociační energie je nejvyšší ze všech a vzdálenost mezi jádry atomů je menší než u dvojné vazby. Jedná se o </a:t>
            </a:r>
            <a:r>
              <a:rPr lang="cs-CZ" u="sng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jednu vazbu sigma a dvě vazby </a:t>
            </a:r>
            <a:r>
              <a:rPr lang="el-GR" u="sng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π</a:t>
            </a:r>
            <a:r>
              <a:rPr lang="cs-CZ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.</a:t>
            </a:r>
          </a:p>
        </p:txBody>
      </p:sp>
      <p:graphicFrame>
        <p:nvGraphicFramePr>
          <p:cNvPr id="31745" name="Object 1"/>
          <p:cNvGraphicFramePr>
            <a:graphicFrameLocks noChangeAspect="1"/>
          </p:cNvGraphicFramePr>
          <p:nvPr/>
        </p:nvGraphicFramePr>
        <p:xfrm>
          <a:off x="1691680" y="5517232"/>
          <a:ext cx="2160240" cy="1178313"/>
        </p:xfrm>
        <a:graphic>
          <a:graphicData uri="http://schemas.openxmlformats.org/presentationml/2006/ole">
            <p:oleObj spid="_x0000_s31745" name="ChemSketch" r:id="rId3" imgW="838125" imgH="457354" progId="ACD.ChemSketch.20">
              <p:embed/>
            </p:oleObj>
          </a:graphicData>
        </a:graphic>
      </p:graphicFrame>
      <p:graphicFrame>
        <p:nvGraphicFramePr>
          <p:cNvPr id="31746" name="Object 2"/>
          <p:cNvGraphicFramePr>
            <a:graphicFrameLocks noChangeAspect="1"/>
          </p:cNvGraphicFramePr>
          <p:nvPr/>
        </p:nvGraphicFramePr>
        <p:xfrm>
          <a:off x="4572000" y="5877272"/>
          <a:ext cx="2736304" cy="426308"/>
        </p:xfrm>
        <a:graphic>
          <a:graphicData uri="http://schemas.openxmlformats.org/presentationml/2006/ole">
            <p:oleObj spid="_x0000_s31746" name="ChemSketch" r:id="rId4" imgW="876436" imgH="137067" progId="ACD.ChemSketch.20">
              <p:embed/>
            </p:oleObj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7092280" y="6596390"/>
            <a:ext cx="27363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100" dirty="0" smtClean="0"/>
              <a:t>Tomáš Pelikán (484772)</a:t>
            </a:r>
            <a:endParaRPr lang="cs-CZ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>
                <a:latin typeface="Calibri Light" pitchFamily="34" charset="0"/>
                <a:cs typeface="Calibri Light" pitchFamily="34" charset="0"/>
              </a:rPr>
              <a:t>Chemická vazba – kovalentní (polarita)</a:t>
            </a:r>
            <a:endParaRPr lang="cs-CZ" sz="2800" b="1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611560" y="1556792"/>
            <a:ext cx="792088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Nežijeme v ideálním světě a prvky jsou různé, takže i kovalentní vazba může být odlišná podle toho, které prvky spolu tuto chemickou interakci tvoří.</a:t>
            </a:r>
          </a:p>
          <a:p>
            <a:endParaRPr lang="cs-CZ" dirty="0" smtClean="0">
              <a:latin typeface="Calibri Light" pitchFamily="34" charset="0"/>
              <a:ea typeface="Calibri Light" pitchFamily="34" charset="0"/>
              <a:cs typeface="Calibri Light" pitchFamily="34" charset="0"/>
            </a:endParaRPr>
          </a:p>
          <a:p>
            <a:r>
              <a:rPr lang="cs-CZ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Důležitým pojmem pro vysvětlení těchto odlišností je </a:t>
            </a:r>
            <a:r>
              <a:rPr lang="cs-CZ" b="1" u="sng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elektronegativita</a:t>
            </a:r>
            <a:r>
              <a:rPr lang="cs-CZ" b="1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 (</a:t>
            </a:r>
            <a:r>
              <a:rPr lang="el-GR" b="1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χ</a:t>
            </a:r>
            <a:r>
              <a:rPr lang="cs-CZ" b="1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)</a:t>
            </a:r>
            <a:r>
              <a:rPr lang="cs-CZ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. Elektronegativita je atribut každého prvku a určuje nakolik je daný prvek ochotný přitahovat vazebné elektrony. Opakem elektronegativity je </a:t>
            </a:r>
            <a:r>
              <a:rPr lang="cs-CZ" u="sng" dirty="0" err="1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elektropozitivita</a:t>
            </a:r>
            <a:r>
              <a:rPr lang="cs-CZ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. </a:t>
            </a:r>
          </a:p>
          <a:p>
            <a:endParaRPr lang="cs-CZ" dirty="0" smtClean="0">
              <a:latin typeface="Calibri Light" pitchFamily="34" charset="0"/>
              <a:ea typeface="Calibri Light" pitchFamily="34" charset="0"/>
              <a:cs typeface="Calibri Light" pitchFamily="34" charset="0"/>
            </a:endParaRPr>
          </a:p>
          <a:p>
            <a:r>
              <a:rPr lang="cs-CZ" b="1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Vazba kovalentní nepolární</a:t>
            </a:r>
            <a:r>
              <a:rPr lang="cs-CZ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 – je typická pro vazbu tvořenou stejnými prvky nebo prvky, jejichž rozdíl elektronegativity </a:t>
            </a:r>
            <a:r>
              <a:rPr lang="el-GR" dirty="0" smtClean="0">
                <a:latin typeface="Calibri"/>
                <a:ea typeface="Calibri"/>
                <a:cs typeface="Calibri"/>
              </a:rPr>
              <a:t>Δ</a:t>
            </a:r>
            <a:r>
              <a:rPr lang="el-GR" b="1" dirty="0" smtClean="0">
                <a:ea typeface="Calibri"/>
                <a:cs typeface="Calibri"/>
              </a:rPr>
              <a:t> </a:t>
            </a:r>
            <a:r>
              <a:rPr lang="el-GR" b="1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χ</a:t>
            </a:r>
            <a:r>
              <a:rPr lang="cs-CZ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 je 0,4 a méně. Vazebné elektrony jsou tedy přitahovány k oběma atomům stejně nebo alespoň přibližně stejně, takže má smysl nad polaritou neuvažovat.</a:t>
            </a:r>
          </a:p>
          <a:p>
            <a:endParaRPr lang="cs-CZ" dirty="0" smtClean="0">
              <a:latin typeface="Calibri Light" pitchFamily="34" charset="0"/>
              <a:ea typeface="Calibri Light" pitchFamily="34" charset="0"/>
              <a:cs typeface="Calibri Light" pitchFamily="34" charset="0"/>
            </a:endParaRPr>
          </a:p>
          <a:p>
            <a:r>
              <a:rPr lang="cs-CZ" b="1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Vazba kovalentní polární</a:t>
            </a:r>
            <a:r>
              <a:rPr lang="cs-CZ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 – je typická pro vazbu tvořenou odlišnými prvky, jejichž odchylka elektronegativity </a:t>
            </a:r>
            <a:r>
              <a:rPr lang="el-GR" dirty="0" smtClean="0">
                <a:ea typeface="Calibri"/>
                <a:cs typeface="Calibri"/>
              </a:rPr>
              <a:t>Δ</a:t>
            </a:r>
            <a:r>
              <a:rPr lang="el-GR" b="1" dirty="0" smtClean="0">
                <a:ea typeface="Calibri"/>
                <a:cs typeface="Calibri"/>
              </a:rPr>
              <a:t> </a:t>
            </a:r>
            <a:r>
              <a:rPr lang="el-GR" b="1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χ</a:t>
            </a:r>
            <a:r>
              <a:rPr lang="cs-CZ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 je více než 0,4 a méně než 1,7. Vazebné elektrony jsou tedy přitahovány k oběma atomům jinou silou – </a:t>
            </a:r>
            <a:r>
              <a:rPr lang="cs-CZ" dirty="0" err="1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elektronegativnější</a:t>
            </a:r>
            <a:r>
              <a:rPr lang="cs-CZ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 prvek vazebné elektrony přitahuje silněji a to o již nezanedbatelný rozdíl. Koncentrace elektronů u </a:t>
            </a:r>
            <a:r>
              <a:rPr lang="cs-CZ" dirty="0" err="1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elektronegativnějšího</a:t>
            </a:r>
            <a:r>
              <a:rPr lang="cs-CZ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 prvku je tedy vyšší a vytvoří se </a:t>
            </a:r>
            <a:r>
              <a:rPr lang="cs-CZ" b="1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dipóly</a:t>
            </a:r>
            <a:r>
              <a:rPr lang="cs-CZ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7092280" y="6596390"/>
            <a:ext cx="27363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100" dirty="0" smtClean="0"/>
              <a:t>Tomáš Pelikán (484772)</a:t>
            </a:r>
            <a:endParaRPr lang="cs-CZ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>
                <a:latin typeface="Calibri Light" pitchFamily="34" charset="0"/>
                <a:cs typeface="Calibri Light" pitchFamily="34" charset="0"/>
              </a:rPr>
              <a:t>Chemická vazba – kovalentní (polarita)</a:t>
            </a:r>
            <a:endParaRPr lang="cs-CZ" sz="2800" b="1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275856" y="3861048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>
                <a:latin typeface="Calibri"/>
                <a:ea typeface="Calibri"/>
                <a:cs typeface="Calibri"/>
              </a:rPr>
              <a:t>δ</a:t>
            </a:r>
            <a:r>
              <a:rPr lang="cs-CZ" sz="2800" baseline="30000" dirty="0" smtClean="0">
                <a:latin typeface="Calibri"/>
                <a:ea typeface="Calibri"/>
                <a:cs typeface="Calibri"/>
              </a:rPr>
              <a:t>+</a:t>
            </a:r>
            <a:r>
              <a:rPr lang="cs-CZ" sz="2800" dirty="0" smtClean="0">
                <a:latin typeface="Calibri Light" pitchFamily="34" charset="0"/>
                <a:cs typeface="Calibri Light" pitchFamily="34" charset="0"/>
              </a:rPr>
              <a:t> </a:t>
            </a:r>
            <a:endParaRPr lang="cs-CZ" sz="2800" dirty="0" smtClean="0">
              <a:latin typeface="Calibri Light" pitchFamily="34" charset="0"/>
              <a:ea typeface="Calibri Light" pitchFamily="34" charset="0"/>
              <a:cs typeface="Calibri Light" pitchFamily="34" charset="0"/>
            </a:endParaRPr>
          </a:p>
        </p:txBody>
      </p:sp>
      <p:sp>
        <p:nvSpPr>
          <p:cNvPr id="4" name="Elipsa 3"/>
          <p:cNvSpPr/>
          <p:nvPr/>
        </p:nvSpPr>
        <p:spPr>
          <a:xfrm>
            <a:off x="1907704" y="3284984"/>
            <a:ext cx="2808312" cy="2664296"/>
          </a:xfrm>
          <a:prstGeom prst="ellipse">
            <a:avLst/>
          </a:prstGeom>
          <a:noFill/>
          <a:ln w="508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Elipsa 5"/>
          <p:cNvSpPr/>
          <p:nvPr/>
        </p:nvSpPr>
        <p:spPr>
          <a:xfrm>
            <a:off x="3851920" y="3284984"/>
            <a:ext cx="2808312" cy="2664296"/>
          </a:xfrm>
          <a:prstGeom prst="ellipse">
            <a:avLst/>
          </a:prstGeom>
          <a:noFill/>
          <a:ln w="508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2771800" y="4005064"/>
            <a:ext cx="1029714" cy="12336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7200" b="1" dirty="0" smtClean="0">
                <a:latin typeface="Calibri Light" pitchFamily="34" charset="0"/>
                <a:cs typeface="Calibri Light" pitchFamily="34" charset="0"/>
              </a:rPr>
              <a:t>H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5076056" y="4005064"/>
            <a:ext cx="1029714" cy="12336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7200" b="1" dirty="0" smtClean="0">
                <a:latin typeface="Calibri Light" pitchFamily="34" charset="0"/>
                <a:cs typeface="Calibri Light" pitchFamily="34" charset="0"/>
              </a:rPr>
              <a:t>Cl</a:t>
            </a:r>
          </a:p>
        </p:txBody>
      </p:sp>
      <p:sp>
        <p:nvSpPr>
          <p:cNvPr id="10" name="Elipsa 9"/>
          <p:cNvSpPr/>
          <p:nvPr/>
        </p:nvSpPr>
        <p:spPr>
          <a:xfrm>
            <a:off x="3995936" y="4365104"/>
            <a:ext cx="374442" cy="36748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Elipsa 10"/>
          <p:cNvSpPr/>
          <p:nvPr/>
        </p:nvSpPr>
        <p:spPr>
          <a:xfrm>
            <a:off x="4644008" y="4365104"/>
            <a:ext cx="374442" cy="36748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extovéPole 12"/>
          <p:cNvSpPr txBox="1"/>
          <p:nvPr/>
        </p:nvSpPr>
        <p:spPr>
          <a:xfrm>
            <a:off x="5868144" y="3861048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>
                <a:latin typeface="Calibri"/>
                <a:ea typeface="Calibri"/>
                <a:cs typeface="Calibri"/>
              </a:rPr>
              <a:t>δ</a:t>
            </a:r>
            <a:r>
              <a:rPr lang="cs-CZ" sz="2800" baseline="30000" dirty="0" smtClean="0">
                <a:latin typeface="Calibri"/>
                <a:ea typeface="Calibri"/>
                <a:cs typeface="Calibri"/>
              </a:rPr>
              <a:t>-</a:t>
            </a:r>
            <a:r>
              <a:rPr lang="cs-CZ" sz="2800" dirty="0" smtClean="0">
                <a:latin typeface="Calibri Light" pitchFamily="34" charset="0"/>
                <a:cs typeface="Calibri Light" pitchFamily="34" charset="0"/>
              </a:rPr>
              <a:t> </a:t>
            </a:r>
            <a:endParaRPr lang="cs-CZ" sz="2800" dirty="0" smtClean="0">
              <a:latin typeface="Calibri Light" pitchFamily="34" charset="0"/>
              <a:ea typeface="Calibri Light" pitchFamily="34" charset="0"/>
              <a:cs typeface="Calibri Light" pitchFamily="34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683568" y="1772816"/>
            <a:ext cx="7920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Calibri Light" pitchFamily="34" charset="0"/>
                <a:cs typeface="Calibri Light" pitchFamily="34" charset="0"/>
              </a:rPr>
              <a:t>Chlor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, jakožto </a:t>
            </a:r>
            <a:r>
              <a:rPr lang="cs-CZ" b="1" dirty="0" err="1" smtClean="0">
                <a:latin typeface="Calibri Light" pitchFamily="34" charset="0"/>
                <a:cs typeface="Calibri Light" pitchFamily="34" charset="0"/>
              </a:rPr>
              <a:t>elektronegativnější</a:t>
            </a:r>
            <a:r>
              <a:rPr lang="cs-CZ" b="1" dirty="0" smtClean="0">
                <a:latin typeface="Calibri Light" pitchFamily="34" charset="0"/>
                <a:cs typeface="Calibri Light" pitchFamily="34" charset="0"/>
              </a:rPr>
              <a:t> prvek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, si </a:t>
            </a:r>
            <a:r>
              <a:rPr lang="cs-CZ" u="sng" dirty="0" smtClean="0">
                <a:latin typeface="Calibri Light" pitchFamily="34" charset="0"/>
                <a:cs typeface="Calibri Light" pitchFamily="34" charset="0"/>
              </a:rPr>
              <a:t>přitáhne více i elektron blíže vodíku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a přetvoří elektronovou hustotu kolem sebe i kolem vodíku. U komplexnějších molekul se dipól tvoří vektory a </a:t>
            </a:r>
            <a:r>
              <a:rPr lang="cs-CZ" u="sng" dirty="0" smtClean="0">
                <a:latin typeface="Calibri Light" pitchFamily="34" charset="0"/>
                <a:cs typeface="Calibri Light" pitchFamily="34" charset="0"/>
              </a:rPr>
              <a:t>má sílu i přes více vazeb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.</a:t>
            </a:r>
            <a:endParaRPr lang="cs-CZ" baseline="30000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7092280" y="6596390"/>
            <a:ext cx="27363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100" dirty="0" smtClean="0"/>
              <a:t>Tomáš Pelikán (484772)</a:t>
            </a:r>
            <a:endParaRPr lang="cs-CZ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>
                <a:latin typeface="Calibri Light" pitchFamily="34" charset="0"/>
                <a:cs typeface="Calibri Light" pitchFamily="34" charset="0"/>
              </a:rPr>
              <a:t>Chemická vazba – iontová</a:t>
            </a:r>
            <a:endParaRPr lang="cs-CZ" sz="2800" b="1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611560" y="1556792"/>
            <a:ext cx="79208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Iontová vazba je vlastně kovalentní vazba polární v drastičtější podobě. Rozdíl elektronegativity </a:t>
            </a:r>
            <a:r>
              <a:rPr lang="el-GR" dirty="0" smtClean="0">
                <a:ea typeface="Calibri"/>
                <a:cs typeface="Calibri"/>
              </a:rPr>
              <a:t>Δ</a:t>
            </a:r>
            <a:r>
              <a:rPr lang="el-GR" b="1" dirty="0" smtClean="0">
                <a:ea typeface="Calibri"/>
                <a:cs typeface="Calibri"/>
              </a:rPr>
              <a:t> </a:t>
            </a:r>
            <a:r>
              <a:rPr lang="el-GR" b="1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χ</a:t>
            </a:r>
            <a:r>
              <a:rPr lang="cs-CZ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 musí být víc než </a:t>
            </a:r>
            <a:r>
              <a:rPr lang="cs-CZ" b="1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1,7</a:t>
            </a:r>
            <a:r>
              <a:rPr lang="cs-CZ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 k uskutečnění takovéto interakce.</a:t>
            </a:r>
          </a:p>
          <a:p>
            <a:endParaRPr lang="cs-CZ" dirty="0" smtClean="0">
              <a:latin typeface="Calibri Light" pitchFamily="34" charset="0"/>
              <a:ea typeface="Calibri Light" pitchFamily="34" charset="0"/>
              <a:cs typeface="Calibri Light" pitchFamily="34" charset="0"/>
            </a:endParaRPr>
          </a:p>
          <a:p>
            <a:r>
              <a:rPr lang="cs-CZ" dirty="0" err="1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Elektronegativnější</a:t>
            </a:r>
            <a:r>
              <a:rPr lang="cs-CZ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 prvek si téměř úplně přivlastní oba vazebné elektrony a tím se vytvoří ionty. Kladně nabitý se nazývá </a:t>
            </a:r>
            <a:r>
              <a:rPr lang="cs-CZ" b="1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kation</a:t>
            </a:r>
            <a:r>
              <a:rPr lang="cs-CZ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 a záporně nabitý se nazývá </a:t>
            </a:r>
            <a:r>
              <a:rPr lang="cs-CZ" b="1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anion</a:t>
            </a:r>
            <a:r>
              <a:rPr lang="cs-CZ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.</a:t>
            </a:r>
          </a:p>
        </p:txBody>
      </p:sp>
      <p:sp>
        <p:nvSpPr>
          <p:cNvPr id="4" name="Elipsa 3"/>
          <p:cNvSpPr/>
          <p:nvPr/>
        </p:nvSpPr>
        <p:spPr>
          <a:xfrm>
            <a:off x="2195736" y="4365104"/>
            <a:ext cx="936104" cy="936104"/>
          </a:xfrm>
          <a:prstGeom prst="ellipse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Elipsa 5"/>
          <p:cNvSpPr/>
          <p:nvPr/>
        </p:nvSpPr>
        <p:spPr>
          <a:xfrm>
            <a:off x="1907704" y="4077072"/>
            <a:ext cx="1503784" cy="1448544"/>
          </a:xfrm>
          <a:prstGeom prst="ellipse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Elipsa 6"/>
          <p:cNvSpPr/>
          <p:nvPr/>
        </p:nvSpPr>
        <p:spPr>
          <a:xfrm>
            <a:off x="1619672" y="3789040"/>
            <a:ext cx="2088232" cy="1960984"/>
          </a:xfrm>
          <a:prstGeom prst="ellipse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1331640" y="3501008"/>
            <a:ext cx="2664296" cy="2537048"/>
          </a:xfrm>
          <a:prstGeom prst="ellipse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Elipsa 8"/>
          <p:cNvSpPr/>
          <p:nvPr/>
        </p:nvSpPr>
        <p:spPr>
          <a:xfrm>
            <a:off x="5652120" y="4365104"/>
            <a:ext cx="936104" cy="936104"/>
          </a:xfrm>
          <a:prstGeom prst="ellipse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Elipsa 9"/>
          <p:cNvSpPr/>
          <p:nvPr/>
        </p:nvSpPr>
        <p:spPr>
          <a:xfrm>
            <a:off x="5364088" y="4077072"/>
            <a:ext cx="1503784" cy="1448544"/>
          </a:xfrm>
          <a:prstGeom prst="ellipse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Elipsa 10"/>
          <p:cNvSpPr/>
          <p:nvPr/>
        </p:nvSpPr>
        <p:spPr>
          <a:xfrm>
            <a:off x="5076056" y="3789040"/>
            <a:ext cx="2088232" cy="1960984"/>
          </a:xfrm>
          <a:prstGeom prst="ellipse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Elipsa 11"/>
          <p:cNvSpPr/>
          <p:nvPr/>
        </p:nvSpPr>
        <p:spPr>
          <a:xfrm>
            <a:off x="4788024" y="3501008"/>
            <a:ext cx="2664296" cy="2537048"/>
          </a:xfrm>
          <a:prstGeom prst="ellipse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extovéPole 12"/>
          <p:cNvSpPr txBox="1"/>
          <p:nvPr/>
        </p:nvSpPr>
        <p:spPr>
          <a:xfrm>
            <a:off x="2339752" y="4509120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Na</a:t>
            </a:r>
            <a:r>
              <a:rPr lang="cs-CZ" sz="3200" b="1" baseline="30000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+</a:t>
            </a:r>
            <a:endParaRPr lang="cs-CZ" sz="3200" b="1" baseline="30000" dirty="0">
              <a:latin typeface="Calibri Light" pitchFamily="34" charset="0"/>
              <a:ea typeface="Calibri Light" pitchFamily="34" charset="0"/>
              <a:cs typeface="Calibri Light" pitchFamily="34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5868144" y="4509120"/>
            <a:ext cx="6480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Cl</a:t>
            </a:r>
            <a:r>
              <a:rPr lang="cs-CZ" sz="3200" b="1" baseline="30000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-</a:t>
            </a:r>
            <a:endParaRPr lang="cs-CZ" sz="3200" b="1" baseline="30000" dirty="0">
              <a:latin typeface="Calibri Light" pitchFamily="34" charset="0"/>
              <a:ea typeface="Calibri Light" pitchFamily="34" charset="0"/>
              <a:cs typeface="Calibri Light" pitchFamily="34" charset="0"/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1907704" y="4437112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Elipsa 15"/>
          <p:cNvSpPr/>
          <p:nvPr/>
        </p:nvSpPr>
        <p:spPr>
          <a:xfrm>
            <a:off x="3203848" y="508518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Elipsa 16"/>
          <p:cNvSpPr/>
          <p:nvPr/>
        </p:nvSpPr>
        <p:spPr>
          <a:xfrm>
            <a:off x="3491880" y="4293096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Elipsa 17"/>
          <p:cNvSpPr/>
          <p:nvPr/>
        </p:nvSpPr>
        <p:spPr>
          <a:xfrm>
            <a:off x="2123728" y="5517232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Elipsa 18"/>
          <p:cNvSpPr/>
          <p:nvPr/>
        </p:nvSpPr>
        <p:spPr>
          <a:xfrm>
            <a:off x="2123728" y="3789040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Elipsa 19"/>
          <p:cNvSpPr/>
          <p:nvPr/>
        </p:nvSpPr>
        <p:spPr>
          <a:xfrm>
            <a:off x="2915816" y="5589240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Elipsa 20"/>
          <p:cNvSpPr/>
          <p:nvPr/>
        </p:nvSpPr>
        <p:spPr>
          <a:xfrm>
            <a:off x="3491880" y="508518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Elipsa 21"/>
          <p:cNvSpPr/>
          <p:nvPr/>
        </p:nvSpPr>
        <p:spPr>
          <a:xfrm>
            <a:off x="1619672" y="508518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Elipsa 22"/>
          <p:cNvSpPr/>
          <p:nvPr/>
        </p:nvSpPr>
        <p:spPr>
          <a:xfrm>
            <a:off x="1619672" y="4221088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Elipsa 23"/>
          <p:cNvSpPr/>
          <p:nvPr/>
        </p:nvSpPr>
        <p:spPr>
          <a:xfrm>
            <a:off x="2987824" y="3789040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Elipsa 24"/>
          <p:cNvSpPr/>
          <p:nvPr/>
        </p:nvSpPr>
        <p:spPr>
          <a:xfrm>
            <a:off x="3635896" y="3861048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Elipsa 25"/>
          <p:cNvSpPr/>
          <p:nvPr/>
        </p:nvSpPr>
        <p:spPr>
          <a:xfrm>
            <a:off x="5724128" y="4077072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Elipsa 26"/>
          <p:cNvSpPr/>
          <p:nvPr/>
        </p:nvSpPr>
        <p:spPr>
          <a:xfrm>
            <a:off x="6732240" y="4437112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Elipsa 27"/>
          <p:cNvSpPr/>
          <p:nvPr/>
        </p:nvSpPr>
        <p:spPr>
          <a:xfrm>
            <a:off x="5436096" y="3861048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Elipsa 28"/>
          <p:cNvSpPr/>
          <p:nvPr/>
        </p:nvSpPr>
        <p:spPr>
          <a:xfrm>
            <a:off x="5004048" y="4509120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Elipsa 29"/>
          <p:cNvSpPr/>
          <p:nvPr/>
        </p:nvSpPr>
        <p:spPr>
          <a:xfrm>
            <a:off x="5148064" y="5229200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Elipsa 30"/>
          <p:cNvSpPr/>
          <p:nvPr/>
        </p:nvSpPr>
        <p:spPr>
          <a:xfrm>
            <a:off x="5724128" y="5589240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Elipsa 31"/>
          <p:cNvSpPr/>
          <p:nvPr/>
        </p:nvSpPr>
        <p:spPr>
          <a:xfrm>
            <a:off x="6444208" y="5589240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Elipsa 32"/>
          <p:cNvSpPr/>
          <p:nvPr/>
        </p:nvSpPr>
        <p:spPr>
          <a:xfrm>
            <a:off x="6876256" y="5229200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Elipsa 33"/>
          <p:cNvSpPr/>
          <p:nvPr/>
        </p:nvSpPr>
        <p:spPr>
          <a:xfrm>
            <a:off x="7092280" y="4653136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Elipsa 34"/>
          <p:cNvSpPr/>
          <p:nvPr/>
        </p:nvSpPr>
        <p:spPr>
          <a:xfrm>
            <a:off x="6516216" y="3789040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Elipsa 35"/>
          <p:cNvSpPr/>
          <p:nvPr/>
        </p:nvSpPr>
        <p:spPr>
          <a:xfrm>
            <a:off x="5940152" y="3356992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Elipsa 36"/>
          <p:cNvSpPr/>
          <p:nvPr/>
        </p:nvSpPr>
        <p:spPr>
          <a:xfrm>
            <a:off x="7020272" y="3861048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Elipsa 37"/>
          <p:cNvSpPr/>
          <p:nvPr/>
        </p:nvSpPr>
        <p:spPr>
          <a:xfrm>
            <a:off x="7308304" y="5157192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Elipsa 38"/>
          <p:cNvSpPr/>
          <p:nvPr/>
        </p:nvSpPr>
        <p:spPr>
          <a:xfrm>
            <a:off x="6588224" y="580526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Elipsa 39"/>
          <p:cNvSpPr/>
          <p:nvPr/>
        </p:nvSpPr>
        <p:spPr>
          <a:xfrm>
            <a:off x="5508104" y="5877272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Elipsa 40"/>
          <p:cNvSpPr/>
          <p:nvPr/>
        </p:nvSpPr>
        <p:spPr>
          <a:xfrm>
            <a:off x="4860032" y="5373216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Elipsa 41"/>
          <p:cNvSpPr/>
          <p:nvPr/>
        </p:nvSpPr>
        <p:spPr>
          <a:xfrm>
            <a:off x="4644008" y="4509120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Elipsa 42"/>
          <p:cNvSpPr/>
          <p:nvPr/>
        </p:nvSpPr>
        <p:spPr>
          <a:xfrm>
            <a:off x="5076056" y="3717032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5" name="Přímá spojovací šipka 44"/>
          <p:cNvCxnSpPr/>
          <p:nvPr/>
        </p:nvCxnSpPr>
        <p:spPr>
          <a:xfrm flipV="1">
            <a:off x="3923928" y="3861048"/>
            <a:ext cx="1008112" cy="72008"/>
          </a:xfrm>
          <a:prstGeom prst="straightConnector1">
            <a:avLst/>
          </a:prstGeom>
          <a:ln w="412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ovéPole 43"/>
          <p:cNvSpPr txBox="1"/>
          <p:nvPr/>
        </p:nvSpPr>
        <p:spPr>
          <a:xfrm>
            <a:off x="7092280" y="6596390"/>
            <a:ext cx="27363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100" dirty="0" smtClean="0"/>
              <a:t>Tomáš Pelikán (484772)</a:t>
            </a:r>
            <a:endParaRPr lang="cs-CZ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Elipsa 56"/>
          <p:cNvSpPr/>
          <p:nvPr/>
        </p:nvSpPr>
        <p:spPr>
          <a:xfrm>
            <a:off x="2267744" y="5733256"/>
            <a:ext cx="936104" cy="936104"/>
          </a:xfrm>
          <a:prstGeom prst="ellipse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3" name="Elipsa 52"/>
          <p:cNvSpPr/>
          <p:nvPr/>
        </p:nvSpPr>
        <p:spPr>
          <a:xfrm>
            <a:off x="2267744" y="2852936"/>
            <a:ext cx="936104" cy="936104"/>
          </a:xfrm>
          <a:prstGeom prst="ellipse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Elipsa 27"/>
          <p:cNvSpPr/>
          <p:nvPr/>
        </p:nvSpPr>
        <p:spPr>
          <a:xfrm>
            <a:off x="4932040" y="4293096"/>
            <a:ext cx="936104" cy="936104"/>
          </a:xfrm>
          <a:prstGeom prst="ellipse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>
                <a:latin typeface="Calibri Light" pitchFamily="34" charset="0"/>
                <a:cs typeface="Calibri Light" pitchFamily="34" charset="0"/>
              </a:rPr>
              <a:t>Chemická vazba – koordinačně kovalentní vazba</a:t>
            </a:r>
            <a:endParaRPr lang="cs-CZ" sz="2800" b="1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611560" y="1124744"/>
            <a:ext cx="79208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Koordinačně kovalentní vazba je typem vazby, který se v konečném důsledku neliší od vazby kovalentní, ale k cíli se dojde jiným mechanismem.</a:t>
            </a:r>
          </a:p>
          <a:p>
            <a:endParaRPr lang="cs-CZ" dirty="0" smtClean="0">
              <a:latin typeface="Calibri Light" pitchFamily="34" charset="0"/>
              <a:cs typeface="Calibri Light" pitchFamily="34" charset="0"/>
            </a:endParaRPr>
          </a:p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V takovémto typu vazby vystupují dva hlavní aktéři. Jeden atom se stává </a:t>
            </a:r>
            <a:r>
              <a:rPr lang="cs-CZ" b="1" u="sng" dirty="0" smtClean="0">
                <a:latin typeface="Calibri Light" pitchFamily="34" charset="0"/>
                <a:cs typeface="Calibri Light" pitchFamily="34" charset="0"/>
              </a:rPr>
              <a:t>donorem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a </a:t>
            </a:r>
            <a:r>
              <a:rPr lang="cs-CZ" u="sng" dirty="0" smtClean="0">
                <a:latin typeface="Calibri Light" pitchFamily="34" charset="0"/>
                <a:cs typeface="Calibri Light" pitchFamily="34" charset="0"/>
              </a:rPr>
              <a:t>poskytuje oba vazebné elektrony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a druhý se stává </a:t>
            </a:r>
            <a:r>
              <a:rPr lang="cs-CZ" b="1" u="sng" dirty="0" smtClean="0">
                <a:latin typeface="Calibri Light" pitchFamily="34" charset="0"/>
                <a:cs typeface="Calibri Light" pitchFamily="34" charset="0"/>
              </a:rPr>
              <a:t>akceptorem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, který přijímá </a:t>
            </a:r>
            <a:r>
              <a:rPr lang="cs-CZ" u="sng" dirty="0" smtClean="0">
                <a:latin typeface="Calibri Light" pitchFamily="34" charset="0"/>
                <a:cs typeface="Calibri Light" pitchFamily="34" charset="0"/>
              </a:rPr>
              <a:t>oba vazebné elektrony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.</a:t>
            </a:r>
            <a:endParaRPr lang="cs-CZ" dirty="0" smtClean="0">
              <a:latin typeface="Calibri Light" pitchFamily="34" charset="0"/>
              <a:ea typeface="Calibri Light" pitchFamily="34" charset="0"/>
              <a:cs typeface="Calibri Light" pitchFamily="34" charset="0"/>
            </a:endParaRPr>
          </a:p>
        </p:txBody>
      </p:sp>
      <p:sp>
        <p:nvSpPr>
          <p:cNvPr id="4" name="Elipsa 3"/>
          <p:cNvSpPr/>
          <p:nvPr/>
        </p:nvSpPr>
        <p:spPr>
          <a:xfrm>
            <a:off x="6732240" y="4293096"/>
            <a:ext cx="936104" cy="936104"/>
          </a:xfrm>
          <a:prstGeom prst="ellipse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Elipsa 5"/>
          <p:cNvSpPr/>
          <p:nvPr/>
        </p:nvSpPr>
        <p:spPr>
          <a:xfrm>
            <a:off x="6444208" y="4005064"/>
            <a:ext cx="1503784" cy="1448544"/>
          </a:xfrm>
          <a:prstGeom prst="ellipse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Elipsa 6"/>
          <p:cNvSpPr/>
          <p:nvPr/>
        </p:nvSpPr>
        <p:spPr>
          <a:xfrm>
            <a:off x="6156176" y="3717032"/>
            <a:ext cx="2088232" cy="1960984"/>
          </a:xfrm>
          <a:prstGeom prst="ellipse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5868144" y="3429000"/>
            <a:ext cx="2664296" cy="2537048"/>
          </a:xfrm>
          <a:prstGeom prst="ellipse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6876256" y="4509120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Cl</a:t>
            </a:r>
            <a:r>
              <a:rPr lang="el-GR" sz="3200" baseline="30000" dirty="0" smtClean="0">
                <a:ea typeface="Calibri"/>
                <a:cs typeface="Calibri"/>
              </a:rPr>
              <a:t>δ</a:t>
            </a:r>
            <a:r>
              <a:rPr lang="cs-CZ" sz="3200" b="1" baseline="30000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-</a:t>
            </a:r>
            <a:endParaRPr lang="cs-CZ" sz="3200" b="1" baseline="30000" dirty="0">
              <a:latin typeface="Calibri Light" pitchFamily="34" charset="0"/>
              <a:ea typeface="Calibri Light" pitchFamily="34" charset="0"/>
              <a:cs typeface="Calibri Light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6948264" y="3933056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Elipsa 10"/>
          <p:cNvSpPr/>
          <p:nvPr/>
        </p:nvSpPr>
        <p:spPr>
          <a:xfrm>
            <a:off x="7308304" y="3933056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Elipsa 11"/>
          <p:cNvSpPr/>
          <p:nvPr/>
        </p:nvSpPr>
        <p:spPr>
          <a:xfrm>
            <a:off x="6948264" y="364502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Elipsa 12"/>
          <p:cNvSpPr/>
          <p:nvPr/>
        </p:nvSpPr>
        <p:spPr>
          <a:xfrm>
            <a:off x="6084168" y="4437112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Elipsa 13"/>
          <p:cNvSpPr/>
          <p:nvPr/>
        </p:nvSpPr>
        <p:spPr>
          <a:xfrm>
            <a:off x="6084168" y="4797152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Elipsa 14"/>
          <p:cNvSpPr/>
          <p:nvPr/>
        </p:nvSpPr>
        <p:spPr>
          <a:xfrm>
            <a:off x="6948264" y="5517232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Elipsa 15"/>
          <p:cNvSpPr/>
          <p:nvPr/>
        </p:nvSpPr>
        <p:spPr>
          <a:xfrm>
            <a:off x="7308304" y="5517232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Elipsa 16"/>
          <p:cNvSpPr/>
          <p:nvPr/>
        </p:nvSpPr>
        <p:spPr>
          <a:xfrm>
            <a:off x="8100392" y="472514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Elipsa 17"/>
          <p:cNvSpPr/>
          <p:nvPr/>
        </p:nvSpPr>
        <p:spPr>
          <a:xfrm>
            <a:off x="8100392" y="436510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Elipsa 18"/>
          <p:cNvSpPr/>
          <p:nvPr/>
        </p:nvSpPr>
        <p:spPr>
          <a:xfrm>
            <a:off x="7308304" y="364502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Elipsa 19"/>
          <p:cNvSpPr/>
          <p:nvPr/>
        </p:nvSpPr>
        <p:spPr>
          <a:xfrm>
            <a:off x="6948264" y="3356992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Elipsa 20"/>
          <p:cNvSpPr/>
          <p:nvPr/>
        </p:nvSpPr>
        <p:spPr>
          <a:xfrm>
            <a:off x="7308304" y="3356992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Elipsa 21"/>
          <p:cNvSpPr/>
          <p:nvPr/>
        </p:nvSpPr>
        <p:spPr>
          <a:xfrm>
            <a:off x="8388424" y="472514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Elipsa 22"/>
          <p:cNvSpPr/>
          <p:nvPr/>
        </p:nvSpPr>
        <p:spPr>
          <a:xfrm>
            <a:off x="7308304" y="5877272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Elipsa 23"/>
          <p:cNvSpPr/>
          <p:nvPr/>
        </p:nvSpPr>
        <p:spPr>
          <a:xfrm>
            <a:off x="6948264" y="5877272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Elipsa 24"/>
          <p:cNvSpPr/>
          <p:nvPr/>
        </p:nvSpPr>
        <p:spPr>
          <a:xfrm>
            <a:off x="5724128" y="4797152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Elipsa 25"/>
          <p:cNvSpPr/>
          <p:nvPr/>
        </p:nvSpPr>
        <p:spPr>
          <a:xfrm>
            <a:off x="8388424" y="436510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Elipsa 26"/>
          <p:cNvSpPr/>
          <p:nvPr/>
        </p:nvSpPr>
        <p:spPr>
          <a:xfrm>
            <a:off x="5724128" y="4437112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TextovéPole 28"/>
          <p:cNvSpPr txBox="1"/>
          <p:nvPr/>
        </p:nvSpPr>
        <p:spPr>
          <a:xfrm>
            <a:off x="5148064" y="4509120"/>
            <a:ext cx="864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H</a:t>
            </a:r>
            <a:r>
              <a:rPr lang="el-GR" sz="3200" baseline="30000" dirty="0" smtClean="0">
                <a:ea typeface="Calibri"/>
                <a:cs typeface="Calibri"/>
              </a:rPr>
              <a:t>δ</a:t>
            </a:r>
            <a:r>
              <a:rPr lang="cs-CZ" sz="3200" b="1" baseline="30000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+</a:t>
            </a:r>
            <a:endParaRPr lang="cs-CZ" sz="3200" b="1" baseline="30000" dirty="0">
              <a:latin typeface="Calibri Light" pitchFamily="34" charset="0"/>
              <a:ea typeface="Calibri Light" pitchFamily="34" charset="0"/>
              <a:cs typeface="Calibri Light" pitchFamily="34" charset="0"/>
            </a:endParaRPr>
          </a:p>
        </p:txBody>
      </p:sp>
      <p:sp>
        <p:nvSpPr>
          <p:cNvPr id="30" name="Elipsa 29"/>
          <p:cNvSpPr/>
          <p:nvPr/>
        </p:nvSpPr>
        <p:spPr>
          <a:xfrm>
            <a:off x="755576" y="4365104"/>
            <a:ext cx="936104" cy="936104"/>
          </a:xfrm>
          <a:prstGeom prst="ellipse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Elipsa 30"/>
          <p:cNvSpPr/>
          <p:nvPr/>
        </p:nvSpPr>
        <p:spPr>
          <a:xfrm>
            <a:off x="2267744" y="4365104"/>
            <a:ext cx="936104" cy="936104"/>
          </a:xfrm>
          <a:prstGeom prst="ellipse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Elipsa 31"/>
          <p:cNvSpPr/>
          <p:nvPr/>
        </p:nvSpPr>
        <p:spPr>
          <a:xfrm>
            <a:off x="1979712" y="4077072"/>
            <a:ext cx="1503784" cy="1448544"/>
          </a:xfrm>
          <a:prstGeom prst="ellipse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Elipsa 32"/>
          <p:cNvSpPr/>
          <p:nvPr/>
        </p:nvSpPr>
        <p:spPr>
          <a:xfrm>
            <a:off x="1691680" y="3789040"/>
            <a:ext cx="2088232" cy="1960984"/>
          </a:xfrm>
          <a:prstGeom prst="ellipse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TextovéPole 34"/>
          <p:cNvSpPr txBox="1"/>
          <p:nvPr/>
        </p:nvSpPr>
        <p:spPr>
          <a:xfrm>
            <a:off x="2411760" y="4581128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N</a:t>
            </a:r>
            <a:r>
              <a:rPr lang="el-GR" sz="3200" baseline="30000" dirty="0" smtClean="0">
                <a:ea typeface="Calibri"/>
                <a:cs typeface="Calibri"/>
              </a:rPr>
              <a:t>δ</a:t>
            </a:r>
            <a:r>
              <a:rPr lang="cs-CZ" sz="3200" b="1" baseline="30000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-</a:t>
            </a:r>
            <a:endParaRPr lang="cs-CZ" sz="3200" b="1" baseline="30000" dirty="0">
              <a:latin typeface="Calibri Light" pitchFamily="34" charset="0"/>
              <a:ea typeface="Calibri Light" pitchFamily="34" charset="0"/>
              <a:cs typeface="Calibri Light" pitchFamily="34" charset="0"/>
            </a:endParaRPr>
          </a:p>
        </p:txBody>
      </p:sp>
      <p:sp>
        <p:nvSpPr>
          <p:cNvPr id="36" name="Elipsa 35"/>
          <p:cNvSpPr/>
          <p:nvPr/>
        </p:nvSpPr>
        <p:spPr>
          <a:xfrm>
            <a:off x="2483768" y="400506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Elipsa 36"/>
          <p:cNvSpPr/>
          <p:nvPr/>
        </p:nvSpPr>
        <p:spPr>
          <a:xfrm>
            <a:off x="2771800" y="400506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Elipsa 37"/>
          <p:cNvSpPr/>
          <p:nvPr/>
        </p:nvSpPr>
        <p:spPr>
          <a:xfrm>
            <a:off x="2483768" y="3717032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Elipsa 42"/>
          <p:cNvSpPr/>
          <p:nvPr/>
        </p:nvSpPr>
        <p:spPr>
          <a:xfrm>
            <a:off x="3635896" y="4797152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Elipsa 43"/>
          <p:cNvSpPr/>
          <p:nvPr/>
        </p:nvSpPr>
        <p:spPr>
          <a:xfrm>
            <a:off x="3635896" y="4437112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9" name="Elipsa 48"/>
          <p:cNvSpPr/>
          <p:nvPr/>
        </p:nvSpPr>
        <p:spPr>
          <a:xfrm>
            <a:off x="1547664" y="4869160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1" name="Elipsa 50"/>
          <p:cNvSpPr/>
          <p:nvPr/>
        </p:nvSpPr>
        <p:spPr>
          <a:xfrm>
            <a:off x="1547664" y="4509120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2" name="TextovéPole 51"/>
          <p:cNvSpPr txBox="1"/>
          <p:nvPr/>
        </p:nvSpPr>
        <p:spPr>
          <a:xfrm>
            <a:off x="971600" y="4581128"/>
            <a:ext cx="864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H</a:t>
            </a:r>
            <a:r>
              <a:rPr lang="el-GR" sz="3200" baseline="30000" dirty="0" smtClean="0">
                <a:ea typeface="Calibri"/>
                <a:cs typeface="Calibri"/>
              </a:rPr>
              <a:t>δ</a:t>
            </a:r>
            <a:r>
              <a:rPr lang="cs-CZ" sz="3200" b="1" baseline="30000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+</a:t>
            </a:r>
            <a:endParaRPr lang="cs-CZ" sz="3200" b="1" baseline="30000" dirty="0">
              <a:latin typeface="Calibri Light" pitchFamily="34" charset="0"/>
              <a:ea typeface="Calibri Light" pitchFamily="34" charset="0"/>
              <a:cs typeface="Calibri Light" pitchFamily="34" charset="0"/>
            </a:endParaRPr>
          </a:p>
        </p:txBody>
      </p:sp>
      <p:sp>
        <p:nvSpPr>
          <p:cNvPr id="55" name="Elipsa 54"/>
          <p:cNvSpPr/>
          <p:nvPr/>
        </p:nvSpPr>
        <p:spPr>
          <a:xfrm>
            <a:off x="2771800" y="3717032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6" name="TextovéPole 55"/>
          <p:cNvSpPr txBox="1"/>
          <p:nvPr/>
        </p:nvSpPr>
        <p:spPr>
          <a:xfrm>
            <a:off x="2411760" y="2996952"/>
            <a:ext cx="864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H</a:t>
            </a:r>
            <a:r>
              <a:rPr lang="el-GR" sz="3200" baseline="30000" dirty="0" smtClean="0">
                <a:ea typeface="Calibri"/>
                <a:cs typeface="Calibri"/>
              </a:rPr>
              <a:t>δ</a:t>
            </a:r>
            <a:r>
              <a:rPr lang="cs-CZ" sz="3200" b="1" baseline="30000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+</a:t>
            </a:r>
            <a:endParaRPr lang="cs-CZ" sz="3200" b="1" baseline="30000" dirty="0">
              <a:latin typeface="Calibri Light" pitchFamily="34" charset="0"/>
              <a:ea typeface="Calibri Light" pitchFamily="34" charset="0"/>
              <a:cs typeface="Calibri Light" pitchFamily="34" charset="0"/>
            </a:endParaRPr>
          </a:p>
        </p:txBody>
      </p:sp>
      <p:sp>
        <p:nvSpPr>
          <p:cNvPr id="58" name="Elipsa 57"/>
          <p:cNvSpPr/>
          <p:nvPr/>
        </p:nvSpPr>
        <p:spPr>
          <a:xfrm>
            <a:off x="2483768" y="5661248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9" name="Elipsa 58"/>
          <p:cNvSpPr/>
          <p:nvPr/>
        </p:nvSpPr>
        <p:spPr>
          <a:xfrm>
            <a:off x="2771800" y="5661248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0" name="TextovéPole 59"/>
          <p:cNvSpPr txBox="1"/>
          <p:nvPr/>
        </p:nvSpPr>
        <p:spPr>
          <a:xfrm>
            <a:off x="2411760" y="5921896"/>
            <a:ext cx="864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H</a:t>
            </a:r>
            <a:r>
              <a:rPr lang="el-GR" sz="3200" baseline="30000" dirty="0" smtClean="0">
                <a:ea typeface="Calibri"/>
                <a:cs typeface="Calibri"/>
              </a:rPr>
              <a:t>δ</a:t>
            </a:r>
            <a:r>
              <a:rPr lang="cs-CZ" sz="3200" b="1" baseline="30000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+</a:t>
            </a:r>
            <a:endParaRPr lang="cs-CZ" sz="3200" b="1" baseline="30000" dirty="0">
              <a:latin typeface="Calibri Light" pitchFamily="34" charset="0"/>
              <a:ea typeface="Calibri Light" pitchFamily="34" charset="0"/>
              <a:cs typeface="Calibri Light" pitchFamily="34" charset="0"/>
            </a:endParaRPr>
          </a:p>
        </p:txBody>
      </p:sp>
      <p:sp>
        <p:nvSpPr>
          <p:cNvPr id="50" name="TextovéPole 49"/>
          <p:cNvSpPr txBox="1"/>
          <p:nvPr/>
        </p:nvSpPr>
        <p:spPr>
          <a:xfrm>
            <a:off x="7092280" y="6596390"/>
            <a:ext cx="27363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100" dirty="0" smtClean="0"/>
              <a:t>Tomáš Pelikán (484772)</a:t>
            </a:r>
            <a:endParaRPr lang="cs-CZ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Elipsa 56"/>
          <p:cNvSpPr/>
          <p:nvPr/>
        </p:nvSpPr>
        <p:spPr>
          <a:xfrm>
            <a:off x="2123728" y="4725144"/>
            <a:ext cx="936104" cy="936104"/>
          </a:xfrm>
          <a:prstGeom prst="ellipse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3" name="Elipsa 52"/>
          <p:cNvSpPr/>
          <p:nvPr/>
        </p:nvSpPr>
        <p:spPr>
          <a:xfrm>
            <a:off x="2123728" y="1844824"/>
            <a:ext cx="936104" cy="936104"/>
          </a:xfrm>
          <a:prstGeom prst="ellipse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Elipsa 27"/>
          <p:cNvSpPr/>
          <p:nvPr/>
        </p:nvSpPr>
        <p:spPr>
          <a:xfrm>
            <a:off x="3635896" y="3284984"/>
            <a:ext cx="936104" cy="936104"/>
          </a:xfrm>
          <a:prstGeom prst="ellipse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>
                <a:latin typeface="Calibri Light" pitchFamily="34" charset="0"/>
                <a:cs typeface="Calibri Light" pitchFamily="34" charset="0"/>
              </a:rPr>
              <a:t>Chemická vazba – koordinačně kovalentní vazba</a:t>
            </a:r>
            <a:endParaRPr lang="cs-CZ" sz="2800" b="1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4" name="Elipsa 3"/>
          <p:cNvSpPr/>
          <p:nvPr/>
        </p:nvSpPr>
        <p:spPr>
          <a:xfrm>
            <a:off x="6516216" y="3284984"/>
            <a:ext cx="936104" cy="936104"/>
          </a:xfrm>
          <a:prstGeom prst="ellipse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Elipsa 5"/>
          <p:cNvSpPr/>
          <p:nvPr/>
        </p:nvSpPr>
        <p:spPr>
          <a:xfrm>
            <a:off x="6228184" y="2996952"/>
            <a:ext cx="1503784" cy="1448544"/>
          </a:xfrm>
          <a:prstGeom prst="ellipse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Elipsa 6"/>
          <p:cNvSpPr/>
          <p:nvPr/>
        </p:nvSpPr>
        <p:spPr>
          <a:xfrm>
            <a:off x="5940152" y="2708920"/>
            <a:ext cx="2088232" cy="1960984"/>
          </a:xfrm>
          <a:prstGeom prst="ellipse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5652120" y="2420888"/>
            <a:ext cx="2664296" cy="2537048"/>
          </a:xfrm>
          <a:prstGeom prst="ellipse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6732240" y="3501008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Cl</a:t>
            </a:r>
            <a:endParaRPr lang="cs-CZ" sz="3200" b="1" baseline="30000" dirty="0">
              <a:latin typeface="Calibri Light" pitchFamily="34" charset="0"/>
              <a:ea typeface="Calibri Light" pitchFamily="34" charset="0"/>
              <a:cs typeface="Calibri Light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6732240" y="292494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Elipsa 10"/>
          <p:cNvSpPr/>
          <p:nvPr/>
        </p:nvSpPr>
        <p:spPr>
          <a:xfrm>
            <a:off x="7092280" y="292494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Elipsa 11"/>
          <p:cNvSpPr/>
          <p:nvPr/>
        </p:nvSpPr>
        <p:spPr>
          <a:xfrm>
            <a:off x="6732240" y="2636912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Elipsa 12"/>
          <p:cNvSpPr/>
          <p:nvPr/>
        </p:nvSpPr>
        <p:spPr>
          <a:xfrm>
            <a:off x="5868144" y="3429000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Elipsa 13"/>
          <p:cNvSpPr/>
          <p:nvPr/>
        </p:nvSpPr>
        <p:spPr>
          <a:xfrm>
            <a:off x="5868144" y="3789040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Elipsa 14"/>
          <p:cNvSpPr/>
          <p:nvPr/>
        </p:nvSpPr>
        <p:spPr>
          <a:xfrm>
            <a:off x="6732240" y="4509120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Elipsa 15"/>
          <p:cNvSpPr/>
          <p:nvPr/>
        </p:nvSpPr>
        <p:spPr>
          <a:xfrm>
            <a:off x="7092280" y="4509120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Elipsa 16"/>
          <p:cNvSpPr/>
          <p:nvPr/>
        </p:nvSpPr>
        <p:spPr>
          <a:xfrm>
            <a:off x="7884368" y="3717032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Elipsa 17"/>
          <p:cNvSpPr/>
          <p:nvPr/>
        </p:nvSpPr>
        <p:spPr>
          <a:xfrm>
            <a:off x="7884368" y="3356992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Elipsa 18"/>
          <p:cNvSpPr/>
          <p:nvPr/>
        </p:nvSpPr>
        <p:spPr>
          <a:xfrm>
            <a:off x="7092280" y="2636912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Elipsa 19"/>
          <p:cNvSpPr/>
          <p:nvPr/>
        </p:nvSpPr>
        <p:spPr>
          <a:xfrm>
            <a:off x="6732240" y="2348880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Elipsa 20"/>
          <p:cNvSpPr/>
          <p:nvPr/>
        </p:nvSpPr>
        <p:spPr>
          <a:xfrm>
            <a:off x="7092280" y="2348880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Elipsa 21"/>
          <p:cNvSpPr/>
          <p:nvPr/>
        </p:nvSpPr>
        <p:spPr>
          <a:xfrm>
            <a:off x="8172400" y="3717032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Elipsa 22"/>
          <p:cNvSpPr/>
          <p:nvPr/>
        </p:nvSpPr>
        <p:spPr>
          <a:xfrm>
            <a:off x="7092280" y="4869160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Elipsa 23"/>
          <p:cNvSpPr/>
          <p:nvPr/>
        </p:nvSpPr>
        <p:spPr>
          <a:xfrm>
            <a:off x="6732240" y="4869160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Elipsa 24"/>
          <p:cNvSpPr/>
          <p:nvPr/>
        </p:nvSpPr>
        <p:spPr>
          <a:xfrm>
            <a:off x="5508104" y="3789040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Elipsa 25"/>
          <p:cNvSpPr/>
          <p:nvPr/>
        </p:nvSpPr>
        <p:spPr>
          <a:xfrm>
            <a:off x="8172400" y="3356992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Elipsa 26"/>
          <p:cNvSpPr/>
          <p:nvPr/>
        </p:nvSpPr>
        <p:spPr>
          <a:xfrm>
            <a:off x="5508104" y="3429000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TextovéPole 28"/>
          <p:cNvSpPr txBox="1"/>
          <p:nvPr/>
        </p:nvSpPr>
        <p:spPr>
          <a:xfrm>
            <a:off x="3779912" y="3501008"/>
            <a:ext cx="864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H</a:t>
            </a:r>
            <a:r>
              <a:rPr lang="el-GR" sz="3200" baseline="30000" dirty="0" smtClean="0">
                <a:ea typeface="Calibri"/>
                <a:cs typeface="Calibri"/>
              </a:rPr>
              <a:t>δ</a:t>
            </a:r>
            <a:r>
              <a:rPr lang="cs-CZ" sz="3200" b="1" baseline="30000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+</a:t>
            </a:r>
            <a:endParaRPr lang="cs-CZ" sz="3200" b="1" baseline="30000" dirty="0">
              <a:latin typeface="Calibri Light" pitchFamily="34" charset="0"/>
              <a:ea typeface="Calibri Light" pitchFamily="34" charset="0"/>
              <a:cs typeface="Calibri Light" pitchFamily="34" charset="0"/>
            </a:endParaRPr>
          </a:p>
        </p:txBody>
      </p:sp>
      <p:sp>
        <p:nvSpPr>
          <p:cNvPr id="30" name="Elipsa 29"/>
          <p:cNvSpPr/>
          <p:nvPr/>
        </p:nvSpPr>
        <p:spPr>
          <a:xfrm>
            <a:off x="611560" y="3356992"/>
            <a:ext cx="936104" cy="936104"/>
          </a:xfrm>
          <a:prstGeom prst="ellipse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Elipsa 30"/>
          <p:cNvSpPr/>
          <p:nvPr/>
        </p:nvSpPr>
        <p:spPr>
          <a:xfrm>
            <a:off x="2123728" y="3356992"/>
            <a:ext cx="936104" cy="936104"/>
          </a:xfrm>
          <a:prstGeom prst="ellipse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Elipsa 31"/>
          <p:cNvSpPr/>
          <p:nvPr/>
        </p:nvSpPr>
        <p:spPr>
          <a:xfrm>
            <a:off x="1835696" y="3068960"/>
            <a:ext cx="1503784" cy="1448544"/>
          </a:xfrm>
          <a:prstGeom prst="ellipse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Elipsa 32"/>
          <p:cNvSpPr/>
          <p:nvPr/>
        </p:nvSpPr>
        <p:spPr>
          <a:xfrm>
            <a:off x="1547664" y="2780928"/>
            <a:ext cx="2088232" cy="1960984"/>
          </a:xfrm>
          <a:prstGeom prst="ellipse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TextovéPole 34"/>
          <p:cNvSpPr txBox="1"/>
          <p:nvPr/>
        </p:nvSpPr>
        <p:spPr>
          <a:xfrm>
            <a:off x="2267744" y="3573016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N</a:t>
            </a:r>
            <a:r>
              <a:rPr lang="el-GR" sz="3200" baseline="30000" dirty="0" smtClean="0">
                <a:ea typeface="Calibri"/>
                <a:cs typeface="Calibri"/>
              </a:rPr>
              <a:t>δ</a:t>
            </a:r>
            <a:r>
              <a:rPr lang="cs-CZ" sz="3200" b="1" baseline="30000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-</a:t>
            </a:r>
            <a:endParaRPr lang="cs-CZ" sz="3200" b="1" baseline="30000" dirty="0">
              <a:latin typeface="Calibri Light" pitchFamily="34" charset="0"/>
              <a:ea typeface="Calibri Light" pitchFamily="34" charset="0"/>
              <a:cs typeface="Calibri Light" pitchFamily="34" charset="0"/>
            </a:endParaRPr>
          </a:p>
        </p:txBody>
      </p:sp>
      <p:sp>
        <p:nvSpPr>
          <p:cNvPr id="36" name="Elipsa 35"/>
          <p:cNvSpPr/>
          <p:nvPr/>
        </p:nvSpPr>
        <p:spPr>
          <a:xfrm>
            <a:off x="2339752" y="2996952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Elipsa 36"/>
          <p:cNvSpPr/>
          <p:nvPr/>
        </p:nvSpPr>
        <p:spPr>
          <a:xfrm>
            <a:off x="2627784" y="2996952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Elipsa 37"/>
          <p:cNvSpPr/>
          <p:nvPr/>
        </p:nvSpPr>
        <p:spPr>
          <a:xfrm>
            <a:off x="2339752" y="2708920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Elipsa 42"/>
          <p:cNvSpPr/>
          <p:nvPr/>
        </p:nvSpPr>
        <p:spPr>
          <a:xfrm>
            <a:off x="3491880" y="3789040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Elipsa 43"/>
          <p:cNvSpPr/>
          <p:nvPr/>
        </p:nvSpPr>
        <p:spPr>
          <a:xfrm>
            <a:off x="3491880" y="3429000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9" name="Elipsa 48"/>
          <p:cNvSpPr/>
          <p:nvPr/>
        </p:nvSpPr>
        <p:spPr>
          <a:xfrm>
            <a:off x="1403648" y="3861048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1" name="Elipsa 50"/>
          <p:cNvSpPr/>
          <p:nvPr/>
        </p:nvSpPr>
        <p:spPr>
          <a:xfrm>
            <a:off x="1403648" y="3501008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2" name="TextovéPole 51"/>
          <p:cNvSpPr txBox="1"/>
          <p:nvPr/>
        </p:nvSpPr>
        <p:spPr>
          <a:xfrm>
            <a:off x="827584" y="3573016"/>
            <a:ext cx="864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H</a:t>
            </a:r>
            <a:r>
              <a:rPr lang="el-GR" sz="3200" baseline="30000" dirty="0" smtClean="0">
                <a:ea typeface="Calibri"/>
                <a:cs typeface="Calibri"/>
              </a:rPr>
              <a:t>δ</a:t>
            </a:r>
            <a:r>
              <a:rPr lang="cs-CZ" sz="3200" b="1" baseline="30000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+</a:t>
            </a:r>
            <a:endParaRPr lang="cs-CZ" sz="3200" b="1" baseline="30000" dirty="0">
              <a:latin typeface="Calibri Light" pitchFamily="34" charset="0"/>
              <a:ea typeface="Calibri Light" pitchFamily="34" charset="0"/>
              <a:cs typeface="Calibri Light" pitchFamily="34" charset="0"/>
            </a:endParaRPr>
          </a:p>
        </p:txBody>
      </p:sp>
      <p:sp>
        <p:nvSpPr>
          <p:cNvPr id="55" name="Elipsa 54"/>
          <p:cNvSpPr/>
          <p:nvPr/>
        </p:nvSpPr>
        <p:spPr>
          <a:xfrm>
            <a:off x="2627784" y="2708920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6" name="TextovéPole 55"/>
          <p:cNvSpPr txBox="1"/>
          <p:nvPr/>
        </p:nvSpPr>
        <p:spPr>
          <a:xfrm>
            <a:off x="2267744" y="1988840"/>
            <a:ext cx="864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H</a:t>
            </a:r>
            <a:r>
              <a:rPr lang="el-GR" sz="3200" baseline="30000" dirty="0" smtClean="0">
                <a:ea typeface="Calibri"/>
                <a:cs typeface="Calibri"/>
              </a:rPr>
              <a:t>δ</a:t>
            </a:r>
            <a:r>
              <a:rPr lang="cs-CZ" sz="3200" b="1" baseline="30000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+</a:t>
            </a:r>
            <a:endParaRPr lang="cs-CZ" sz="3200" b="1" baseline="30000" dirty="0">
              <a:latin typeface="Calibri Light" pitchFamily="34" charset="0"/>
              <a:ea typeface="Calibri Light" pitchFamily="34" charset="0"/>
              <a:cs typeface="Calibri Light" pitchFamily="34" charset="0"/>
            </a:endParaRPr>
          </a:p>
        </p:txBody>
      </p:sp>
      <p:sp>
        <p:nvSpPr>
          <p:cNvPr id="58" name="Elipsa 57"/>
          <p:cNvSpPr/>
          <p:nvPr/>
        </p:nvSpPr>
        <p:spPr>
          <a:xfrm>
            <a:off x="2339752" y="4653136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9" name="Elipsa 58"/>
          <p:cNvSpPr/>
          <p:nvPr/>
        </p:nvSpPr>
        <p:spPr>
          <a:xfrm>
            <a:off x="2627784" y="4653136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0" name="TextovéPole 59"/>
          <p:cNvSpPr txBox="1"/>
          <p:nvPr/>
        </p:nvSpPr>
        <p:spPr>
          <a:xfrm>
            <a:off x="2267744" y="4913784"/>
            <a:ext cx="864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H</a:t>
            </a:r>
            <a:r>
              <a:rPr lang="el-GR" sz="3200" baseline="30000" dirty="0" smtClean="0">
                <a:ea typeface="Calibri"/>
                <a:cs typeface="Calibri"/>
              </a:rPr>
              <a:t>δ</a:t>
            </a:r>
            <a:r>
              <a:rPr lang="cs-CZ" sz="3200" b="1" baseline="30000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+</a:t>
            </a:r>
            <a:endParaRPr lang="cs-CZ" sz="3200" b="1" baseline="30000" dirty="0">
              <a:latin typeface="Calibri Light" pitchFamily="34" charset="0"/>
              <a:ea typeface="Calibri Light" pitchFamily="34" charset="0"/>
              <a:cs typeface="Calibri Light" pitchFamily="34" charset="0"/>
            </a:endParaRPr>
          </a:p>
        </p:txBody>
      </p:sp>
      <p:sp>
        <p:nvSpPr>
          <p:cNvPr id="50" name="TextovéPole 49"/>
          <p:cNvSpPr txBox="1"/>
          <p:nvPr/>
        </p:nvSpPr>
        <p:spPr>
          <a:xfrm>
            <a:off x="3347864" y="2132856"/>
            <a:ext cx="8640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b="1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+</a:t>
            </a:r>
            <a:endParaRPr lang="cs-CZ" sz="6000" b="1" baseline="30000" dirty="0">
              <a:latin typeface="Calibri Light" pitchFamily="34" charset="0"/>
              <a:ea typeface="Calibri Light" pitchFamily="34" charset="0"/>
              <a:cs typeface="Calibri Light" pitchFamily="34" charset="0"/>
            </a:endParaRPr>
          </a:p>
        </p:txBody>
      </p:sp>
      <p:sp>
        <p:nvSpPr>
          <p:cNvPr id="54" name="TextovéPole 53"/>
          <p:cNvSpPr txBox="1"/>
          <p:nvPr/>
        </p:nvSpPr>
        <p:spPr>
          <a:xfrm>
            <a:off x="5292080" y="1916832"/>
            <a:ext cx="8640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0" b="1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-</a:t>
            </a:r>
            <a:endParaRPr lang="cs-CZ" sz="8000" b="1" baseline="30000" dirty="0">
              <a:latin typeface="Calibri Light" pitchFamily="34" charset="0"/>
              <a:ea typeface="Calibri Light" pitchFamily="34" charset="0"/>
              <a:cs typeface="Calibri Light" pitchFamily="34" charset="0"/>
            </a:endParaRPr>
          </a:p>
        </p:txBody>
      </p:sp>
      <p:sp>
        <p:nvSpPr>
          <p:cNvPr id="61" name="TextovéPole 60"/>
          <p:cNvSpPr txBox="1"/>
          <p:nvPr/>
        </p:nvSpPr>
        <p:spPr>
          <a:xfrm>
            <a:off x="7092280" y="6596390"/>
            <a:ext cx="27363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100" dirty="0" smtClean="0"/>
              <a:t>Tomáš Pelikán (484772)</a:t>
            </a:r>
            <a:endParaRPr lang="cs-CZ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>
                <a:latin typeface="Calibri Light" pitchFamily="34" charset="0"/>
                <a:cs typeface="Calibri Light" pitchFamily="34" charset="0"/>
              </a:rPr>
              <a:t>Chemická vazba – kovová</a:t>
            </a:r>
            <a:endParaRPr lang="cs-CZ" sz="2800" b="1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611560" y="1628800"/>
            <a:ext cx="79208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Calibri Light" pitchFamily="34" charset="0"/>
                <a:cs typeface="Calibri Light" pitchFamily="34" charset="0"/>
              </a:rPr>
              <a:t>Kovová vazba 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je speciální případ, který se objevuje ve struktuře kovů. Je založena na volném pohybu elektronů v kovové struktuře, takže elektrony nejsou nijak pevně lokalizovány k jednotlivým jádrům, ale spíš se elektrony stávají takovým oblakem, který prostupuje celou strukturu.</a:t>
            </a:r>
          </a:p>
          <a:p>
            <a:endParaRPr lang="cs-CZ" dirty="0" smtClean="0">
              <a:latin typeface="Calibri Light" pitchFamily="34" charset="0"/>
              <a:cs typeface="Calibri Light" pitchFamily="34" charset="0"/>
            </a:endParaRPr>
          </a:p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Z atomů kovu se stávají kationty a ty jsou uspořádány v jakési mřížce/struktuře, mezi kterou se jako plyn šíří elektrony – právě pro toto chování se používá označení </a:t>
            </a:r>
            <a:r>
              <a:rPr lang="cs-CZ" b="1" dirty="0" smtClean="0">
                <a:latin typeface="Calibri Light" pitchFamily="34" charset="0"/>
                <a:cs typeface="Calibri Light" pitchFamily="34" charset="0"/>
              </a:rPr>
              <a:t>elektronový plyn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.</a:t>
            </a:r>
            <a:endParaRPr lang="cs-CZ" dirty="0" smtClean="0">
              <a:latin typeface="Calibri Light" pitchFamily="34" charset="0"/>
              <a:ea typeface="Calibri Light" pitchFamily="34" charset="0"/>
              <a:cs typeface="Calibri Light" pitchFamily="34" charset="0"/>
            </a:endParaRPr>
          </a:p>
        </p:txBody>
      </p:sp>
      <p:sp>
        <p:nvSpPr>
          <p:cNvPr id="50" name="Elipsa 49"/>
          <p:cNvSpPr/>
          <p:nvPr/>
        </p:nvSpPr>
        <p:spPr>
          <a:xfrm>
            <a:off x="2555776" y="5085184"/>
            <a:ext cx="648072" cy="648072"/>
          </a:xfrm>
          <a:prstGeom prst="ellips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4" name="Elipsa 53"/>
          <p:cNvSpPr/>
          <p:nvPr/>
        </p:nvSpPr>
        <p:spPr>
          <a:xfrm>
            <a:off x="2555776" y="4221088"/>
            <a:ext cx="648072" cy="648072"/>
          </a:xfrm>
          <a:prstGeom prst="ellips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1" name="Elipsa 60"/>
          <p:cNvSpPr/>
          <p:nvPr/>
        </p:nvSpPr>
        <p:spPr>
          <a:xfrm>
            <a:off x="2555776" y="5949280"/>
            <a:ext cx="648072" cy="648072"/>
          </a:xfrm>
          <a:prstGeom prst="ellips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2" name="Elipsa 61"/>
          <p:cNvSpPr/>
          <p:nvPr/>
        </p:nvSpPr>
        <p:spPr>
          <a:xfrm>
            <a:off x="3491880" y="5085184"/>
            <a:ext cx="648072" cy="648072"/>
          </a:xfrm>
          <a:prstGeom prst="ellips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3" name="Elipsa 62"/>
          <p:cNvSpPr/>
          <p:nvPr/>
        </p:nvSpPr>
        <p:spPr>
          <a:xfrm>
            <a:off x="3491880" y="4221088"/>
            <a:ext cx="648072" cy="648072"/>
          </a:xfrm>
          <a:prstGeom prst="ellips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4" name="Elipsa 63"/>
          <p:cNvSpPr/>
          <p:nvPr/>
        </p:nvSpPr>
        <p:spPr>
          <a:xfrm>
            <a:off x="3491880" y="5949280"/>
            <a:ext cx="648072" cy="648072"/>
          </a:xfrm>
          <a:prstGeom prst="ellips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5" name="Elipsa 64"/>
          <p:cNvSpPr/>
          <p:nvPr/>
        </p:nvSpPr>
        <p:spPr>
          <a:xfrm>
            <a:off x="4499992" y="5085184"/>
            <a:ext cx="648072" cy="648072"/>
          </a:xfrm>
          <a:prstGeom prst="ellips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6" name="Elipsa 65"/>
          <p:cNvSpPr/>
          <p:nvPr/>
        </p:nvSpPr>
        <p:spPr>
          <a:xfrm>
            <a:off x="4499992" y="4221088"/>
            <a:ext cx="648072" cy="648072"/>
          </a:xfrm>
          <a:prstGeom prst="ellips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7" name="Elipsa 66"/>
          <p:cNvSpPr/>
          <p:nvPr/>
        </p:nvSpPr>
        <p:spPr>
          <a:xfrm>
            <a:off x="4499992" y="5949280"/>
            <a:ext cx="648072" cy="648072"/>
          </a:xfrm>
          <a:prstGeom prst="ellips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8" name="Elipsa 67"/>
          <p:cNvSpPr/>
          <p:nvPr/>
        </p:nvSpPr>
        <p:spPr>
          <a:xfrm>
            <a:off x="5436096" y="5085184"/>
            <a:ext cx="648072" cy="648072"/>
          </a:xfrm>
          <a:prstGeom prst="ellips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9" name="Elipsa 68"/>
          <p:cNvSpPr/>
          <p:nvPr/>
        </p:nvSpPr>
        <p:spPr>
          <a:xfrm>
            <a:off x="5436096" y="4221088"/>
            <a:ext cx="648072" cy="648072"/>
          </a:xfrm>
          <a:prstGeom prst="ellips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0" name="Elipsa 69"/>
          <p:cNvSpPr/>
          <p:nvPr/>
        </p:nvSpPr>
        <p:spPr>
          <a:xfrm>
            <a:off x="5436096" y="5949280"/>
            <a:ext cx="648072" cy="648072"/>
          </a:xfrm>
          <a:prstGeom prst="ellips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1" name="TextovéPole 70"/>
          <p:cNvSpPr txBox="1"/>
          <p:nvPr/>
        </p:nvSpPr>
        <p:spPr>
          <a:xfrm>
            <a:off x="2627784" y="4077072"/>
            <a:ext cx="7200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 smtClean="0"/>
              <a:t>+</a:t>
            </a:r>
            <a:endParaRPr lang="cs-CZ" sz="5400" dirty="0"/>
          </a:p>
        </p:txBody>
      </p:sp>
      <p:sp>
        <p:nvSpPr>
          <p:cNvPr id="72" name="TextovéPole 71"/>
          <p:cNvSpPr txBox="1"/>
          <p:nvPr/>
        </p:nvSpPr>
        <p:spPr>
          <a:xfrm>
            <a:off x="2627784" y="4941168"/>
            <a:ext cx="7200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 smtClean="0"/>
              <a:t>+</a:t>
            </a:r>
            <a:endParaRPr lang="cs-CZ" sz="5400" dirty="0"/>
          </a:p>
        </p:txBody>
      </p:sp>
      <p:sp>
        <p:nvSpPr>
          <p:cNvPr id="73" name="TextovéPole 72"/>
          <p:cNvSpPr txBox="1"/>
          <p:nvPr/>
        </p:nvSpPr>
        <p:spPr>
          <a:xfrm>
            <a:off x="2627784" y="5805264"/>
            <a:ext cx="7200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 smtClean="0"/>
              <a:t>+</a:t>
            </a:r>
            <a:endParaRPr lang="cs-CZ" sz="5400" dirty="0"/>
          </a:p>
        </p:txBody>
      </p:sp>
      <p:sp>
        <p:nvSpPr>
          <p:cNvPr id="74" name="TextovéPole 73"/>
          <p:cNvSpPr txBox="1"/>
          <p:nvPr/>
        </p:nvSpPr>
        <p:spPr>
          <a:xfrm>
            <a:off x="3563888" y="4077072"/>
            <a:ext cx="7200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 smtClean="0"/>
              <a:t>+</a:t>
            </a:r>
            <a:endParaRPr lang="cs-CZ" sz="5400" dirty="0"/>
          </a:p>
        </p:txBody>
      </p:sp>
      <p:sp>
        <p:nvSpPr>
          <p:cNvPr id="75" name="TextovéPole 74"/>
          <p:cNvSpPr txBox="1"/>
          <p:nvPr/>
        </p:nvSpPr>
        <p:spPr>
          <a:xfrm>
            <a:off x="3563888" y="4941168"/>
            <a:ext cx="7200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 smtClean="0"/>
              <a:t>+</a:t>
            </a:r>
            <a:endParaRPr lang="cs-CZ" sz="5400" dirty="0"/>
          </a:p>
        </p:txBody>
      </p:sp>
      <p:sp>
        <p:nvSpPr>
          <p:cNvPr id="76" name="TextovéPole 75"/>
          <p:cNvSpPr txBox="1"/>
          <p:nvPr/>
        </p:nvSpPr>
        <p:spPr>
          <a:xfrm>
            <a:off x="3563888" y="5805264"/>
            <a:ext cx="7200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 smtClean="0"/>
              <a:t>+</a:t>
            </a:r>
            <a:endParaRPr lang="cs-CZ" sz="5400" dirty="0"/>
          </a:p>
        </p:txBody>
      </p:sp>
      <p:sp>
        <p:nvSpPr>
          <p:cNvPr id="77" name="TextovéPole 76"/>
          <p:cNvSpPr txBox="1"/>
          <p:nvPr/>
        </p:nvSpPr>
        <p:spPr>
          <a:xfrm>
            <a:off x="4572000" y="4077072"/>
            <a:ext cx="7200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 smtClean="0"/>
              <a:t>+</a:t>
            </a:r>
            <a:endParaRPr lang="cs-CZ" sz="5400" dirty="0"/>
          </a:p>
        </p:txBody>
      </p:sp>
      <p:sp>
        <p:nvSpPr>
          <p:cNvPr id="78" name="TextovéPole 77"/>
          <p:cNvSpPr txBox="1"/>
          <p:nvPr/>
        </p:nvSpPr>
        <p:spPr>
          <a:xfrm>
            <a:off x="4572000" y="4941168"/>
            <a:ext cx="7200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 smtClean="0"/>
              <a:t>+</a:t>
            </a:r>
            <a:endParaRPr lang="cs-CZ" sz="5400" dirty="0"/>
          </a:p>
        </p:txBody>
      </p:sp>
      <p:sp>
        <p:nvSpPr>
          <p:cNvPr id="79" name="TextovéPole 78"/>
          <p:cNvSpPr txBox="1"/>
          <p:nvPr/>
        </p:nvSpPr>
        <p:spPr>
          <a:xfrm>
            <a:off x="4572000" y="5805264"/>
            <a:ext cx="7200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 smtClean="0"/>
              <a:t>+</a:t>
            </a:r>
            <a:endParaRPr lang="cs-CZ" sz="5400" dirty="0"/>
          </a:p>
        </p:txBody>
      </p:sp>
      <p:sp>
        <p:nvSpPr>
          <p:cNvPr id="80" name="TextovéPole 79"/>
          <p:cNvSpPr txBox="1"/>
          <p:nvPr/>
        </p:nvSpPr>
        <p:spPr>
          <a:xfrm>
            <a:off x="5508104" y="4077072"/>
            <a:ext cx="7200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 smtClean="0"/>
              <a:t>+</a:t>
            </a:r>
            <a:endParaRPr lang="cs-CZ" sz="5400" dirty="0"/>
          </a:p>
        </p:txBody>
      </p:sp>
      <p:sp>
        <p:nvSpPr>
          <p:cNvPr id="81" name="TextovéPole 80"/>
          <p:cNvSpPr txBox="1"/>
          <p:nvPr/>
        </p:nvSpPr>
        <p:spPr>
          <a:xfrm>
            <a:off x="5508104" y="4941168"/>
            <a:ext cx="7200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 smtClean="0"/>
              <a:t>+</a:t>
            </a:r>
            <a:endParaRPr lang="cs-CZ" sz="5400" dirty="0"/>
          </a:p>
        </p:txBody>
      </p:sp>
      <p:sp>
        <p:nvSpPr>
          <p:cNvPr id="82" name="TextovéPole 81"/>
          <p:cNvSpPr txBox="1"/>
          <p:nvPr/>
        </p:nvSpPr>
        <p:spPr>
          <a:xfrm>
            <a:off x="5508104" y="5805264"/>
            <a:ext cx="7200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 smtClean="0"/>
              <a:t>+</a:t>
            </a:r>
            <a:endParaRPr lang="cs-CZ" sz="5400" dirty="0"/>
          </a:p>
        </p:txBody>
      </p:sp>
      <p:sp>
        <p:nvSpPr>
          <p:cNvPr id="83" name="Elipsa 82"/>
          <p:cNvSpPr/>
          <p:nvPr/>
        </p:nvSpPr>
        <p:spPr>
          <a:xfrm>
            <a:off x="4211960" y="5661248"/>
            <a:ext cx="360040" cy="360040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4" name="TextovéPole 83"/>
          <p:cNvSpPr txBox="1"/>
          <p:nvPr/>
        </p:nvSpPr>
        <p:spPr>
          <a:xfrm>
            <a:off x="3131840" y="4581128"/>
            <a:ext cx="4320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-</a:t>
            </a:r>
            <a:endParaRPr lang="cs-CZ" sz="4400" dirty="0">
              <a:latin typeface="Calibri Light" pitchFamily="34" charset="0"/>
              <a:ea typeface="Calibri Light" pitchFamily="34" charset="0"/>
              <a:cs typeface="Calibri Light" pitchFamily="34" charset="0"/>
            </a:endParaRPr>
          </a:p>
        </p:txBody>
      </p:sp>
      <p:sp>
        <p:nvSpPr>
          <p:cNvPr id="85" name="Elipsa 84"/>
          <p:cNvSpPr/>
          <p:nvPr/>
        </p:nvSpPr>
        <p:spPr>
          <a:xfrm>
            <a:off x="3131840" y="4797152"/>
            <a:ext cx="360040" cy="360040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6" name="Elipsa 85"/>
          <p:cNvSpPr/>
          <p:nvPr/>
        </p:nvSpPr>
        <p:spPr>
          <a:xfrm>
            <a:off x="4139952" y="4581128"/>
            <a:ext cx="360040" cy="360040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7" name="Elipsa 86"/>
          <p:cNvSpPr/>
          <p:nvPr/>
        </p:nvSpPr>
        <p:spPr>
          <a:xfrm>
            <a:off x="2987824" y="5661248"/>
            <a:ext cx="360040" cy="360040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8" name="Elipsa 87"/>
          <p:cNvSpPr/>
          <p:nvPr/>
        </p:nvSpPr>
        <p:spPr>
          <a:xfrm>
            <a:off x="5148064" y="4797152"/>
            <a:ext cx="360040" cy="360040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9" name="Elipsa 88"/>
          <p:cNvSpPr/>
          <p:nvPr/>
        </p:nvSpPr>
        <p:spPr>
          <a:xfrm>
            <a:off x="5148064" y="3933056"/>
            <a:ext cx="360040" cy="360040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0" name="Elipsa 89"/>
          <p:cNvSpPr/>
          <p:nvPr/>
        </p:nvSpPr>
        <p:spPr>
          <a:xfrm>
            <a:off x="3131840" y="4077072"/>
            <a:ext cx="360040" cy="360040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1" name="Elipsa 90"/>
          <p:cNvSpPr/>
          <p:nvPr/>
        </p:nvSpPr>
        <p:spPr>
          <a:xfrm>
            <a:off x="5004048" y="5661248"/>
            <a:ext cx="360040" cy="360040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2" name="TextovéPole 91"/>
          <p:cNvSpPr txBox="1"/>
          <p:nvPr/>
        </p:nvSpPr>
        <p:spPr>
          <a:xfrm>
            <a:off x="2987824" y="5445224"/>
            <a:ext cx="4320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-</a:t>
            </a:r>
            <a:endParaRPr lang="cs-CZ" sz="4400" dirty="0">
              <a:latin typeface="Calibri Light" pitchFamily="34" charset="0"/>
              <a:ea typeface="Calibri Light" pitchFamily="34" charset="0"/>
              <a:cs typeface="Calibri Light" pitchFamily="34" charset="0"/>
            </a:endParaRPr>
          </a:p>
        </p:txBody>
      </p:sp>
      <p:sp>
        <p:nvSpPr>
          <p:cNvPr id="93" name="TextovéPole 92"/>
          <p:cNvSpPr txBox="1"/>
          <p:nvPr/>
        </p:nvSpPr>
        <p:spPr>
          <a:xfrm>
            <a:off x="3131840" y="3861048"/>
            <a:ext cx="4320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-</a:t>
            </a:r>
            <a:endParaRPr lang="cs-CZ" sz="4400" dirty="0">
              <a:latin typeface="Calibri Light" pitchFamily="34" charset="0"/>
              <a:ea typeface="Calibri Light" pitchFamily="34" charset="0"/>
              <a:cs typeface="Calibri Light" pitchFamily="34" charset="0"/>
            </a:endParaRPr>
          </a:p>
        </p:txBody>
      </p:sp>
      <p:sp>
        <p:nvSpPr>
          <p:cNvPr id="94" name="TextovéPole 93"/>
          <p:cNvSpPr txBox="1"/>
          <p:nvPr/>
        </p:nvSpPr>
        <p:spPr>
          <a:xfrm>
            <a:off x="4211960" y="5445224"/>
            <a:ext cx="4320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-</a:t>
            </a:r>
            <a:endParaRPr lang="cs-CZ" sz="4400" dirty="0">
              <a:latin typeface="Calibri Light" pitchFamily="34" charset="0"/>
              <a:ea typeface="Calibri Light" pitchFamily="34" charset="0"/>
              <a:cs typeface="Calibri Light" pitchFamily="34" charset="0"/>
            </a:endParaRPr>
          </a:p>
        </p:txBody>
      </p:sp>
      <p:sp>
        <p:nvSpPr>
          <p:cNvPr id="95" name="TextovéPole 94"/>
          <p:cNvSpPr txBox="1"/>
          <p:nvPr/>
        </p:nvSpPr>
        <p:spPr>
          <a:xfrm>
            <a:off x="4139952" y="4365104"/>
            <a:ext cx="4320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-</a:t>
            </a:r>
            <a:endParaRPr lang="cs-CZ" sz="4400" dirty="0">
              <a:latin typeface="Calibri Light" pitchFamily="34" charset="0"/>
              <a:ea typeface="Calibri Light" pitchFamily="34" charset="0"/>
              <a:cs typeface="Calibri Light" pitchFamily="34" charset="0"/>
            </a:endParaRPr>
          </a:p>
        </p:txBody>
      </p:sp>
      <p:sp>
        <p:nvSpPr>
          <p:cNvPr id="96" name="TextovéPole 95"/>
          <p:cNvSpPr txBox="1"/>
          <p:nvPr/>
        </p:nvSpPr>
        <p:spPr>
          <a:xfrm>
            <a:off x="5148064" y="3717032"/>
            <a:ext cx="4320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-</a:t>
            </a:r>
            <a:endParaRPr lang="cs-CZ" sz="4400" dirty="0">
              <a:latin typeface="Calibri Light" pitchFamily="34" charset="0"/>
              <a:ea typeface="Calibri Light" pitchFamily="34" charset="0"/>
              <a:cs typeface="Calibri Light" pitchFamily="34" charset="0"/>
            </a:endParaRPr>
          </a:p>
        </p:txBody>
      </p:sp>
      <p:sp>
        <p:nvSpPr>
          <p:cNvPr id="97" name="TextovéPole 96"/>
          <p:cNvSpPr txBox="1"/>
          <p:nvPr/>
        </p:nvSpPr>
        <p:spPr>
          <a:xfrm>
            <a:off x="5148064" y="4581128"/>
            <a:ext cx="4320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-</a:t>
            </a:r>
            <a:endParaRPr lang="cs-CZ" sz="4400" dirty="0">
              <a:latin typeface="Calibri Light" pitchFamily="34" charset="0"/>
              <a:ea typeface="Calibri Light" pitchFamily="34" charset="0"/>
              <a:cs typeface="Calibri Light" pitchFamily="34" charset="0"/>
            </a:endParaRPr>
          </a:p>
        </p:txBody>
      </p:sp>
      <p:sp>
        <p:nvSpPr>
          <p:cNvPr id="98" name="TextovéPole 97"/>
          <p:cNvSpPr txBox="1"/>
          <p:nvPr/>
        </p:nvSpPr>
        <p:spPr>
          <a:xfrm>
            <a:off x="5004048" y="5445224"/>
            <a:ext cx="4320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-</a:t>
            </a:r>
            <a:endParaRPr lang="cs-CZ" sz="4400" dirty="0">
              <a:latin typeface="Calibri Light" pitchFamily="34" charset="0"/>
              <a:ea typeface="Calibri Light" pitchFamily="34" charset="0"/>
              <a:cs typeface="Calibri Light" pitchFamily="34" charset="0"/>
            </a:endParaRPr>
          </a:p>
        </p:txBody>
      </p:sp>
      <p:sp>
        <p:nvSpPr>
          <p:cNvPr id="44" name="TextovéPole 43"/>
          <p:cNvSpPr txBox="1"/>
          <p:nvPr/>
        </p:nvSpPr>
        <p:spPr>
          <a:xfrm>
            <a:off x="7092280" y="6596390"/>
            <a:ext cx="27363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100" dirty="0" smtClean="0"/>
              <a:t>Tomáš Pelikán (484772)</a:t>
            </a:r>
            <a:endParaRPr lang="cs-CZ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>
                <a:latin typeface="Calibri Light" pitchFamily="34" charset="0"/>
                <a:cs typeface="Calibri Light" pitchFamily="34" charset="0"/>
              </a:rPr>
              <a:t>Slabé vazebné interakce</a:t>
            </a:r>
            <a:endParaRPr lang="cs-CZ" sz="2800" b="1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611560" y="1628800"/>
            <a:ext cx="792088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Některé vazebné interakce nejsou silné jako klasická vazba, ale také ovlivňují fyzikální či chemické chování dané látky.</a:t>
            </a:r>
          </a:p>
          <a:p>
            <a:endParaRPr lang="cs-CZ" dirty="0" smtClean="0">
              <a:latin typeface="Calibri Light" pitchFamily="34" charset="0"/>
              <a:ea typeface="Calibri Light" pitchFamily="34" charset="0"/>
              <a:cs typeface="Calibri Light" pitchFamily="34" charset="0"/>
            </a:endParaRPr>
          </a:p>
          <a:p>
            <a:r>
              <a:rPr lang="cs-CZ" b="1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Van der </a:t>
            </a:r>
            <a:r>
              <a:rPr lang="cs-CZ" b="1" dirty="0" err="1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Waalsovy</a:t>
            </a:r>
            <a:r>
              <a:rPr lang="cs-CZ" b="1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 síly</a:t>
            </a:r>
            <a:r>
              <a:rPr lang="cs-CZ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 – v situaci, kdy jsou v dostatečné blízkosti molekuly, které jsou polární a mají svoje dipóly, tak na sebe tyto dipóly pochopitelně působí. Celkově jsou tyto síly slabší než vodíkové můstky. (Van der </a:t>
            </a:r>
            <a:r>
              <a:rPr lang="cs-CZ" dirty="0" err="1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Waalsovy</a:t>
            </a:r>
            <a:r>
              <a:rPr lang="cs-CZ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 síly má smysl brát v úvahu pouze u pevných a kapalných látek, kvůli blízkosti molekul)</a:t>
            </a:r>
          </a:p>
          <a:p>
            <a:endParaRPr lang="cs-CZ" dirty="0" smtClean="0">
              <a:latin typeface="Calibri Light" pitchFamily="34" charset="0"/>
              <a:ea typeface="Calibri Light" pitchFamily="34" charset="0"/>
              <a:cs typeface="Calibri Light" pitchFamily="34" charset="0"/>
            </a:endParaRPr>
          </a:p>
          <a:p>
            <a:r>
              <a:rPr lang="cs-CZ" b="1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Vodíkové můstky</a:t>
            </a:r>
            <a:r>
              <a:rPr lang="cs-CZ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 – v situaci, kdy je v látce plno molekul, které mají v sobě vodík a jiný silně elektronegativní prvek (např. kyslík, dusík, fluor), tak </a:t>
            </a:r>
            <a:r>
              <a:rPr lang="cs-CZ" b="1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mají vodíky tendenci</a:t>
            </a:r>
            <a:r>
              <a:rPr lang="cs-CZ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 vytvářet jakousi </a:t>
            </a:r>
            <a:r>
              <a:rPr lang="cs-CZ" b="1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chabou vazbu</a:t>
            </a:r>
            <a:r>
              <a:rPr lang="cs-CZ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 s volným elektronovým párem, který je součástí </a:t>
            </a:r>
            <a:r>
              <a:rPr lang="cs-CZ" u="sng" dirty="0" err="1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elektronegativnějšího</a:t>
            </a:r>
            <a:r>
              <a:rPr lang="cs-CZ" u="sng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 prv</a:t>
            </a:r>
            <a:r>
              <a:rPr lang="cs-CZ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ku.</a:t>
            </a:r>
            <a:endParaRPr lang="cs-CZ" u="sng" dirty="0" smtClean="0">
              <a:latin typeface="Calibri Light" pitchFamily="34" charset="0"/>
              <a:ea typeface="Calibri Light" pitchFamily="34" charset="0"/>
              <a:cs typeface="Calibri Light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7092280" y="6596390"/>
            <a:ext cx="27363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100" dirty="0" smtClean="0"/>
              <a:t>Tomáš Pelikán (484772)</a:t>
            </a:r>
            <a:endParaRPr lang="cs-CZ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>
                <a:latin typeface="Calibri Light" pitchFamily="34" charset="0"/>
                <a:cs typeface="Calibri Light" pitchFamily="34" charset="0"/>
              </a:rPr>
              <a:t>Slabé vazebné interakce – Van der </a:t>
            </a:r>
            <a:r>
              <a:rPr lang="cs-CZ" sz="2800" b="1" dirty="0" err="1" smtClean="0">
                <a:latin typeface="Calibri Light" pitchFamily="34" charset="0"/>
                <a:cs typeface="Calibri Light" pitchFamily="34" charset="0"/>
              </a:rPr>
              <a:t>Waalsovy</a:t>
            </a:r>
            <a:r>
              <a:rPr lang="cs-CZ" sz="2800" b="1" dirty="0" smtClean="0">
                <a:latin typeface="Calibri Light" pitchFamily="34" charset="0"/>
                <a:cs typeface="Calibri Light" pitchFamily="34" charset="0"/>
              </a:rPr>
              <a:t> síly</a:t>
            </a:r>
            <a:endParaRPr lang="cs-CZ" sz="2800" b="1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611560" y="1628800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dipól – </a:t>
            </a:r>
            <a:r>
              <a:rPr lang="cs-CZ" dirty="0" err="1" smtClean="0">
                <a:latin typeface="Calibri Light" pitchFamily="34" charset="0"/>
                <a:cs typeface="Calibri Light" pitchFamily="34" charset="0"/>
              </a:rPr>
              <a:t>dipól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(polární + </a:t>
            </a:r>
            <a:r>
              <a:rPr lang="cs-CZ" dirty="0" err="1" smtClean="0">
                <a:latin typeface="Calibri Light" pitchFamily="34" charset="0"/>
                <a:cs typeface="Calibri Light" pitchFamily="34" charset="0"/>
              </a:rPr>
              <a:t>polární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)</a:t>
            </a:r>
            <a:endParaRPr lang="cs-CZ" u="sng" dirty="0" smtClean="0">
              <a:latin typeface="Calibri Light" pitchFamily="34" charset="0"/>
              <a:ea typeface="Calibri Light" pitchFamily="34" charset="0"/>
              <a:cs typeface="Calibri Light" pitchFamily="34" charset="0"/>
            </a:endParaRPr>
          </a:p>
        </p:txBody>
      </p:sp>
      <p:sp>
        <p:nvSpPr>
          <p:cNvPr id="4" name="Elipsa 3"/>
          <p:cNvSpPr/>
          <p:nvPr/>
        </p:nvSpPr>
        <p:spPr>
          <a:xfrm>
            <a:off x="827584" y="2060848"/>
            <a:ext cx="1656184" cy="720080"/>
          </a:xfrm>
          <a:prstGeom prst="ellipse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Elipsa 6"/>
          <p:cNvSpPr/>
          <p:nvPr/>
        </p:nvSpPr>
        <p:spPr>
          <a:xfrm>
            <a:off x="2555776" y="2060848"/>
            <a:ext cx="1656184" cy="720080"/>
          </a:xfrm>
          <a:prstGeom prst="ellipse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4283968" y="2060848"/>
            <a:ext cx="1656184" cy="720080"/>
          </a:xfrm>
          <a:prstGeom prst="ellipse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971600" y="1916832"/>
            <a:ext cx="18722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dirty="0" smtClean="0">
                <a:latin typeface="Calibri Light" pitchFamily="34" charset="0"/>
                <a:cs typeface="Calibri Light" pitchFamily="34" charset="0"/>
              </a:rPr>
              <a:t>-   +</a:t>
            </a:r>
            <a:endParaRPr lang="cs-CZ" sz="6000" u="sng" dirty="0" smtClean="0">
              <a:latin typeface="Calibri Light" pitchFamily="34" charset="0"/>
              <a:ea typeface="Calibri Light" pitchFamily="34" charset="0"/>
              <a:cs typeface="Calibri Light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2699792" y="1916832"/>
            <a:ext cx="18722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dirty="0" smtClean="0">
                <a:latin typeface="Calibri Light" pitchFamily="34" charset="0"/>
                <a:cs typeface="Calibri Light" pitchFamily="34" charset="0"/>
              </a:rPr>
              <a:t>-   +</a:t>
            </a:r>
            <a:endParaRPr lang="cs-CZ" sz="6000" u="sng" dirty="0" smtClean="0">
              <a:latin typeface="Calibri Light" pitchFamily="34" charset="0"/>
              <a:ea typeface="Calibri Light" pitchFamily="34" charset="0"/>
              <a:cs typeface="Calibri Light" pitchFamily="34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4427984" y="1916832"/>
            <a:ext cx="18722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dirty="0" smtClean="0">
                <a:latin typeface="Calibri Light" pitchFamily="34" charset="0"/>
                <a:cs typeface="Calibri Light" pitchFamily="34" charset="0"/>
              </a:rPr>
              <a:t>-   +</a:t>
            </a:r>
            <a:endParaRPr lang="cs-CZ" sz="6000" u="sng" dirty="0" smtClean="0">
              <a:latin typeface="Calibri Light" pitchFamily="34" charset="0"/>
              <a:ea typeface="Calibri Light" pitchFamily="34" charset="0"/>
              <a:cs typeface="Calibri Light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755576" y="3645024"/>
            <a:ext cx="1656184" cy="720080"/>
          </a:xfrm>
          <a:prstGeom prst="ellipse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extovéPole 12"/>
          <p:cNvSpPr txBox="1"/>
          <p:nvPr/>
        </p:nvSpPr>
        <p:spPr>
          <a:xfrm>
            <a:off x="899592" y="3501008"/>
            <a:ext cx="18722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dirty="0" smtClean="0">
                <a:latin typeface="Calibri Light" pitchFamily="34" charset="0"/>
                <a:cs typeface="Calibri Light" pitchFamily="34" charset="0"/>
              </a:rPr>
              <a:t>-   +</a:t>
            </a:r>
            <a:endParaRPr lang="cs-CZ" sz="6000" u="sng" dirty="0" smtClean="0">
              <a:latin typeface="Calibri Light" pitchFamily="34" charset="0"/>
              <a:ea typeface="Calibri Light" pitchFamily="34" charset="0"/>
              <a:cs typeface="Calibri Light" pitchFamily="34" charset="0"/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2555776" y="3645024"/>
            <a:ext cx="1656184" cy="720080"/>
          </a:xfrm>
          <a:prstGeom prst="ellipse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TextovéPole 14"/>
          <p:cNvSpPr txBox="1"/>
          <p:nvPr/>
        </p:nvSpPr>
        <p:spPr>
          <a:xfrm>
            <a:off x="2699792" y="3645024"/>
            <a:ext cx="18722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400" dirty="0" smtClean="0">
                <a:ea typeface="Calibri"/>
                <a:cs typeface="Calibri"/>
              </a:rPr>
              <a:t>δ</a:t>
            </a:r>
            <a:r>
              <a:rPr lang="cs-CZ" sz="4400" baseline="30000" dirty="0" smtClean="0">
                <a:ea typeface="Calibri"/>
                <a:cs typeface="Calibri"/>
              </a:rPr>
              <a:t>-</a:t>
            </a:r>
            <a:r>
              <a:rPr lang="cs-CZ" sz="4400" dirty="0" smtClean="0">
                <a:ea typeface="Calibri"/>
                <a:cs typeface="Calibri"/>
              </a:rPr>
              <a:t>   </a:t>
            </a:r>
            <a:r>
              <a:rPr lang="el-GR" sz="4400" dirty="0" smtClean="0">
                <a:ea typeface="Calibri"/>
                <a:cs typeface="Calibri"/>
              </a:rPr>
              <a:t>δ</a:t>
            </a:r>
            <a:r>
              <a:rPr lang="cs-CZ" sz="4400" baseline="30000" dirty="0" smtClean="0">
                <a:ea typeface="Calibri"/>
                <a:cs typeface="Calibri"/>
              </a:rPr>
              <a:t>+</a:t>
            </a:r>
            <a:endParaRPr lang="cs-CZ" sz="4400" u="sng" baseline="30000" dirty="0" smtClean="0">
              <a:latin typeface="Calibri Light" pitchFamily="34" charset="0"/>
              <a:ea typeface="Calibri Light" pitchFamily="34" charset="0"/>
              <a:cs typeface="Calibri Light" pitchFamily="34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611560" y="3212976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dipól – indukovaný dipól (polární + nepolární)</a:t>
            </a:r>
            <a:endParaRPr lang="cs-CZ" u="sng" dirty="0" smtClean="0">
              <a:latin typeface="Calibri Light" pitchFamily="34" charset="0"/>
              <a:ea typeface="Calibri Light" pitchFamily="34" charset="0"/>
              <a:cs typeface="Calibri Light" pitchFamily="34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683568" y="4581128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indukovaný dipól – indukovaný dipól (nepolární + nepolární)</a:t>
            </a:r>
            <a:endParaRPr lang="cs-CZ" u="sng" dirty="0" smtClean="0">
              <a:latin typeface="Calibri Light" pitchFamily="34" charset="0"/>
              <a:ea typeface="Calibri Light" pitchFamily="34" charset="0"/>
              <a:cs typeface="Calibri Light" pitchFamily="34" charset="0"/>
            </a:endParaRPr>
          </a:p>
        </p:txBody>
      </p:sp>
      <p:sp>
        <p:nvSpPr>
          <p:cNvPr id="18" name="Elipsa 17"/>
          <p:cNvSpPr/>
          <p:nvPr/>
        </p:nvSpPr>
        <p:spPr>
          <a:xfrm>
            <a:off x="755576" y="5085184"/>
            <a:ext cx="1656184" cy="720080"/>
          </a:xfrm>
          <a:prstGeom prst="ellipse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TextovéPole 18"/>
          <p:cNvSpPr txBox="1"/>
          <p:nvPr/>
        </p:nvSpPr>
        <p:spPr>
          <a:xfrm>
            <a:off x="899592" y="5085184"/>
            <a:ext cx="18722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400" dirty="0" smtClean="0">
                <a:ea typeface="Calibri"/>
                <a:cs typeface="Calibri"/>
              </a:rPr>
              <a:t>δ</a:t>
            </a:r>
            <a:r>
              <a:rPr lang="cs-CZ" sz="4400" baseline="30000" dirty="0" smtClean="0">
                <a:ea typeface="Calibri"/>
                <a:cs typeface="Calibri"/>
              </a:rPr>
              <a:t>-</a:t>
            </a:r>
            <a:r>
              <a:rPr lang="cs-CZ" sz="4400" dirty="0" smtClean="0">
                <a:ea typeface="Calibri"/>
                <a:cs typeface="Calibri"/>
              </a:rPr>
              <a:t>   </a:t>
            </a:r>
            <a:r>
              <a:rPr lang="el-GR" sz="4400" dirty="0" smtClean="0">
                <a:ea typeface="Calibri"/>
                <a:cs typeface="Calibri"/>
              </a:rPr>
              <a:t>δ</a:t>
            </a:r>
            <a:r>
              <a:rPr lang="cs-CZ" sz="4400" baseline="30000" dirty="0" smtClean="0">
                <a:ea typeface="Calibri"/>
                <a:cs typeface="Calibri"/>
              </a:rPr>
              <a:t>+</a:t>
            </a:r>
            <a:endParaRPr lang="cs-CZ" sz="4400" u="sng" baseline="30000" dirty="0" smtClean="0">
              <a:latin typeface="Calibri Light" pitchFamily="34" charset="0"/>
              <a:ea typeface="Calibri Light" pitchFamily="34" charset="0"/>
              <a:cs typeface="Calibri Light" pitchFamily="34" charset="0"/>
            </a:endParaRPr>
          </a:p>
        </p:txBody>
      </p:sp>
      <p:sp>
        <p:nvSpPr>
          <p:cNvPr id="20" name="Elipsa 19"/>
          <p:cNvSpPr/>
          <p:nvPr/>
        </p:nvSpPr>
        <p:spPr>
          <a:xfrm>
            <a:off x="2555776" y="5085184"/>
            <a:ext cx="1656184" cy="720080"/>
          </a:xfrm>
          <a:prstGeom prst="ellipse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TextovéPole 20"/>
          <p:cNvSpPr txBox="1"/>
          <p:nvPr/>
        </p:nvSpPr>
        <p:spPr>
          <a:xfrm>
            <a:off x="2699792" y="5085184"/>
            <a:ext cx="18722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400" dirty="0" smtClean="0">
                <a:ea typeface="Calibri"/>
                <a:cs typeface="Calibri"/>
              </a:rPr>
              <a:t>δ</a:t>
            </a:r>
            <a:r>
              <a:rPr lang="cs-CZ" sz="4400" baseline="30000" dirty="0" smtClean="0">
                <a:ea typeface="Calibri"/>
                <a:cs typeface="Calibri"/>
              </a:rPr>
              <a:t>-</a:t>
            </a:r>
            <a:r>
              <a:rPr lang="cs-CZ" sz="4400" dirty="0" smtClean="0">
                <a:ea typeface="Calibri"/>
                <a:cs typeface="Calibri"/>
              </a:rPr>
              <a:t>   </a:t>
            </a:r>
            <a:r>
              <a:rPr lang="el-GR" sz="4400" dirty="0" smtClean="0">
                <a:ea typeface="Calibri"/>
                <a:cs typeface="Calibri"/>
              </a:rPr>
              <a:t>δ</a:t>
            </a:r>
            <a:r>
              <a:rPr lang="cs-CZ" sz="4400" baseline="30000" dirty="0" smtClean="0">
                <a:ea typeface="Calibri"/>
                <a:cs typeface="Calibri"/>
              </a:rPr>
              <a:t>+</a:t>
            </a:r>
            <a:endParaRPr lang="cs-CZ" sz="4400" u="sng" baseline="30000" dirty="0" smtClean="0">
              <a:latin typeface="Calibri Light" pitchFamily="34" charset="0"/>
              <a:ea typeface="Calibri Light" pitchFamily="34" charset="0"/>
              <a:cs typeface="Calibri Light" pitchFamily="34" charset="0"/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7092280" y="6596390"/>
            <a:ext cx="27363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100" dirty="0" smtClean="0"/>
              <a:t>Tomáš Pelikán (484772)</a:t>
            </a:r>
            <a:endParaRPr lang="cs-CZ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>
                <a:latin typeface="Calibri Light" pitchFamily="34" charset="0"/>
                <a:cs typeface="Calibri Light" pitchFamily="34" charset="0"/>
              </a:rPr>
              <a:t>Slabé vazebné interakce – vodíkové můstky</a:t>
            </a:r>
            <a:endParaRPr lang="cs-CZ" sz="2800" b="1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611560" y="1412776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Vodíkové můstky ve struktuře fluorovodíku:</a:t>
            </a:r>
            <a:endParaRPr lang="cs-CZ" u="sng" dirty="0" smtClean="0">
              <a:latin typeface="Calibri Light" pitchFamily="34" charset="0"/>
              <a:ea typeface="Calibri Light" pitchFamily="34" charset="0"/>
              <a:cs typeface="Calibri Light" pitchFamily="34" charset="0"/>
            </a:endParaRPr>
          </a:p>
        </p:txBody>
      </p:sp>
      <p:graphicFrame>
        <p:nvGraphicFramePr>
          <p:cNvPr id="22530" name="Object 2"/>
          <p:cNvGraphicFramePr>
            <a:graphicFrameLocks noChangeAspect="1"/>
          </p:cNvGraphicFramePr>
          <p:nvPr/>
        </p:nvGraphicFramePr>
        <p:xfrm>
          <a:off x="755576" y="1988840"/>
          <a:ext cx="7488832" cy="1922249"/>
        </p:xfrm>
        <a:graphic>
          <a:graphicData uri="http://schemas.openxmlformats.org/presentationml/2006/ole">
            <p:oleObj spid="_x0000_s22530" name="ChemSketch" r:id="rId3" imgW="3741440" imgH="960305" progId="ACD.ChemSketch.20">
              <p:embed/>
            </p:oleObj>
          </a:graphicData>
        </a:graphic>
      </p:graphicFrame>
      <p:graphicFrame>
        <p:nvGraphicFramePr>
          <p:cNvPr id="22531" name="Object 3"/>
          <p:cNvGraphicFramePr>
            <a:graphicFrameLocks noChangeAspect="1"/>
          </p:cNvGraphicFramePr>
          <p:nvPr/>
        </p:nvGraphicFramePr>
        <p:xfrm>
          <a:off x="1763688" y="4509120"/>
          <a:ext cx="4968552" cy="2180149"/>
        </p:xfrm>
        <a:graphic>
          <a:graphicData uri="http://schemas.openxmlformats.org/presentationml/2006/ole">
            <p:oleObj spid="_x0000_s22531" name="ChemSketch" r:id="rId4" imgW="2308938" imgH="1013409" progId="ACD.ChemSketch.20">
              <p:embed/>
            </p:oleObj>
          </a:graphicData>
        </a:graphic>
      </p:graphicFrame>
      <p:sp>
        <p:nvSpPr>
          <p:cNvPr id="22" name="TextovéPole 21"/>
          <p:cNvSpPr txBox="1"/>
          <p:nvPr/>
        </p:nvSpPr>
        <p:spPr>
          <a:xfrm>
            <a:off x="611560" y="4149080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Vodíkové můstky ve struktuře vody:</a:t>
            </a:r>
            <a:endParaRPr lang="cs-CZ" u="sng" dirty="0" smtClean="0">
              <a:latin typeface="Calibri Light" pitchFamily="34" charset="0"/>
              <a:ea typeface="Calibri Light" pitchFamily="34" charset="0"/>
              <a:cs typeface="Calibri Light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7092280" y="6596390"/>
            <a:ext cx="27363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100" dirty="0" smtClean="0"/>
              <a:t>Tomáš Pelikán (484772)</a:t>
            </a:r>
            <a:endParaRPr lang="cs-CZ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>
                <a:latin typeface="Calibri Light" pitchFamily="34" charset="0"/>
                <a:cs typeface="Calibri Light" pitchFamily="34" charset="0"/>
              </a:rPr>
              <a:t>Chemická vazba</a:t>
            </a:r>
            <a:endParaRPr lang="cs-CZ" sz="2800" b="1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611560" y="1556792"/>
            <a:ext cx="792088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Interakce, jež za pomocí </a:t>
            </a:r>
            <a:r>
              <a:rPr lang="cs-CZ" b="1" u="sng" dirty="0" smtClean="0">
                <a:latin typeface="Calibri Light" pitchFamily="34" charset="0"/>
                <a:cs typeface="Calibri Light" pitchFamily="34" charset="0"/>
              </a:rPr>
              <a:t>valenčních elektronů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drží ve vzájemném poutu atomy prvků v molekule, popřípadě ionty v krystalech.</a:t>
            </a:r>
          </a:p>
          <a:p>
            <a:endParaRPr lang="cs-CZ" dirty="0">
              <a:latin typeface="Calibri Light" pitchFamily="34" charset="0"/>
              <a:cs typeface="Calibri Light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K jejich vzniku či zániku dochází během chemických reakcí.</a:t>
            </a:r>
          </a:p>
          <a:p>
            <a:endParaRPr lang="cs-CZ" dirty="0">
              <a:latin typeface="Calibri Light" pitchFamily="34" charset="0"/>
              <a:cs typeface="Calibri Light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Vznik chemické vazby charakterizuje množství energie, které je pro každý pár prvků specifické. Nazývá se </a:t>
            </a:r>
            <a:r>
              <a:rPr lang="cs-CZ" b="1" u="sng" dirty="0" smtClean="0">
                <a:latin typeface="Calibri Light" pitchFamily="34" charset="0"/>
                <a:cs typeface="Calibri Light" pitchFamily="34" charset="0"/>
              </a:rPr>
              <a:t>vazebná energie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. Tato energie se </a:t>
            </a:r>
            <a:r>
              <a:rPr lang="cs-CZ" u="sng" dirty="0" smtClean="0">
                <a:latin typeface="Calibri Light" pitchFamily="34" charset="0"/>
                <a:cs typeface="Calibri Light" pitchFamily="34" charset="0"/>
              </a:rPr>
              <a:t>uvolňuj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e do okolí.</a:t>
            </a:r>
          </a:p>
          <a:p>
            <a:endParaRPr lang="cs-CZ" dirty="0">
              <a:latin typeface="Calibri Light" pitchFamily="34" charset="0"/>
              <a:cs typeface="Calibri Light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Naopak pro zánik chemické vazby je potřeba energii dodat. Taková energie se nazývá </a:t>
            </a:r>
            <a:r>
              <a:rPr lang="cs-CZ" b="1" u="sng" dirty="0" smtClean="0">
                <a:latin typeface="Calibri Light" pitchFamily="34" charset="0"/>
                <a:cs typeface="Calibri Light" pitchFamily="34" charset="0"/>
              </a:rPr>
              <a:t>disociační energie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. Hodnota disociační energie udává </a:t>
            </a:r>
            <a:r>
              <a:rPr lang="cs-CZ" b="1" u="sng" dirty="0" smtClean="0">
                <a:latin typeface="Calibri Light" pitchFamily="34" charset="0"/>
                <a:cs typeface="Calibri Light" pitchFamily="34" charset="0"/>
              </a:rPr>
              <a:t>pevnost vazby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.</a:t>
            </a:r>
          </a:p>
          <a:p>
            <a:endParaRPr lang="cs-CZ" dirty="0">
              <a:latin typeface="Calibri Light" pitchFamily="34" charset="0"/>
              <a:cs typeface="Calibri Light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Velikost či množství obou energií jsou totožné. Jediný rozdíl je ve znaménku. Měří se v </a:t>
            </a:r>
            <a:r>
              <a:rPr lang="cs-CZ" b="1" dirty="0" err="1" smtClean="0">
                <a:latin typeface="Calibri Light" pitchFamily="34" charset="0"/>
                <a:cs typeface="Calibri Light" pitchFamily="34" charset="0"/>
              </a:rPr>
              <a:t>kJ</a:t>
            </a:r>
            <a:r>
              <a:rPr lang="cs-CZ" b="1" dirty="0" smtClean="0">
                <a:latin typeface="Calibri Light" pitchFamily="34" charset="0"/>
                <a:ea typeface="Calibri"/>
                <a:cs typeface="Calibri Light" pitchFamily="34" charset="0"/>
              </a:rPr>
              <a:t>·mol</a:t>
            </a:r>
            <a:r>
              <a:rPr lang="cs-CZ" b="1" baseline="30000" dirty="0" smtClean="0">
                <a:latin typeface="Calibri Light" pitchFamily="34" charset="0"/>
                <a:ea typeface="Calibri"/>
                <a:cs typeface="Calibri Light" pitchFamily="34" charset="0"/>
              </a:rPr>
              <a:t>-1</a:t>
            </a:r>
            <a:r>
              <a:rPr lang="cs-CZ" dirty="0" smtClean="0">
                <a:latin typeface="Calibri Light" pitchFamily="34" charset="0"/>
                <a:ea typeface="Calibri"/>
                <a:cs typeface="Calibri Light" pitchFamily="34" charset="0"/>
              </a:rPr>
              <a:t>.</a:t>
            </a:r>
            <a:endParaRPr lang="cs-CZ" baseline="30000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7092280" y="6596390"/>
            <a:ext cx="27363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100" dirty="0" smtClean="0"/>
              <a:t>Tomáš Pelikán (484772)</a:t>
            </a:r>
            <a:endParaRPr lang="cs-CZ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>
                <a:latin typeface="Calibri Light" pitchFamily="34" charset="0"/>
                <a:cs typeface="Calibri Light" pitchFamily="34" charset="0"/>
              </a:rPr>
              <a:t>Slabé vazebné interakce – chování látek podle vazby</a:t>
            </a:r>
            <a:endParaRPr lang="cs-CZ" sz="2800" b="1" dirty="0">
              <a:latin typeface="Calibri Light" pitchFamily="34" charset="0"/>
              <a:cs typeface="Calibri Light" pitchFamily="34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1043608" y="1556792"/>
          <a:ext cx="6936432" cy="44082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34108"/>
                <a:gridCol w="1734108"/>
                <a:gridCol w="1734108"/>
                <a:gridCol w="1734108"/>
              </a:tblGrid>
              <a:tr h="752630">
                <a:tc>
                  <a:txBody>
                    <a:bodyPr/>
                    <a:lstStyle/>
                    <a:p>
                      <a:r>
                        <a:rPr lang="cs-CZ" dirty="0" smtClean="0"/>
                        <a:t>Látky s vazbou: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Nepolární</a:t>
                      </a:r>
                      <a:endParaRPr lang="cs-CZ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Polární či iontovou</a:t>
                      </a:r>
                      <a:endParaRPr lang="cs-CZ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Kovovou</a:t>
                      </a:r>
                      <a:endParaRPr lang="cs-CZ" b="1" dirty="0"/>
                    </a:p>
                  </a:txBody>
                  <a:tcPr anchor="ctr"/>
                </a:tc>
              </a:tr>
              <a:tr h="75263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Rozpustnost ve vodě:</a:t>
                      </a:r>
                      <a:endParaRPr lang="cs-CZ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4000" b="1" dirty="0" smtClean="0">
                          <a:solidFill>
                            <a:srgbClr val="FF0000"/>
                          </a:solidFill>
                        </a:rPr>
                        <a:t>×</a:t>
                      </a:r>
                      <a:endParaRPr lang="cs-CZ" sz="4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4000" b="1" dirty="0" smtClean="0">
                          <a:solidFill>
                            <a:srgbClr val="00B050"/>
                          </a:solidFill>
                        </a:rPr>
                        <a:t>✓</a:t>
                      </a:r>
                      <a:endParaRPr lang="cs-CZ" sz="4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4000" b="1" dirty="0" smtClean="0">
                          <a:solidFill>
                            <a:srgbClr val="FF0000"/>
                          </a:solidFill>
                        </a:rPr>
                        <a:t>×</a:t>
                      </a:r>
                    </a:p>
                  </a:txBody>
                  <a:tcPr anchor="ctr"/>
                </a:tc>
              </a:tr>
              <a:tr h="1397742"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Rozp</a:t>
                      </a:r>
                      <a:r>
                        <a:rPr lang="cs-CZ" b="1" dirty="0" smtClean="0"/>
                        <a:t>. v</a:t>
                      </a:r>
                      <a:r>
                        <a:rPr lang="cs-CZ" b="1" baseline="0" dirty="0" smtClean="0"/>
                        <a:t> nepolárních rozpouštědlech:</a:t>
                      </a:r>
                      <a:endParaRPr lang="cs-CZ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4000" b="1" dirty="0" smtClean="0">
                          <a:solidFill>
                            <a:srgbClr val="00B050"/>
                          </a:solidFill>
                        </a:rPr>
                        <a:t>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4000" b="1" dirty="0" smtClean="0">
                          <a:solidFill>
                            <a:srgbClr val="FF0000"/>
                          </a:solidFill>
                        </a:rPr>
                        <a:t>×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4000" b="1" dirty="0" smtClean="0">
                          <a:solidFill>
                            <a:srgbClr val="FF0000"/>
                          </a:solidFill>
                        </a:rPr>
                        <a:t>×</a:t>
                      </a:r>
                    </a:p>
                  </a:txBody>
                  <a:tcPr anchor="ctr"/>
                </a:tc>
              </a:tr>
              <a:tr h="7526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smtClean="0"/>
                        <a:t>Vedení el. proudu: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4000" b="1" dirty="0" smtClean="0">
                          <a:solidFill>
                            <a:srgbClr val="FF0000"/>
                          </a:solidFill>
                        </a:rPr>
                        <a:t>×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4000" b="1" dirty="0" smtClean="0">
                          <a:solidFill>
                            <a:srgbClr val="00B050"/>
                          </a:solidFill>
                        </a:rPr>
                        <a:t>✓</a:t>
                      </a:r>
                      <a:r>
                        <a:rPr lang="cs-CZ" sz="4000" b="1" dirty="0" smtClean="0"/>
                        <a:t>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4000" b="1" dirty="0" smtClean="0">
                          <a:solidFill>
                            <a:srgbClr val="00B050"/>
                          </a:solidFill>
                        </a:rPr>
                        <a:t>✓</a:t>
                      </a:r>
                    </a:p>
                  </a:txBody>
                  <a:tcPr anchor="ctr"/>
                </a:tc>
              </a:tr>
              <a:tr h="75263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Kujnost + tažnost:</a:t>
                      </a:r>
                      <a:endParaRPr lang="cs-CZ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4000" b="1" dirty="0" smtClean="0">
                          <a:solidFill>
                            <a:srgbClr val="FF0000"/>
                          </a:solidFill>
                        </a:rPr>
                        <a:t>×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4000" b="1" dirty="0" smtClean="0">
                          <a:solidFill>
                            <a:srgbClr val="FF0000"/>
                          </a:solidFill>
                        </a:rPr>
                        <a:t>×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4000" b="1" dirty="0" smtClean="0">
                          <a:solidFill>
                            <a:srgbClr val="00B050"/>
                          </a:solidFill>
                        </a:rPr>
                        <a:t>✓</a:t>
                      </a:r>
                      <a:r>
                        <a:rPr lang="cs-CZ" sz="4000" b="1" dirty="0" smtClean="0">
                          <a:solidFill>
                            <a:schemeClr val="tx1"/>
                          </a:solidFill>
                        </a:rPr>
                        <a:t>*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7092280" y="6596390"/>
            <a:ext cx="27363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100" dirty="0" smtClean="0"/>
              <a:t>Tomáš Pelikán (484772)</a:t>
            </a:r>
            <a:endParaRPr lang="cs-CZ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>
                <a:latin typeface="Calibri Light" pitchFamily="34" charset="0"/>
                <a:cs typeface="Calibri Light" pitchFamily="34" charset="0"/>
              </a:rPr>
              <a:t>Seznam zdrojů</a:t>
            </a:r>
            <a:endParaRPr lang="cs-CZ" sz="2800" b="1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11560" y="1556792"/>
            <a:ext cx="792088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1600" dirty="0" smtClean="0">
                <a:latin typeface="Calibri Light" pitchFamily="34" charset="0"/>
                <a:ea typeface="Cambria Math"/>
                <a:cs typeface="Calibri Light" pitchFamily="34" charset="0"/>
              </a:rPr>
              <a:t> Benešová, M., </a:t>
            </a:r>
            <a:r>
              <a:rPr lang="cs-CZ" sz="1600" dirty="0" err="1" smtClean="0">
                <a:latin typeface="Calibri Light" pitchFamily="34" charset="0"/>
                <a:ea typeface="Cambria Math"/>
                <a:cs typeface="Calibri Light" pitchFamily="34" charset="0"/>
              </a:rPr>
              <a:t>Pfeiferová</a:t>
            </a:r>
            <a:r>
              <a:rPr lang="cs-CZ" sz="1600" dirty="0" smtClean="0">
                <a:latin typeface="Calibri Light" pitchFamily="34" charset="0"/>
                <a:ea typeface="Cambria Math"/>
                <a:cs typeface="Calibri Light" pitchFamily="34" charset="0"/>
              </a:rPr>
              <a:t>, E., &amp; </a:t>
            </a:r>
            <a:r>
              <a:rPr lang="cs-CZ" sz="1600" dirty="0" err="1" smtClean="0">
                <a:latin typeface="Calibri Light" pitchFamily="34" charset="0"/>
                <a:ea typeface="Cambria Math"/>
                <a:cs typeface="Calibri Light" pitchFamily="34" charset="0"/>
              </a:rPr>
              <a:t>Satrapová</a:t>
            </a:r>
            <a:r>
              <a:rPr lang="cs-CZ" sz="1600" dirty="0" smtClean="0">
                <a:latin typeface="Calibri Light" pitchFamily="34" charset="0"/>
                <a:ea typeface="Cambria Math"/>
                <a:cs typeface="Calibri Light" pitchFamily="34" charset="0"/>
              </a:rPr>
              <a:t>, H. (c2014). </a:t>
            </a:r>
            <a:r>
              <a:rPr lang="cs-CZ" sz="1600" i="1" dirty="0" smtClean="0">
                <a:latin typeface="Calibri Light" pitchFamily="34" charset="0"/>
                <a:ea typeface="Cambria Math"/>
                <a:cs typeface="Calibri Light" pitchFamily="34" charset="0"/>
              </a:rPr>
              <a:t>Odmaturuj! z chemie</a:t>
            </a:r>
            <a:r>
              <a:rPr lang="cs-CZ" sz="1600" dirty="0" smtClean="0">
                <a:latin typeface="Calibri Light" pitchFamily="34" charset="0"/>
                <a:ea typeface="Cambria Math"/>
                <a:cs typeface="Calibri Light" pitchFamily="34" charset="0"/>
              </a:rPr>
              <a:t>. Nakladatelství DIDAKTIS spol. s.r.o.</a:t>
            </a:r>
          </a:p>
          <a:p>
            <a:pPr>
              <a:buFont typeface="Arial" pitchFamily="34" charset="0"/>
              <a:buChar char="•"/>
            </a:pPr>
            <a:r>
              <a:rPr lang="cs-CZ" sz="1600" dirty="0" smtClean="0">
                <a:latin typeface="Calibri Light" pitchFamily="34" charset="0"/>
                <a:ea typeface="Cambria Math"/>
                <a:cs typeface="Calibri Light" pitchFamily="34" charset="0"/>
              </a:rPr>
              <a:t> Blažek, J., &amp; </a:t>
            </a:r>
            <a:r>
              <a:rPr lang="cs-CZ" sz="1600" dirty="0" err="1" smtClean="0">
                <a:latin typeface="Calibri Light" pitchFamily="34" charset="0"/>
                <a:ea typeface="Cambria Math"/>
                <a:cs typeface="Calibri Light" pitchFamily="34" charset="0"/>
              </a:rPr>
              <a:t>Fabini</a:t>
            </a:r>
            <a:r>
              <a:rPr lang="cs-CZ" sz="1600" dirty="0" smtClean="0">
                <a:latin typeface="Calibri Light" pitchFamily="34" charset="0"/>
                <a:ea typeface="Cambria Math"/>
                <a:cs typeface="Calibri Light" pitchFamily="34" charset="0"/>
              </a:rPr>
              <a:t>, J. (1999). </a:t>
            </a:r>
            <a:r>
              <a:rPr lang="cs-CZ" sz="1600" i="1" dirty="0" smtClean="0">
                <a:latin typeface="Calibri Light" pitchFamily="34" charset="0"/>
                <a:ea typeface="Cambria Math"/>
                <a:cs typeface="Calibri Light" pitchFamily="34" charset="0"/>
              </a:rPr>
              <a:t>Chemie pro studijní obory SOŠ a SOU nechemického zaměření</a:t>
            </a:r>
            <a:r>
              <a:rPr lang="cs-CZ" sz="1600" dirty="0" smtClean="0">
                <a:latin typeface="Calibri Light" pitchFamily="34" charset="0"/>
                <a:ea typeface="Cambria Math"/>
                <a:cs typeface="Calibri Light" pitchFamily="34" charset="0"/>
              </a:rPr>
              <a:t>. Praha: SPN – pedagogické nakladatelství.</a:t>
            </a:r>
          </a:p>
          <a:p>
            <a:pPr>
              <a:buFont typeface="Arial" pitchFamily="34" charset="0"/>
              <a:buChar char="•"/>
            </a:pPr>
            <a:r>
              <a:rPr lang="cs-CZ" sz="1600" dirty="0" smtClean="0">
                <a:latin typeface="Calibri Light" pitchFamily="34" charset="0"/>
                <a:ea typeface="Cambria Math"/>
                <a:cs typeface="Calibri Light" pitchFamily="34" charset="0"/>
              </a:rPr>
              <a:t> </a:t>
            </a:r>
            <a:r>
              <a:rPr lang="cs-CZ" sz="1600" dirty="0" err="1" smtClean="0">
                <a:latin typeface="Calibri Light" pitchFamily="34" charset="0"/>
                <a:ea typeface="Cambria Math"/>
                <a:cs typeface="Calibri Light" pitchFamily="34" charset="0"/>
              </a:rPr>
              <a:t>Flemr</a:t>
            </a:r>
            <a:r>
              <a:rPr lang="cs-CZ" sz="1600" dirty="0" smtClean="0">
                <a:latin typeface="Calibri Light" pitchFamily="34" charset="0"/>
                <a:ea typeface="Cambria Math"/>
                <a:cs typeface="Calibri Light" pitchFamily="34" charset="0"/>
              </a:rPr>
              <a:t>, V., &amp; Dušek, B. (2001). </a:t>
            </a:r>
            <a:r>
              <a:rPr lang="cs-CZ" sz="1600" i="1" dirty="0" smtClean="0">
                <a:latin typeface="Calibri Light" pitchFamily="34" charset="0"/>
                <a:ea typeface="Cambria Math"/>
                <a:cs typeface="Calibri Light" pitchFamily="34" charset="0"/>
              </a:rPr>
              <a:t>Chemie pro gymnázia</a:t>
            </a:r>
            <a:r>
              <a:rPr lang="cs-CZ" sz="1600" dirty="0" smtClean="0">
                <a:latin typeface="Calibri Light" pitchFamily="34" charset="0"/>
                <a:ea typeface="Cambria Math"/>
                <a:cs typeface="Calibri Light" pitchFamily="34" charset="0"/>
              </a:rPr>
              <a:t>. Praha: SPN – pedagogické nakladatelství.</a:t>
            </a:r>
          </a:p>
          <a:p>
            <a:pPr>
              <a:buFont typeface="Arial" pitchFamily="34" charset="0"/>
              <a:buChar char="•"/>
            </a:pPr>
            <a:r>
              <a:rPr lang="cs-CZ" sz="1600" dirty="0" smtClean="0">
                <a:latin typeface="Calibri Light" pitchFamily="34" charset="0"/>
                <a:ea typeface="Cambria Math"/>
                <a:cs typeface="Calibri Light" pitchFamily="34" charset="0"/>
              </a:rPr>
              <a:t> </a:t>
            </a:r>
            <a:r>
              <a:rPr lang="cs-CZ" sz="1600" dirty="0" err="1" smtClean="0">
                <a:latin typeface="Calibri Light" pitchFamily="34" charset="0"/>
                <a:ea typeface="Cambria Math"/>
                <a:cs typeface="Calibri Light" pitchFamily="34" charset="0"/>
              </a:rPr>
              <a:t>Leach</a:t>
            </a:r>
            <a:r>
              <a:rPr lang="cs-CZ" sz="1600" dirty="0" smtClean="0">
                <a:latin typeface="Calibri Light" pitchFamily="34" charset="0"/>
                <a:ea typeface="Cambria Math"/>
                <a:cs typeface="Calibri Light" pitchFamily="34" charset="0"/>
              </a:rPr>
              <a:t>, R. M. (1999). </a:t>
            </a:r>
            <a:r>
              <a:rPr lang="cs-CZ" sz="1600" i="1" dirty="0" err="1" smtClean="0">
                <a:latin typeface="Calibri Light" pitchFamily="34" charset="0"/>
                <a:ea typeface="Cambria Math"/>
                <a:cs typeface="Calibri Light" pitchFamily="34" charset="0"/>
              </a:rPr>
              <a:t>The</a:t>
            </a:r>
            <a:r>
              <a:rPr lang="cs-CZ" sz="1600" i="1" dirty="0" smtClean="0">
                <a:latin typeface="Calibri Light" pitchFamily="34" charset="0"/>
                <a:ea typeface="Cambria Math"/>
                <a:cs typeface="Calibri Light" pitchFamily="34" charset="0"/>
              </a:rPr>
              <a:t> </a:t>
            </a:r>
            <a:r>
              <a:rPr lang="cs-CZ" sz="1600" i="1" dirty="0" err="1" smtClean="0">
                <a:latin typeface="Calibri Light" pitchFamily="34" charset="0"/>
                <a:ea typeface="Cambria Math"/>
                <a:cs typeface="Calibri Light" pitchFamily="34" charset="0"/>
              </a:rPr>
              <a:t>Chemogenesis</a:t>
            </a:r>
            <a:r>
              <a:rPr lang="cs-CZ" sz="1600" i="1" dirty="0" smtClean="0">
                <a:latin typeface="Calibri Light" pitchFamily="34" charset="0"/>
                <a:ea typeface="Cambria Math"/>
                <a:cs typeface="Calibri Light" pitchFamily="34" charset="0"/>
              </a:rPr>
              <a:t> Web </a:t>
            </a:r>
            <a:r>
              <a:rPr lang="cs-CZ" sz="1600" i="1" dirty="0" err="1" smtClean="0">
                <a:latin typeface="Calibri Light" pitchFamily="34" charset="0"/>
                <a:ea typeface="Cambria Math"/>
                <a:cs typeface="Calibri Light" pitchFamily="34" charset="0"/>
              </a:rPr>
              <a:t>Book</a:t>
            </a:r>
            <a:r>
              <a:rPr lang="cs-CZ" sz="1600" dirty="0" smtClean="0">
                <a:latin typeface="Calibri Light" pitchFamily="34" charset="0"/>
                <a:ea typeface="Cambria Math"/>
                <a:cs typeface="Calibri Light" pitchFamily="34" charset="0"/>
              </a:rPr>
              <a:t>. </a:t>
            </a:r>
            <a:r>
              <a:rPr lang="cs-CZ" sz="1600" dirty="0" err="1" smtClean="0">
                <a:hlinkClick r:id="rId2"/>
              </a:rPr>
              <a:t>The</a:t>
            </a:r>
            <a:r>
              <a:rPr lang="cs-CZ" sz="1600" dirty="0" smtClean="0">
                <a:hlinkClick r:id="rId2"/>
              </a:rPr>
              <a:t> </a:t>
            </a:r>
            <a:r>
              <a:rPr lang="cs-CZ" sz="1600" dirty="0" err="1" smtClean="0">
                <a:hlinkClick r:id="rId2"/>
              </a:rPr>
              <a:t>Chemogenesis</a:t>
            </a:r>
            <a:r>
              <a:rPr lang="cs-CZ" sz="1600" dirty="0" smtClean="0">
                <a:hlinkClick r:id="rId2"/>
              </a:rPr>
              <a:t> Web </a:t>
            </a:r>
            <a:r>
              <a:rPr lang="cs-CZ" sz="1600" dirty="0" err="1" smtClean="0">
                <a:hlinkClick r:id="rId2"/>
              </a:rPr>
              <a:t>Book</a:t>
            </a:r>
            <a:r>
              <a:rPr lang="cs-CZ" sz="1600" dirty="0" smtClean="0">
                <a:hlinkClick r:id="rId2"/>
              </a:rPr>
              <a:t> | </a:t>
            </a:r>
            <a:r>
              <a:rPr lang="cs-CZ" sz="1600" dirty="0" err="1" smtClean="0">
                <a:hlinkClick r:id="rId2"/>
              </a:rPr>
              <a:t>Title</a:t>
            </a:r>
            <a:r>
              <a:rPr lang="cs-CZ" sz="1600" dirty="0" smtClean="0">
                <a:hlinkClick r:id="rId2"/>
              </a:rPr>
              <a:t> </a:t>
            </a:r>
            <a:r>
              <a:rPr lang="cs-CZ" sz="1600" dirty="0" err="1" smtClean="0">
                <a:hlinkClick r:id="rId2"/>
              </a:rPr>
              <a:t>Page</a:t>
            </a:r>
            <a:r>
              <a:rPr lang="cs-CZ" sz="1600" dirty="0" smtClean="0">
                <a:hlinkClick r:id="rId2"/>
              </a:rPr>
              <a:t> (meta-</a:t>
            </a:r>
            <a:r>
              <a:rPr lang="cs-CZ" sz="1600" dirty="0" err="1" smtClean="0">
                <a:hlinkClick r:id="rId2"/>
              </a:rPr>
              <a:t>synthesis.com</a:t>
            </a:r>
            <a:r>
              <a:rPr lang="cs-CZ" sz="1600" dirty="0" smtClean="0">
                <a:hlinkClick r:id="rId2"/>
              </a:rPr>
              <a:t>)</a:t>
            </a:r>
            <a:endParaRPr lang="cs-CZ" sz="1600" dirty="0" smtClean="0">
              <a:latin typeface="Calibri Light" pitchFamily="34" charset="0"/>
              <a:cs typeface="Calibri Light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1600" dirty="0" smtClean="0">
                <a:latin typeface="Calibri Light" pitchFamily="34" charset="0"/>
                <a:cs typeface="Calibri Light" pitchFamily="34" charset="0"/>
              </a:rPr>
              <a:t> Straka, P. (1995). </a:t>
            </a:r>
            <a:r>
              <a:rPr lang="cs-CZ" sz="1600" i="1" dirty="0" smtClean="0">
                <a:latin typeface="Calibri Light" pitchFamily="34" charset="0"/>
                <a:cs typeface="Calibri Light" pitchFamily="34" charset="0"/>
              </a:rPr>
              <a:t>Obecná chemie</a:t>
            </a:r>
            <a:r>
              <a:rPr lang="cs-CZ" sz="1600" dirty="0" smtClean="0">
                <a:latin typeface="Calibri Light" pitchFamily="34" charset="0"/>
                <a:cs typeface="Calibri Light" pitchFamily="34" charset="0"/>
              </a:rPr>
              <a:t>. Litomyšl: Paseka.</a:t>
            </a:r>
          </a:p>
          <a:p>
            <a:pPr>
              <a:buFont typeface="Arial" pitchFamily="34" charset="0"/>
              <a:buChar char="•"/>
            </a:pPr>
            <a:r>
              <a:rPr lang="cs-CZ" sz="1600" dirty="0" smtClean="0">
                <a:latin typeface="Calibri Light" pitchFamily="34" charset="0"/>
                <a:cs typeface="Calibri Light" pitchFamily="34" charset="0"/>
              </a:rPr>
              <a:t> Šrámek, V. (2000). </a:t>
            </a:r>
            <a:r>
              <a:rPr lang="cs-CZ" sz="1600" i="1" dirty="0" smtClean="0">
                <a:latin typeface="Calibri Light" pitchFamily="34" charset="0"/>
                <a:cs typeface="Calibri Light" pitchFamily="34" charset="0"/>
              </a:rPr>
              <a:t>Obecná a anorganická chemie</a:t>
            </a:r>
            <a:r>
              <a:rPr lang="cs-CZ" sz="1600" dirty="0" smtClean="0">
                <a:latin typeface="Calibri Light" pitchFamily="34" charset="0"/>
                <a:cs typeface="Calibri Light" pitchFamily="34" charset="0"/>
              </a:rPr>
              <a:t>. Nakladatelství Olomouc.</a:t>
            </a:r>
          </a:p>
          <a:p>
            <a:pPr>
              <a:buFont typeface="Arial" pitchFamily="34" charset="0"/>
              <a:buChar char="•"/>
            </a:pPr>
            <a:r>
              <a:rPr lang="cs-CZ" sz="1600" dirty="0" smtClean="0">
                <a:latin typeface="Calibri Light" pitchFamily="34" charset="0"/>
                <a:cs typeface="Calibri Light" pitchFamily="34" charset="0"/>
              </a:rPr>
              <a:t> </a:t>
            </a:r>
            <a:r>
              <a:rPr lang="cs-CZ" sz="1600" dirty="0" err="1" smtClean="0">
                <a:latin typeface="Calibri Light" pitchFamily="34" charset="0"/>
                <a:cs typeface="Calibri Light" pitchFamily="34" charset="0"/>
              </a:rPr>
              <a:t>Cídlová</a:t>
            </a:r>
            <a:r>
              <a:rPr lang="cs-CZ" sz="1600" dirty="0" smtClean="0">
                <a:latin typeface="Calibri Light" pitchFamily="34" charset="0"/>
                <a:cs typeface="Calibri Light" pitchFamily="34" charset="0"/>
              </a:rPr>
              <a:t>, H., Mokrá, Z., &amp; Valová, B. (2018). </a:t>
            </a:r>
            <a:r>
              <a:rPr lang="cs-CZ" sz="1600" i="1" dirty="0" smtClean="0">
                <a:latin typeface="Calibri Light" pitchFamily="34" charset="0"/>
                <a:cs typeface="Calibri Light" pitchFamily="34" charset="0"/>
              </a:rPr>
              <a:t>Obecná chemie</a:t>
            </a:r>
            <a:r>
              <a:rPr lang="cs-CZ" sz="1600" dirty="0" smtClean="0">
                <a:latin typeface="Calibri Light" pitchFamily="34" charset="0"/>
                <a:cs typeface="Calibri Light" pitchFamily="34" charset="0"/>
              </a:rPr>
              <a:t>. Brno: Masarykova univerzita.</a:t>
            </a:r>
          </a:p>
          <a:p>
            <a:pPr>
              <a:buFont typeface="Arial" pitchFamily="34" charset="0"/>
              <a:buChar char="•"/>
            </a:pPr>
            <a:r>
              <a:rPr lang="cs-CZ" sz="1600" dirty="0" smtClean="0">
                <a:latin typeface="Calibri Light" pitchFamily="34" charset="0"/>
                <a:cs typeface="Calibri Light" pitchFamily="34" charset="0"/>
              </a:rPr>
              <a:t> Kratochvíl, M., Potáček, M., &amp; </a:t>
            </a:r>
            <a:r>
              <a:rPr lang="cs-CZ" sz="1600" dirty="0" err="1" smtClean="0">
                <a:latin typeface="Calibri Light" pitchFamily="34" charset="0"/>
                <a:cs typeface="Calibri Light" pitchFamily="34" charset="0"/>
              </a:rPr>
              <a:t>Šibor</a:t>
            </a:r>
            <a:r>
              <a:rPr lang="cs-CZ" sz="1600" dirty="0" smtClean="0">
                <a:latin typeface="Calibri Light" pitchFamily="34" charset="0"/>
                <a:cs typeface="Calibri Light" pitchFamily="34" charset="0"/>
              </a:rPr>
              <a:t>, J. (2004). </a:t>
            </a:r>
            <a:r>
              <a:rPr lang="cs-CZ" sz="1600" i="1" dirty="0" smtClean="0">
                <a:latin typeface="Calibri Light" pitchFamily="34" charset="0"/>
                <a:cs typeface="Calibri Light" pitchFamily="34" charset="0"/>
              </a:rPr>
              <a:t>Principy a modely organické chemie I</a:t>
            </a:r>
            <a:r>
              <a:rPr lang="cs-CZ" sz="1600" dirty="0" smtClean="0">
                <a:latin typeface="Calibri Light" pitchFamily="34" charset="0"/>
                <a:cs typeface="Calibri Light" pitchFamily="34" charset="0"/>
              </a:rPr>
              <a:t> (1. </a:t>
            </a:r>
            <a:r>
              <a:rPr lang="cs-CZ" sz="1600" dirty="0" err="1" smtClean="0">
                <a:latin typeface="Calibri Light" pitchFamily="34" charset="0"/>
                <a:cs typeface="Calibri Light" pitchFamily="34" charset="0"/>
              </a:rPr>
              <a:t>vyd</a:t>
            </a:r>
            <a:r>
              <a:rPr lang="cs-CZ" sz="1600" dirty="0" smtClean="0">
                <a:latin typeface="Calibri Light" pitchFamily="34" charset="0"/>
                <a:cs typeface="Calibri Light" pitchFamily="34" charset="0"/>
              </a:rPr>
              <a:t>.). Brno: Masarykova univerzita.</a:t>
            </a:r>
          </a:p>
          <a:p>
            <a:pPr>
              <a:buFont typeface="Arial" pitchFamily="34" charset="0"/>
              <a:buChar char="•"/>
            </a:pPr>
            <a:r>
              <a:rPr lang="cs-CZ" sz="1600" dirty="0" smtClean="0">
                <a:latin typeface="Calibri Light" pitchFamily="34" charset="0"/>
                <a:cs typeface="Calibri Light" pitchFamily="34" charset="0"/>
              </a:rPr>
              <a:t> Kratochvíl, M., Potáček, M., &amp; </a:t>
            </a:r>
            <a:r>
              <a:rPr lang="cs-CZ" sz="1600" dirty="0" err="1" smtClean="0">
                <a:latin typeface="Calibri Light" pitchFamily="34" charset="0"/>
                <a:cs typeface="Calibri Light" pitchFamily="34" charset="0"/>
              </a:rPr>
              <a:t>Šibor</a:t>
            </a:r>
            <a:r>
              <a:rPr lang="cs-CZ" sz="1600" dirty="0" smtClean="0">
                <a:latin typeface="Calibri Light" pitchFamily="34" charset="0"/>
                <a:cs typeface="Calibri Light" pitchFamily="34" charset="0"/>
              </a:rPr>
              <a:t>, J. (2004). </a:t>
            </a:r>
            <a:r>
              <a:rPr lang="cs-CZ" sz="1600" i="1" dirty="0" smtClean="0">
                <a:latin typeface="Calibri Light" pitchFamily="34" charset="0"/>
                <a:cs typeface="Calibri Light" pitchFamily="34" charset="0"/>
              </a:rPr>
              <a:t>Principy a modely organické chemie I</a:t>
            </a:r>
            <a:r>
              <a:rPr lang="cs-CZ" sz="1600" dirty="0" smtClean="0">
                <a:latin typeface="Calibri Light" pitchFamily="34" charset="0"/>
                <a:cs typeface="Calibri Light" pitchFamily="34" charset="0"/>
              </a:rPr>
              <a:t> (1. </a:t>
            </a:r>
            <a:r>
              <a:rPr lang="cs-CZ" sz="1600" dirty="0" err="1" smtClean="0">
                <a:latin typeface="Calibri Light" pitchFamily="34" charset="0"/>
                <a:cs typeface="Calibri Light" pitchFamily="34" charset="0"/>
              </a:rPr>
              <a:t>vyd</a:t>
            </a:r>
            <a:r>
              <a:rPr lang="cs-CZ" sz="1600" dirty="0" smtClean="0">
                <a:latin typeface="Calibri Light" pitchFamily="34" charset="0"/>
                <a:cs typeface="Calibri Light" pitchFamily="34" charset="0"/>
              </a:rPr>
              <a:t>.). Brno: Masarykova univerzita.</a:t>
            </a:r>
          </a:p>
          <a:p>
            <a:pPr>
              <a:buFont typeface="Arial" pitchFamily="34" charset="0"/>
              <a:buChar char="•"/>
            </a:pPr>
            <a:r>
              <a:rPr lang="cs-CZ" sz="1600" dirty="0" smtClean="0">
                <a:latin typeface="Calibri Light" pitchFamily="34" charset="0"/>
                <a:ea typeface="Cambria Math"/>
                <a:cs typeface="Calibri Light" pitchFamily="34" charset="0"/>
              </a:rPr>
              <a:t> </a:t>
            </a:r>
            <a:r>
              <a:rPr lang="cs-CZ" sz="1600" dirty="0" err="1" smtClean="0">
                <a:latin typeface="Calibri Light" pitchFamily="34" charset="0"/>
                <a:ea typeface="Cambria Math"/>
                <a:cs typeface="Calibri Light" pitchFamily="34" charset="0"/>
              </a:rPr>
              <a:t>Toužín</a:t>
            </a:r>
            <a:r>
              <a:rPr lang="cs-CZ" sz="1600" dirty="0" smtClean="0">
                <a:latin typeface="Calibri Light" pitchFamily="34" charset="0"/>
                <a:ea typeface="Cambria Math"/>
                <a:cs typeface="Calibri Light" pitchFamily="34" charset="0"/>
              </a:rPr>
              <a:t>, J. (2008). </a:t>
            </a:r>
            <a:r>
              <a:rPr lang="cs-CZ" sz="1600" i="1" dirty="0" smtClean="0">
                <a:latin typeface="Calibri Light" pitchFamily="34" charset="0"/>
                <a:ea typeface="Cambria Math"/>
                <a:cs typeface="Calibri Light" pitchFamily="34" charset="0"/>
              </a:rPr>
              <a:t>Stručný přehled chemie prvků</a:t>
            </a:r>
            <a:r>
              <a:rPr lang="cs-CZ" sz="1600" dirty="0" smtClean="0">
                <a:latin typeface="Calibri Light" pitchFamily="34" charset="0"/>
                <a:ea typeface="Cambria Math"/>
                <a:cs typeface="Calibri Light" pitchFamily="34" charset="0"/>
              </a:rPr>
              <a:t>. Brno: Masarykova univerzita.</a:t>
            </a:r>
          </a:p>
          <a:p>
            <a:pPr>
              <a:buFont typeface="Arial" pitchFamily="34" charset="0"/>
              <a:buChar char="•"/>
            </a:pPr>
            <a:r>
              <a:rPr lang="cs-CZ" sz="1600" dirty="0" smtClean="0">
                <a:latin typeface="Calibri Light" pitchFamily="34" charset="0"/>
                <a:ea typeface="Cambria Math"/>
                <a:cs typeface="Calibri Light" pitchFamily="34" charset="0"/>
              </a:rPr>
              <a:t> Bonusové materiály od: Mgr. Jiří </a:t>
            </a:r>
            <a:r>
              <a:rPr lang="cs-CZ" sz="1600" dirty="0" err="1" smtClean="0">
                <a:latin typeface="Calibri Light" pitchFamily="34" charset="0"/>
                <a:ea typeface="Cambria Math"/>
                <a:cs typeface="Calibri Light" pitchFamily="34" charset="0"/>
              </a:rPr>
              <a:t>Šibor</a:t>
            </a:r>
            <a:r>
              <a:rPr lang="cs-CZ" sz="1600" dirty="0" smtClean="0">
                <a:latin typeface="Calibri Light" pitchFamily="34" charset="0"/>
                <a:ea typeface="Cambria Math"/>
                <a:cs typeface="Calibri Light" pitchFamily="34" charset="0"/>
              </a:rPr>
              <a:t>, </a:t>
            </a:r>
            <a:r>
              <a:rPr lang="cs-CZ" sz="1600" dirty="0" err="1" smtClean="0">
                <a:latin typeface="Calibri Light" pitchFamily="34" charset="0"/>
                <a:ea typeface="Cambria Math"/>
                <a:cs typeface="Calibri Light" pitchFamily="34" charset="0"/>
              </a:rPr>
              <a:t>Ph.D</a:t>
            </a:r>
            <a:r>
              <a:rPr lang="cs-CZ" sz="1600" dirty="0" smtClean="0">
                <a:latin typeface="Calibri Light" pitchFamily="34" charset="0"/>
                <a:ea typeface="Cambria Math"/>
                <a:cs typeface="Calibri Light" pitchFamily="34" charset="0"/>
              </a:rPr>
              <a:t>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7092280" y="6596390"/>
            <a:ext cx="27363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100" dirty="0" smtClean="0"/>
              <a:t>Tomáš Pelikán (484772)</a:t>
            </a:r>
            <a:endParaRPr lang="cs-CZ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>
                <a:latin typeface="Calibri Light" pitchFamily="34" charset="0"/>
                <a:cs typeface="Calibri Light" pitchFamily="34" charset="0"/>
              </a:rPr>
              <a:t>Chemická vazba</a:t>
            </a:r>
            <a:endParaRPr lang="cs-CZ" sz="2800" b="1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467544" y="5445224"/>
            <a:ext cx="7920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Aby mohla nová chemická vazba vzniknout, je potřeba, aby se atomy daných prvků </a:t>
            </a:r>
            <a:r>
              <a:rPr lang="cs-CZ" b="1" u="sng" dirty="0" smtClean="0">
                <a:latin typeface="Calibri Light" pitchFamily="34" charset="0"/>
                <a:cs typeface="Calibri Light" pitchFamily="34" charset="0"/>
              </a:rPr>
              <a:t>přiblížily na adekvátní vzdálenost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a zároveň jejich </a:t>
            </a:r>
            <a:r>
              <a:rPr lang="cs-CZ" b="1" u="sng" dirty="0" smtClean="0">
                <a:latin typeface="Calibri Light" pitchFamily="34" charset="0"/>
                <a:cs typeface="Calibri Light" pitchFamily="34" charset="0"/>
              </a:rPr>
              <a:t>energie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, </a:t>
            </a:r>
            <a:r>
              <a:rPr lang="cs-CZ" b="1" u="sng" dirty="0" smtClean="0">
                <a:latin typeface="Calibri Light" pitchFamily="34" charset="0"/>
                <a:cs typeface="Calibri Light" pitchFamily="34" charset="0"/>
              </a:rPr>
              <a:t>orientace v prostoru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a </a:t>
            </a:r>
            <a:r>
              <a:rPr lang="cs-CZ" b="1" u="sng" dirty="0" smtClean="0">
                <a:latin typeface="Calibri Light" pitchFamily="34" charset="0"/>
                <a:cs typeface="Calibri Light" pitchFamily="34" charset="0"/>
              </a:rPr>
              <a:t>počet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musí být v souladu s tvorbou </a:t>
            </a:r>
            <a:r>
              <a:rPr lang="cs-CZ" b="1" u="sng" dirty="0" smtClean="0">
                <a:latin typeface="Calibri Light" pitchFamily="34" charset="0"/>
                <a:cs typeface="Calibri Light" pitchFamily="34" charset="0"/>
              </a:rPr>
              <a:t>vazebných elektronových párů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.</a:t>
            </a:r>
            <a:endParaRPr lang="cs-CZ" baseline="30000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6146" name="AutoShape 2" descr="Připrav se - Obecná a anorganická chemie: Chemická vazba | E-learning VŠCH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148" name="AutoShape 4" descr="https://e-learning.vscht.cz/pluginfile.php/47147/mod_page/content/44/a%20%281%29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150" name="AutoShape 6" descr="https://e-learning.vscht.cz/pluginfile.php/47147/mod_page/content/44/a%20%281%29.png"/>
          <p:cNvSpPr>
            <a:spLocks noChangeAspect="1" noChangeArrowheads="1"/>
          </p:cNvSpPr>
          <p:nvPr/>
        </p:nvSpPr>
        <p:spPr bwMode="auto">
          <a:xfrm>
            <a:off x="155575" y="-1241425"/>
            <a:ext cx="3819525" cy="2600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cxnSp>
        <p:nvCxnSpPr>
          <p:cNvPr id="9" name="Přímá spojovací čára 8"/>
          <p:cNvCxnSpPr/>
          <p:nvPr/>
        </p:nvCxnSpPr>
        <p:spPr>
          <a:xfrm flipV="1">
            <a:off x="1619672" y="1412776"/>
            <a:ext cx="0" cy="338437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 flipV="1">
            <a:off x="1619672" y="2060848"/>
            <a:ext cx="5392216" cy="838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Volný tvar 13"/>
          <p:cNvSpPr/>
          <p:nvPr/>
        </p:nvSpPr>
        <p:spPr>
          <a:xfrm>
            <a:off x="1763688" y="1412776"/>
            <a:ext cx="5243602" cy="2912571"/>
          </a:xfrm>
          <a:custGeom>
            <a:avLst/>
            <a:gdLst>
              <a:gd name="connsiteX0" fmla="*/ 5234474 w 5234474"/>
              <a:gd name="connsiteY0" fmla="*/ 746449 h 2901821"/>
              <a:gd name="connsiteX1" fmla="*/ 1828800 w 5234474"/>
              <a:gd name="connsiteY1" fmla="*/ 1175657 h 2901821"/>
              <a:gd name="connsiteX2" fmla="*/ 727788 w 5234474"/>
              <a:gd name="connsiteY2" fmla="*/ 2705878 h 2901821"/>
              <a:gd name="connsiteX3" fmla="*/ 0 w 5234474"/>
              <a:gd name="connsiteY3" fmla="*/ 0 h 2901821"/>
              <a:gd name="connsiteX0" fmla="*/ 5234474 w 5234474"/>
              <a:gd name="connsiteY0" fmla="*/ 746449 h 2980117"/>
              <a:gd name="connsiteX1" fmla="*/ 1828800 w 5234474"/>
              <a:gd name="connsiteY1" fmla="*/ 1175657 h 2980117"/>
              <a:gd name="connsiteX2" fmla="*/ 566936 w 5234474"/>
              <a:gd name="connsiteY2" fmla="*/ 2784174 h 2980117"/>
              <a:gd name="connsiteX3" fmla="*/ 0 w 5234474"/>
              <a:gd name="connsiteY3" fmla="*/ 0 h 2980117"/>
              <a:gd name="connsiteX0" fmla="*/ 5234474 w 5234474"/>
              <a:gd name="connsiteY0" fmla="*/ 746449 h 2980117"/>
              <a:gd name="connsiteX1" fmla="*/ 1828800 w 5234474"/>
              <a:gd name="connsiteY1" fmla="*/ 1175657 h 2980117"/>
              <a:gd name="connsiteX2" fmla="*/ 566936 w 5234474"/>
              <a:gd name="connsiteY2" fmla="*/ 2784174 h 2980117"/>
              <a:gd name="connsiteX3" fmla="*/ 0 w 5234474"/>
              <a:gd name="connsiteY3" fmla="*/ 0 h 2980117"/>
              <a:gd name="connsiteX0" fmla="*/ 5243602 w 5243602"/>
              <a:gd name="connsiteY0" fmla="*/ 770587 h 3004255"/>
              <a:gd name="connsiteX1" fmla="*/ 1837928 w 5243602"/>
              <a:gd name="connsiteY1" fmla="*/ 1199795 h 3004255"/>
              <a:gd name="connsiteX2" fmla="*/ 576064 w 5243602"/>
              <a:gd name="connsiteY2" fmla="*/ 2808312 h 3004255"/>
              <a:gd name="connsiteX3" fmla="*/ 0 w 5243602"/>
              <a:gd name="connsiteY3" fmla="*/ 0 h 3004255"/>
              <a:gd name="connsiteX0" fmla="*/ 5243602 w 5243602"/>
              <a:gd name="connsiteY0" fmla="*/ 770587 h 3004255"/>
              <a:gd name="connsiteX1" fmla="*/ 1837928 w 5243602"/>
              <a:gd name="connsiteY1" fmla="*/ 1199795 h 3004255"/>
              <a:gd name="connsiteX2" fmla="*/ 576064 w 5243602"/>
              <a:gd name="connsiteY2" fmla="*/ 2808312 h 3004255"/>
              <a:gd name="connsiteX3" fmla="*/ 0 w 5243602"/>
              <a:gd name="connsiteY3" fmla="*/ 0 h 3004255"/>
              <a:gd name="connsiteX0" fmla="*/ 5243602 w 5243602"/>
              <a:gd name="connsiteY0" fmla="*/ 770587 h 3004255"/>
              <a:gd name="connsiteX1" fmla="*/ 1837928 w 5243602"/>
              <a:gd name="connsiteY1" fmla="*/ 1199795 h 3004255"/>
              <a:gd name="connsiteX2" fmla="*/ 576064 w 5243602"/>
              <a:gd name="connsiteY2" fmla="*/ 2808312 h 3004255"/>
              <a:gd name="connsiteX3" fmla="*/ 0 w 5243602"/>
              <a:gd name="connsiteY3" fmla="*/ 0 h 3004255"/>
              <a:gd name="connsiteX0" fmla="*/ 5243602 w 5243602"/>
              <a:gd name="connsiteY0" fmla="*/ 770587 h 2912571"/>
              <a:gd name="connsiteX1" fmla="*/ 1837928 w 5243602"/>
              <a:gd name="connsiteY1" fmla="*/ 1199795 h 2912571"/>
              <a:gd name="connsiteX2" fmla="*/ 576064 w 5243602"/>
              <a:gd name="connsiteY2" fmla="*/ 2808312 h 2912571"/>
              <a:gd name="connsiteX3" fmla="*/ 0 w 5243602"/>
              <a:gd name="connsiteY3" fmla="*/ 0 h 29125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43602" h="2912571">
                <a:moveTo>
                  <a:pt x="5243602" y="770587"/>
                </a:moveTo>
                <a:cubicBezTo>
                  <a:pt x="3916322" y="821905"/>
                  <a:pt x="2615851" y="860174"/>
                  <a:pt x="1837928" y="1199795"/>
                </a:cubicBezTo>
                <a:cubicBezTo>
                  <a:pt x="1060005" y="1539416"/>
                  <a:pt x="856321" y="2912571"/>
                  <a:pt x="576064" y="2808312"/>
                </a:cubicBezTo>
                <a:cubicBezTo>
                  <a:pt x="157674" y="2694113"/>
                  <a:pt x="79243" y="1258618"/>
                  <a:pt x="0" y="0"/>
                </a:cubicBezTo>
              </a:path>
            </a:pathLst>
          </a:cu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TextovéPole 14"/>
          <p:cNvSpPr txBox="1"/>
          <p:nvPr/>
        </p:nvSpPr>
        <p:spPr>
          <a:xfrm>
            <a:off x="1259632" y="191683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0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1187624" y="119675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E</a:t>
            </a:r>
            <a:r>
              <a:rPr lang="cs-CZ" baseline="-25000" dirty="0" err="1" smtClean="0"/>
              <a:t>p</a:t>
            </a:r>
            <a:endParaRPr lang="cs-CZ" baseline="-250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6660232" y="162880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</a:t>
            </a:r>
            <a:endParaRPr lang="cs-CZ" dirty="0"/>
          </a:p>
        </p:txBody>
      </p:sp>
      <p:cxnSp>
        <p:nvCxnSpPr>
          <p:cNvPr id="19" name="Přímá spojovací šipka 18"/>
          <p:cNvCxnSpPr/>
          <p:nvPr/>
        </p:nvCxnSpPr>
        <p:spPr>
          <a:xfrm>
            <a:off x="1979712" y="4797152"/>
            <a:ext cx="4824536" cy="0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Elipsa 19"/>
          <p:cNvSpPr/>
          <p:nvPr/>
        </p:nvSpPr>
        <p:spPr>
          <a:xfrm>
            <a:off x="2195736" y="4941168"/>
            <a:ext cx="72008" cy="36004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Elipsa 20"/>
          <p:cNvSpPr/>
          <p:nvPr/>
        </p:nvSpPr>
        <p:spPr>
          <a:xfrm>
            <a:off x="2195736" y="4941168"/>
            <a:ext cx="72008" cy="36004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Elipsa 21"/>
          <p:cNvSpPr/>
          <p:nvPr/>
        </p:nvSpPr>
        <p:spPr>
          <a:xfrm>
            <a:off x="2195736" y="4941168"/>
            <a:ext cx="72008" cy="36004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scene3d>
            <a:camera prst="orthographicFront">
              <a:rot lat="0" lon="0" rev="27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Elipsa 22"/>
          <p:cNvSpPr/>
          <p:nvPr/>
        </p:nvSpPr>
        <p:spPr>
          <a:xfrm>
            <a:off x="6516216" y="4941168"/>
            <a:ext cx="72008" cy="36004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Elipsa 23"/>
          <p:cNvSpPr/>
          <p:nvPr/>
        </p:nvSpPr>
        <p:spPr>
          <a:xfrm>
            <a:off x="6516216" y="4941168"/>
            <a:ext cx="72008" cy="36004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Elipsa 24"/>
          <p:cNvSpPr/>
          <p:nvPr/>
        </p:nvSpPr>
        <p:spPr>
          <a:xfrm>
            <a:off x="6516216" y="4941168"/>
            <a:ext cx="72008" cy="36004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scene3d>
            <a:camera prst="orthographicFront">
              <a:rot lat="0" lon="0" rev="27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Elipsa 26"/>
          <p:cNvSpPr/>
          <p:nvPr/>
        </p:nvSpPr>
        <p:spPr>
          <a:xfrm>
            <a:off x="2123728" y="4149080"/>
            <a:ext cx="72008" cy="36004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Elipsa 27"/>
          <p:cNvSpPr/>
          <p:nvPr/>
        </p:nvSpPr>
        <p:spPr>
          <a:xfrm>
            <a:off x="2123728" y="4149080"/>
            <a:ext cx="72008" cy="36004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Elipsa 28"/>
          <p:cNvSpPr/>
          <p:nvPr/>
        </p:nvSpPr>
        <p:spPr>
          <a:xfrm>
            <a:off x="2123728" y="4149080"/>
            <a:ext cx="72008" cy="36004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scene3d>
            <a:camera prst="orthographicFront">
              <a:rot lat="0" lon="0" rev="27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Elipsa 29"/>
          <p:cNvSpPr/>
          <p:nvPr/>
        </p:nvSpPr>
        <p:spPr>
          <a:xfrm>
            <a:off x="2483768" y="4149080"/>
            <a:ext cx="72008" cy="36004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Elipsa 30"/>
          <p:cNvSpPr/>
          <p:nvPr/>
        </p:nvSpPr>
        <p:spPr>
          <a:xfrm>
            <a:off x="2483768" y="4149080"/>
            <a:ext cx="72008" cy="36004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Elipsa 31"/>
          <p:cNvSpPr/>
          <p:nvPr/>
        </p:nvSpPr>
        <p:spPr>
          <a:xfrm>
            <a:off x="2483768" y="4149080"/>
            <a:ext cx="72008" cy="36004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scene3d>
            <a:camera prst="orthographicFront">
              <a:rot lat="0" lon="0" rev="27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TextovéPole 25"/>
          <p:cNvSpPr txBox="1"/>
          <p:nvPr/>
        </p:nvSpPr>
        <p:spPr>
          <a:xfrm>
            <a:off x="7092280" y="6596390"/>
            <a:ext cx="27363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100" dirty="0" smtClean="0"/>
              <a:t>Tomáš Pelikán (484772)</a:t>
            </a:r>
            <a:endParaRPr lang="cs-CZ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>
                <a:latin typeface="Calibri Light" pitchFamily="34" charset="0"/>
                <a:cs typeface="Calibri Light" pitchFamily="34" charset="0"/>
              </a:rPr>
              <a:t>Chemická vazba</a:t>
            </a:r>
            <a:endParaRPr lang="cs-CZ" sz="2800" b="1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611560" y="1556792"/>
            <a:ext cx="79208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Vazba je tvořena </a:t>
            </a:r>
            <a:r>
              <a:rPr lang="cs-CZ" u="sng" dirty="0" smtClean="0">
                <a:latin typeface="Calibri Light" pitchFamily="34" charset="0"/>
                <a:cs typeface="Calibri Light" pitchFamily="34" charset="0"/>
              </a:rPr>
              <a:t>elektrony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, které se nacházejí v </a:t>
            </a:r>
            <a:r>
              <a:rPr lang="cs-CZ" u="sng" dirty="0" smtClean="0">
                <a:latin typeface="Calibri Light" pitchFamily="34" charset="0"/>
                <a:cs typeface="Calibri Light" pitchFamily="34" charset="0"/>
              </a:rPr>
              <a:t>elektronových orbitalech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.</a:t>
            </a:r>
            <a:endParaRPr lang="cs-CZ" baseline="30000" dirty="0" smtClean="0">
              <a:latin typeface="Calibri Light" pitchFamily="34" charset="0"/>
              <a:cs typeface="Calibri Light" pitchFamily="34" charset="0"/>
            </a:endParaRPr>
          </a:p>
          <a:p>
            <a:endParaRPr lang="cs-CZ" dirty="0">
              <a:latin typeface="Calibri Light" pitchFamily="34" charset="0"/>
              <a:cs typeface="Calibri Light" pitchFamily="34" charset="0"/>
            </a:endParaRPr>
          </a:p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Jejich </a:t>
            </a:r>
            <a:r>
              <a:rPr lang="cs-CZ" dirty="0" err="1" smtClean="0">
                <a:latin typeface="Calibri Light" pitchFamily="34" charset="0"/>
                <a:cs typeface="Calibri Light" pitchFamily="34" charset="0"/>
              </a:rPr>
              <a:t>překryvem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se vytvoří situace, ve které vzniká chemická vazba.</a:t>
            </a:r>
          </a:p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(z </a:t>
            </a:r>
            <a:r>
              <a:rPr lang="cs-CZ" b="1" dirty="0" smtClean="0">
                <a:latin typeface="Calibri Light" pitchFamily="34" charset="0"/>
                <a:cs typeface="Calibri Light" pitchFamily="34" charset="0"/>
              </a:rPr>
              <a:t>atomových orbitalů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se stávají </a:t>
            </a:r>
            <a:r>
              <a:rPr lang="cs-CZ" b="1" dirty="0" smtClean="0">
                <a:latin typeface="Calibri Light" pitchFamily="34" charset="0"/>
                <a:cs typeface="Calibri Light" pitchFamily="34" charset="0"/>
              </a:rPr>
              <a:t>molekulové orbitaly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)</a:t>
            </a:r>
          </a:p>
        </p:txBody>
      </p:sp>
      <p:sp>
        <p:nvSpPr>
          <p:cNvPr id="4" name="Elipsa 3"/>
          <p:cNvSpPr/>
          <p:nvPr/>
        </p:nvSpPr>
        <p:spPr>
          <a:xfrm>
            <a:off x="1907704" y="3284984"/>
            <a:ext cx="2808312" cy="2664296"/>
          </a:xfrm>
          <a:prstGeom prst="ellipse">
            <a:avLst/>
          </a:prstGeom>
          <a:noFill/>
          <a:ln w="508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Elipsa 5"/>
          <p:cNvSpPr/>
          <p:nvPr/>
        </p:nvSpPr>
        <p:spPr>
          <a:xfrm>
            <a:off x="3851920" y="3284984"/>
            <a:ext cx="2808312" cy="2664296"/>
          </a:xfrm>
          <a:prstGeom prst="ellipse">
            <a:avLst/>
          </a:prstGeom>
          <a:noFill/>
          <a:ln w="508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2771800" y="4005064"/>
            <a:ext cx="1029714" cy="12336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7200" b="1" dirty="0" smtClean="0">
                <a:latin typeface="Calibri Light" pitchFamily="34" charset="0"/>
                <a:cs typeface="Calibri Light" pitchFamily="34" charset="0"/>
              </a:rPr>
              <a:t>H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5076056" y="4005064"/>
            <a:ext cx="1029714" cy="12336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7200" b="1" dirty="0" smtClean="0">
                <a:latin typeface="Calibri Light" pitchFamily="34" charset="0"/>
                <a:cs typeface="Calibri Light" pitchFamily="34" charset="0"/>
              </a:rPr>
              <a:t>H</a:t>
            </a:r>
          </a:p>
        </p:txBody>
      </p:sp>
      <p:sp>
        <p:nvSpPr>
          <p:cNvPr id="9" name="Elipsa 8"/>
          <p:cNvSpPr/>
          <p:nvPr/>
        </p:nvSpPr>
        <p:spPr>
          <a:xfrm>
            <a:off x="3347864" y="3140968"/>
            <a:ext cx="374442" cy="367489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Elipsa 10"/>
          <p:cNvSpPr/>
          <p:nvPr/>
        </p:nvSpPr>
        <p:spPr>
          <a:xfrm>
            <a:off x="3707904" y="4365104"/>
            <a:ext cx="374442" cy="36748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Elipsa 11"/>
          <p:cNvSpPr/>
          <p:nvPr/>
        </p:nvSpPr>
        <p:spPr>
          <a:xfrm>
            <a:off x="4499992" y="4365104"/>
            <a:ext cx="374442" cy="36748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Elipsa 12"/>
          <p:cNvSpPr/>
          <p:nvPr/>
        </p:nvSpPr>
        <p:spPr>
          <a:xfrm>
            <a:off x="5076056" y="5733256"/>
            <a:ext cx="374442" cy="367489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TextovéPole 13"/>
          <p:cNvSpPr txBox="1"/>
          <p:nvPr/>
        </p:nvSpPr>
        <p:spPr>
          <a:xfrm>
            <a:off x="7092280" y="6596390"/>
            <a:ext cx="27363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100" dirty="0" smtClean="0"/>
              <a:t>Tomáš Pelikán (484772)</a:t>
            </a:r>
            <a:endParaRPr lang="cs-CZ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>
                <a:latin typeface="Calibri Light" pitchFamily="34" charset="0"/>
                <a:cs typeface="Calibri Light" pitchFamily="34" charset="0"/>
              </a:rPr>
              <a:t>Chemická vazba – kovalentní </a:t>
            </a:r>
            <a:endParaRPr lang="cs-CZ" sz="2800" b="1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611560" y="1556792"/>
            <a:ext cx="792088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Známe několik typů chemické vazby, které se vzájemně liší způsobem, jakým sdílí vazebné elektrony.</a:t>
            </a:r>
          </a:p>
          <a:p>
            <a:endParaRPr lang="cs-CZ" dirty="0" smtClean="0">
              <a:latin typeface="Calibri Light" pitchFamily="34" charset="0"/>
              <a:cs typeface="Calibri Light" pitchFamily="34" charset="0"/>
            </a:endParaRPr>
          </a:p>
          <a:p>
            <a:r>
              <a:rPr lang="cs-CZ" b="1" dirty="0" smtClean="0">
                <a:latin typeface="Calibri Light" pitchFamily="34" charset="0"/>
                <a:cs typeface="Calibri Light" pitchFamily="34" charset="0"/>
              </a:rPr>
              <a:t>Kovalentní vazba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je typická tím, že oba atomy daných prvků </a:t>
            </a:r>
            <a:r>
              <a:rPr lang="cs-CZ" u="sng" dirty="0" smtClean="0">
                <a:latin typeface="Calibri Light" pitchFamily="34" charset="0"/>
                <a:cs typeface="Calibri Light" pitchFamily="34" charset="0"/>
              </a:rPr>
              <a:t>sdílí vazebné elektrony spravedlivě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. Oba atomy jsou vlastníky vazebných elektronů.</a:t>
            </a:r>
          </a:p>
          <a:p>
            <a:endParaRPr lang="cs-CZ" dirty="0">
              <a:latin typeface="Calibri Light" pitchFamily="34" charset="0"/>
              <a:cs typeface="Calibri Light" pitchFamily="34" charset="0"/>
            </a:endParaRPr>
          </a:p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Dodržuje se </a:t>
            </a:r>
            <a:r>
              <a:rPr lang="cs-CZ" b="1" u="sng" dirty="0" err="1" smtClean="0">
                <a:latin typeface="Calibri Light" pitchFamily="34" charset="0"/>
                <a:cs typeface="Calibri Light" pitchFamily="34" charset="0"/>
              </a:rPr>
              <a:t>Pauliho</a:t>
            </a:r>
            <a:r>
              <a:rPr lang="cs-CZ" b="1" u="sng" dirty="0" smtClean="0">
                <a:latin typeface="Calibri Light" pitchFamily="34" charset="0"/>
                <a:cs typeface="Calibri Light" pitchFamily="34" charset="0"/>
              </a:rPr>
              <a:t> princip 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– vazebné elektrony mají </a:t>
            </a:r>
            <a:r>
              <a:rPr lang="cs-CZ" u="sng" dirty="0" smtClean="0">
                <a:latin typeface="Calibri Light" pitchFamily="34" charset="0"/>
                <a:cs typeface="Calibri Light" pitchFamily="34" charset="0"/>
              </a:rPr>
              <a:t>opačný spin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. Zároveň také platí, že atomy nabývají stabilní elektronové konfigurace podle inertních plynů, které jsou v PSP nejblíže daným atomům.</a:t>
            </a:r>
          </a:p>
          <a:p>
            <a:endParaRPr lang="cs-CZ" dirty="0">
              <a:latin typeface="Calibri Light" pitchFamily="34" charset="0"/>
              <a:cs typeface="Calibri Light" pitchFamily="34" charset="0"/>
            </a:endParaRPr>
          </a:p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Kolik takových vazeb může prvek vytvořit nazýváme </a:t>
            </a:r>
            <a:r>
              <a:rPr lang="cs-CZ" b="1" u="sng" dirty="0" smtClean="0">
                <a:latin typeface="Calibri Light" pitchFamily="34" charset="0"/>
                <a:cs typeface="Calibri Light" pitchFamily="34" charset="0"/>
              </a:rPr>
              <a:t>vaznost atomu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.</a:t>
            </a:r>
          </a:p>
          <a:p>
            <a:endParaRPr lang="cs-CZ" dirty="0">
              <a:latin typeface="Calibri Light" pitchFamily="34" charset="0"/>
              <a:cs typeface="Calibri Light" pitchFamily="34" charset="0"/>
            </a:endParaRPr>
          </a:p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K definování vaznosti daného prvku používáme </a:t>
            </a:r>
            <a:r>
              <a:rPr lang="cs-CZ" b="1" u="sng" dirty="0" smtClean="0">
                <a:latin typeface="Calibri Light" pitchFamily="34" charset="0"/>
                <a:cs typeface="Calibri Light" pitchFamily="34" charset="0"/>
              </a:rPr>
              <a:t>oktetové pravidlo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. To lze využít pro prvky druhé a třetí periody. (</a:t>
            </a:r>
            <a:r>
              <a:rPr lang="cs-CZ" b="1" dirty="0" err="1" smtClean="0">
                <a:latin typeface="Calibri Light" pitchFamily="34" charset="0"/>
                <a:cs typeface="Calibri Light" pitchFamily="34" charset="0"/>
              </a:rPr>
              <a:t>dupletové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a </a:t>
            </a:r>
            <a:r>
              <a:rPr lang="cs-CZ" b="1" dirty="0" smtClean="0">
                <a:latin typeface="Calibri Light" pitchFamily="34" charset="0"/>
                <a:cs typeface="Calibri Light" pitchFamily="34" charset="0"/>
              </a:rPr>
              <a:t>18-elektronové pravidlo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)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7092280" y="6596390"/>
            <a:ext cx="27363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100" dirty="0" smtClean="0"/>
              <a:t>Tomáš Pelikán (484772)</a:t>
            </a:r>
            <a:endParaRPr lang="cs-CZ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>
                <a:latin typeface="Calibri Light" pitchFamily="34" charset="0"/>
                <a:cs typeface="Calibri Light" pitchFamily="34" charset="0"/>
              </a:rPr>
              <a:t>Chemická vazba – kovalentní </a:t>
            </a:r>
            <a:endParaRPr lang="cs-CZ" sz="2800" b="1" dirty="0">
              <a:latin typeface="Calibri Light" pitchFamily="34" charset="0"/>
              <a:cs typeface="Calibri Light" pitchFamily="34" charset="0"/>
            </a:endParaRPr>
          </a:p>
        </p:txBody>
      </p:sp>
      <p:graphicFrame>
        <p:nvGraphicFramePr>
          <p:cNvPr id="32770" name="Object 2"/>
          <p:cNvGraphicFramePr>
            <a:graphicFrameLocks noChangeAspect="1"/>
          </p:cNvGraphicFramePr>
          <p:nvPr/>
        </p:nvGraphicFramePr>
        <p:xfrm>
          <a:off x="1547664" y="1628800"/>
          <a:ext cx="5112568" cy="3790880"/>
        </p:xfrm>
        <a:graphic>
          <a:graphicData uri="http://schemas.openxmlformats.org/presentationml/2006/ole">
            <p:oleObj spid="_x0000_s32770" name="ChemSketch" r:id="rId3" imgW="792596" imgH="586637" progId="ACD.ChemSketch.20">
              <p:embed/>
            </p:oleObj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2843808" y="234888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1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843808" y="285293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2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123728" y="314096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3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2555776" y="314096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4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3419872" y="314096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5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4427984" y="314096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6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2771800" y="38610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7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2771800" y="422108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8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7092280" y="6596390"/>
            <a:ext cx="27363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100" dirty="0" smtClean="0"/>
              <a:t>Tomáš Pelikán (484772)</a:t>
            </a:r>
            <a:endParaRPr lang="cs-CZ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>
                <a:latin typeface="Calibri Light" pitchFamily="34" charset="0"/>
                <a:cs typeface="Calibri Light" pitchFamily="34" charset="0"/>
              </a:rPr>
              <a:t>Chemická vazba – kovalentní </a:t>
            </a:r>
            <a:endParaRPr lang="cs-CZ" sz="2800" b="1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611560" y="1556792"/>
            <a:ext cx="792088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>
                <a:latin typeface="Calibri Light" pitchFamily="34" charset="0"/>
                <a:cs typeface="Calibri Light" pitchFamily="34" charset="0"/>
              </a:rPr>
              <a:t>Překryvem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atomových orbitalů vzniká </a:t>
            </a:r>
            <a:r>
              <a:rPr lang="cs-CZ" b="1" u="sng" dirty="0" smtClean="0">
                <a:latin typeface="Calibri Light" pitchFamily="34" charset="0"/>
                <a:cs typeface="Calibri Light" pitchFamily="34" charset="0"/>
              </a:rPr>
              <a:t>orbital molekulový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. Ten je pochopitelně složitější. Molekulové orbitaly se liší prostorovým rozložením elektronové hustoty a díky tomu má svůj unikátní tvar.</a:t>
            </a:r>
          </a:p>
          <a:p>
            <a:endParaRPr lang="cs-CZ" dirty="0">
              <a:latin typeface="Calibri Light" pitchFamily="34" charset="0"/>
              <a:cs typeface="Calibri Light" pitchFamily="34" charset="0"/>
            </a:endParaRPr>
          </a:p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Tento tvar rozlišujeme právě podle výskytu nejvyšší elektronové hustoty, které je nejvyšší právě na spojnici jader daných atomů nebo mimo spojnici.</a:t>
            </a:r>
          </a:p>
          <a:p>
            <a:endParaRPr lang="cs-CZ" dirty="0">
              <a:latin typeface="Calibri Light" pitchFamily="34" charset="0"/>
              <a:cs typeface="Calibri Light" pitchFamily="34" charset="0"/>
            </a:endParaRPr>
          </a:p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Pokud je hustota nejvyšší na spojnici jader, tak takový molekulový orbital nazýváme </a:t>
            </a:r>
            <a:r>
              <a:rPr lang="cs-CZ" b="1" dirty="0" smtClean="0">
                <a:latin typeface="Calibri Light" pitchFamily="34" charset="0"/>
                <a:cs typeface="Calibri Light" pitchFamily="34" charset="0"/>
              </a:rPr>
              <a:t>sigma – </a:t>
            </a:r>
            <a:r>
              <a:rPr lang="el-GR" b="1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σ</a:t>
            </a:r>
            <a:r>
              <a:rPr lang="cs-CZ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. Vazba, která vzniká se nazývá </a:t>
            </a:r>
            <a:r>
              <a:rPr lang="cs-CZ" b="1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sigma vazba</a:t>
            </a:r>
            <a:r>
              <a:rPr lang="cs-CZ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.</a:t>
            </a:r>
            <a:endParaRPr lang="cs-CZ" b="1" dirty="0" smtClean="0">
              <a:latin typeface="Calibri Light" pitchFamily="34" charset="0"/>
              <a:ea typeface="Calibri Light" pitchFamily="34" charset="0"/>
              <a:cs typeface="Calibri Light" pitchFamily="34" charset="0"/>
            </a:endParaRPr>
          </a:p>
          <a:p>
            <a:endParaRPr lang="cs-CZ" dirty="0">
              <a:latin typeface="Calibri Light" pitchFamily="34" charset="0"/>
              <a:cs typeface="Calibri Light" pitchFamily="34" charset="0"/>
            </a:endParaRPr>
          </a:p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Pokud je hustota nejvyšší mimo spojnici jader, tak takový molekulový orbital nazýváme </a:t>
            </a:r>
            <a:r>
              <a:rPr lang="cs-CZ" b="1" dirty="0" smtClean="0">
                <a:latin typeface="Calibri Light" pitchFamily="34" charset="0"/>
                <a:cs typeface="Calibri Light" pitchFamily="34" charset="0"/>
              </a:rPr>
              <a:t>pí – </a:t>
            </a:r>
            <a:r>
              <a:rPr lang="el-GR" b="1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π</a:t>
            </a:r>
            <a:r>
              <a:rPr lang="cs-CZ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. Vazba, která vzniká se nazývá </a:t>
            </a:r>
            <a:r>
              <a:rPr lang="el-GR" b="1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π</a:t>
            </a:r>
            <a:r>
              <a:rPr lang="cs-CZ" b="1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 (pí) vazba</a:t>
            </a:r>
            <a:r>
              <a:rPr lang="cs-CZ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.</a:t>
            </a:r>
            <a:endParaRPr lang="cs-CZ" b="1" dirty="0" smtClean="0">
              <a:latin typeface="Calibri Light" pitchFamily="34" charset="0"/>
              <a:ea typeface="Calibri Light" pitchFamily="34" charset="0"/>
              <a:cs typeface="Calibri Light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7092280" y="6596390"/>
            <a:ext cx="27363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100" dirty="0" smtClean="0"/>
              <a:t>Tomáš Pelikán (484772)</a:t>
            </a:r>
            <a:endParaRPr lang="cs-CZ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1115616" y="1412776"/>
          <a:ext cx="7056784" cy="4878484"/>
        </p:xfrm>
        <a:graphic>
          <a:graphicData uri="http://schemas.openxmlformats.org/presentationml/2006/ole">
            <p:oleObj spid="_x0000_s2052" name="ChemSketch" r:id="rId3" imgW="4442700" imgH="3071087" progId="ACD.ChemSketch.20">
              <p:embed/>
            </p:oleObj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>
                <a:latin typeface="Calibri Light" pitchFamily="34" charset="0"/>
                <a:cs typeface="Calibri Light" pitchFamily="34" charset="0"/>
              </a:rPr>
              <a:t>Chemická vazba – kovalentní (sigma orbitaly) </a:t>
            </a:r>
            <a:endParaRPr lang="cs-CZ" sz="2800" b="1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475656" y="1484784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s – </a:t>
            </a:r>
            <a:r>
              <a:rPr lang="cs-CZ" dirty="0" err="1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s</a:t>
            </a:r>
            <a:r>
              <a:rPr lang="cs-CZ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 </a:t>
            </a:r>
            <a:endParaRPr lang="cs-CZ" dirty="0">
              <a:latin typeface="Calibri Light" pitchFamily="34" charset="0"/>
              <a:ea typeface="Calibri Light" pitchFamily="34" charset="0"/>
              <a:cs typeface="Calibri Light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491880" y="1484784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s – p </a:t>
            </a:r>
            <a:endParaRPr lang="cs-CZ" dirty="0">
              <a:latin typeface="Calibri Light" pitchFamily="34" charset="0"/>
              <a:ea typeface="Calibri Light" pitchFamily="34" charset="0"/>
              <a:cs typeface="Calibri Light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372200" y="1484784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s – d </a:t>
            </a:r>
            <a:endParaRPr lang="cs-CZ" dirty="0">
              <a:latin typeface="Calibri Light" pitchFamily="34" charset="0"/>
              <a:ea typeface="Calibri Light" pitchFamily="34" charset="0"/>
              <a:cs typeface="Calibri Light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627784" y="3140968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p – </a:t>
            </a:r>
            <a:r>
              <a:rPr lang="cs-CZ" dirty="0" err="1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p</a:t>
            </a:r>
            <a:r>
              <a:rPr lang="cs-CZ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 </a:t>
            </a:r>
            <a:endParaRPr lang="cs-CZ" dirty="0">
              <a:latin typeface="Calibri Light" pitchFamily="34" charset="0"/>
              <a:ea typeface="Calibri Light" pitchFamily="34" charset="0"/>
              <a:cs typeface="Calibri Light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6084168" y="3140968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p – d </a:t>
            </a:r>
            <a:endParaRPr lang="cs-CZ" dirty="0">
              <a:latin typeface="Calibri Light" pitchFamily="34" charset="0"/>
              <a:ea typeface="Calibri Light" pitchFamily="34" charset="0"/>
              <a:cs typeface="Calibri Light" pitchFamily="34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4139952" y="4725144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d – </a:t>
            </a:r>
            <a:r>
              <a:rPr lang="cs-CZ" dirty="0" err="1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d</a:t>
            </a:r>
            <a:r>
              <a:rPr lang="cs-CZ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 </a:t>
            </a:r>
            <a:endParaRPr lang="cs-CZ" dirty="0">
              <a:latin typeface="Calibri Light" pitchFamily="34" charset="0"/>
              <a:ea typeface="Calibri Light" pitchFamily="34" charset="0"/>
              <a:cs typeface="Calibri Light" pitchFamily="34" charset="0"/>
            </a:endParaRPr>
          </a:p>
        </p:txBody>
      </p:sp>
      <p:cxnSp>
        <p:nvCxnSpPr>
          <p:cNvPr id="13" name="Přímá spojovací čára 12"/>
          <p:cNvCxnSpPr/>
          <p:nvPr/>
        </p:nvCxnSpPr>
        <p:spPr>
          <a:xfrm>
            <a:off x="3563888" y="2204864"/>
            <a:ext cx="504056" cy="0"/>
          </a:xfrm>
          <a:prstGeom prst="line">
            <a:avLst/>
          </a:prstGeom>
          <a:ln w="28575" cmpd="sng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čára 13"/>
          <p:cNvCxnSpPr/>
          <p:nvPr/>
        </p:nvCxnSpPr>
        <p:spPr>
          <a:xfrm>
            <a:off x="2699792" y="3789040"/>
            <a:ext cx="504056" cy="0"/>
          </a:xfrm>
          <a:prstGeom prst="line">
            <a:avLst/>
          </a:prstGeom>
          <a:ln w="28575" cmpd="sng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/>
          <p:nvPr/>
        </p:nvCxnSpPr>
        <p:spPr>
          <a:xfrm>
            <a:off x="4211960" y="5445224"/>
            <a:ext cx="504056" cy="0"/>
          </a:xfrm>
          <a:prstGeom prst="line">
            <a:avLst/>
          </a:prstGeom>
          <a:ln w="28575" cmpd="sng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čára 15"/>
          <p:cNvCxnSpPr/>
          <p:nvPr/>
        </p:nvCxnSpPr>
        <p:spPr>
          <a:xfrm>
            <a:off x="6156176" y="3789040"/>
            <a:ext cx="504056" cy="0"/>
          </a:xfrm>
          <a:prstGeom prst="line">
            <a:avLst/>
          </a:prstGeom>
          <a:ln w="28575" cmpd="sng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>
            <a:off x="6444208" y="2204864"/>
            <a:ext cx="504056" cy="0"/>
          </a:xfrm>
          <a:prstGeom prst="line">
            <a:avLst/>
          </a:prstGeom>
          <a:ln w="28575" cmpd="sng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čára 17"/>
          <p:cNvCxnSpPr/>
          <p:nvPr/>
        </p:nvCxnSpPr>
        <p:spPr>
          <a:xfrm>
            <a:off x="1475656" y="2204864"/>
            <a:ext cx="504056" cy="0"/>
          </a:xfrm>
          <a:prstGeom prst="line">
            <a:avLst/>
          </a:prstGeom>
          <a:ln w="28575" cmpd="sng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>
            <a:off x="7092280" y="6596390"/>
            <a:ext cx="27363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100" dirty="0" smtClean="0"/>
              <a:t>Tomáš Pelikán (484772)</a:t>
            </a:r>
            <a:endParaRPr lang="cs-CZ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>
                <a:latin typeface="Calibri Light" pitchFamily="34" charset="0"/>
                <a:cs typeface="Calibri Light" pitchFamily="34" charset="0"/>
              </a:rPr>
              <a:t>Chemická vazba – kovalentní (</a:t>
            </a:r>
            <a:r>
              <a:rPr lang="el-GR" sz="2800" b="1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π</a:t>
            </a:r>
            <a:r>
              <a:rPr lang="cs-CZ" sz="2800" b="1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 orbitaly)</a:t>
            </a:r>
            <a:endParaRPr lang="cs-CZ" sz="2800" b="1" dirty="0">
              <a:latin typeface="Calibri Light" pitchFamily="34" charset="0"/>
              <a:cs typeface="Calibri Light" pitchFamily="34" charset="0"/>
            </a:endParaRP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1619672" y="1844824"/>
          <a:ext cx="6048672" cy="4685136"/>
        </p:xfrm>
        <a:graphic>
          <a:graphicData uri="http://schemas.openxmlformats.org/presentationml/2006/ole">
            <p:oleObj spid="_x0000_s3074" name="ChemSketch" r:id="rId3" imgW="2971887" imgH="2301508" progId="ACD.ChemSketch.20">
              <p:embed/>
            </p:oleObj>
          </a:graphicData>
        </a:graphic>
      </p:graphicFrame>
      <p:cxnSp>
        <p:nvCxnSpPr>
          <p:cNvPr id="6" name="Přímá spojovací čára 5"/>
          <p:cNvCxnSpPr/>
          <p:nvPr/>
        </p:nvCxnSpPr>
        <p:spPr>
          <a:xfrm>
            <a:off x="1907704" y="2132856"/>
            <a:ext cx="504056" cy="0"/>
          </a:xfrm>
          <a:prstGeom prst="line">
            <a:avLst/>
          </a:prstGeom>
          <a:ln w="28575" cmpd="sng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čára 6"/>
          <p:cNvCxnSpPr/>
          <p:nvPr/>
        </p:nvCxnSpPr>
        <p:spPr>
          <a:xfrm>
            <a:off x="1907704" y="3501008"/>
            <a:ext cx="504056" cy="0"/>
          </a:xfrm>
          <a:prstGeom prst="line">
            <a:avLst/>
          </a:prstGeom>
          <a:ln w="28575" cmpd="sng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čára 7"/>
          <p:cNvCxnSpPr/>
          <p:nvPr/>
        </p:nvCxnSpPr>
        <p:spPr>
          <a:xfrm>
            <a:off x="5580112" y="2204864"/>
            <a:ext cx="504056" cy="0"/>
          </a:xfrm>
          <a:prstGeom prst="line">
            <a:avLst/>
          </a:prstGeom>
          <a:ln w="28575" cmpd="sng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>
            <a:off x="5580112" y="3501008"/>
            <a:ext cx="504056" cy="0"/>
          </a:xfrm>
          <a:prstGeom prst="line">
            <a:avLst/>
          </a:prstGeom>
          <a:ln w="28575" cmpd="sng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>
            <a:off x="4067944" y="5157192"/>
            <a:ext cx="504056" cy="0"/>
          </a:xfrm>
          <a:prstGeom prst="line">
            <a:avLst/>
          </a:prstGeom>
          <a:ln w="28575" cmpd="sng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>
            <a:off x="4067944" y="6165304"/>
            <a:ext cx="504056" cy="0"/>
          </a:xfrm>
          <a:prstGeom prst="line">
            <a:avLst/>
          </a:prstGeom>
          <a:ln w="28575" cmpd="sng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1763688" y="1412776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p – </a:t>
            </a:r>
            <a:r>
              <a:rPr lang="cs-CZ" dirty="0" err="1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p</a:t>
            </a:r>
            <a:r>
              <a:rPr lang="cs-CZ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 </a:t>
            </a:r>
            <a:endParaRPr lang="cs-CZ" dirty="0">
              <a:latin typeface="Calibri Light" pitchFamily="34" charset="0"/>
              <a:ea typeface="Calibri Light" pitchFamily="34" charset="0"/>
              <a:cs typeface="Calibri Light" pitchFamily="34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5580112" y="1484784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p – d </a:t>
            </a:r>
            <a:endParaRPr lang="cs-CZ" dirty="0">
              <a:latin typeface="Calibri Light" pitchFamily="34" charset="0"/>
              <a:ea typeface="Calibri Light" pitchFamily="34" charset="0"/>
              <a:cs typeface="Calibri Light" pitchFamily="34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4067944" y="443711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d – </a:t>
            </a:r>
            <a:r>
              <a:rPr lang="cs-CZ" dirty="0" err="1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d</a:t>
            </a:r>
            <a:r>
              <a:rPr lang="cs-CZ" dirty="0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 </a:t>
            </a:r>
            <a:endParaRPr lang="cs-CZ" dirty="0">
              <a:latin typeface="Calibri Light" pitchFamily="34" charset="0"/>
              <a:ea typeface="Calibri Light" pitchFamily="34" charset="0"/>
              <a:cs typeface="Calibri Light" pitchFamily="34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7092280" y="6596390"/>
            <a:ext cx="27363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100" dirty="0" smtClean="0"/>
              <a:t>Tomáš Pelikán (484772)</a:t>
            </a:r>
            <a:endParaRPr lang="cs-CZ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</TotalTime>
  <Words>1713</Words>
  <Application>Microsoft Office PowerPoint</Application>
  <PresentationFormat>Předvádění na obrazovce (4:3)</PresentationFormat>
  <Paragraphs>207</Paragraphs>
  <Slides>21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3" baseType="lpstr">
      <vt:lpstr>Motiv sady Office</vt:lpstr>
      <vt:lpstr>ChemSketch</vt:lpstr>
      <vt:lpstr>TEORIE CHEMICKÉ VAZBY</vt:lpstr>
      <vt:lpstr>Chemická vazba</vt:lpstr>
      <vt:lpstr>Chemická vazba</vt:lpstr>
      <vt:lpstr>Chemická vazba</vt:lpstr>
      <vt:lpstr>Chemická vazba – kovalentní </vt:lpstr>
      <vt:lpstr>Chemická vazba – kovalentní </vt:lpstr>
      <vt:lpstr>Chemická vazba – kovalentní </vt:lpstr>
      <vt:lpstr>Chemická vazba – kovalentní (sigma orbitaly) </vt:lpstr>
      <vt:lpstr>Chemická vazba – kovalentní (π orbitaly)</vt:lpstr>
      <vt:lpstr>Chemická vazba – kovalentní (násobnost vazby)</vt:lpstr>
      <vt:lpstr>Chemická vazba – kovalentní (polarita)</vt:lpstr>
      <vt:lpstr>Chemická vazba – kovalentní (polarita)</vt:lpstr>
      <vt:lpstr>Chemická vazba – iontová</vt:lpstr>
      <vt:lpstr>Chemická vazba – koordinačně kovalentní vazba</vt:lpstr>
      <vt:lpstr>Chemická vazba – koordinačně kovalentní vazba</vt:lpstr>
      <vt:lpstr>Chemická vazba – kovová</vt:lpstr>
      <vt:lpstr>Slabé vazebné interakce</vt:lpstr>
      <vt:lpstr>Slabé vazebné interakce – Van der Waalsovy síly</vt:lpstr>
      <vt:lpstr>Slabé vazebné interakce – vodíkové můstky</vt:lpstr>
      <vt:lpstr>Slabé vazebné interakce – chování látek podle vazby</vt:lpstr>
      <vt:lpstr>Seznam zdrojů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TEORIE CHEMICKÉ VAZBY</dc:title>
  <dc:creator>Tomáš Pelikán</dc:creator>
  <cp:lastModifiedBy>Tomáš Pelikán</cp:lastModifiedBy>
  <cp:revision>41</cp:revision>
  <dcterms:created xsi:type="dcterms:W3CDTF">2024-02-23T10:42:26Z</dcterms:created>
  <dcterms:modified xsi:type="dcterms:W3CDTF">2025-02-22T07:10:30Z</dcterms:modified>
</cp:coreProperties>
</file>