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6" r:id="rId5"/>
    <p:sldId id="261" r:id="rId6"/>
    <p:sldId id="262" r:id="rId7"/>
    <p:sldId id="267" r:id="rId8"/>
    <p:sldId id="277" r:id="rId9"/>
    <p:sldId id="27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a-synthesis.com/webbook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CHEMIE DIRADIKÁLŮ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2022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59632" y="51571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Tomáš Pelikán (484772)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</a:t>
            </a:r>
            <a:r>
              <a:rPr lang="cs-CZ" sz="2800" b="1" dirty="0" err="1" smtClean="0">
                <a:latin typeface="Calibri Light" pitchFamily="34" charset="0"/>
                <a:cs typeface="Calibri Light" pitchFamily="34" charset="0"/>
              </a:rPr>
              <a:t>diradikálů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Radikály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diradikály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mají jeden stejný atribut. Tím je existence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nepárového elektronu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v jejich orbitalech. </a:t>
            </a:r>
          </a:p>
          <a:p>
            <a:endParaRPr lang="cs-CZ" b="1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Diradikály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se od normálních radikálů ale liší tím, že takové elektrony nemají pouze jeden, ale rovnou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dva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Nejsou společně v páru a proto se mohou chovat jako dvojnásobné radikály.</a:t>
            </a:r>
          </a:p>
        </p:txBody>
      </p:sp>
      <p:pic>
        <p:nvPicPr>
          <p:cNvPr id="4" name="Obrázek 3" descr="dirch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3861048"/>
            <a:ext cx="6286500" cy="1805940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6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</a:t>
            </a:r>
            <a:r>
              <a:rPr lang="cs-CZ" sz="2800" b="1" dirty="0" err="1" smtClean="0">
                <a:latin typeface="Calibri Light" pitchFamily="34" charset="0"/>
                <a:cs typeface="Calibri Light" pitchFamily="34" charset="0"/>
              </a:rPr>
              <a:t>diradikálů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1560" y="1556792"/>
            <a:ext cx="7920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Diradikálový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charakter mají například tyto molekuly: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Existují takzvané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diradikálové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singlety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diradikálové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 triplety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Liší se od sebe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elektronovým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spinem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ve svých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degenerovaných orbitalech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Elektronový spin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elektronů je jejich vlastností a jedná se o rotaci kolem vlastní osy. Značíme jej písmenem 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s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nabývá hodnot +1/2 a -1/2.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Degenerované orbitaly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jsou ty, které mají stejnou energii.</a:t>
            </a:r>
          </a:p>
        </p:txBody>
      </p:sp>
      <p:pic>
        <p:nvPicPr>
          <p:cNvPr id="5" name="Obrázek 4" descr="dirch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348880"/>
            <a:ext cx="5943600" cy="1379220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6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</a:t>
            </a:r>
            <a:r>
              <a:rPr lang="cs-CZ" sz="2800" b="1" dirty="0" err="1" smtClean="0">
                <a:latin typeface="Calibri Light" pitchFamily="34" charset="0"/>
                <a:cs typeface="Calibri Light" pitchFamily="34" charset="0"/>
              </a:rPr>
              <a:t>diradikálů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9512" y="1196752"/>
            <a:ext cx="33843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Singletové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diradikály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mají plně zaplněný jeden z nejvyšších orbitalů. Druhý je však zcela prázdný.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Tripletové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diradikály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mají ve svých degenerovaných orbitalech v každém po jednom elektronu se stejným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spinem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Varianta, ve které by byly obsazeny oba orbitaly, ale elektrony s opačným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spinem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nestabilní.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6" name="Obrázek 5" descr="dirch 3.jpg v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1196752"/>
            <a:ext cx="5231100" cy="5412826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5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</a:t>
            </a:r>
            <a:r>
              <a:rPr lang="cs-CZ" sz="2800" b="1" dirty="0" err="1" smtClean="0">
                <a:latin typeface="Calibri Light" pitchFamily="34" charset="0"/>
                <a:cs typeface="Calibri Light" pitchFamily="34" charset="0"/>
              </a:rPr>
              <a:t>diradikálů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Každý orbital je schopný pojmout maximálně dva  elektrony. Pomocí takzvané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multiplicity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(značíme M), můžeme zjistit proč se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singlet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triplet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diradikály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označují právě takto.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Podle rovnice: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M = 2|S| + 1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S … celkový součet všech kvantových spinových čísel 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s.</a:t>
            </a:r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i="1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Pro </a:t>
            </a:r>
            <a:r>
              <a:rPr lang="cs-CZ" u="sng" dirty="0" err="1" smtClean="0">
                <a:latin typeface="Calibri Light" pitchFamily="34" charset="0"/>
                <a:cs typeface="Calibri Light" pitchFamily="34" charset="0"/>
              </a:rPr>
              <a:t>singlet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:</a:t>
            </a: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S = 3(0,5) + 3(-0,5) = 0   →   M = 2.0 + 1 =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1</a:t>
            </a:r>
            <a:endParaRPr lang="cs-CZ" b="1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Pro triplet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:</a:t>
            </a: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S = 4(0,5) + 2(-0,5) = 1   →   M = 2.1 + 1 =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3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</a:t>
            </a:r>
            <a:r>
              <a:rPr lang="cs-CZ" sz="2800" b="1" dirty="0" err="1" smtClean="0">
                <a:latin typeface="Calibri Light" pitchFamily="34" charset="0"/>
                <a:cs typeface="Calibri Light" pitchFamily="34" charset="0"/>
              </a:rPr>
              <a:t>diradikálů</a:t>
            </a:r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 – </a:t>
            </a:r>
            <a:r>
              <a:rPr lang="cs-CZ" sz="2800" b="1" dirty="0" err="1" smtClean="0">
                <a:latin typeface="Calibri Light" pitchFamily="34" charset="0"/>
                <a:cs typeface="Calibri Light" pitchFamily="34" charset="0"/>
              </a:rPr>
              <a:t>singlet</a:t>
            </a:r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 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Díky plně obsazenému a zcela prázdnému orbitalu dochází k adiční reakci, která probíhá v jednom kroku. 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5" name="Obrázek 4" descr="dirch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708920"/>
            <a:ext cx="6309360" cy="2941320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6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</a:t>
            </a:r>
            <a:r>
              <a:rPr lang="cs-CZ" sz="2800" b="1" dirty="0" err="1" smtClean="0">
                <a:latin typeface="Calibri Light" pitchFamily="34" charset="0"/>
                <a:cs typeface="Calibri Light" pitchFamily="34" charset="0"/>
              </a:rPr>
              <a:t>diradikálů</a:t>
            </a:r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 – triplet 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Tripletové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diradikály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mají dva orbitaly zaplněné pouze jediným elektronem a reakce má dva kroky. V prvním dojde k narušení násobné vazby a navázání jedním elektronem.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6" name="Obrázek 5" descr="dirch 5 opr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564904"/>
            <a:ext cx="7148841" cy="3758951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5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</a:t>
            </a:r>
            <a:r>
              <a:rPr lang="cs-CZ" sz="2800" b="1" dirty="0" err="1" smtClean="0">
                <a:latin typeface="Calibri Light" pitchFamily="34" charset="0"/>
                <a:cs typeface="Calibri Light" pitchFamily="34" charset="0"/>
              </a:rPr>
              <a:t>diradikálů</a:t>
            </a:r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 – triplet 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V druhém kroku dochází k úplnému navázání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diradikálu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k molekule. Může dojit k rotaci na dvojné vazbě – vznikají stereochemické izomery.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6" name="Obrázek 5" descr="dirch 6.jpg"/>
          <p:cNvPicPr>
            <a:picLocks noChangeAspect="1"/>
          </p:cNvPicPr>
          <p:nvPr/>
        </p:nvPicPr>
        <p:blipFill>
          <a:blip r:embed="rId2" cstate="print"/>
          <a:srcRect r="7852"/>
          <a:stretch>
            <a:fillRect/>
          </a:stretch>
        </p:blipFill>
        <p:spPr>
          <a:xfrm>
            <a:off x="1115616" y="2348880"/>
            <a:ext cx="7056784" cy="4236720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5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Seznam zdrojů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Benešová, M.,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Pfeiferová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E., &amp;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Satrapová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H. (c2014).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Odmaturuj! z chemie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Nakladatelství DIDAKTIS spol. s.r.o.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Kafka, </a:t>
            </a:r>
            <a:r>
              <a:rPr lang="cs-CZ" sz="1600" smtClean="0">
                <a:latin typeface="Calibri Light" pitchFamily="34" charset="0"/>
                <a:ea typeface="Cambria Math"/>
                <a:cs typeface="Calibri Light" pitchFamily="34" charset="0"/>
              </a:rPr>
              <a:t>Z., 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Kupková, M., &amp; Zemánek, F. (1986).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Organická chemie: Příruční naučná slovník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SNTL.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Kučera, M. (1984).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Mechanismus a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kintetika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polymerací: celost.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vysokošk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. příručka pro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vys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. školy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chemickotechnologické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Academia.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Leach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R. M. (1999).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The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Chemogenesis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Web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Book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</a:t>
            </a:r>
            <a:r>
              <a:rPr lang="cs-CZ" sz="1600" dirty="0" err="1" smtClean="0">
                <a:hlinkClick r:id="rId2"/>
              </a:rPr>
              <a:t>The</a:t>
            </a:r>
            <a:r>
              <a:rPr lang="cs-CZ" sz="1600" dirty="0" smtClean="0">
                <a:hlinkClick r:id="rId2"/>
              </a:rPr>
              <a:t> </a:t>
            </a:r>
            <a:r>
              <a:rPr lang="cs-CZ" sz="1600" dirty="0" err="1" smtClean="0">
                <a:hlinkClick r:id="rId2"/>
              </a:rPr>
              <a:t>Chemogenesis</a:t>
            </a:r>
            <a:r>
              <a:rPr lang="cs-CZ" sz="1600" dirty="0" smtClean="0">
                <a:hlinkClick r:id="rId2"/>
              </a:rPr>
              <a:t> Web </a:t>
            </a:r>
            <a:r>
              <a:rPr lang="cs-CZ" sz="1600" dirty="0" err="1" smtClean="0">
                <a:hlinkClick r:id="rId2"/>
              </a:rPr>
              <a:t>Book</a:t>
            </a:r>
            <a:r>
              <a:rPr lang="cs-CZ" sz="1600" dirty="0" smtClean="0">
                <a:hlinkClick r:id="rId2"/>
              </a:rPr>
              <a:t> | </a:t>
            </a:r>
            <a:r>
              <a:rPr lang="cs-CZ" sz="1600" dirty="0" err="1" smtClean="0">
                <a:hlinkClick r:id="rId2"/>
              </a:rPr>
              <a:t>Title</a:t>
            </a:r>
            <a:r>
              <a:rPr lang="cs-CZ" sz="1600" dirty="0" smtClean="0">
                <a:hlinkClick r:id="rId2"/>
              </a:rPr>
              <a:t> </a:t>
            </a:r>
            <a:r>
              <a:rPr lang="cs-CZ" sz="1600" dirty="0" err="1" smtClean="0">
                <a:hlinkClick r:id="rId2"/>
              </a:rPr>
              <a:t>Page</a:t>
            </a:r>
            <a:r>
              <a:rPr lang="cs-CZ" sz="1600" dirty="0" smtClean="0">
                <a:hlinkClick r:id="rId2"/>
              </a:rPr>
              <a:t> (meta-</a:t>
            </a:r>
            <a:r>
              <a:rPr lang="cs-CZ" sz="1600" dirty="0" err="1" smtClean="0">
                <a:hlinkClick r:id="rId2"/>
              </a:rPr>
              <a:t>synthesis.com</a:t>
            </a:r>
            <a:r>
              <a:rPr lang="cs-CZ" sz="1600" dirty="0" smtClean="0">
                <a:hlinkClick r:id="rId2"/>
              </a:rPr>
              <a:t>)</a:t>
            </a:r>
            <a:endParaRPr lang="cs-CZ" sz="1600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Panchartek, J. (1981).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Reakční mechanismy v organické chemii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SNTL.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Večeřa, M. (1987).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Laboratorní příručka organické chemie: organická syntéza v otázkách a odpovědích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Státní nakladatelství technické literatury.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McMurry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J. (1998).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Fundamentals </a:t>
            </a:r>
            <a:r>
              <a:rPr lang="cs-CZ" sz="1600" i="1" dirty="0" err="1" smtClean="0">
                <a:latin typeface="Calibri Light" pitchFamily="34" charset="0"/>
                <a:cs typeface="Calibri Light" pitchFamily="34" charset="0"/>
              </a:rPr>
              <a:t>of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i="1" dirty="0" err="1" smtClean="0">
                <a:latin typeface="Calibri Light" pitchFamily="34" charset="0"/>
                <a:cs typeface="Calibri Light" pitchFamily="34" charset="0"/>
              </a:rPr>
              <a:t>organic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 chemismy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(4th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ed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Pacific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Grove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: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Brooks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/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Cole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publishing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company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Solomons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T. W. G. (1992). </a:t>
            </a:r>
            <a:r>
              <a:rPr lang="cs-CZ" sz="1600" i="1" dirty="0" err="1" smtClean="0">
                <a:latin typeface="Calibri Light" pitchFamily="34" charset="0"/>
                <a:cs typeface="Calibri Light" pitchFamily="34" charset="0"/>
              </a:rPr>
              <a:t>Organic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 chemismy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(5th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ed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New York: John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Wiley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&amp;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Sons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Orchin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M. (1986).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Organická chemie: příruční naučný slovník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 Praha: Státní nakladatelství technické literatury.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Kratochvíl, M., Potáček, M., &amp;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Šibor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J. (2004).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Principy a modely organické chemie I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(1.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vyd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Brno: Masarykova univerzita.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Kratochvíl, M., Potáček, M., &amp;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Šibor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J. (2004).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Principy a modely organické chemie I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(1.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vyd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Brno: Masarykova univerzita.</a:t>
            </a:r>
            <a:endParaRPr lang="cs-CZ" sz="1600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</p:txBody>
      </p:sp>
      <p:sp>
        <p:nvSpPr>
          <p:cNvPr id="6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683</Words>
  <Application>Microsoft Office PowerPoint</Application>
  <PresentationFormat>Předvádění na obrazovce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CHEMIE DIRADIKÁLŮ</vt:lpstr>
      <vt:lpstr>Chemie diradikálů</vt:lpstr>
      <vt:lpstr>Chemie diradikálů</vt:lpstr>
      <vt:lpstr>Chemie diradikálů</vt:lpstr>
      <vt:lpstr>Chemie diradikálů</vt:lpstr>
      <vt:lpstr>Chemie diradikálů – singlet </vt:lpstr>
      <vt:lpstr>Chemie diradikálů – triplet </vt:lpstr>
      <vt:lpstr>Chemie diradikálů – triplet </vt:lpstr>
      <vt:lpstr>Seznam zdrojů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REDOXNÍ CHEMIE</dc:title>
  <dc:creator>Uživatel systému Windows</dc:creator>
  <cp:lastModifiedBy>Tomáš Pelikán</cp:lastModifiedBy>
  <cp:revision>101</cp:revision>
  <dcterms:created xsi:type="dcterms:W3CDTF">2022-03-19T13:04:56Z</dcterms:created>
  <dcterms:modified xsi:type="dcterms:W3CDTF">2025-02-22T07:11:01Z</dcterms:modified>
</cp:coreProperties>
</file>