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6" r:id="rId5"/>
    <p:sldId id="261" r:id="rId6"/>
    <p:sldId id="262" r:id="rId7"/>
    <p:sldId id="267" r:id="rId8"/>
    <p:sldId id="263" r:id="rId9"/>
    <p:sldId id="264" r:id="rId10"/>
    <p:sldId id="265" r:id="rId11"/>
    <p:sldId id="268" r:id="rId12"/>
    <p:sldId id="269" r:id="rId13"/>
    <p:sldId id="270" r:id="rId14"/>
    <p:sldId id="277" r:id="rId15"/>
    <p:sldId id="27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9FC1B-4AFA-4493-B51A-25392384EA87}" type="datetimeFigureOut">
              <a:rPr lang="cs-CZ" smtClean="0"/>
              <a:pPr/>
              <a:t>22.02.2025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07055-7626-4F81-99F7-EE22817C71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a-synthesis.com/webbook.php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</p:spPr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2022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15719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Tomáš Pelikán (484772)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– SET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Konkrétní příklady reakcí:</a:t>
            </a:r>
          </a:p>
        </p:txBody>
      </p:sp>
      <p:pic>
        <p:nvPicPr>
          <p:cNvPr id="4" name="Obrázek 3" descr="radch 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2492896"/>
            <a:ext cx="6789420" cy="230886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- S</a:t>
            </a:r>
            <a:r>
              <a:rPr lang="cs-CZ" sz="2800" b="1" baseline="-25000" dirty="0" smtClean="0">
                <a:latin typeface="Calibri Light" pitchFamily="34" charset="0"/>
                <a:cs typeface="Calibri Light" pitchFamily="34" charset="0"/>
              </a:rPr>
              <a:t>R</a:t>
            </a:r>
            <a:endParaRPr lang="cs-CZ" sz="2800" b="1" baseline="-25000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Substituce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reakce, při níž dochází k nahrazení části molekuly jiným prvkem, molekulou nebo funkční skupinou.  Jak již název napovídá, při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radikální substituci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bude nahrazující částicí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radikál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Pro radikály platí, že jsou schopné tvořit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řetězové reakce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Tyto reakce mají celkově tři části: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Iniciace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reakce začíná až je radikálů potřebné množství pro reakci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Propagace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průběh reakce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Terminace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vytvoření vazby mezi radikály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- S</a:t>
            </a:r>
            <a:r>
              <a:rPr lang="cs-CZ" sz="2800" b="1" baseline="-25000" dirty="0" smtClean="0">
                <a:latin typeface="Calibri Light" pitchFamily="34" charset="0"/>
                <a:cs typeface="Calibri Light" pitchFamily="34" charset="0"/>
              </a:rPr>
              <a:t>R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196752"/>
            <a:ext cx="792088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Iniciace:</a:t>
            </a: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Cl –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Cl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→ 2 Cl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Propagace: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b="1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Terminace:</a:t>
            </a:r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Cl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+ 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→ CH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Cl</a:t>
            </a: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+ 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→ 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 – CH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3</a:t>
            </a:r>
            <a:endParaRPr lang="cs-CZ" dirty="0" smtClean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6" name="Obrázek 5" descr="radch 7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132856"/>
            <a:ext cx="6628158" cy="3394746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- A</a:t>
            </a:r>
            <a:r>
              <a:rPr lang="cs-CZ" sz="2800" b="1" baseline="-25000" dirty="0" smtClean="0">
                <a:latin typeface="Calibri Light" pitchFamily="34" charset="0"/>
                <a:cs typeface="Calibri Light" pitchFamily="34" charset="0"/>
              </a:rPr>
              <a:t>R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Adice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je dalším typem reakce, která je typická pro radikály. Obdobně jako u substituce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probíhá řetězově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Zanikají násobné vazby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které jsou narušeny příchodem radikálu.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Iniciace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vznikají radikály X</a:t>
            </a:r>
            <a:r>
              <a:rPr lang="cs-CZ" baseline="30000" dirty="0" smtClean="0">
                <a:latin typeface="Calibri Light" pitchFamily="34" charset="0"/>
                <a:cs typeface="Calibri Light" pitchFamily="34" charset="0"/>
              </a:rPr>
              <a:t>•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Propagace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zánik dvojné vazby, protože se k ní připojí radikál a nepárový elektron se přesune na uhlík – takto reakce řetězově probíhá dál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Terminace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úplný zánik dvojných vazeb</a:t>
            </a:r>
          </a:p>
        </p:txBody>
      </p:sp>
      <p:pic>
        <p:nvPicPr>
          <p:cNvPr id="5" name="Obrázek 4" descr="radch 8.jpg"/>
          <p:cNvPicPr>
            <a:picLocks noChangeAspect="1"/>
          </p:cNvPicPr>
          <p:nvPr/>
        </p:nvPicPr>
        <p:blipFill>
          <a:blip r:embed="rId2" cstate="print"/>
          <a:srcRect r="14265"/>
          <a:stretch>
            <a:fillRect/>
          </a:stretch>
        </p:blipFill>
        <p:spPr>
          <a:xfrm>
            <a:off x="1115616" y="2708920"/>
            <a:ext cx="6480720" cy="128016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Červinka, O. (1980).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Organická chemie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Kafka, </a:t>
            </a:r>
            <a:r>
              <a:rPr lang="cs-CZ" smtClean="0">
                <a:latin typeface="Calibri Light" pitchFamily="34" charset="0"/>
                <a:ea typeface="Cambria Math"/>
                <a:cs typeface="Calibri Light" pitchFamily="34" charset="0"/>
              </a:rPr>
              <a:t>Z., 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Kupková, M., &amp; Zemánek, F. (1986).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Organická chemie: Příruční naučný slovník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Kučera, M. (1984).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Mechanismus a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kintetika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polymerací: celost.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vysokošk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. příručka pro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vys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. školy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chemickotechnologické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Academia.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Leach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, R. M. (1999).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The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Chemogenesis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 Web </a:t>
            </a:r>
            <a:r>
              <a:rPr lang="cs-CZ" i="1" dirty="0" err="1" smtClean="0">
                <a:latin typeface="Calibri Light" pitchFamily="34" charset="0"/>
                <a:ea typeface="Cambria Math"/>
                <a:cs typeface="Calibri Light" pitchFamily="34" charset="0"/>
              </a:rPr>
              <a:t>Book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</a:t>
            </a:r>
            <a:r>
              <a:rPr lang="cs-CZ" dirty="0" err="1" smtClean="0">
                <a:hlinkClick r:id="rId2"/>
              </a:rPr>
              <a:t>The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Chemogenesis</a:t>
            </a:r>
            <a:r>
              <a:rPr lang="cs-CZ" dirty="0" smtClean="0">
                <a:hlinkClick r:id="rId2"/>
              </a:rPr>
              <a:t> Web </a:t>
            </a:r>
            <a:r>
              <a:rPr lang="cs-CZ" dirty="0" err="1" smtClean="0">
                <a:hlinkClick r:id="rId2"/>
              </a:rPr>
              <a:t>Book</a:t>
            </a:r>
            <a:r>
              <a:rPr lang="cs-CZ" dirty="0" smtClean="0">
                <a:hlinkClick r:id="rId2"/>
              </a:rPr>
              <a:t> | </a:t>
            </a:r>
            <a:r>
              <a:rPr lang="cs-CZ" dirty="0" err="1" smtClean="0">
                <a:hlinkClick r:id="rId2"/>
              </a:rPr>
              <a:t>Title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Page</a:t>
            </a:r>
            <a:r>
              <a:rPr lang="cs-CZ" dirty="0" smtClean="0">
                <a:hlinkClick r:id="rId2"/>
              </a:rPr>
              <a:t> (meta-</a:t>
            </a:r>
            <a:r>
              <a:rPr lang="cs-CZ" dirty="0" err="1" smtClean="0">
                <a:hlinkClick r:id="rId2"/>
              </a:rPr>
              <a:t>synthesis.com</a:t>
            </a:r>
            <a:r>
              <a:rPr lang="cs-CZ" dirty="0" smtClean="0">
                <a:hlinkClick r:id="rId2"/>
              </a:rPr>
              <a:t>)</a:t>
            </a:r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Majer, V. (1981).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Základy jaderné chemie: vysokoškolská příručka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Státní nakladatelství technické literatury.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Panchartek, J. (1981).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Reakční mechanismy v organické chemii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Večeřa, M. (1987).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Laboratorní příručka organické chemie: organická syntéza v otázkách a odpovědích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Pacák, J. (1989).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Poznáváme organickou chemii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Stoy, A. (1973).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Úvod do makromolekulární chemie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SNTL.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 Vodrážka, Z. (1996). </a:t>
            </a:r>
            <a:r>
              <a:rPr lang="cs-CZ" i="1" dirty="0" smtClean="0">
                <a:latin typeface="Calibri Light" pitchFamily="34" charset="0"/>
                <a:ea typeface="Cambria Math"/>
                <a:cs typeface="Calibri Light" pitchFamily="34" charset="0"/>
              </a:rPr>
              <a:t>Biochemie</a:t>
            </a:r>
            <a:r>
              <a:rPr lang="cs-CZ" dirty="0" smtClean="0">
                <a:latin typeface="Calibri Light" pitchFamily="34" charset="0"/>
                <a:ea typeface="Cambria Math"/>
                <a:cs typeface="Calibri Light" pitchFamily="34" charset="0"/>
              </a:rPr>
              <a:t>. Praha: Academia.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Seznam zdrojů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McMurry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J. (1998).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Fundamentals </a:t>
            </a:r>
            <a:r>
              <a:rPr lang="cs-CZ" i="1" dirty="0" err="1" smtClean="0">
                <a:latin typeface="Calibri Light" pitchFamily="34" charset="0"/>
                <a:cs typeface="Calibri Light" pitchFamily="34" charset="0"/>
              </a:rPr>
              <a:t>of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(4th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.).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Pacific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Grove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Brooks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/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Cole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publishing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company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Solomons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T. W. G. (1992). </a:t>
            </a:r>
            <a:r>
              <a:rPr lang="cs-CZ" i="1" dirty="0" err="1" smtClean="0">
                <a:latin typeface="Calibri Light" pitchFamily="34" charset="0"/>
                <a:cs typeface="Calibri Light" pitchFamily="34" charset="0"/>
              </a:rPr>
              <a:t>Organic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 chemismy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(5th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ed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.). New York: John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Wiley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&amp;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Sons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Orchin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M. (1986).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Organická chemie: příruční naučný slovník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Praha: Státní nakladatelství technické literatury.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Kratochvíl, M., Potáček, M., &amp;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Šibor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J. (2004). </a:t>
            </a:r>
            <a:r>
              <a:rPr lang="cs-CZ" i="1" dirty="0" smtClean="0">
                <a:latin typeface="Calibri Light" pitchFamily="34" charset="0"/>
                <a:cs typeface="Calibri Light" pitchFamily="34" charset="0"/>
              </a:rPr>
              <a:t>Principy a modely organické chemie 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(1. </a:t>
            </a:r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vyd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.). Brno: Masarykova univerzita.</a:t>
            </a:r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ea typeface="Cambria Math"/>
              <a:cs typeface="Calibri Light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Chemie radikálů se zabývá reakcemi, ve kterých figurují takzvané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Tímto názvem jsou označovány částice, které mají k dispozici pouze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jeden volný elektron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který se může zapojit do tvorby vazby.</a:t>
            </a:r>
            <a:endParaRPr lang="cs-CZ" baseline="30000" dirty="0" smtClean="0">
              <a:latin typeface="Calibri Light" pitchFamily="34" charset="0"/>
              <a:cs typeface="Calibri Light" pitchFamily="34" charset="0"/>
            </a:endParaRP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Radikály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mají ve svém orbitalu pouze jeden volný (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nepárový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 elektron k tvorbě vazby – </a:t>
            </a:r>
            <a:r>
              <a:rPr lang="en-GB" dirty="0" smtClean="0">
                <a:latin typeface="Calibri Light" pitchFamily="34" charset="0"/>
                <a:cs typeface="Calibri Light" pitchFamily="34" charset="0"/>
              </a:rPr>
              <a:t>Singly Occupied Molecular Orbital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(SOMO)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Radikály označujeme písmenem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k ilustraci jednoho nepárového elektronu se používá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symbol tečky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Radikály se podílejí na množství reakcí, např.: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radikálová adice (A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radikálová substituce (S</a:t>
            </a:r>
            <a:r>
              <a:rPr lang="cs-CZ" baseline="-25000" dirty="0" smtClean="0">
                <a:latin typeface="Calibri Light" pitchFamily="34" charset="0"/>
                <a:cs typeface="Calibri Light" pitchFamily="34" charset="0"/>
              </a:rPr>
              <a:t>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přesun jednoho elektronu (</a:t>
            </a:r>
            <a:r>
              <a:rPr lang="en-GB" dirty="0" smtClean="0">
                <a:latin typeface="Calibri Light" pitchFamily="34" charset="0"/>
                <a:cs typeface="Calibri Light" pitchFamily="34" charset="0"/>
              </a:rPr>
              <a:t>Single Electron Transfer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SET)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Obecná ilustrace zápisu reakce mezi dvěma radikály, které mají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jeden nepárový elektron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který je schopný se zapojit za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tvorby vazby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: 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radch 1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140968"/>
            <a:ext cx="7368540" cy="225552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Překryv orbitalů, které obsahují ve svém prostoru volný elektron, způsobí, že dochází k vytvoření vazby a zániku radikálů, které se stávají novým produktem.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Obrázek 3" descr="radch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2564904"/>
            <a:ext cx="6865620" cy="393192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556792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Aby vznikly dva volné radikály,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musí dojít ke specifickému typu štěpení vazby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Radikály mají pouze jeden volný elektron, musí tedy při štěpení vazby dojít k tomu, že si každý z nově vzniklých radikálů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ponechá právě a pouze jeden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Homolytické štěpení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vazby je právě takovouto specifickou štěpnou reakcí. Vazebné elektrony se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rozdělí spravedlivě mezi oba výsledné produkty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Probíhá efektivněji a prioritně při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dodání tepelné energie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Opakem této štěpné reakce je </a:t>
            </a:r>
            <a:r>
              <a:rPr lang="cs-CZ" b="1" dirty="0" err="1" smtClean="0">
                <a:latin typeface="Calibri Light" pitchFamily="34" charset="0"/>
                <a:cs typeface="Calibri Light" pitchFamily="34" charset="0"/>
              </a:rPr>
              <a:t>heterolytické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 štěpení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 Při tomto druhu štěpení si jeden z produktů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přivlastní i druhý elektron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je v elektronovém nadbytku. Toto štěpení vede ke vzniku iontů.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Anion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přebytek elektronů – záporný náboj</a:t>
            </a: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Kation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nedostatek elektronů – kladný náboj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Homolytické štěpení vazby: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radch 2.jpg opra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708920"/>
            <a:ext cx="7185660" cy="300990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latin typeface="Calibri Light" pitchFamily="34" charset="0"/>
                <a:cs typeface="Calibri Light" pitchFamily="34" charset="0"/>
              </a:rPr>
              <a:t>Heterolytické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štěpení vazby: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4" name="Obrázek 3" descr="radch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2708920"/>
            <a:ext cx="7307580" cy="307848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5" name="TextovéPole 4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- SET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Jednou z typických reakcí je </a:t>
            </a:r>
            <a:r>
              <a:rPr lang="cs-CZ" u="sng" dirty="0" smtClean="0">
                <a:latin typeface="Calibri Light" pitchFamily="34" charset="0"/>
                <a:cs typeface="Calibri Light" pitchFamily="34" charset="0"/>
              </a:rPr>
              <a:t>přesun elektronu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z jedné molekuly na druhou. Tento proces je spojen i s odvětvím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redoxní chemie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, protože během těchto reakcí dochází k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redukci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a </a:t>
            </a:r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oxidaci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elektron se dostane do definovaného centra dané částice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Redukční činidla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částice, které sebe oxidují (zvyšují svůj formální oxidační stav) a redukují jiné členy reakce (snižují jejich formální oxidační stav)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Oxidace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elektron je odtržen od definovaného centra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b="1" dirty="0" smtClean="0">
                <a:latin typeface="Calibri Light" pitchFamily="34" charset="0"/>
                <a:cs typeface="Calibri Light" pitchFamily="34" charset="0"/>
              </a:rPr>
              <a:t>Oxidační činidla</a:t>
            </a:r>
            <a:r>
              <a:rPr lang="cs-CZ" dirty="0" smtClean="0">
                <a:latin typeface="Calibri Light" pitchFamily="34" charset="0"/>
                <a:cs typeface="Calibri Light" pitchFamily="34" charset="0"/>
              </a:rPr>
              <a:t> – částice, které sebe redukují (snižují svůj formální oxidační stav) a oxidují jiné členy reakce (zvyšují jejich formální oxidační stav)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>
                <a:latin typeface="Calibri Light" pitchFamily="34" charset="0"/>
                <a:cs typeface="Calibri Light" pitchFamily="34" charset="0"/>
              </a:rPr>
              <a:t>Chemie radikálů – SET</a:t>
            </a:r>
            <a:endParaRPr lang="cs-CZ" sz="2800" b="1" dirty="0">
              <a:latin typeface="Calibri Light" pitchFamily="34" charset="0"/>
              <a:cs typeface="Calibri Light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556792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SET – ve spojení s redoxní chemií. Při oxidaci anion ztrácí elektron, vzniká tedy radikál s jedním nepárovým elektronem. Při redukci kation přijímá elektron, který se stane nepárovým.</a:t>
            </a:r>
          </a:p>
          <a:p>
            <a:endParaRPr lang="cs-CZ" dirty="0" smtClean="0">
              <a:latin typeface="Calibri Light" pitchFamily="34" charset="0"/>
              <a:cs typeface="Calibri Light" pitchFamily="34" charset="0"/>
            </a:endParaRPr>
          </a:p>
          <a:p>
            <a:r>
              <a:rPr lang="cs-CZ" dirty="0" smtClean="0">
                <a:latin typeface="Calibri Light" pitchFamily="34" charset="0"/>
                <a:cs typeface="Calibri Light" pitchFamily="34" charset="0"/>
              </a:rPr>
              <a:t>Obecné reakce:</a:t>
            </a:r>
            <a:endParaRPr lang="cs-CZ" dirty="0">
              <a:latin typeface="Calibri Light" pitchFamily="34" charset="0"/>
              <a:cs typeface="Calibri Light" pitchFamily="34" charset="0"/>
            </a:endParaRPr>
          </a:p>
        </p:txBody>
      </p:sp>
      <p:pic>
        <p:nvPicPr>
          <p:cNvPr id="5" name="Obrázek 4" descr="radch 5.jpg"/>
          <p:cNvPicPr>
            <a:picLocks noChangeAspect="1"/>
          </p:cNvPicPr>
          <p:nvPr/>
        </p:nvPicPr>
        <p:blipFill>
          <a:blip r:embed="rId2" cstate="print"/>
          <a:srcRect r="29060"/>
          <a:stretch>
            <a:fillRect/>
          </a:stretch>
        </p:blipFill>
        <p:spPr>
          <a:xfrm>
            <a:off x="1547664" y="3212976"/>
            <a:ext cx="5832648" cy="2240280"/>
          </a:xfrm>
          <a:prstGeom prst="rect">
            <a:avLst/>
          </a:prstGeom>
          <a:ln w="38100">
            <a:solidFill>
              <a:srgbClr val="7030A0"/>
            </a:solidFill>
          </a:ln>
        </p:spPr>
      </p:pic>
      <p:sp>
        <p:nvSpPr>
          <p:cNvPr id="6" name="TextovéPole 5"/>
          <p:cNvSpPr txBox="1"/>
          <p:nvPr/>
        </p:nvSpPr>
        <p:spPr>
          <a:xfrm>
            <a:off x="7020272" y="6596390"/>
            <a:ext cx="2736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100" dirty="0" smtClean="0"/>
              <a:t>Tomáš Pelikán (484772)</a:t>
            </a:r>
            <a:endParaRPr lang="cs-CZ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</TotalTime>
  <Words>1058</Words>
  <Application>Microsoft Office PowerPoint</Application>
  <PresentationFormat>Předvádění na obrazovce (4:3)</PresentationFormat>
  <Paragraphs>122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CHEMIE RADIKÁLŮ</vt:lpstr>
      <vt:lpstr>Chemie radikálů</vt:lpstr>
      <vt:lpstr>Chemie radikálů</vt:lpstr>
      <vt:lpstr>Chemie radikálů</vt:lpstr>
      <vt:lpstr>Chemie radikálů</vt:lpstr>
      <vt:lpstr>Chemie radikálů</vt:lpstr>
      <vt:lpstr>Chemie radikálů</vt:lpstr>
      <vt:lpstr>Chemie radikálů - SET</vt:lpstr>
      <vt:lpstr>Chemie radikálů – SET</vt:lpstr>
      <vt:lpstr>Chemie radikálů – SET</vt:lpstr>
      <vt:lpstr>Chemie radikálů - SR</vt:lpstr>
      <vt:lpstr>Chemie radikálů - SR</vt:lpstr>
      <vt:lpstr>Chemie radikálů - AR</vt:lpstr>
      <vt:lpstr>Seznam zdrojů</vt:lpstr>
      <vt:lpstr>Seznam zdrojů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REDOXNÍ CHEMIE</dc:title>
  <dc:creator>Uživatel systému Windows</dc:creator>
  <cp:lastModifiedBy>Tomáš Pelikán</cp:lastModifiedBy>
  <cp:revision>76</cp:revision>
  <dcterms:created xsi:type="dcterms:W3CDTF">2022-03-19T13:04:56Z</dcterms:created>
  <dcterms:modified xsi:type="dcterms:W3CDTF">2025-02-22T07:11:35Z</dcterms:modified>
</cp:coreProperties>
</file>