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16BA"/>
    <a:srgbClr val="FFFF66"/>
    <a:srgbClr val="FF9900"/>
    <a:srgbClr val="00CC00"/>
    <a:srgbClr val="00FF00"/>
    <a:srgbClr val="FF5050"/>
    <a:srgbClr val="CC66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A0392-3B30-4AD6-B9CD-AA7019FA1779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31337-E613-4F35-9442-E4DAD2DA7B0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a-synthesis.com/webbook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Fotochemie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2022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59632" y="51571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Tomáš Pelikán (484772)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Vlnová délka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0" name="Volný tvar 9"/>
          <p:cNvSpPr/>
          <p:nvPr/>
        </p:nvSpPr>
        <p:spPr>
          <a:xfrm>
            <a:off x="809624" y="1476375"/>
            <a:ext cx="7506791" cy="1238250"/>
          </a:xfrm>
          <a:custGeom>
            <a:avLst/>
            <a:gdLst>
              <a:gd name="connsiteX0" fmla="*/ 0 w 5810250"/>
              <a:gd name="connsiteY0" fmla="*/ 1587 h 1243012"/>
              <a:gd name="connsiteX1" fmla="*/ 1304925 w 5810250"/>
              <a:gd name="connsiteY1" fmla="*/ 1230312 h 1243012"/>
              <a:gd name="connsiteX2" fmla="*/ 2162175 w 5810250"/>
              <a:gd name="connsiteY2" fmla="*/ 1587 h 1243012"/>
              <a:gd name="connsiteX3" fmla="*/ 2705100 w 5810250"/>
              <a:gd name="connsiteY3" fmla="*/ 1230312 h 1243012"/>
              <a:gd name="connsiteX4" fmla="*/ 3209925 w 5810250"/>
              <a:gd name="connsiteY4" fmla="*/ 20637 h 1243012"/>
              <a:gd name="connsiteX5" fmla="*/ 3571875 w 5810250"/>
              <a:gd name="connsiteY5" fmla="*/ 1239837 h 1243012"/>
              <a:gd name="connsiteX6" fmla="*/ 4038600 w 5810250"/>
              <a:gd name="connsiteY6" fmla="*/ 1587 h 1243012"/>
              <a:gd name="connsiteX7" fmla="*/ 4286250 w 5810250"/>
              <a:gd name="connsiteY7" fmla="*/ 1230312 h 1243012"/>
              <a:gd name="connsiteX8" fmla="*/ 4543425 w 5810250"/>
              <a:gd name="connsiteY8" fmla="*/ 20637 h 1243012"/>
              <a:gd name="connsiteX9" fmla="*/ 4848225 w 5810250"/>
              <a:gd name="connsiteY9" fmla="*/ 1230312 h 1243012"/>
              <a:gd name="connsiteX10" fmla="*/ 4991100 w 5810250"/>
              <a:gd name="connsiteY10" fmla="*/ 20637 h 1243012"/>
              <a:gd name="connsiteX11" fmla="*/ 5181600 w 5810250"/>
              <a:gd name="connsiteY11" fmla="*/ 1230312 h 1243012"/>
              <a:gd name="connsiteX12" fmla="*/ 5286375 w 5810250"/>
              <a:gd name="connsiteY12" fmla="*/ 20637 h 1243012"/>
              <a:gd name="connsiteX13" fmla="*/ 5400675 w 5810250"/>
              <a:gd name="connsiteY13" fmla="*/ 1230312 h 1243012"/>
              <a:gd name="connsiteX14" fmla="*/ 5495925 w 5810250"/>
              <a:gd name="connsiteY14" fmla="*/ 1587 h 1243012"/>
              <a:gd name="connsiteX15" fmla="*/ 5572125 w 5810250"/>
              <a:gd name="connsiteY15" fmla="*/ 1230312 h 1243012"/>
              <a:gd name="connsiteX16" fmla="*/ 5619750 w 5810250"/>
              <a:gd name="connsiteY16" fmla="*/ 20637 h 1243012"/>
              <a:gd name="connsiteX17" fmla="*/ 5667375 w 5810250"/>
              <a:gd name="connsiteY17" fmla="*/ 1230312 h 1243012"/>
              <a:gd name="connsiteX18" fmla="*/ 5686425 w 5810250"/>
              <a:gd name="connsiteY18" fmla="*/ 20637 h 1243012"/>
              <a:gd name="connsiteX19" fmla="*/ 5734050 w 5810250"/>
              <a:gd name="connsiteY19" fmla="*/ 1230312 h 1243012"/>
              <a:gd name="connsiteX20" fmla="*/ 5734050 w 5810250"/>
              <a:gd name="connsiteY20" fmla="*/ 20637 h 1243012"/>
              <a:gd name="connsiteX21" fmla="*/ 5781675 w 5810250"/>
              <a:gd name="connsiteY21" fmla="*/ 1239837 h 1243012"/>
              <a:gd name="connsiteX22" fmla="*/ 5810250 w 5810250"/>
              <a:gd name="connsiteY22" fmla="*/ 20637 h 1243012"/>
              <a:gd name="connsiteX23" fmla="*/ 5810250 w 5810250"/>
              <a:gd name="connsiteY23" fmla="*/ 20637 h 1243012"/>
              <a:gd name="connsiteX0" fmla="*/ 0 w 5810250"/>
              <a:gd name="connsiteY0" fmla="*/ 0 h 1240023"/>
              <a:gd name="connsiteX1" fmla="*/ 1304925 w 5810250"/>
              <a:gd name="connsiteY1" fmla="*/ 1228725 h 1240023"/>
              <a:gd name="connsiteX2" fmla="*/ 2162175 w 5810250"/>
              <a:gd name="connsiteY2" fmla="*/ 0 h 1240023"/>
              <a:gd name="connsiteX3" fmla="*/ 2705100 w 5810250"/>
              <a:gd name="connsiteY3" fmla="*/ 1228725 h 1240023"/>
              <a:gd name="connsiteX4" fmla="*/ 3209925 w 5810250"/>
              <a:gd name="connsiteY4" fmla="*/ 19050 h 1240023"/>
              <a:gd name="connsiteX5" fmla="*/ 3571875 w 5810250"/>
              <a:gd name="connsiteY5" fmla="*/ 1238250 h 1240023"/>
              <a:gd name="connsiteX6" fmla="*/ 3971024 w 5810250"/>
              <a:gd name="connsiteY6" fmla="*/ 8409 h 1240023"/>
              <a:gd name="connsiteX7" fmla="*/ 4286250 w 5810250"/>
              <a:gd name="connsiteY7" fmla="*/ 1228725 h 1240023"/>
              <a:gd name="connsiteX8" fmla="*/ 4543425 w 5810250"/>
              <a:gd name="connsiteY8" fmla="*/ 19050 h 1240023"/>
              <a:gd name="connsiteX9" fmla="*/ 4848225 w 5810250"/>
              <a:gd name="connsiteY9" fmla="*/ 1228725 h 1240023"/>
              <a:gd name="connsiteX10" fmla="*/ 4991100 w 5810250"/>
              <a:gd name="connsiteY10" fmla="*/ 19050 h 1240023"/>
              <a:gd name="connsiteX11" fmla="*/ 5181600 w 5810250"/>
              <a:gd name="connsiteY11" fmla="*/ 1228725 h 1240023"/>
              <a:gd name="connsiteX12" fmla="*/ 5286375 w 5810250"/>
              <a:gd name="connsiteY12" fmla="*/ 19050 h 1240023"/>
              <a:gd name="connsiteX13" fmla="*/ 5400675 w 5810250"/>
              <a:gd name="connsiteY13" fmla="*/ 1228725 h 1240023"/>
              <a:gd name="connsiteX14" fmla="*/ 5495925 w 5810250"/>
              <a:gd name="connsiteY14" fmla="*/ 0 h 1240023"/>
              <a:gd name="connsiteX15" fmla="*/ 5572125 w 5810250"/>
              <a:gd name="connsiteY15" fmla="*/ 1228725 h 1240023"/>
              <a:gd name="connsiteX16" fmla="*/ 5619750 w 5810250"/>
              <a:gd name="connsiteY16" fmla="*/ 19050 h 1240023"/>
              <a:gd name="connsiteX17" fmla="*/ 5667375 w 5810250"/>
              <a:gd name="connsiteY17" fmla="*/ 1228725 h 1240023"/>
              <a:gd name="connsiteX18" fmla="*/ 5686425 w 5810250"/>
              <a:gd name="connsiteY18" fmla="*/ 19050 h 1240023"/>
              <a:gd name="connsiteX19" fmla="*/ 5734050 w 5810250"/>
              <a:gd name="connsiteY19" fmla="*/ 1228725 h 1240023"/>
              <a:gd name="connsiteX20" fmla="*/ 5734050 w 5810250"/>
              <a:gd name="connsiteY20" fmla="*/ 19050 h 1240023"/>
              <a:gd name="connsiteX21" fmla="*/ 5781675 w 5810250"/>
              <a:gd name="connsiteY21" fmla="*/ 1238250 h 1240023"/>
              <a:gd name="connsiteX22" fmla="*/ 5810250 w 5810250"/>
              <a:gd name="connsiteY22" fmla="*/ 19050 h 1240023"/>
              <a:gd name="connsiteX23" fmla="*/ 5810250 w 5810250"/>
              <a:gd name="connsiteY23" fmla="*/ 19050 h 1240023"/>
              <a:gd name="connsiteX0" fmla="*/ 0 w 5810250"/>
              <a:gd name="connsiteY0" fmla="*/ 0 h 1240023"/>
              <a:gd name="connsiteX1" fmla="*/ 1304925 w 5810250"/>
              <a:gd name="connsiteY1" fmla="*/ 1228725 h 1240023"/>
              <a:gd name="connsiteX2" fmla="*/ 2162175 w 5810250"/>
              <a:gd name="connsiteY2" fmla="*/ 0 h 1240023"/>
              <a:gd name="connsiteX3" fmla="*/ 2705100 w 5810250"/>
              <a:gd name="connsiteY3" fmla="*/ 1228725 h 1240023"/>
              <a:gd name="connsiteX4" fmla="*/ 3209925 w 5810250"/>
              <a:gd name="connsiteY4" fmla="*/ 19050 h 1240023"/>
              <a:gd name="connsiteX5" fmla="*/ 3571875 w 5810250"/>
              <a:gd name="connsiteY5" fmla="*/ 1238250 h 1240023"/>
              <a:gd name="connsiteX6" fmla="*/ 3971024 w 5810250"/>
              <a:gd name="connsiteY6" fmla="*/ 8409 h 1240023"/>
              <a:gd name="connsiteX7" fmla="*/ 4286250 w 5810250"/>
              <a:gd name="connsiteY7" fmla="*/ 1228725 h 1240023"/>
              <a:gd name="connsiteX8" fmla="*/ 4543425 w 5810250"/>
              <a:gd name="connsiteY8" fmla="*/ 19050 h 1240023"/>
              <a:gd name="connsiteX9" fmla="*/ 4848225 w 5810250"/>
              <a:gd name="connsiteY9" fmla="*/ 1228725 h 1240023"/>
              <a:gd name="connsiteX10" fmla="*/ 5029973 w 5810250"/>
              <a:gd name="connsiteY10" fmla="*/ 8409 h 1240023"/>
              <a:gd name="connsiteX11" fmla="*/ 5181600 w 5810250"/>
              <a:gd name="connsiteY11" fmla="*/ 1228725 h 1240023"/>
              <a:gd name="connsiteX12" fmla="*/ 5286375 w 5810250"/>
              <a:gd name="connsiteY12" fmla="*/ 19050 h 1240023"/>
              <a:gd name="connsiteX13" fmla="*/ 5400675 w 5810250"/>
              <a:gd name="connsiteY13" fmla="*/ 1228725 h 1240023"/>
              <a:gd name="connsiteX14" fmla="*/ 5495925 w 5810250"/>
              <a:gd name="connsiteY14" fmla="*/ 0 h 1240023"/>
              <a:gd name="connsiteX15" fmla="*/ 5572125 w 5810250"/>
              <a:gd name="connsiteY15" fmla="*/ 1228725 h 1240023"/>
              <a:gd name="connsiteX16" fmla="*/ 5619750 w 5810250"/>
              <a:gd name="connsiteY16" fmla="*/ 19050 h 1240023"/>
              <a:gd name="connsiteX17" fmla="*/ 5667375 w 5810250"/>
              <a:gd name="connsiteY17" fmla="*/ 1228725 h 1240023"/>
              <a:gd name="connsiteX18" fmla="*/ 5686425 w 5810250"/>
              <a:gd name="connsiteY18" fmla="*/ 19050 h 1240023"/>
              <a:gd name="connsiteX19" fmla="*/ 5734050 w 5810250"/>
              <a:gd name="connsiteY19" fmla="*/ 1228725 h 1240023"/>
              <a:gd name="connsiteX20" fmla="*/ 5734050 w 5810250"/>
              <a:gd name="connsiteY20" fmla="*/ 19050 h 1240023"/>
              <a:gd name="connsiteX21" fmla="*/ 5781675 w 5810250"/>
              <a:gd name="connsiteY21" fmla="*/ 1238250 h 1240023"/>
              <a:gd name="connsiteX22" fmla="*/ 5810250 w 5810250"/>
              <a:gd name="connsiteY22" fmla="*/ 19050 h 1240023"/>
              <a:gd name="connsiteX23" fmla="*/ 5810250 w 5810250"/>
              <a:gd name="connsiteY23" fmla="*/ 19050 h 1240023"/>
              <a:gd name="connsiteX0" fmla="*/ 0 w 5810250"/>
              <a:gd name="connsiteY0" fmla="*/ 0 h 1240023"/>
              <a:gd name="connsiteX1" fmla="*/ 1304925 w 5810250"/>
              <a:gd name="connsiteY1" fmla="*/ 1228725 h 1240023"/>
              <a:gd name="connsiteX2" fmla="*/ 2162175 w 5810250"/>
              <a:gd name="connsiteY2" fmla="*/ 0 h 1240023"/>
              <a:gd name="connsiteX3" fmla="*/ 2705100 w 5810250"/>
              <a:gd name="connsiteY3" fmla="*/ 1228725 h 1240023"/>
              <a:gd name="connsiteX4" fmla="*/ 3209925 w 5810250"/>
              <a:gd name="connsiteY4" fmla="*/ 19050 h 1240023"/>
              <a:gd name="connsiteX5" fmla="*/ 3571875 w 5810250"/>
              <a:gd name="connsiteY5" fmla="*/ 1238250 h 1240023"/>
              <a:gd name="connsiteX6" fmla="*/ 3971024 w 5810250"/>
              <a:gd name="connsiteY6" fmla="*/ 8409 h 1240023"/>
              <a:gd name="connsiteX7" fmla="*/ 4286250 w 5810250"/>
              <a:gd name="connsiteY7" fmla="*/ 1228725 h 1240023"/>
              <a:gd name="connsiteX8" fmla="*/ 4584100 w 5810250"/>
              <a:gd name="connsiteY8" fmla="*/ 8409 h 1240023"/>
              <a:gd name="connsiteX9" fmla="*/ 4848225 w 5810250"/>
              <a:gd name="connsiteY9" fmla="*/ 1228725 h 1240023"/>
              <a:gd name="connsiteX10" fmla="*/ 5029973 w 5810250"/>
              <a:gd name="connsiteY10" fmla="*/ 8409 h 1240023"/>
              <a:gd name="connsiteX11" fmla="*/ 5181600 w 5810250"/>
              <a:gd name="connsiteY11" fmla="*/ 1228725 h 1240023"/>
              <a:gd name="connsiteX12" fmla="*/ 5286375 w 5810250"/>
              <a:gd name="connsiteY12" fmla="*/ 19050 h 1240023"/>
              <a:gd name="connsiteX13" fmla="*/ 5400675 w 5810250"/>
              <a:gd name="connsiteY13" fmla="*/ 1228725 h 1240023"/>
              <a:gd name="connsiteX14" fmla="*/ 5495925 w 5810250"/>
              <a:gd name="connsiteY14" fmla="*/ 0 h 1240023"/>
              <a:gd name="connsiteX15" fmla="*/ 5572125 w 5810250"/>
              <a:gd name="connsiteY15" fmla="*/ 1228725 h 1240023"/>
              <a:gd name="connsiteX16" fmla="*/ 5619750 w 5810250"/>
              <a:gd name="connsiteY16" fmla="*/ 19050 h 1240023"/>
              <a:gd name="connsiteX17" fmla="*/ 5667375 w 5810250"/>
              <a:gd name="connsiteY17" fmla="*/ 1228725 h 1240023"/>
              <a:gd name="connsiteX18" fmla="*/ 5686425 w 5810250"/>
              <a:gd name="connsiteY18" fmla="*/ 19050 h 1240023"/>
              <a:gd name="connsiteX19" fmla="*/ 5734050 w 5810250"/>
              <a:gd name="connsiteY19" fmla="*/ 1228725 h 1240023"/>
              <a:gd name="connsiteX20" fmla="*/ 5734050 w 5810250"/>
              <a:gd name="connsiteY20" fmla="*/ 19050 h 1240023"/>
              <a:gd name="connsiteX21" fmla="*/ 5781675 w 5810250"/>
              <a:gd name="connsiteY21" fmla="*/ 1238250 h 1240023"/>
              <a:gd name="connsiteX22" fmla="*/ 5810250 w 5810250"/>
              <a:gd name="connsiteY22" fmla="*/ 19050 h 1240023"/>
              <a:gd name="connsiteX23" fmla="*/ 5810250 w 5810250"/>
              <a:gd name="connsiteY23" fmla="*/ 19050 h 1240023"/>
              <a:gd name="connsiteX0" fmla="*/ 0 w 5810250"/>
              <a:gd name="connsiteY0" fmla="*/ 0 h 1238250"/>
              <a:gd name="connsiteX1" fmla="*/ 1304925 w 5810250"/>
              <a:gd name="connsiteY1" fmla="*/ 1228725 h 1238250"/>
              <a:gd name="connsiteX2" fmla="*/ 2162175 w 5810250"/>
              <a:gd name="connsiteY2" fmla="*/ 0 h 1238250"/>
              <a:gd name="connsiteX3" fmla="*/ 2705100 w 5810250"/>
              <a:gd name="connsiteY3" fmla="*/ 1228725 h 1238250"/>
              <a:gd name="connsiteX4" fmla="*/ 3190747 w 5810250"/>
              <a:gd name="connsiteY4" fmla="*/ 8409 h 1238250"/>
              <a:gd name="connsiteX5" fmla="*/ 3571875 w 5810250"/>
              <a:gd name="connsiteY5" fmla="*/ 1238250 h 1238250"/>
              <a:gd name="connsiteX6" fmla="*/ 3971024 w 5810250"/>
              <a:gd name="connsiteY6" fmla="*/ 8409 h 1238250"/>
              <a:gd name="connsiteX7" fmla="*/ 4286250 w 5810250"/>
              <a:gd name="connsiteY7" fmla="*/ 1228725 h 1238250"/>
              <a:gd name="connsiteX8" fmla="*/ 4584100 w 5810250"/>
              <a:gd name="connsiteY8" fmla="*/ 8409 h 1238250"/>
              <a:gd name="connsiteX9" fmla="*/ 4848225 w 5810250"/>
              <a:gd name="connsiteY9" fmla="*/ 1228725 h 1238250"/>
              <a:gd name="connsiteX10" fmla="*/ 5029973 w 5810250"/>
              <a:gd name="connsiteY10" fmla="*/ 8409 h 1238250"/>
              <a:gd name="connsiteX11" fmla="*/ 5181600 w 5810250"/>
              <a:gd name="connsiteY11" fmla="*/ 1228725 h 1238250"/>
              <a:gd name="connsiteX12" fmla="*/ 5286375 w 5810250"/>
              <a:gd name="connsiteY12" fmla="*/ 19050 h 1238250"/>
              <a:gd name="connsiteX13" fmla="*/ 5400675 w 5810250"/>
              <a:gd name="connsiteY13" fmla="*/ 1228725 h 1238250"/>
              <a:gd name="connsiteX14" fmla="*/ 5495925 w 5810250"/>
              <a:gd name="connsiteY14" fmla="*/ 0 h 1238250"/>
              <a:gd name="connsiteX15" fmla="*/ 5572125 w 5810250"/>
              <a:gd name="connsiteY15" fmla="*/ 1228725 h 1238250"/>
              <a:gd name="connsiteX16" fmla="*/ 5619750 w 5810250"/>
              <a:gd name="connsiteY16" fmla="*/ 19050 h 1238250"/>
              <a:gd name="connsiteX17" fmla="*/ 5667375 w 5810250"/>
              <a:gd name="connsiteY17" fmla="*/ 1228725 h 1238250"/>
              <a:gd name="connsiteX18" fmla="*/ 5686425 w 5810250"/>
              <a:gd name="connsiteY18" fmla="*/ 19050 h 1238250"/>
              <a:gd name="connsiteX19" fmla="*/ 5734050 w 5810250"/>
              <a:gd name="connsiteY19" fmla="*/ 1228725 h 1238250"/>
              <a:gd name="connsiteX20" fmla="*/ 5734050 w 5810250"/>
              <a:gd name="connsiteY20" fmla="*/ 19050 h 1238250"/>
              <a:gd name="connsiteX21" fmla="*/ 5781675 w 5810250"/>
              <a:gd name="connsiteY21" fmla="*/ 1238250 h 1238250"/>
              <a:gd name="connsiteX22" fmla="*/ 5810250 w 5810250"/>
              <a:gd name="connsiteY22" fmla="*/ 19050 h 1238250"/>
              <a:gd name="connsiteX23" fmla="*/ 5810250 w 5810250"/>
              <a:gd name="connsiteY23" fmla="*/ 1905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10250" h="1238250">
                <a:moveTo>
                  <a:pt x="0" y="0"/>
                </a:moveTo>
                <a:cubicBezTo>
                  <a:pt x="472281" y="614362"/>
                  <a:pt x="944563" y="1228725"/>
                  <a:pt x="1304925" y="1228725"/>
                </a:cubicBezTo>
                <a:cubicBezTo>
                  <a:pt x="1665287" y="1228725"/>
                  <a:pt x="1928813" y="0"/>
                  <a:pt x="2162175" y="0"/>
                </a:cubicBezTo>
                <a:cubicBezTo>
                  <a:pt x="2395537" y="0"/>
                  <a:pt x="2533671" y="1227324"/>
                  <a:pt x="2705100" y="1228725"/>
                </a:cubicBezTo>
                <a:cubicBezTo>
                  <a:pt x="2876529" y="1230127"/>
                  <a:pt x="3046285" y="6822"/>
                  <a:pt x="3190747" y="8409"/>
                </a:cubicBezTo>
                <a:cubicBezTo>
                  <a:pt x="3335209" y="9996"/>
                  <a:pt x="3441829" y="1238250"/>
                  <a:pt x="3571875" y="1238250"/>
                </a:cubicBezTo>
                <a:cubicBezTo>
                  <a:pt x="3701921" y="1238250"/>
                  <a:pt x="3851962" y="9996"/>
                  <a:pt x="3971024" y="8409"/>
                </a:cubicBezTo>
                <a:cubicBezTo>
                  <a:pt x="4090086" y="6822"/>
                  <a:pt x="4184071" y="1228725"/>
                  <a:pt x="4286250" y="1228725"/>
                </a:cubicBezTo>
                <a:cubicBezTo>
                  <a:pt x="4388429" y="1228725"/>
                  <a:pt x="4490438" y="8409"/>
                  <a:pt x="4584100" y="8409"/>
                </a:cubicBezTo>
                <a:cubicBezTo>
                  <a:pt x="4677762" y="8409"/>
                  <a:pt x="4773913" y="1228725"/>
                  <a:pt x="4848225" y="1228725"/>
                </a:cubicBezTo>
                <a:cubicBezTo>
                  <a:pt x="4922537" y="1228725"/>
                  <a:pt x="4974411" y="8409"/>
                  <a:pt x="5029973" y="8409"/>
                </a:cubicBezTo>
                <a:cubicBezTo>
                  <a:pt x="5085535" y="8409"/>
                  <a:pt x="5138866" y="1226952"/>
                  <a:pt x="5181600" y="1228725"/>
                </a:cubicBezTo>
                <a:cubicBezTo>
                  <a:pt x="5224334" y="1230498"/>
                  <a:pt x="5249863" y="19050"/>
                  <a:pt x="5286375" y="19050"/>
                </a:cubicBezTo>
                <a:cubicBezTo>
                  <a:pt x="5322887" y="19050"/>
                  <a:pt x="5365750" y="1231900"/>
                  <a:pt x="5400675" y="1228725"/>
                </a:cubicBezTo>
                <a:cubicBezTo>
                  <a:pt x="5435600" y="1225550"/>
                  <a:pt x="5467350" y="0"/>
                  <a:pt x="5495925" y="0"/>
                </a:cubicBezTo>
                <a:cubicBezTo>
                  <a:pt x="5524500" y="0"/>
                  <a:pt x="5551488" y="1225550"/>
                  <a:pt x="5572125" y="1228725"/>
                </a:cubicBezTo>
                <a:cubicBezTo>
                  <a:pt x="5592763" y="1231900"/>
                  <a:pt x="5603875" y="19050"/>
                  <a:pt x="5619750" y="19050"/>
                </a:cubicBezTo>
                <a:cubicBezTo>
                  <a:pt x="5635625" y="19050"/>
                  <a:pt x="5656263" y="1228725"/>
                  <a:pt x="5667375" y="1228725"/>
                </a:cubicBezTo>
                <a:cubicBezTo>
                  <a:pt x="5678487" y="1228725"/>
                  <a:pt x="5675313" y="19050"/>
                  <a:pt x="5686425" y="19050"/>
                </a:cubicBezTo>
                <a:cubicBezTo>
                  <a:pt x="5697537" y="19050"/>
                  <a:pt x="5726113" y="1228725"/>
                  <a:pt x="5734050" y="1228725"/>
                </a:cubicBezTo>
                <a:cubicBezTo>
                  <a:pt x="5741987" y="1228725"/>
                  <a:pt x="5726112" y="17462"/>
                  <a:pt x="5734050" y="19050"/>
                </a:cubicBezTo>
                <a:cubicBezTo>
                  <a:pt x="5741988" y="20638"/>
                  <a:pt x="5768975" y="1238250"/>
                  <a:pt x="5781675" y="1238250"/>
                </a:cubicBezTo>
                <a:cubicBezTo>
                  <a:pt x="5794375" y="1238250"/>
                  <a:pt x="5810250" y="19050"/>
                  <a:pt x="5810250" y="19050"/>
                </a:cubicBezTo>
                <a:lnTo>
                  <a:pt x="5810250" y="19050"/>
                </a:ln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4365104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Rádiové vlny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3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400" b="1" dirty="0" smtClean="0">
                <a:latin typeface="Calibri Light" pitchFamily="34" charset="0"/>
                <a:cs typeface="Calibri Light" pitchFamily="34" charset="0"/>
              </a:rPr>
              <a:t>Mikrovlny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-2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Calibri Light" pitchFamily="34" charset="0"/>
                <a:cs typeface="Calibri Light" pitchFamily="34" charset="0"/>
              </a:rPr>
              <a:t>Infračervené záření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- 10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-5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Viditelné spektrum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0.5x10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-6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b="1" dirty="0" smtClean="0">
                <a:solidFill>
                  <a:srgbClr val="BA16BA"/>
                </a:solidFill>
                <a:latin typeface="Calibri Light" pitchFamily="34" charset="0"/>
                <a:cs typeface="Calibri Light" pitchFamily="34" charset="0"/>
              </a:rPr>
              <a:t>Ultrafialové záření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- 10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-8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 (velikost molekul)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Rentgenové záření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(paprsky X) - 10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-10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 (velikost atomu i s elektronovým obalem)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Gama záření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- 10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-12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 (velikost jádra atomu)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827584" y="3429000"/>
            <a:ext cx="7488832" cy="4320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419872" y="3429000"/>
            <a:ext cx="1152128" cy="432048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4211960" y="3429000"/>
            <a:ext cx="2520280" cy="432048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827584" y="27809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3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051720" y="27809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-2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275856" y="27809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-5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139952" y="27809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0.5x10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-6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580112" y="27809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-8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6660232" y="27809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-10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7812360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-12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27584" y="38610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4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979712" y="38610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8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3347864" y="38610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12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364088" y="38610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15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444208" y="38610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16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7164288" y="38610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18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7740352" y="38610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10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20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755576" y="1196752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Calibri Light" pitchFamily="34" charset="0"/>
                <a:cs typeface="Calibri Light" pitchFamily="34" charset="0"/>
              </a:rPr>
              <a:t>Délka vln (m)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827584" y="3068960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Calibri Light" pitchFamily="34" charset="0"/>
                <a:cs typeface="Calibri Light" pitchFamily="34" charset="0"/>
              </a:rPr>
              <a:t>Frekvence vln (Hz)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3851920" y="3429000"/>
            <a:ext cx="1872208" cy="432048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 rot="10800000">
            <a:off x="5436096" y="3429000"/>
            <a:ext cx="1296144" cy="43204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 rot="10800000">
            <a:off x="5868144" y="3429000"/>
            <a:ext cx="936104" cy="432048"/>
          </a:xfrm>
          <a:prstGeom prst="rect">
            <a:avLst/>
          </a:prstGeom>
          <a:gradFill flip="none" rotWithShape="1">
            <a:gsLst>
              <a:gs pos="89999">
                <a:srgbClr val="7030A0"/>
              </a:gs>
              <a:gs pos="100000">
                <a:schemeClr val="tx1"/>
              </a:gs>
              <a:gs pos="100000">
                <a:srgbClr val="FF820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TextovéPole 40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Vlnová délka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38" name="Obdélník 37"/>
          <p:cNvSpPr/>
          <p:nvPr/>
        </p:nvSpPr>
        <p:spPr>
          <a:xfrm rot="10800000">
            <a:off x="827584" y="1700808"/>
            <a:ext cx="936104" cy="432048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539552" y="1340768"/>
            <a:ext cx="7920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 Light" pitchFamily="34" charset="0"/>
                <a:cs typeface="Calibri Light" pitchFamily="34" charset="0"/>
              </a:rPr>
              <a:t>Dlouhá vlnová délka – nízká energie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39552" y="6093296"/>
            <a:ext cx="7920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 Light" pitchFamily="34" charset="0"/>
                <a:cs typeface="Calibri Light" pitchFamily="34" charset="0"/>
              </a:rPr>
              <a:t>Krátká vlnová délka – vysoká energie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2051720" y="1700808"/>
            <a:ext cx="62646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Rádiové vlny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(60MHz až 600MHz) – s pomocí silného magnetického pole dochází k rezonanci atomových jader – využití v magnetické rezonanci (</a:t>
            </a:r>
            <a:r>
              <a:rPr lang="en-GB" b="1" dirty="0" smtClean="0">
                <a:latin typeface="Calibri Light" pitchFamily="34" charset="0"/>
                <a:cs typeface="Calibri Light" pitchFamily="34" charset="0"/>
              </a:rPr>
              <a:t>N</a:t>
            </a:r>
            <a:r>
              <a:rPr lang="en-GB" dirty="0" smtClean="0">
                <a:latin typeface="Calibri Light" pitchFamily="34" charset="0"/>
                <a:cs typeface="Calibri Light" pitchFamily="34" charset="0"/>
              </a:rPr>
              <a:t>uclear </a:t>
            </a:r>
            <a:r>
              <a:rPr lang="en-GB" b="1" dirty="0" smtClean="0">
                <a:latin typeface="Calibri Light" pitchFamily="34" charset="0"/>
                <a:cs typeface="Calibri Light" pitchFamily="34" charset="0"/>
              </a:rPr>
              <a:t>M</a:t>
            </a:r>
            <a:r>
              <a:rPr lang="en-GB" dirty="0" smtClean="0">
                <a:latin typeface="Calibri Light" pitchFamily="34" charset="0"/>
                <a:cs typeface="Calibri Light" pitchFamily="34" charset="0"/>
              </a:rPr>
              <a:t>agnetic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</a:t>
            </a:r>
            <a:r>
              <a:rPr lang="en-GB" dirty="0" err="1" smtClean="0">
                <a:latin typeface="Calibri Light" pitchFamily="34" charset="0"/>
                <a:cs typeface="Calibri Light" pitchFamily="34" charset="0"/>
              </a:rPr>
              <a:t>esonance</a:t>
            </a:r>
            <a:r>
              <a:rPr lang="en-GB" dirty="0" smtClean="0">
                <a:latin typeface="Calibri Light" pitchFamily="34" charset="0"/>
                <a:cs typeface="Calibri Light" pitchFamily="34" charset="0"/>
              </a:rPr>
              <a:t> – </a:t>
            </a:r>
            <a:r>
              <a:rPr lang="en-GB" b="1" dirty="0" smtClean="0">
                <a:latin typeface="Calibri Light" pitchFamily="34" charset="0"/>
                <a:cs typeface="Calibri Light" pitchFamily="34" charset="0"/>
              </a:rPr>
              <a:t>NMR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)</a:t>
            </a:r>
          </a:p>
          <a:p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Mikrovlny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rotace polárních molekul v plynné fázi</a:t>
            </a:r>
          </a:p>
          <a:p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Infračervené záření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roztahování a rotace molekulárních vazeb (využití v spektroskopii)</a:t>
            </a:r>
          </a:p>
          <a:p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Viditelné a ultrafialové spektrum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– excitace atomů a molekul skrze (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d-d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), (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𝜋*, 𝜋) a (𝜋*, n) přechody. Vzbuzené molekuly se dostávají do základního stavu několika způsoby: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emise fotonu, převodem vibrační energie při kolizi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pomocí izomerie (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cis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→ 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trans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), chemickou reakcí, fotodisociace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fluorescencí, fosforescencí, zesílením záření (laser)</a:t>
            </a:r>
          </a:p>
          <a:p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Rentgenové záření a záření gama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záření s vysokou energií, vhodné k detekci a zkoumání struktury a vazeb u anorganických pevných látek</a:t>
            </a:r>
          </a:p>
          <a:p>
            <a:pPr>
              <a:buFont typeface="Arial" pitchFamily="34" charset="0"/>
              <a:buChar char="•"/>
            </a:pPr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Disociace – fotodisociace 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Disociace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je proces, při kterém se </a:t>
            </a:r>
            <a:r>
              <a:rPr lang="cs-CZ" u="sng" dirty="0" smtClean="0">
                <a:latin typeface="Calibri Light" pitchFamily="34" charset="0"/>
                <a:ea typeface="Cambria Math"/>
                <a:cs typeface="Calibri Light" pitchFamily="34" charset="0"/>
              </a:rPr>
              <a:t>molekula rozdělí na menší části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Tyto části mohou být například </a:t>
            </a:r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radikály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nebo </a:t>
            </a:r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ionty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</a:t>
            </a:r>
          </a:p>
          <a:p>
            <a:endParaRPr lang="cs-CZ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Fotodisociace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je typem disociace způsobená absorpcí světla (elektromagnetického záření).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403648" y="3717032"/>
            <a:ext cx="6048672" cy="1938992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[X-Y]*            X   +   Y</a:t>
            </a:r>
          </a:p>
          <a:p>
            <a:pPr algn="ctr"/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[Cl-Cl]*            </a:t>
            </a:r>
            <a:r>
              <a:rPr lang="cs-CZ" sz="40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Cl</a:t>
            </a:r>
            <a:r>
              <a:rPr lang="cs-CZ" sz="4000" baseline="30000" dirty="0" smtClean="0">
                <a:latin typeface="Calibri Light" pitchFamily="34" charset="0"/>
                <a:ea typeface="Cambria Math"/>
                <a:cs typeface="Calibri Light" pitchFamily="34" charset="0"/>
              </a:rPr>
              <a:t>•</a:t>
            </a:r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   +   </a:t>
            </a:r>
            <a:r>
              <a:rPr lang="cs-CZ" sz="40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Cl</a:t>
            </a:r>
            <a:r>
              <a:rPr lang="cs-CZ" sz="4000" baseline="30000" dirty="0" smtClean="0">
                <a:latin typeface="Calibri Light" pitchFamily="34" charset="0"/>
                <a:ea typeface="Cambria Math"/>
                <a:cs typeface="Calibri Light" pitchFamily="34" charset="0"/>
              </a:rPr>
              <a:t>•</a:t>
            </a:r>
          </a:p>
          <a:p>
            <a:pPr algn="ctr"/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[NO</a:t>
            </a:r>
            <a:r>
              <a:rPr lang="cs-CZ" sz="4000" baseline="-25000" dirty="0" smtClean="0">
                <a:latin typeface="Calibri Light" pitchFamily="34" charset="0"/>
                <a:ea typeface="Cambria Math"/>
                <a:cs typeface="Calibri Light" pitchFamily="34" charset="0"/>
              </a:rPr>
              <a:t>2</a:t>
            </a:r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]*            NO   +   O</a:t>
            </a: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3707904" y="4077072"/>
            <a:ext cx="9361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3707904" y="4653136"/>
            <a:ext cx="9361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3707904" y="5301208"/>
            <a:ext cx="9361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Přímá reakce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Některé reakce </a:t>
            </a:r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nejsou za běžného základního stavu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možné, ale v </a:t>
            </a:r>
            <a:r>
              <a:rPr lang="cs-CZ" u="sng" dirty="0" smtClean="0">
                <a:latin typeface="Calibri Light" pitchFamily="34" charset="0"/>
                <a:ea typeface="Cambria Math"/>
                <a:cs typeface="Calibri Light" pitchFamily="34" charset="0"/>
              </a:rPr>
              <a:t>excitovaném stavu k nim může docházet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979712" y="2492896"/>
            <a:ext cx="5184576" cy="707886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[X-Y]*            XYZ</a:t>
            </a: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4283968" y="2852936"/>
            <a:ext cx="9361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499992" y="2492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+ Z</a:t>
            </a:r>
            <a:endParaRPr lang="cs-CZ" dirty="0"/>
          </a:p>
        </p:txBody>
      </p:sp>
      <p:pic>
        <p:nvPicPr>
          <p:cNvPr id="12" name="Obrázek 11" descr="fotoch 16 new oprava.jpg oprava opra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861048"/>
            <a:ext cx="7574280" cy="172212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5" name="TextovéPole 14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Izomerizace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Izomery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jsou látky, které mohou svým souhrnným vzorcem odpovídat látce jiné. I přes to jsou všem odlišné, protože se liší uspořádáním svých dílčích atomů obsažené ve struktuře. Liší se tedy především prostorově, ale také například druhem vazeb.</a:t>
            </a:r>
          </a:p>
          <a:p>
            <a:endParaRPr lang="cs-CZ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Izomerizaci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– </a:t>
            </a:r>
            <a:r>
              <a:rPr lang="cs-CZ" u="sng" dirty="0" smtClean="0">
                <a:latin typeface="Calibri Light" pitchFamily="34" charset="0"/>
                <a:ea typeface="Cambria Math"/>
                <a:cs typeface="Calibri Light" pitchFamily="34" charset="0"/>
              </a:rPr>
              <a:t>tedy změnou prostorové struktury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– mohou podléhat i sloučeniny v excitovaných stavech.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979712" y="3429000"/>
            <a:ext cx="5184576" cy="707886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[X-Y]*            </a:t>
            </a:r>
            <a:r>
              <a:rPr lang="cs-CZ" sz="40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Y</a:t>
            </a:r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-X</a:t>
            </a: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4355976" y="3789040"/>
            <a:ext cx="9361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ázek 11" descr="fotoch 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4509120"/>
            <a:ext cx="6979920" cy="17145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4" name="TextovéPole 1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Luminiscence – fosforescence, fluorescence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Při emisi fotonu dochází ke světelnému projevu. Luminiscence je jedním z takových jevů.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907704" y="2276872"/>
            <a:ext cx="5184576" cy="1323439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[X-Y]*            </a:t>
            </a:r>
            <a:r>
              <a:rPr lang="cs-CZ" sz="40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Y</a:t>
            </a:r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-X + </a:t>
            </a:r>
            <a:r>
              <a:rPr lang="cs-CZ" sz="40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h</a:t>
            </a:r>
            <a:r>
              <a:rPr lang="cs-CZ" sz="40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ν</a:t>
            </a:r>
            <a:endParaRPr lang="cs-CZ" sz="4000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  <a:p>
            <a:pPr algn="ctr"/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Na*          Na</a:t>
            </a:r>
            <a:r>
              <a:rPr lang="cs-CZ" sz="4000" baseline="30000" dirty="0" smtClean="0">
                <a:latin typeface="Calibri Light" pitchFamily="34" charset="0"/>
                <a:ea typeface="Cambria Math"/>
                <a:cs typeface="Calibri Light" pitchFamily="34" charset="0"/>
              </a:rPr>
              <a:t>0</a:t>
            </a:r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 + </a:t>
            </a:r>
            <a:r>
              <a:rPr lang="cs-CZ" sz="40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h</a:t>
            </a:r>
            <a:r>
              <a:rPr lang="cs-CZ" sz="40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ν</a:t>
            </a:r>
            <a:endParaRPr lang="cs-CZ" sz="4000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3779912" y="2636912"/>
            <a:ext cx="9361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3563888" y="3284984"/>
            <a:ext cx="9361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23528" y="371703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Per-anhydrid kyseliny šťavelové dává jeden oxid uhličitý v základním a excitovaném stavu.</a:t>
            </a:r>
          </a:p>
        </p:txBody>
      </p:sp>
      <p:pic>
        <p:nvPicPr>
          <p:cNvPr id="14" name="Obrázek 13" descr="fotoch 17 oprava.jpg oprava.jpg"/>
          <p:cNvPicPr>
            <a:picLocks noChangeAspect="1"/>
          </p:cNvPicPr>
          <p:nvPr/>
        </p:nvPicPr>
        <p:blipFill>
          <a:blip r:embed="rId2" cstate="print"/>
          <a:srcRect r="10632"/>
          <a:stretch>
            <a:fillRect/>
          </a:stretch>
        </p:blipFill>
        <p:spPr>
          <a:xfrm>
            <a:off x="683568" y="4293096"/>
            <a:ext cx="7776864" cy="211836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6" name="TextovéPole 1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Luminiscence – fosforescence, fluorescence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Fosforescence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a </a:t>
            </a:r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fluorescence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se vzájemně neliší pouze délkou světelného projevu.</a:t>
            </a:r>
          </a:p>
          <a:p>
            <a:endParaRPr lang="cs-CZ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Fosforescence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– excitovaný atom se vrací z tripletového stavu do základního – zakázaný proces (svit trvá déle)</a:t>
            </a:r>
          </a:p>
          <a:p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Fluorescence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– excitovaný atom se vrací ze </a:t>
            </a:r>
            <a:r>
              <a:rPr lang="cs-CZ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singletového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stavu do základního – dovolený proces (svit trvá kratší dobu)</a:t>
            </a:r>
          </a:p>
          <a:p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Vitamín A </a:t>
            </a:r>
            <a:r>
              <a:rPr lang="cs-CZ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a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𝛽-</a:t>
            </a:r>
            <a:r>
              <a:rPr lang="cs-CZ" b="1" dirty="0" smtClean="0">
                <a:latin typeface="Calibri Light" pitchFamily="34" charset="0"/>
                <a:ea typeface="Cambria"/>
                <a:cs typeface="Calibri Light" pitchFamily="34" charset="0"/>
              </a:rPr>
              <a:t>karoten </a:t>
            </a:r>
            <a:r>
              <a:rPr lang="cs-CZ" dirty="0" smtClean="0">
                <a:latin typeface="Calibri Light" pitchFamily="34" charset="0"/>
                <a:ea typeface="Cambria"/>
                <a:cs typeface="Calibri Light" pitchFamily="34" charset="0"/>
              </a:rPr>
              <a:t>jsou schopny luminiscence:</a:t>
            </a:r>
            <a:endParaRPr lang="cs-CZ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Obrázek 13" descr="fotoch 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789040"/>
            <a:ext cx="6480720" cy="279932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8" name="TextovéPole 17"/>
          <p:cNvSpPr txBox="1"/>
          <p:nvPr/>
        </p:nvSpPr>
        <p:spPr>
          <a:xfrm>
            <a:off x="7668344" y="4149080"/>
            <a:ext cx="12961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Vitamín A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𝛽-</a:t>
            </a:r>
            <a:r>
              <a:rPr lang="cs-CZ" dirty="0" smtClean="0">
                <a:latin typeface="Calibri Light" pitchFamily="34" charset="0"/>
                <a:ea typeface="Cambria"/>
                <a:cs typeface="Calibri Light" pitchFamily="34" charset="0"/>
              </a:rPr>
              <a:t>karoten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err="1" smtClean="0">
                <a:latin typeface="Calibri Light" pitchFamily="34" charset="0"/>
                <a:cs typeface="Calibri Light" pitchFamily="34" charset="0"/>
              </a:rPr>
              <a:t>Fotoionizace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Při </a:t>
            </a:r>
            <a:r>
              <a:rPr lang="cs-CZ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fotoionizaci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dochází nejdříve k excitaci částice pomocí záření a následně dochází k uvolnění elektronu a přeměně na kationt.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115616" y="2708920"/>
            <a:ext cx="7056784" cy="1323439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[X-Y]*           [X-Y]*• + e</a:t>
            </a:r>
            <a:r>
              <a:rPr lang="cs-CZ" sz="4000" baseline="30000" dirty="0" smtClean="0">
                <a:latin typeface="Calibri Light" pitchFamily="34" charset="0"/>
                <a:ea typeface="Cambria Math"/>
                <a:cs typeface="Calibri Light" pitchFamily="34" charset="0"/>
              </a:rPr>
              <a:t>-</a:t>
            </a:r>
          </a:p>
          <a:p>
            <a:pPr algn="ctr"/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NO + </a:t>
            </a:r>
            <a:r>
              <a:rPr lang="cs-CZ" sz="40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hν</a:t>
            </a:r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       [NO]*       </a:t>
            </a:r>
            <a:r>
              <a:rPr lang="cs-CZ" sz="40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NO</a:t>
            </a:r>
            <a:r>
              <a:rPr lang="cs-CZ" sz="4000" baseline="30000" dirty="0" smtClean="0">
                <a:latin typeface="Calibri Light" pitchFamily="34" charset="0"/>
                <a:ea typeface="Cambria Math"/>
                <a:cs typeface="Calibri Light" pitchFamily="34" charset="0"/>
              </a:rPr>
              <a:t>+</a:t>
            </a:r>
            <a:r>
              <a:rPr lang="cs-CZ" sz="4000" dirty="0" smtClean="0">
                <a:latin typeface="Calibri Light" pitchFamily="34" charset="0"/>
                <a:ea typeface="Cambria Math"/>
                <a:cs typeface="Calibri Light" pitchFamily="34" charset="0"/>
              </a:rPr>
              <a:t> + e</a:t>
            </a:r>
            <a:r>
              <a:rPr lang="cs-CZ" sz="4000" baseline="30000" dirty="0" smtClean="0">
                <a:latin typeface="Calibri Light" pitchFamily="34" charset="0"/>
                <a:ea typeface="Cambria Math"/>
                <a:cs typeface="Calibri Light" pitchFamily="34" charset="0"/>
              </a:rPr>
              <a:t>-</a:t>
            </a:r>
            <a:endParaRPr lang="cs-CZ" sz="4000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3635896" y="3068960"/>
            <a:ext cx="9361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3347864" y="3645024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67544" y="4509120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Ve vyšších sférách atmosféry je velké množství UV (ultrafialové) záření, které pochází ze slunce. Toto záření má schopnost takovouto změnu nastolit a v této části atmosféry je ho dostatek, protože ho zde drží ozonová vrstva.</a:t>
            </a:r>
          </a:p>
        </p:txBody>
      </p:sp>
      <p:cxnSp>
        <p:nvCxnSpPr>
          <p:cNvPr id="19" name="Přímá spojovací šipka 18"/>
          <p:cNvCxnSpPr/>
          <p:nvPr/>
        </p:nvCxnSpPr>
        <p:spPr>
          <a:xfrm>
            <a:off x="5292080" y="3645024"/>
            <a:ext cx="57606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Seznam zdrojů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11560" y="1556792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Heslop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R. B. (1982).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Anorganická chemie průvodce pro pokročilé studium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SNTL.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Klán, P. (2001).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Organická fotochemie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Brno: Masarykova univerzita.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Leach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R. M. (1999).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The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Chemogenesis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Web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Book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  <a:hlinkClick r:id="rId2"/>
              </a:rPr>
              <a:t>The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  <a:hlinkClick r:id="rId2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  <a:hlinkClick r:id="rId2"/>
              </a:rPr>
              <a:t>Chemogenesis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  <a:hlinkClick r:id="rId2"/>
              </a:rPr>
              <a:t> Web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  <a:hlinkClick r:id="rId2"/>
              </a:rPr>
              <a:t>Book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  <a:hlinkClick r:id="rId2"/>
              </a:rPr>
              <a:t> |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  <a:hlinkClick r:id="rId2"/>
              </a:rPr>
              <a:t>Title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  <a:hlinkClick r:id="rId2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  <a:hlinkClick r:id="rId2"/>
              </a:rPr>
              <a:t>Page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  <a:hlinkClick r:id="rId2"/>
              </a:rPr>
              <a:t> (meta-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  <a:hlinkClick r:id="rId2"/>
              </a:rPr>
              <a:t>synthesis.com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  <a:hlinkClick r:id="rId2"/>
              </a:rPr>
              <a:t>)</a:t>
            </a:r>
            <a:endParaRPr lang="cs-CZ" sz="1600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Majer, V. (1981).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Základy jaderné chemie vysokoškolská příručka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Státní nakladatelství technické literatury.</a:t>
            </a:r>
            <a:endParaRPr lang="cs-CZ" sz="1600" dirty="0" smtClean="0">
              <a:latin typeface="Calibri Light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Úlehla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I. (1990).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Atomy, jádra, částice - celostátní vysokoškolská učebnice pro studenty matematicko-fyzikálních a přírodovědeckých fakult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academia.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Volka, K. (1995).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Analytická chemie I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Vysoká škola chemicko-technologická.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McMurry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J. (1998).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Fundamentals </a:t>
            </a:r>
            <a:r>
              <a:rPr lang="cs-CZ" sz="1600" i="1" dirty="0" err="1" smtClean="0">
                <a:latin typeface="Calibri Light" pitchFamily="34" charset="0"/>
                <a:cs typeface="Calibri Light" pitchFamily="34" charset="0"/>
              </a:rPr>
              <a:t>of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i="1" dirty="0" err="1" smtClean="0">
                <a:latin typeface="Calibri Light" pitchFamily="34" charset="0"/>
                <a:cs typeface="Calibri Light" pitchFamily="34" charset="0"/>
              </a:rPr>
              <a:t>organic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 chemismy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(4th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ed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Pacific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Grove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: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Brooks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/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Cole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publishing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company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Solomons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T. W. G. (1992). </a:t>
            </a:r>
            <a:r>
              <a:rPr lang="cs-CZ" sz="1600" i="1" dirty="0" err="1" smtClean="0">
                <a:latin typeface="Calibri Light" pitchFamily="34" charset="0"/>
                <a:cs typeface="Calibri Light" pitchFamily="34" charset="0"/>
              </a:rPr>
              <a:t>Organic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 chemismy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(5th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ed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New York: John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Wiley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&amp;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Sons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Orchin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M. (1986).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Organická chemie: příruční naučný slovník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 Praha: Státní nakladatelství technické literatury.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Kratochvíl, M., Potáček, M., &amp;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Šibor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J. (2004).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Principy a modely organické chemie I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(1.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vyd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Brno: Masarykova univerzita.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Kratochvíl, M., Potáček, M., &amp;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Šibor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J. (2004).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Principy a modely organické chemie I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(1.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vyd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Brno: Masarykova univerzita.</a:t>
            </a:r>
            <a:endParaRPr lang="cs-CZ" sz="1600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Fotochemie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Fotochemie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se zaměřuje především na změnu stavů atomu. Tyto změny jsou způsobeny především fotony, které přicházejí do kontaktu s atomy. Při srážce s atomem dochází k absorbování fotonu, který předává atomu energii. Tato energie způsobí, že se atom ze svého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základního stavu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dostane do tzv.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excitovaného stavu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(vzbuzeného stavu). Následně je tento foton emitován pryč.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K tomuto procesu může docházet u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atomů, atomových iontů, molekul, molekulových iontů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atd.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Nemusí ovšem docházet pouze ke srážce s fotony. K excitaci atomu může dojít i vzájemnou srážkou atomů v plynném prostředí. Ty ovšem musí mít potřebou kinetickou energii, kterou mohou získat například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zahříváním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Dále může dojít také ke srážce atomu s elektronem.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Fotochemie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Obecný zápis rovnice pro změnu atomu ze základního stavu na stav excitovaný: </a:t>
            </a:r>
            <a:endParaRPr lang="cs-CZ" dirty="0" smtClean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5" name="Obrázek 4" descr="fotoch 11 oprava.jpg"/>
          <p:cNvPicPr>
            <a:picLocks noChangeAspect="1"/>
          </p:cNvPicPr>
          <p:nvPr/>
        </p:nvPicPr>
        <p:blipFill>
          <a:blip r:embed="rId2" cstate="print"/>
          <a:srcRect t="31579" b="26316"/>
          <a:stretch>
            <a:fillRect/>
          </a:stretch>
        </p:blipFill>
        <p:spPr>
          <a:xfrm>
            <a:off x="1691680" y="3501008"/>
            <a:ext cx="5688196" cy="172819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Fotochemie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Příklad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vzbuzení excitovaného stavu atomu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díky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absorpci a emisi fotonu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na příkladu atomu v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plynné fázi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:</a:t>
            </a:r>
          </a:p>
        </p:txBody>
      </p:sp>
      <p:pic>
        <p:nvPicPr>
          <p:cNvPr id="9" name="Obrázek 8" descr="fotoch 12 finální verze.jpg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276872"/>
            <a:ext cx="6979920" cy="427482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Fotochemie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Příklad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vzbuzení excitovaného stavu atomu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pomocí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zahřívání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:</a:t>
            </a:r>
          </a:p>
        </p:txBody>
      </p:sp>
      <p:pic>
        <p:nvPicPr>
          <p:cNvPr id="7" name="Obrázek 6" descr="fotoch 12 finální verze.jpg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204864"/>
            <a:ext cx="6979920" cy="42595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Fotochemie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Příklad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vzbuzení excitovaného stavu atomu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díky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elektrické energii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:</a:t>
            </a:r>
          </a:p>
        </p:txBody>
      </p:sp>
      <p:pic>
        <p:nvPicPr>
          <p:cNvPr id="6" name="Obrázek 5" descr="fotoch 12.jpg oprava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492896"/>
            <a:ext cx="7056784" cy="363803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Fotochemie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Pro excitaci světlem (tedy absorpcí a emisí fotonu) je důležité, aby bylo dodrženo pravidlo, kterému říkáme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Bohrova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 frekvenční podmínka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Onou podmínkou je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dodržení stejné frekvence absorbovaného fotonu a vyzářeného fotonu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Při srážkách atomů za normálních teplot je malá šance, že dojde k vzbuzení jednoho z atomů do excitovaného stavu. Tato malá pravděpodobnost se ovšem drasticky mění při zvýšení teploty.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K excitaci pomocí zahřívání za použití plamene lze pozorovat efekt, který je tímto procesem způsobený. Při vyzařování dochází ke změně barvy plamene na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charakteristické barvy, způsobené daným prvkem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Tohoto jevu se využívá při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plamenových testech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kationtů 1. a 2. skupiny v periodické soustavě prvků. Jedná se o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alkalické kovy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kovy alkalických zemin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Charakteristická barva plamene prozrazuje o jaký prvek se jedná nebo zda je přítomen v dané sloučenině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Barvy plamene některých alkalických kovů a kovů alkalických zemin a jiných prvků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475656" y="1772816"/>
          <a:ext cx="6144344" cy="40117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36086"/>
                <a:gridCol w="1536086"/>
                <a:gridCol w="1536086"/>
                <a:gridCol w="1536086"/>
              </a:tblGrid>
              <a:tr h="61946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Kationty I.A skupiny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Barva plamene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Kationty II.A skupiny a měď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Barva plamene</a:t>
                      </a:r>
                      <a:endParaRPr lang="cs-CZ" dirty="0"/>
                    </a:p>
                  </a:txBody>
                  <a:tcPr anchor="ctr"/>
                </a:tc>
              </a:tr>
              <a:tr h="61946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Li</a:t>
                      </a:r>
                      <a:r>
                        <a:rPr lang="cs-CZ" baseline="30000" dirty="0" smtClean="0"/>
                        <a:t>+</a:t>
                      </a:r>
                      <a:endParaRPr lang="cs-CZ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červená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Mg</a:t>
                      </a:r>
                      <a:r>
                        <a:rPr lang="cs-CZ" baseline="30000" dirty="0" smtClean="0"/>
                        <a:t>2+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bílá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61946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Na</a:t>
                      </a:r>
                      <a:r>
                        <a:rPr lang="cs-CZ" baseline="30000" dirty="0" smtClean="0"/>
                        <a:t>+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9900"/>
                          </a:solidFill>
                        </a:rPr>
                        <a:t>oranžová</a:t>
                      </a:r>
                      <a:endParaRPr lang="cs-CZ" dirty="0">
                        <a:solidFill>
                          <a:srgbClr val="FF99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Ca</a:t>
                      </a:r>
                      <a:r>
                        <a:rPr lang="cs-CZ" baseline="30000" dirty="0" smtClean="0"/>
                        <a:t>2+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oranžová</a:t>
                      </a:r>
                      <a:endParaRPr lang="cs-CZ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61946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</a:t>
                      </a:r>
                      <a:r>
                        <a:rPr lang="cs-CZ" baseline="30000" dirty="0" smtClean="0"/>
                        <a:t>+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BA16BA"/>
                          </a:solidFill>
                        </a:rPr>
                        <a:t>růžovo-fialová</a:t>
                      </a:r>
                      <a:endParaRPr lang="cs-CZ" dirty="0">
                        <a:solidFill>
                          <a:srgbClr val="BA16BA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Sr</a:t>
                      </a:r>
                      <a:r>
                        <a:rPr lang="cs-CZ" baseline="30000" dirty="0" smtClean="0"/>
                        <a:t>2+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5050"/>
                          </a:solidFill>
                        </a:rPr>
                        <a:t>červená</a:t>
                      </a:r>
                      <a:endParaRPr lang="cs-CZ" dirty="0">
                        <a:solidFill>
                          <a:srgbClr val="FF5050"/>
                        </a:solidFill>
                      </a:endParaRPr>
                    </a:p>
                  </a:txBody>
                  <a:tcPr anchor="ctr"/>
                </a:tc>
              </a:tr>
              <a:tr h="619465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Rb</a:t>
                      </a:r>
                      <a:r>
                        <a:rPr lang="cs-CZ" baseline="30000" dirty="0" smtClean="0"/>
                        <a:t>+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fialová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Ba</a:t>
                      </a:r>
                      <a:r>
                        <a:rPr lang="cs-CZ" baseline="30000" dirty="0" smtClean="0"/>
                        <a:t>2+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FF00"/>
                          </a:solidFill>
                        </a:rPr>
                        <a:t>zelená</a:t>
                      </a:r>
                      <a:endParaRPr lang="cs-CZ" dirty="0">
                        <a:solidFill>
                          <a:srgbClr val="00FF00"/>
                        </a:solidFill>
                      </a:endParaRPr>
                    </a:p>
                  </a:txBody>
                  <a:tcPr anchor="ctr"/>
                </a:tc>
              </a:tr>
              <a:tr h="619465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Cs</a:t>
                      </a:r>
                      <a:r>
                        <a:rPr lang="cs-CZ" baseline="30000" dirty="0" smtClean="0"/>
                        <a:t>+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B0F0"/>
                          </a:solidFill>
                        </a:rPr>
                        <a:t>modrá</a:t>
                      </a:r>
                      <a:endParaRPr lang="cs-CZ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Cu</a:t>
                      </a:r>
                      <a:r>
                        <a:rPr lang="cs-CZ" baseline="30000" dirty="0" smtClean="0"/>
                        <a:t>2+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0CC00"/>
                          </a:solidFill>
                        </a:rPr>
                        <a:t>zelená</a:t>
                      </a:r>
                      <a:endParaRPr lang="cs-CZ" dirty="0">
                        <a:solidFill>
                          <a:srgbClr val="00CC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Spektrum světla – elektromagnetických vln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Energie fotonů souvisí s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vlnovou délkou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- značíme </a:t>
            </a:r>
            <a:r>
              <a:rPr lang="cs-CZ" b="1" dirty="0" smtClean="0">
                <a:latin typeface="Cambria Math"/>
                <a:ea typeface="Cambria Math"/>
                <a:cs typeface="Calibri Light" pitchFamily="34" charset="0"/>
              </a:rPr>
              <a:t>𝜆</a:t>
            </a:r>
          </a:p>
          <a:p>
            <a:endParaRPr lang="cs-CZ" dirty="0" smtClean="0"/>
          </a:p>
          <a:p>
            <a:endParaRPr lang="cs-CZ" dirty="0">
              <a:latin typeface="Cambria Math"/>
              <a:ea typeface="Cambria Math"/>
              <a:cs typeface="Calibri Light" pitchFamily="34" charset="0"/>
            </a:endParaRPr>
          </a:p>
          <a:p>
            <a:endParaRPr lang="cs-CZ" dirty="0" smtClean="0">
              <a:latin typeface="Cambria Math"/>
              <a:ea typeface="Cambria Math"/>
              <a:cs typeface="Calibri Light" pitchFamily="34" charset="0"/>
            </a:endParaRPr>
          </a:p>
          <a:p>
            <a:endParaRPr lang="cs-CZ" dirty="0">
              <a:latin typeface="Cambria Math"/>
              <a:ea typeface="Cambria Math"/>
              <a:cs typeface="Calibri Light" pitchFamily="34" charset="0"/>
            </a:endParaRPr>
          </a:p>
          <a:p>
            <a:r>
              <a:rPr lang="cs-CZ" i="1" dirty="0">
                <a:latin typeface="Cambria Math"/>
                <a:ea typeface="Cambria Math"/>
                <a:cs typeface="Calibri Light" pitchFamily="34" charset="0"/>
              </a:rPr>
              <a:t>c</a:t>
            </a:r>
            <a:r>
              <a:rPr lang="cs-CZ" dirty="0" smtClean="0">
                <a:latin typeface="Cambria Math"/>
                <a:ea typeface="Cambria Math"/>
                <a:cs typeface="Calibri Light" pitchFamily="34" charset="0"/>
              </a:rPr>
              <a:t>  = rychlost světla            </a:t>
            </a:r>
            <a:r>
              <a:rPr lang="cs-CZ" i="1" dirty="0" smtClean="0">
                <a:latin typeface="Cambria Math"/>
                <a:ea typeface="Cambria Math"/>
                <a:cs typeface="Calibri Light" pitchFamily="34" charset="0"/>
              </a:rPr>
              <a:t>E</a:t>
            </a:r>
            <a:r>
              <a:rPr lang="cs-CZ" dirty="0" smtClean="0">
                <a:latin typeface="Cambria Math"/>
                <a:ea typeface="Cambria Math"/>
                <a:cs typeface="Calibri Light" pitchFamily="34" charset="0"/>
              </a:rPr>
              <a:t>  = energie</a:t>
            </a:r>
          </a:p>
          <a:p>
            <a:r>
              <a:rPr lang="cs-CZ" i="1" dirty="0" smtClean="0">
                <a:latin typeface="Cambria Math"/>
                <a:ea typeface="Cambria Math"/>
                <a:cs typeface="Calibri Light" pitchFamily="34" charset="0"/>
              </a:rPr>
              <a:t>ν  </a:t>
            </a:r>
            <a:r>
              <a:rPr lang="cs-CZ" dirty="0" smtClean="0">
                <a:latin typeface="Cambria Math"/>
                <a:ea typeface="Cambria Math"/>
                <a:cs typeface="Calibri Light" pitchFamily="34" charset="0"/>
              </a:rPr>
              <a:t>= frekvence                     </a:t>
            </a:r>
            <a:r>
              <a:rPr lang="cs-CZ" i="1" dirty="0" smtClean="0">
                <a:latin typeface="Cambria Math"/>
                <a:ea typeface="Cambria Math"/>
                <a:cs typeface="Calibri Light" pitchFamily="34" charset="0"/>
              </a:rPr>
              <a:t>h</a:t>
            </a:r>
            <a:r>
              <a:rPr lang="cs-CZ" dirty="0" smtClean="0">
                <a:latin typeface="Cambria Math"/>
                <a:ea typeface="Cambria Math"/>
                <a:cs typeface="Calibri Light" pitchFamily="34" charset="0"/>
              </a:rPr>
              <a:t>  = </a:t>
            </a:r>
            <a:r>
              <a:rPr lang="cs-CZ" dirty="0" err="1" smtClean="0">
                <a:latin typeface="Cambria Math"/>
                <a:ea typeface="Cambria Math"/>
                <a:cs typeface="Calibri Light" pitchFamily="34" charset="0"/>
              </a:rPr>
              <a:t>Plancova</a:t>
            </a:r>
            <a:r>
              <a:rPr lang="cs-CZ" dirty="0" smtClean="0">
                <a:latin typeface="Cambria Math"/>
                <a:ea typeface="Cambria Math"/>
                <a:cs typeface="Calibri Light" pitchFamily="34" charset="0"/>
              </a:rPr>
              <a:t> konstanta</a:t>
            </a:r>
            <a:endParaRPr lang="cs-CZ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  <a:p>
            <a:endParaRPr lang="cs-CZ" dirty="0">
              <a:latin typeface="Calibri Light" pitchFamily="34" charset="0"/>
              <a:ea typeface="Cambria Math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ea typeface="Cambria Math"/>
                <a:cs typeface="Calibri Light" pitchFamily="34" charset="0"/>
              </a:rPr>
              <a:t>Podle těchto dvou vztahů lze vyvodit:</a:t>
            </a:r>
            <a:endParaRPr lang="cs-CZ" b="1" dirty="0" smtClean="0">
              <a:latin typeface="Cambria Math"/>
              <a:ea typeface="Cambria Math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4149080"/>
            <a:ext cx="6696744" cy="22467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2800" dirty="0" smtClean="0">
              <a:latin typeface="Calibri Light" pitchFamily="34" charset="0"/>
              <a:cs typeface="Calibri Light" pitchFamily="34" charset="0"/>
            </a:endParaRPr>
          </a:p>
          <a:p>
            <a:pPr algn="ctr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Dlouhá vlnová délka = NÍZKÁ ENERGIE</a:t>
            </a:r>
          </a:p>
          <a:p>
            <a:pPr algn="ctr"/>
            <a:endParaRPr lang="cs-CZ" sz="2800" b="1" dirty="0" smtClean="0">
              <a:latin typeface="Calibri Light" pitchFamily="34" charset="0"/>
              <a:cs typeface="Calibri Light" pitchFamily="34" charset="0"/>
            </a:endParaRPr>
          </a:p>
          <a:p>
            <a:pPr algn="ctr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Krátká vlnová délka = VYSOKÁ ENERGIE</a:t>
            </a:r>
          </a:p>
          <a:p>
            <a:pPr algn="ctr"/>
            <a:endParaRPr lang="cs-CZ" sz="2800" dirty="0" smtClean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060848"/>
            <a:ext cx="792163" cy="677863"/>
          </a:xfrm>
          <a:prstGeom prst="rect">
            <a:avLst/>
          </a:prstGeom>
          <a:noFill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204864"/>
            <a:ext cx="930275" cy="411163"/>
          </a:xfrm>
          <a:prstGeom prst="rect">
            <a:avLst/>
          </a:prstGeom>
          <a:noFill/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868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1371</Words>
  <Application>Microsoft Office PowerPoint</Application>
  <PresentationFormat>Předvádění na obrazovce (4:3)</PresentationFormat>
  <Paragraphs>167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Fotochemie</vt:lpstr>
      <vt:lpstr>Fotochemie</vt:lpstr>
      <vt:lpstr>Fotochemie</vt:lpstr>
      <vt:lpstr>Fotochemie</vt:lpstr>
      <vt:lpstr>Fotochemie</vt:lpstr>
      <vt:lpstr>Fotochemie</vt:lpstr>
      <vt:lpstr>Fotochemie</vt:lpstr>
      <vt:lpstr>Barvy plamene některých alkalických kovů a kovů alkalických zemin a jiných prvků</vt:lpstr>
      <vt:lpstr>Spektrum světla – elektromagnetických vln</vt:lpstr>
      <vt:lpstr>Vlnová délka</vt:lpstr>
      <vt:lpstr>Vlnová délka</vt:lpstr>
      <vt:lpstr>Disociace – fotodisociace </vt:lpstr>
      <vt:lpstr>Přímá reakce</vt:lpstr>
      <vt:lpstr>Izomerizace</vt:lpstr>
      <vt:lpstr>Luminiscence – fosforescence, fluorescence</vt:lpstr>
      <vt:lpstr>Luminiscence – fosforescence, fluorescence</vt:lpstr>
      <vt:lpstr>Fotoionizace</vt:lpstr>
      <vt:lpstr>Seznam zdrojů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Fotochemie</dc:title>
  <dc:creator>Uživatel systému Windows</dc:creator>
  <cp:lastModifiedBy>Tomáš Pelikán</cp:lastModifiedBy>
  <cp:revision>66</cp:revision>
  <dcterms:created xsi:type="dcterms:W3CDTF">2022-03-20T13:51:38Z</dcterms:created>
  <dcterms:modified xsi:type="dcterms:W3CDTF">2025-02-22T07:12:47Z</dcterms:modified>
</cp:coreProperties>
</file>