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7" r:id="rId7"/>
    <p:sldId id="263" r:id="rId8"/>
    <p:sldId id="264" r:id="rId9"/>
    <p:sldId id="265" r:id="rId10"/>
    <p:sldId id="268" r:id="rId11"/>
    <p:sldId id="269" r:id="rId12"/>
    <p:sldId id="275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a-synthesis.com/webbook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REDOXNÍ CHEMIE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2022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51571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Tomáš Pelikán (484772)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Polaritu vazeb a distribuce elektronů v jejím důsledku lze ukázat na následujícím příkladě.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V molekule metanu CH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4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jsou celkově 4 vazby. Elektrony těchto vazeb jsou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blíže centrálnímu uhlíku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protože je méně elektropozitivní (více elektronegativní) než vodík. Přitahuje je tedy k sobě a má oxidační číslo -4. V druhé molekule oxidu uhličitého CO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2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jsou vazby dvě dvojné – počet elektronů je tedy zachován. Rozdíl je ovšem v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elektropozitivitě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ve vztahu ke kyslíku tentokrát takový, že uhlík je více elektropozitivní než kyslík, tudíž jsou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elektrony přitahovány kyslíkem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Uhlík má v tomto případě oxidační číslo +4.</a:t>
            </a:r>
            <a:endParaRPr lang="cs-CZ" baseline="-25000" dirty="0" smtClean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6" name="Obrázek 5" descr="ox ch struktura 5 znovu oprava.jpg"/>
          <p:cNvPicPr>
            <a:picLocks noChangeAspect="1"/>
          </p:cNvPicPr>
          <p:nvPr/>
        </p:nvPicPr>
        <p:blipFill>
          <a:blip r:embed="rId2" cstate="print"/>
          <a:srcRect r="23291"/>
          <a:stretch>
            <a:fillRect/>
          </a:stretch>
        </p:blipFill>
        <p:spPr>
          <a:xfrm>
            <a:off x="2627784" y="4653136"/>
            <a:ext cx="3384376" cy="1668780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Některé prvky mají schopnost existence ve více oxidačních stavech. Již zmíněný uhlík nabývá různých oxidačních stavů například v těchto strukturách:</a:t>
            </a:r>
            <a:endParaRPr lang="cs-CZ" baseline="-25000" dirty="0" smtClean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ox ch struktura 7 znovu.jpg oprava oprava.jpg"/>
          <p:cNvPicPr>
            <a:picLocks noChangeAspect="1"/>
          </p:cNvPicPr>
          <p:nvPr/>
        </p:nvPicPr>
        <p:blipFill>
          <a:blip r:embed="rId2" cstate="print"/>
          <a:srcRect r="20410"/>
          <a:stretch>
            <a:fillRect/>
          </a:stretch>
        </p:blipFill>
        <p:spPr>
          <a:xfrm>
            <a:off x="1403648" y="2924944"/>
            <a:ext cx="5976664" cy="2232248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Oxidační stupně uhlíku ve vybraných sloučeninách:</a:t>
            </a:r>
            <a:endParaRPr lang="cs-CZ" baseline="-25000" dirty="0" smtClean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6" name="Obrázek 5" descr="ox ch struktura 10.jpg"/>
          <p:cNvPicPr>
            <a:picLocks noChangeAspect="1"/>
          </p:cNvPicPr>
          <p:nvPr/>
        </p:nvPicPr>
        <p:blipFill>
          <a:blip r:embed="rId2" cstate="print"/>
          <a:srcRect r="12712"/>
          <a:stretch>
            <a:fillRect/>
          </a:stretch>
        </p:blipFill>
        <p:spPr>
          <a:xfrm>
            <a:off x="1763688" y="2708920"/>
            <a:ext cx="5184576" cy="3077716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Přeměna metanu na oxid uhličitý je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oxidací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protože dochází ke zvyšování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oxidačního stavu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(z -4 na +4). Kyslík je v reakci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oxidačním činidlem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</p:txBody>
      </p:sp>
      <p:pic>
        <p:nvPicPr>
          <p:cNvPr id="5" name="Obrázek 4" descr="ox ch struktura 7 znovu jiná.jpg oprava.jpg"/>
          <p:cNvPicPr>
            <a:picLocks noChangeAspect="1"/>
          </p:cNvPicPr>
          <p:nvPr/>
        </p:nvPicPr>
        <p:blipFill>
          <a:blip r:embed="rId2" cstate="print"/>
          <a:srcRect r="14689"/>
          <a:stretch>
            <a:fillRect/>
          </a:stretch>
        </p:blipFill>
        <p:spPr>
          <a:xfrm>
            <a:off x="2051720" y="3068960"/>
            <a:ext cx="5240397" cy="2021964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Základní typy redoxních reakcí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ox ch struktura 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412776"/>
            <a:ext cx="5654040" cy="4907280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Redoxní reakce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Al</a:t>
            </a:r>
            <a:r>
              <a:rPr lang="cs-CZ" sz="3600" baseline="30000" dirty="0" smtClean="0">
                <a:solidFill>
                  <a:srgbClr val="FF0000"/>
                </a:solidFill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+ Cu</a:t>
            </a:r>
            <a:r>
              <a:rPr lang="cs-CZ" sz="3600" baseline="30000" dirty="0" smtClean="0">
                <a:solidFill>
                  <a:srgbClr val="00B0F0"/>
                </a:solidFill>
                <a:latin typeface="Calibri Light" pitchFamily="34" charset="0"/>
                <a:cs typeface="Calibri Light" pitchFamily="34" charset="0"/>
              </a:rPr>
              <a:t>2+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l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        Al</a:t>
            </a:r>
            <a:r>
              <a:rPr lang="cs-CZ" sz="3600" baseline="30000" dirty="0" smtClean="0">
                <a:solidFill>
                  <a:srgbClr val="FF0000"/>
                </a:solidFill>
                <a:latin typeface="Calibri Light" pitchFamily="34" charset="0"/>
                <a:cs typeface="Calibri Light" pitchFamily="34" charset="0"/>
              </a:rPr>
              <a:t>3+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l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+ Cu</a:t>
            </a:r>
            <a:r>
              <a:rPr lang="cs-CZ" sz="3600" baseline="30000" dirty="0" smtClean="0">
                <a:solidFill>
                  <a:srgbClr val="00B0F0"/>
                </a:solidFill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pPr algn="ctr"/>
            <a:endParaRPr lang="cs-CZ" sz="3600" dirty="0" smtClean="0">
              <a:latin typeface="Calibri Light" pitchFamily="34" charset="0"/>
              <a:cs typeface="Calibri Light" pitchFamily="34" charset="0"/>
            </a:endParaRPr>
          </a:p>
          <a:p>
            <a:pPr algn="ctr"/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 Cu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2+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l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           Cu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pPr algn="ctr"/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Cu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2+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l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</a:t>
            </a:r>
            <a:r>
              <a:rPr lang="cs-CZ" sz="3600" dirty="0" smtClean="0">
                <a:solidFill>
                  <a:srgbClr val="00B0F0"/>
                </a:solidFill>
                <a:latin typeface="Calibri Light" pitchFamily="34" charset="0"/>
                <a:cs typeface="Calibri Light" pitchFamily="34" charset="0"/>
              </a:rPr>
              <a:t>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3600" dirty="0" smtClean="0">
                <a:solidFill>
                  <a:srgbClr val="00B0F0"/>
                </a:solidFill>
                <a:latin typeface="Calibri Light" pitchFamily="34" charset="0"/>
                <a:cs typeface="Calibri Light" pitchFamily="34" charset="0"/>
              </a:rPr>
              <a:t>2 e</a:t>
            </a:r>
            <a:r>
              <a:rPr lang="cs-CZ" sz="3600" baseline="30000" dirty="0" smtClean="0">
                <a:solidFill>
                  <a:srgbClr val="00B0F0"/>
                </a:solidFill>
                <a:latin typeface="Calibri Light" pitchFamily="34" charset="0"/>
                <a:cs typeface="Calibri Light" pitchFamily="34" charset="0"/>
              </a:rPr>
              <a:t>-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            Cu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pPr algn="ctr"/>
            <a:endParaRPr lang="cs-CZ" sz="3600" dirty="0" smtClean="0">
              <a:latin typeface="Calibri Light" pitchFamily="34" charset="0"/>
              <a:cs typeface="Calibri Light" pitchFamily="34" charset="0"/>
            </a:endParaRPr>
          </a:p>
          <a:p>
            <a:pPr algn="ctr"/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Al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           Al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3+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l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pPr algn="ctr"/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Al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s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 </a:t>
            </a:r>
            <a:r>
              <a:rPr lang="cs-CZ" sz="3600" dirty="0" smtClean="0">
                <a:solidFill>
                  <a:srgbClr val="FF0000"/>
                </a:solidFill>
                <a:latin typeface="Calibri Light" pitchFamily="34" charset="0"/>
                <a:cs typeface="Calibri Light" pitchFamily="34" charset="0"/>
              </a:rPr>
              <a:t>– 3 e</a:t>
            </a:r>
            <a:r>
              <a:rPr lang="cs-CZ" sz="3600" baseline="30000" dirty="0" smtClean="0">
                <a:solidFill>
                  <a:srgbClr val="FF0000"/>
                </a:solidFill>
                <a:latin typeface="Calibri Light" pitchFamily="34" charset="0"/>
                <a:cs typeface="Calibri Light" pitchFamily="34" charset="0"/>
              </a:rPr>
              <a:t>-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           Al</a:t>
            </a:r>
            <a:r>
              <a:rPr lang="cs-CZ" sz="3600" baseline="30000" dirty="0" smtClean="0">
                <a:latin typeface="Calibri Light" pitchFamily="34" charset="0"/>
                <a:cs typeface="Calibri Light" pitchFamily="34" charset="0"/>
              </a:rPr>
              <a:t>3+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(</a:t>
            </a:r>
            <a:r>
              <a:rPr lang="cs-CZ" sz="3600" i="1" dirty="0" smtClean="0">
                <a:latin typeface="Calibri Light" pitchFamily="34" charset="0"/>
                <a:cs typeface="Calibri Light" pitchFamily="34" charset="0"/>
              </a:rPr>
              <a:t>l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)</a:t>
            </a:r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39952" y="1988840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283968" y="3068960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716016" y="3645024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139952" y="4725144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572000" y="5301208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899592" y="141277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Celková reakce: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971600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Poloreakce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043608" y="5517232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Z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poloreakcí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lze jednodušeji vyčíst změny v oxidačních stavech mezi reaktanty. V tomto případě je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Al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redukčním činidlem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Cu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oxidačním činidlem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Funkce oxidačních činidel na sebe a okolí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1600" y="1988840"/>
            <a:ext cx="7128792" cy="397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  <a:latin typeface="Calibri Light" pitchFamily="34" charset="0"/>
                <a:cs typeface="Calibri Light" pitchFamily="34" charset="0"/>
              </a:rPr>
              <a:t>Oxidační činidlo</a:t>
            </a:r>
            <a:r>
              <a:rPr lang="cs-CZ" sz="3600" b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→ </a:t>
            </a:r>
            <a:r>
              <a:rPr lang="cs-CZ" sz="3600" b="1" dirty="0" smtClean="0">
                <a:latin typeface="Calibri Light" pitchFamily="34" charset="0"/>
                <a:cs typeface="Calibri Light" pitchFamily="34" charset="0"/>
              </a:rPr>
              <a:t>svůj vlastní oxidační stav snižuje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sz="3600" u="sng" dirty="0" smtClean="0">
                <a:latin typeface="Calibri Light" pitchFamily="34" charset="0"/>
                <a:cs typeface="Calibri Light" pitchFamily="34" charset="0"/>
              </a:rPr>
              <a:t>ostatním reaktantům zvyšuje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!</a:t>
            </a:r>
          </a:p>
          <a:p>
            <a:pPr algn="ctr"/>
            <a:endParaRPr lang="cs-CZ" sz="3600" dirty="0" smtClean="0">
              <a:latin typeface="Calibri Light" pitchFamily="34" charset="0"/>
              <a:cs typeface="Calibri Light" pitchFamily="34" charset="0"/>
            </a:endParaRPr>
          </a:p>
          <a:p>
            <a:pPr algn="ctr"/>
            <a:r>
              <a:rPr lang="cs-CZ" sz="3600" b="1" dirty="0" smtClean="0">
                <a:solidFill>
                  <a:srgbClr val="00B0F0"/>
                </a:solidFill>
                <a:latin typeface="Calibri Light" pitchFamily="34" charset="0"/>
                <a:cs typeface="Calibri Light" pitchFamily="34" charset="0"/>
              </a:rPr>
              <a:t>Redukční činidlo</a:t>
            </a:r>
            <a:r>
              <a:rPr lang="cs-CZ" sz="3600" b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→ </a:t>
            </a:r>
            <a:r>
              <a:rPr lang="cs-CZ" sz="3600" u="sng" dirty="0" smtClean="0">
                <a:latin typeface="Calibri Light" pitchFamily="34" charset="0"/>
                <a:cs typeface="Calibri Light" pitchFamily="34" charset="0"/>
              </a:rPr>
              <a:t>svůj vlastní oxidační stav zvyšuje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sz="3600" u="sng" dirty="0" smtClean="0">
                <a:latin typeface="Calibri Light" pitchFamily="34" charset="0"/>
                <a:cs typeface="Calibri Light" pitchFamily="34" charset="0"/>
              </a:rPr>
              <a:t>ostatním reaktantům redukuje</a:t>
            </a:r>
            <a:r>
              <a:rPr lang="cs-CZ" sz="3600" dirty="0" smtClean="0">
                <a:latin typeface="Calibri Light" pitchFamily="34" charset="0"/>
                <a:cs typeface="Calibri Light" pitchFamily="34" charset="0"/>
              </a:rPr>
              <a:t>!</a:t>
            </a:r>
            <a:endParaRPr lang="cs-CZ" sz="36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Seznam zdrojů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Benešová, M</a:t>
            </a:r>
            <a:r>
              <a:rPr lang="cs-CZ" sz="1600" smtClean="0">
                <a:latin typeface="Calibri Light" pitchFamily="34" charset="0"/>
                <a:ea typeface="Cambria Math"/>
                <a:cs typeface="Calibri Light" pitchFamily="34" charset="0"/>
              </a:rPr>
              <a:t>., Pfeiferová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E., &amp;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Satrapová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H. (c2014).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Odmaturuj! z chemie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Nakladatelství DIDAKTIS spol. s.r.o.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Blažek, J., &amp;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Fabini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J. (1999).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Chemie pro studijní obory SOŠ a SOU nechemického zaměření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SPN – pedagogické nakladatelství.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Flemr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V., &amp; Dušek, B. (2001). 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Chemie pro gymnázia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SPN – pedagogické nakladatelství.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Leach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, R. M. (1999).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The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Chemogenesis</a:t>
            </a:r>
            <a:r>
              <a:rPr lang="cs-CZ" sz="1600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Web </a:t>
            </a:r>
            <a:r>
              <a:rPr lang="cs-CZ" sz="1600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Book</a:t>
            </a:r>
            <a:r>
              <a:rPr lang="cs-CZ" sz="1600" dirty="0" smtClean="0">
                <a:latin typeface="Calibri Light" pitchFamily="34" charset="0"/>
                <a:ea typeface="Cambria Math"/>
                <a:cs typeface="Calibri Light" pitchFamily="34" charset="0"/>
              </a:rPr>
              <a:t>. </a:t>
            </a:r>
            <a:r>
              <a:rPr lang="cs-CZ" sz="1600" dirty="0" err="1" smtClean="0">
                <a:hlinkClick r:id="rId2"/>
              </a:rPr>
              <a:t>The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err="1" smtClean="0">
                <a:hlinkClick r:id="rId2"/>
              </a:rPr>
              <a:t>Chemogenesis</a:t>
            </a:r>
            <a:r>
              <a:rPr lang="cs-CZ" sz="1600" dirty="0" smtClean="0">
                <a:hlinkClick r:id="rId2"/>
              </a:rPr>
              <a:t> Web </a:t>
            </a:r>
            <a:r>
              <a:rPr lang="cs-CZ" sz="1600" dirty="0" err="1" smtClean="0">
                <a:hlinkClick r:id="rId2"/>
              </a:rPr>
              <a:t>Book</a:t>
            </a:r>
            <a:r>
              <a:rPr lang="cs-CZ" sz="1600" dirty="0" smtClean="0">
                <a:hlinkClick r:id="rId2"/>
              </a:rPr>
              <a:t> | </a:t>
            </a:r>
            <a:r>
              <a:rPr lang="cs-CZ" sz="1600" dirty="0" err="1" smtClean="0">
                <a:hlinkClick r:id="rId2"/>
              </a:rPr>
              <a:t>Title</a:t>
            </a:r>
            <a:r>
              <a:rPr lang="cs-CZ" sz="1600" dirty="0" smtClean="0">
                <a:hlinkClick r:id="rId2"/>
              </a:rPr>
              <a:t> </a:t>
            </a:r>
            <a:r>
              <a:rPr lang="cs-CZ" sz="1600" dirty="0" err="1" smtClean="0">
                <a:hlinkClick r:id="rId2"/>
              </a:rPr>
              <a:t>Page</a:t>
            </a:r>
            <a:r>
              <a:rPr lang="cs-CZ" sz="1600" dirty="0" smtClean="0">
                <a:hlinkClick r:id="rId2"/>
              </a:rPr>
              <a:t> (meta-</a:t>
            </a:r>
            <a:r>
              <a:rPr lang="cs-CZ" sz="1600" dirty="0" err="1" smtClean="0">
                <a:hlinkClick r:id="rId2"/>
              </a:rPr>
              <a:t>synthesis.com</a:t>
            </a:r>
            <a:r>
              <a:rPr lang="cs-CZ" sz="1600" dirty="0" smtClean="0">
                <a:hlinkClick r:id="rId2"/>
              </a:rPr>
              <a:t>)</a:t>
            </a:r>
            <a:endParaRPr lang="cs-CZ" sz="1600" dirty="0" smtClean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Straka, P. (1995).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Obecná chemie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Litomyšl: Paseka.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Šrámek, V. (2000).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Obecná a anorganická chemie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Nakladatelství Olomouc.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McMurry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(1998).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Fundamentals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of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(4th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Pacific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Grove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: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Brooks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/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Cole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publishing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company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Solomons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T. W. G. (1992). </a:t>
            </a:r>
            <a:r>
              <a:rPr lang="cs-CZ" sz="1600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(5th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New York: John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Wiley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Sons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Orchin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M. (1986).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Organická chemie: příruční naučný slovník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 Praha: Státní nakladatelství technické literatury.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sz="1600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sz="1600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sz="1600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  <a:endParaRPr lang="cs-CZ" sz="1600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Redoxní 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Mezi pět hlavních typů chemických mechanizmů, které se zaměřují na reakce realizované přesunem elektronů mezi látkami, se řadí i takzvaná redoxní chemie.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Redoxní chemie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Fotochemie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Lewisovy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kyseliny a báze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Chemie radikálů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Chemie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diradikálů</a:t>
            </a:r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Redoxní chemie se zabývá zkoumáním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oxidačních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redukčních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reakcí. Chování takovýchto reakcí lze popsat zjednodušenou definicí: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Oxidace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 je ztráta elektronů a </a:t>
            </a:r>
            <a:r>
              <a:rPr lang="cs-CZ" b="1" u="sng" dirty="0" smtClean="0">
                <a:latin typeface="Calibri Light" pitchFamily="34" charset="0"/>
                <a:cs typeface="Calibri Light" pitchFamily="34" charset="0"/>
              </a:rPr>
              <a:t>redukce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 je zisk elektronů.</a:t>
            </a:r>
            <a:endParaRPr lang="cs-CZ" u="sng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Úvod do redoxní 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Redoxní chemie se zabývá přesunem elektronů a soustředí se především na tok elektronů, který putuje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k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od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definovaného centra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redoxní reakce.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Takovýmto centrem může být atom, ion, molekula, molekulární ion nebo určitý atom nebo funkční skupina ve složitější sloučenině.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7" name="Obrázek 6" descr="oxidační chemie struktury 1.jpg 1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933056"/>
            <a:ext cx="5866917" cy="1530092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Úvod do redoxní 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 definovaném centru lze říci, že je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oxidované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pokud se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elektronová hustota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během reakce snižuje.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Pokud se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elektronová hustota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během reakce kolem definovaného centra zvyšuje, říkáme o něm, že je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redukované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835696" y="3789040"/>
            <a:ext cx="5472608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Calibri Light" pitchFamily="34" charset="0"/>
                <a:cs typeface="Calibri Light" pitchFamily="34" charset="0"/>
              </a:rPr>
              <a:t>Ztráta elektronů = OXIDACE</a:t>
            </a:r>
          </a:p>
          <a:p>
            <a:pPr algn="ctr"/>
            <a:endParaRPr lang="cs-CZ" sz="2400" b="1" dirty="0">
              <a:latin typeface="Calibri Light" pitchFamily="34" charset="0"/>
              <a:cs typeface="Calibri Light" pitchFamily="34" charset="0"/>
            </a:endParaRPr>
          </a:p>
          <a:p>
            <a:pPr algn="ctr"/>
            <a:r>
              <a:rPr lang="cs-CZ" sz="2400" b="1" dirty="0" smtClean="0">
                <a:latin typeface="Calibri Light" pitchFamily="34" charset="0"/>
                <a:cs typeface="Calibri Light" pitchFamily="34" charset="0"/>
              </a:rPr>
              <a:t>Zisk elektronů = REDUKCE</a:t>
            </a:r>
            <a:endParaRPr lang="cs-CZ" sz="24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Úvod do redoxní chemie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Obecná rovnice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 a redukční reakce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4365104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Při reakci směřující doprava se z kationtu M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+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stává neutrální atom. Dochází k tomu kvůli přijetí elektronu e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který redukuje kationt a snižuje jeho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 číslo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Při reakci na levou stranu se naopak neutrální atom M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0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zbavuje jednoho ze svých elektronů e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-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což má za důsledek zvýšení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oxidačního čísla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</p:txBody>
      </p:sp>
      <p:pic>
        <p:nvPicPr>
          <p:cNvPr id="6" name="Obrázek 5" descr="ox ch struktura 2 M oprava.jpg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492896"/>
            <a:ext cx="6239319" cy="1367398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Oxidační číslo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Oxidační stav je číselný údaj, který nám dává informaci o tom, jaký elementární náboj by atom získal, pokud by došlo k plné polarizace všech jeho vazeb.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Oxidační číslo není tedy skutečným nábojem, protože polarizace není dokonalá. Při jeho určování to ovšem pomíjíme a elektrony přidělujeme k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elektronegativnějším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prvkům.</a:t>
            </a:r>
          </a:p>
          <a:p>
            <a:endParaRPr lang="cs-CZ" b="1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Jeho hodnota se pohybuje od kladných čísel přes nulu, až po záporné.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Fe</a:t>
            </a:r>
            <a:r>
              <a:rPr lang="cs-CZ" b="1" baseline="30000" dirty="0" err="1" smtClean="0">
                <a:latin typeface="Calibri Light" pitchFamily="34" charset="0"/>
                <a:cs typeface="Calibri Light" pitchFamily="34" charset="0"/>
              </a:rPr>
              <a:t>III</a:t>
            </a:r>
            <a:endParaRPr lang="cs-CZ" b="1" baseline="30000" dirty="0" smtClean="0">
              <a:latin typeface="Calibri Light" pitchFamily="34" charset="0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Au</a:t>
            </a:r>
            <a:r>
              <a:rPr lang="cs-CZ" b="1" baseline="30000" dirty="0" smtClean="0">
                <a:latin typeface="Calibri Light" pitchFamily="34" charset="0"/>
                <a:cs typeface="Calibri Light" pitchFamily="34" charset="0"/>
              </a:rPr>
              <a:t>0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O</a:t>
            </a:r>
            <a:r>
              <a:rPr lang="cs-CZ" b="1" baseline="30000" dirty="0" smtClean="0">
                <a:latin typeface="Calibri Light" pitchFamily="34" charset="0"/>
                <a:cs typeface="Calibri Light" pitchFamily="34" charset="0"/>
              </a:rPr>
              <a:t>II-</a:t>
            </a:r>
            <a:endParaRPr lang="cs-CZ" b="1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baseline="30000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Atomy, které se vyskytují ve své elementární formě, mají oxidační stupeň 0. Pro jednoatomové prvky platí, že se jejich oxidační číslo rovná náboji, protože nedochází ke konfrontaci s jiným prvek s odlišnou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elektropozitivitou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Změnu oxidačního čísla lze provádět dvěma způsoby: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2132856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Prvním způsobem je přenos samostatného elektronu (</a:t>
            </a:r>
            <a:r>
              <a:rPr lang="en-GB" b="1" dirty="0" smtClean="0">
                <a:latin typeface="Calibri Light" pitchFamily="34" charset="0"/>
                <a:cs typeface="Calibri Light" pitchFamily="34" charset="0"/>
              </a:rPr>
              <a:t>Single Electron Transfer – SET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Tento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je převeden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do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definovaného centra – dochází tedy k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redukci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Pokud je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elektron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naopak odebrán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z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definovaného centra – dochází k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oxidaci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Například kationt železa Fe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3+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lze redukovat přidáním elektronu na Fe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2+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Tato reakce může probíhat i směrem oxidace.</a:t>
            </a:r>
          </a:p>
        </p:txBody>
      </p:sp>
      <p:pic>
        <p:nvPicPr>
          <p:cNvPr id="7" name="Obrázek 6" descr="ox ch struktura 2 Fe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012421"/>
            <a:ext cx="5472608" cy="1238623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Elektron, který se podílí na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redukční reakci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– putuje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do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definovaného centra, je dodáván do reakce redukčním činidlem nebo za pomoci elektrochemie.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7" name="Obrázek 6" descr="ox ch struktura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564904"/>
            <a:ext cx="5967971" cy="3662164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Změna oxidačního čísla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Druhou metodou, jak změnit oxidační číslo je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polarizace vazby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Polarizace vazby je způsobena mírou schopnosti prvku přitáhnout elektron k sobě.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Elektropozitivita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schopnost prvku odtrhnout elektron ve vnější valenční vrstvě (uvolňuje se tedy valenční elektron).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Za elektropozitivní prvek tedy považujeme prvek takový, který velmi ochotně předává svůj valenční elektron a tvoří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kation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Schopnost prvků k takovému chování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klesá v periodě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(kovový charakter), ale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zvyšuje se pro prvky s větším poloměrem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atomu.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Elektronegativita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je pojem, který vyjadřuje stejnou schopnost, pouze z opačné strany. Elektronegativním prvek tedy označujeme takový, který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velmi neochotně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svoje valenční elektrony odevzdává a naopak velmi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rád přijímá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za tvorby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aniontů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1224</Words>
  <Application>Microsoft Office PowerPoint</Application>
  <PresentationFormat>Předvádění na obrazovce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REDOXNÍ CHEMIE</vt:lpstr>
      <vt:lpstr>Redoxní chemie</vt:lpstr>
      <vt:lpstr>Úvod do redoxní chemie</vt:lpstr>
      <vt:lpstr>Úvod do redoxní chemie</vt:lpstr>
      <vt:lpstr>Úvod do redoxní chemie</vt:lpstr>
      <vt:lpstr>Oxidační číslo</vt:lpstr>
      <vt:lpstr>Změna oxidačního čísla</vt:lpstr>
      <vt:lpstr>Změna oxidačního čísla</vt:lpstr>
      <vt:lpstr>Změna oxidačního čísla</vt:lpstr>
      <vt:lpstr>Změna oxidačního čísla</vt:lpstr>
      <vt:lpstr>Změna oxidačního čísla</vt:lpstr>
      <vt:lpstr>Změna oxidačního čísla</vt:lpstr>
      <vt:lpstr>Změna oxidačního čísla</vt:lpstr>
      <vt:lpstr>Základní typy redoxních reakcí</vt:lpstr>
      <vt:lpstr>Redoxní reakce</vt:lpstr>
      <vt:lpstr>Funkce oxidačních činidel na sebe a okolí</vt:lpstr>
      <vt:lpstr>Seznam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REDOXNÍ CHEMIE</dc:title>
  <dc:creator>Uživatel systému Windows</dc:creator>
  <cp:lastModifiedBy>Tomáš Pelikán</cp:lastModifiedBy>
  <cp:revision>55</cp:revision>
  <dcterms:created xsi:type="dcterms:W3CDTF">2022-03-19T13:04:56Z</dcterms:created>
  <dcterms:modified xsi:type="dcterms:W3CDTF">2025-02-22T07:12:09Z</dcterms:modified>
</cp:coreProperties>
</file>