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563" r:id="rId2"/>
    <p:sldId id="566" r:id="rId3"/>
    <p:sldId id="330" r:id="rId4"/>
    <p:sldId id="617" r:id="rId5"/>
    <p:sldId id="606" r:id="rId6"/>
    <p:sldId id="567" r:id="rId7"/>
    <p:sldId id="293" r:id="rId8"/>
    <p:sldId id="329" r:id="rId9"/>
    <p:sldId id="331" r:id="rId10"/>
    <p:sldId id="354" r:id="rId11"/>
    <p:sldId id="607" r:id="rId12"/>
    <p:sldId id="328" r:id="rId13"/>
    <p:sldId id="337" r:id="rId14"/>
    <p:sldId id="565" r:id="rId15"/>
    <p:sldId id="622" r:id="rId16"/>
    <p:sldId id="603" r:id="rId17"/>
    <p:sldId id="615" r:id="rId18"/>
    <p:sldId id="602" r:id="rId19"/>
    <p:sldId id="604" r:id="rId20"/>
    <p:sldId id="605" r:id="rId21"/>
    <p:sldId id="350" r:id="rId22"/>
    <p:sldId id="327" r:id="rId23"/>
    <p:sldId id="609" r:id="rId24"/>
    <p:sldId id="629" r:id="rId25"/>
    <p:sldId id="303" r:id="rId26"/>
    <p:sldId id="616" r:id="rId27"/>
    <p:sldId id="332" r:id="rId28"/>
    <p:sldId id="612" r:id="rId29"/>
    <p:sldId id="339" r:id="rId30"/>
    <p:sldId id="526" r:id="rId31"/>
    <p:sldId id="340" r:id="rId32"/>
    <p:sldId id="573" r:id="rId33"/>
    <p:sldId id="652" r:id="rId34"/>
    <p:sldId id="639" r:id="rId35"/>
    <p:sldId id="310" r:id="rId36"/>
    <p:sldId id="650" r:id="rId37"/>
    <p:sldId id="624" r:id="rId38"/>
    <p:sldId id="311" r:id="rId39"/>
    <p:sldId id="648" r:id="rId40"/>
    <p:sldId id="296" r:id="rId41"/>
    <p:sldId id="640" r:id="rId42"/>
    <p:sldId id="325" r:id="rId43"/>
    <p:sldId id="649" r:id="rId44"/>
    <p:sldId id="613" r:id="rId45"/>
    <p:sldId id="651" r:id="rId46"/>
    <p:sldId id="658" r:id="rId47"/>
    <p:sldId id="614" r:id="rId48"/>
    <p:sldId id="556" r:id="rId49"/>
    <p:sldId id="630" r:id="rId50"/>
    <p:sldId id="634" r:id="rId51"/>
    <p:sldId id="653" r:id="rId52"/>
    <p:sldId id="601" r:id="rId53"/>
    <p:sldId id="305" r:id="rId54"/>
    <p:sldId id="656" r:id="rId55"/>
    <p:sldId id="270" r:id="rId56"/>
    <p:sldId id="292" r:id="rId57"/>
    <p:sldId id="654" r:id="rId58"/>
    <p:sldId id="302" r:id="rId59"/>
    <p:sldId id="449" r:id="rId60"/>
    <p:sldId id="462" r:id="rId61"/>
    <p:sldId id="451" r:id="rId62"/>
    <p:sldId id="618" r:id="rId63"/>
    <p:sldId id="623" r:id="rId64"/>
    <p:sldId id="335" r:id="rId65"/>
    <p:sldId id="655" r:id="rId66"/>
    <p:sldId id="333" r:id="rId67"/>
    <p:sldId id="646" r:id="rId68"/>
    <p:sldId id="638" r:id="rId69"/>
    <p:sldId id="644" r:id="rId70"/>
    <p:sldId id="645" r:id="rId71"/>
    <p:sldId id="641" r:id="rId72"/>
    <p:sldId id="336" r:id="rId73"/>
    <p:sldId id="626" r:id="rId74"/>
    <p:sldId id="507" r:id="rId75"/>
    <p:sldId id="550" r:id="rId76"/>
    <p:sldId id="647" r:id="rId77"/>
    <p:sldId id="625" r:id="rId78"/>
    <p:sldId id="643" r:id="rId79"/>
    <p:sldId id="642" r:id="rId80"/>
    <p:sldId id="620" r:id="rId81"/>
    <p:sldId id="621" r:id="rId82"/>
    <p:sldId id="555" r:id="rId83"/>
    <p:sldId id="636" r:id="rId84"/>
    <p:sldId id="657" r:id="rId85"/>
    <p:sldId id="635" r:id="rId86"/>
    <p:sldId id="637" r:id="rId87"/>
    <p:sldId id="659" r:id="rId88"/>
    <p:sldId id="660" r:id="rId89"/>
    <p:sldId id="661" r:id="rId90"/>
    <p:sldId id="662" r:id="rId91"/>
    <p:sldId id="663" r:id="rId92"/>
    <p:sldId id="664" r:id="rId93"/>
    <p:sldId id="665" r:id="rId94"/>
    <p:sldId id="666" r:id="rId95"/>
    <p:sldId id="667" r:id="rId96"/>
    <p:sldId id="668" r:id="rId97"/>
    <p:sldId id="669" r:id="rId98"/>
    <p:sldId id="670" r:id="rId99"/>
    <p:sldId id="671" r:id="rId100"/>
    <p:sldId id="672" r:id="rId101"/>
    <p:sldId id="673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AD76F-AE50-4222-9BE5-1ED6C85BDFF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5C0B6-1A27-4DE5-913C-5316D044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96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925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BF002A-3347-411D-9461-32C98B8B2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0CDC60-FFA6-4377-9681-B7F8C0E7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5D7980-BC44-40BC-823D-49EED049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6A74-AD3F-42A9-9583-09C2D38708E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6F8089-F980-4DA3-83F1-569FFD8F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B6F3E5-95E7-4689-B0A2-F09585FE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F3BE-C602-44B3-AAE7-72B63E4A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0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7F5561-DD18-46C4-B0D9-304DED424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6EFD98E-8538-4649-AA27-A59073D40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3A698E-DF53-47EE-8EE7-B4087196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6A74-AD3F-42A9-9583-09C2D38708E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50FBE2-BD61-4D6F-B53C-7520382D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FC186C-60F9-4413-B3C1-DE3E2AA3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F3BE-C602-44B3-AAE7-72B63E4A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05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9E19807-616B-4392-A355-214F5F69DB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C3D2050-748B-478E-B1F3-DBCDF4EB0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5C7327-23BF-4155-BE74-F2E174171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6A74-AD3F-42A9-9583-09C2D38708E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1C035C-CB50-4D3D-A1C5-5232A85D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0613E6-F235-4FAA-B1E1-79EC196C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F3BE-C602-44B3-AAE7-72B63E4A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9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ED736-117F-4EBF-968A-AED13273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F84F7A-FC46-4BD0-AD61-83BC1F385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544361-16FB-4D89-A747-2E365C282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6A74-AD3F-42A9-9583-09C2D38708E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AAFC93-930A-4432-B3C4-693612C21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903397-464B-4715-AE93-6F6C98751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F3BE-C602-44B3-AAE7-72B63E4A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6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DDAE92-9001-4776-A2D5-B4566F2E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3E2FC5-07F7-4F98-8CE0-1128AD8C3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5864E6-9A97-4209-A66A-1E0F2B7A0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6A74-AD3F-42A9-9583-09C2D38708E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7A267F-C55C-4048-918E-33B936A1A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04FA46-05C3-46FA-B683-791D555B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F3BE-C602-44B3-AAE7-72B63E4A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9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1F6ED-963F-427A-9C64-72BD8BD01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A7F20C-AFA4-4F77-9932-DF5783F11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354E067-CD30-4105-BF8F-C94D65C8F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64F2EB-A846-4B0A-A48B-D0B29FA2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6A74-AD3F-42A9-9583-09C2D38708E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6353CFB-8D3C-47E1-BDD2-7425D083D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61142EC-C82A-42AF-8255-5D1A9EAE8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F3BE-C602-44B3-AAE7-72B63E4A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6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BEDF7-019E-4345-9C65-051CAA84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430310-2906-42E5-8CF8-3299E4722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03155D2-0FD3-491A-82E8-11D60769F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819F4BA-FC48-44A9-990A-017577D15C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8A77F59-D383-4ABF-AC86-8CCF739C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F570363-E8E0-4E64-B63B-A1D45B6A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6A74-AD3F-42A9-9583-09C2D38708E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B7A2B69-F800-458C-9C13-65134BB13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A5C051F-C229-48E1-A69C-5A4195B0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F3BE-C602-44B3-AAE7-72B63E4A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8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F06C94-8933-4499-B070-D32E2AE4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8AFC657-EB07-4A5C-8863-71E65B92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6A74-AD3F-42A9-9583-09C2D38708E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7A16C0-27C3-41F5-9389-32366142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FC72EA-A446-447B-955D-A9334CFC1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F3BE-C602-44B3-AAE7-72B63E4A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4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E254DB0-2B4C-4DE1-AD96-90EBF88C5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6A74-AD3F-42A9-9583-09C2D38708E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21BB38D-6A2B-4799-ABB0-50F12A9BC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0A9BE5F-28DE-4048-AB08-268F9A70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F3BE-C602-44B3-AAE7-72B63E4A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18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B4496B-06FE-4811-B856-48B4C754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4AC536-8C11-4A81-9888-F377096DC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A19187-C959-4B87-BD31-3403CC3E2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D5B542-D106-49C5-951A-7F9BFECD5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6A74-AD3F-42A9-9583-09C2D38708E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B49C3B-63A3-4FDA-A51D-675E13C7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5CAB05-91E6-4CB3-92C8-C9C8AF385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F3BE-C602-44B3-AAE7-72B63E4A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36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6BC90-A77F-4132-9749-20CD6579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F86469B-388A-44F6-A090-5E4784634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50A615-66BA-4AA9-9B97-FBF7E014D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DA171CE-C71B-4B88-AAF1-C01A1E44A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6A74-AD3F-42A9-9583-09C2D38708E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4EBEA2-04C3-4A74-9B0D-1B2E1D33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505243-5E6C-4D05-91CD-E8B39AA2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F3BE-C602-44B3-AAE7-72B63E4A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3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B0C11E1-CC99-496A-A3C3-8E8D5629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B8D085-540C-4B71-B491-84183A143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F425C0-9C1C-40C7-BDCF-D519A3DCF2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6A74-AD3F-42A9-9583-09C2D38708E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115C45-4786-456C-AE0F-ABCB474C6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B8AC35-D1F6-46A4-BC01-90561037A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7F3BE-C602-44B3-AAE7-72B63E4A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4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1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imgres?imgurl=https%3A%2F%2Fars.els-cdn.com%2Fcontent%2Fimage%2F1-s2.0-S1385894715011833-gr7.jpg&amp;imgrefurl=https%3A%2F%2Fwww.sciencedirect.com%2Fscience%2Farticle%2Fpii%2FS1385894715011833&amp;docid=ZEWkRZpKZvs9sM&amp;tbnid=8tbEILTwuEE7RM%3A&amp;vet=10ahUKEwjl-6rBr-LkAhWyz4UKHaVhBXEQMwhEKAUwBQ..i&amp;w=489&amp;h=173&amp;hl=cs&amp;bih=689&amp;biw=1438&amp;q=methanol%20from%20co2&amp;ved=0ahUKEwjl-6rBr-LkAhWyz4UKHaVhBXEQMwhEKAUwBQ&amp;iact=mrc&amp;uact=8" TargetMode="External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oenergetice.cz/domains/oenergetice.cz/wp-content/uploads/2015/05/Petrochemie.pn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g"/><Relationship Id="rId5" Type="http://schemas.openxmlformats.org/officeDocument/2006/relationships/image" Target="../media/image83.png"/><Relationship Id="rId4" Type="http://schemas.openxmlformats.org/officeDocument/2006/relationships/oleObject" Target="../embeddings/oleObject2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gi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imgres?imgurl=https%3A%2F%2Fars.els-cdn.com%2Fcontent%2Fimage%2F1-s2.0-S1385894715011833-gr7.jpg&amp;imgrefurl=https%3A%2F%2Fwww.sciencedirect.com%2Fscience%2Farticle%2Fpii%2FS1385894715011833&amp;docid=ZEWkRZpKZvs9sM&amp;tbnid=8tbEILTwuEE7RM%3A&amp;vet=10ahUKEwjl-6rBr-LkAhWyz4UKHaVhBXEQMwhEKAUwBQ..i&amp;w=489&amp;h=173&amp;hl=cs&amp;bih=689&amp;biw=1438&amp;q=methanol%20from%20co2&amp;ved=0ahUKEwjl-6rBr-LkAhWyz4UKHaVhBXEQMwhEKAUwBQ&amp;iact=mrc&amp;uact=8" TargetMode="External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gi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4781D0-5C18-4CB5-A36E-A671A68E6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714" y="2103437"/>
            <a:ext cx="6198704" cy="1325563"/>
          </a:xfrm>
        </p:spPr>
        <p:txBody>
          <a:bodyPr/>
          <a:lstStyle/>
          <a:p>
            <a:r>
              <a:rPr lang="cs-CZ" b="1" dirty="0"/>
              <a:t>Destilace (karbonizace) uhlí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522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4CCA40-822B-40D4-BDD3-015AC2053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550656"/>
            <a:ext cx="10515600" cy="469762"/>
          </a:xfrm>
        </p:spPr>
        <p:txBody>
          <a:bodyPr>
            <a:noAutofit/>
          </a:bodyPr>
          <a:lstStyle/>
          <a:p>
            <a:r>
              <a:rPr lang="cs-CZ" sz="2800" b="1" dirty="0" err="1">
                <a:latin typeface="+mn-lt"/>
              </a:rPr>
              <a:t>Nízkotepelná</a:t>
            </a:r>
            <a:r>
              <a:rPr lang="cs-CZ" sz="2800" b="1" dirty="0">
                <a:latin typeface="+mn-lt"/>
              </a:rPr>
              <a:t> karbonizace (</a:t>
            </a:r>
            <a:r>
              <a:rPr lang="cs-CZ" sz="2800" b="1" dirty="0" err="1">
                <a:latin typeface="+mn-lt"/>
              </a:rPr>
              <a:t>doutnění</a:t>
            </a:r>
            <a:r>
              <a:rPr lang="cs-CZ" sz="2800" b="1" dirty="0">
                <a:latin typeface="+mn-lt"/>
              </a:rPr>
              <a:t>) hnědého uhlí</a:t>
            </a:r>
            <a:endParaRPr lang="en-US" sz="2800" b="1" dirty="0"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46DECC4-8AEC-40EF-9ED5-F812CB44B001}"/>
              </a:ext>
            </a:extLst>
          </p:cNvPr>
          <p:cNvSpPr txBox="1"/>
          <p:nvPr/>
        </p:nvSpPr>
        <p:spPr>
          <a:xfrm>
            <a:off x="491987" y="1330162"/>
            <a:ext cx="11208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= karbonizace hnědého uhlí při cca 600 °C. Produkty:</a:t>
            </a:r>
          </a:p>
          <a:p>
            <a:r>
              <a:rPr lang="cs-CZ" dirty="0"/>
              <a:t>   </a:t>
            </a:r>
          </a:p>
          <a:p>
            <a:r>
              <a:rPr lang="cs-CZ" b="1" dirty="0"/>
              <a:t>   polokoks</a:t>
            </a:r>
            <a:r>
              <a:rPr lang="cs-CZ" dirty="0"/>
              <a:t> (snadno zápalný až pyroforický, využívá se přímo na místě jako palivo)</a:t>
            </a:r>
          </a:p>
          <a:p>
            <a:endParaRPr lang="cs-CZ" dirty="0"/>
          </a:p>
          <a:p>
            <a:r>
              <a:rPr lang="cs-CZ" dirty="0"/>
              <a:t>  </a:t>
            </a:r>
            <a:r>
              <a:rPr lang="cs-CZ" b="1" dirty="0" err="1"/>
              <a:t>nízkotepelný</a:t>
            </a:r>
            <a:r>
              <a:rPr lang="cs-CZ" b="1" dirty="0"/>
              <a:t> dehet </a:t>
            </a:r>
            <a:r>
              <a:rPr lang="cs-CZ" dirty="0"/>
              <a:t>(obsahuje produkty vhodné k hydrogenaci, zdroj suroviny pro navazující výrobu syntetického benzinu), obsahuje hlavně parafiny, pyridiny, sirné sloučeniny a fenoly, málo aromatických uhlovodíků.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94227A1-2FAD-4FEF-A973-E24CFA75F7FE}"/>
              </a:ext>
            </a:extLst>
          </p:cNvPr>
          <p:cNvSpPr txBox="1">
            <a:spLocks/>
          </p:cNvSpPr>
          <p:nvPr/>
        </p:nvSpPr>
        <p:spPr>
          <a:xfrm>
            <a:off x="491987" y="3896932"/>
            <a:ext cx="10515600" cy="2271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b="1" dirty="0">
                <a:latin typeface="+mn-lt"/>
              </a:rPr>
              <a:t>Destilace hnědouhelného dehtu</a:t>
            </a:r>
          </a:p>
          <a:p>
            <a:r>
              <a:rPr lang="cs-CZ" sz="1800" b="1" dirty="0">
                <a:latin typeface="+mn-lt"/>
              </a:rPr>
              <a:t>	</a:t>
            </a:r>
            <a:r>
              <a:rPr lang="cs-CZ" sz="1800" dirty="0">
                <a:latin typeface="+mn-lt"/>
              </a:rPr>
              <a:t>voda</a:t>
            </a:r>
          </a:p>
          <a:p>
            <a:r>
              <a:rPr lang="cs-CZ" sz="1800" dirty="0">
                <a:latin typeface="+mn-lt"/>
              </a:rPr>
              <a:t>	surový olej</a:t>
            </a:r>
          </a:p>
          <a:p>
            <a:r>
              <a:rPr lang="cs-CZ" sz="1800" dirty="0">
                <a:latin typeface="+mn-lt"/>
              </a:rPr>
              <a:t>	parafinový olej</a:t>
            </a:r>
          </a:p>
          <a:p>
            <a:r>
              <a:rPr lang="cs-CZ" sz="1800" b="1" dirty="0">
                <a:latin typeface="+mn-lt"/>
              </a:rPr>
              <a:t>	</a:t>
            </a:r>
          </a:p>
          <a:p>
            <a:r>
              <a:rPr lang="cs-CZ" sz="1800" b="1" dirty="0">
                <a:latin typeface="+mn-lt"/>
              </a:rPr>
              <a:t>Surový olej </a:t>
            </a:r>
            <a:r>
              <a:rPr lang="cs-CZ" sz="1800" dirty="0">
                <a:latin typeface="+mn-lt"/>
              </a:rPr>
              <a:t>zbaví se pyridinů (H2SO4) a fenolů (</a:t>
            </a:r>
            <a:r>
              <a:rPr lang="cs-CZ" sz="1800" dirty="0" err="1">
                <a:latin typeface="+mn-lt"/>
              </a:rPr>
              <a:t>NaOH</a:t>
            </a:r>
            <a:r>
              <a:rPr lang="cs-CZ" sz="1800" dirty="0">
                <a:latin typeface="+mn-lt"/>
              </a:rPr>
              <a:t>), destiluje se na několik frakcí (</a:t>
            </a:r>
            <a:r>
              <a:rPr lang="cs-CZ" sz="1800" dirty="0" err="1">
                <a:latin typeface="+mn-lt"/>
              </a:rPr>
              <a:t>solarový</a:t>
            </a:r>
            <a:r>
              <a:rPr lang="cs-CZ" sz="1800" dirty="0">
                <a:latin typeface="+mn-lt"/>
              </a:rPr>
              <a:t> benzín, </a:t>
            </a:r>
            <a:r>
              <a:rPr lang="cs-CZ" sz="1800" dirty="0" err="1">
                <a:latin typeface="+mn-lt"/>
              </a:rPr>
              <a:t>solarový</a:t>
            </a:r>
            <a:r>
              <a:rPr lang="cs-CZ" sz="1800" dirty="0">
                <a:latin typeface="+mn-lt"/>
              </a:rPr>
              <a:t> olej, žlutý olej a plynový olej) – pohon motorů, plynový olej, karburace vodního plynu. </a:t>
            </a:r>
          </a:p>
          <a:p>
            <a:endParaRPr lang="cs-CZ" sz="1800" dirty="0">
              <a:latin typeface="+mn-lt"/>
            </a:endParaRPr>
          </a:p>
          <a:p>
            <a:r>
              <a:rPr lang="cs-CZ" sz="1800" b="1" dirty="0">
                <a:latin typeface="+mn-lt"/>
              </a:rPr>
              <a:t>Parafinový olej </a:t>
            </a:r>
            <a:r>
              <a:rPr lang="cs-CZ" sz="1800" dirty="0">
                <a:latin typeface="+mn-lt"/>
              </a:rPr>
              <a:t>– maziva, parafin.</a:t>
            </a:r>
          </a:p>
          <a:p>
            <a:endParaRPr lang="en-US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00656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0D965-DEEA-45C3-8F60-B320309C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Výroba methanu z</a:t>
            </a:r>
            <a:r>
              <a:rPr lang="en-US" sz="2800" b="1" dirty="0">
                <a:latin typeface="+mn-lt"/>
              </a:rPr>
              <a:t> CO</a:t>
            </a:r>
            <a:r>
              <a:rPr lang="en-US" sz="2800" b="1" baseline="-25000" dirty="0">
                <a:latin typeface="+mn-lt"/>
              </a:rPr>
              <a:t>2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FC14C6B-305C-4945-BE9A-DCAE49292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4748" y="1370177"/>
            <a:ext cx="4010025" cy="71465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30C7C4B-761F-4371-ACD2-CAB17606E2FC}"/>
              </a:ext>
            </a:extLst>
          </p:cNvPr>
          <p:cNvSpPr txBox="1"/>
          <p:nvPr/>
        </p:nvSpPr>
        <p:spPr>
          <a:xfrm>
            <a:off x="471178" y="1665861"/>
            <a:ext cx="35318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Sabatierova</a:t>
            </a:r>
            <a:r>
              <a:rPr lang="cs-CZ" b="1" dirty="0"/>
              <a:t> reakce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Katalyzátor: Ni, později </a:t>
            </a:r>
            <a:r>
              <a:rPr lang="cs-CZ" dirty="0" err="1"/>
              <a:t>Ru</a:t>
            </a:r>
            <a:r>
              <a:rPr lang="cs-CZ" dirty="0"/>
              <a:t> na Al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3</a:t>
            </a:r>
            <a:endParaRPr lang="en-US" baseline="-250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34D28F7-B27D-43BC-BC43-AB03E4B9C2B9}"/>
              </a:ext>
            </a:extLst>
          </p:cNvPr>
          <p:cNvSpPr/>
          <p:nvPr/>
        </p:nvSpPr>
        <p:spPr>
          <a:xfrm>
            <a:off x="7911184" y="1409397"/>
            <a:ext cx="3809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cs-CZ" dirty="0"/>
              <a:t>se získává ze vzduchu nebo odpadního plynu z pyrolýzy fosilních paliv nebo biomasy</a:t>
            </a:r>
            <a:r>
              <a:rPr lang="en-US" dirty="0"/>
              <a:t> </a:t>
            </a:r>
            <a:r>
              <a:rPr lang="cs-CZ" dirty="0"/>
              <a:t>zachycením v </a:t>
            </a:r>
            <a:r>
              <a:rPr lang="en-US" dirty="0"/>
              <a:t>amine</a:t>
            </a:r>
            <a:r>
              <a:rPr lang="cs-CZ" dirty="0"/>
              <a:t>ch.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2986B60-F473-411C-8BC2-46169C730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60" y="3350142"/>
            <a:ext cx="6867674" cy="3381220"/>
          </a:xfrm>
          <a:prstGeom prst="rect">
            <a:avLst/>
          </a:prstGeom>
        </p:spPr>
      </p:pic>
      <p:pic>
        <p:nvPicPr>
          <p:cNvPr id="3" name="Picture 2" descr="Methanation of CO2 to CH4 Using H2 through Sabatier Reaction: A  Comprehensive Technical Guide">
            <a:extLst>
              <a:ext uri="{FF2B5EF4-FFF2-40B4-BE49-F238E27FC236}">
                <a16:creationId xmlns:a16="http://schemas.microsoft.com/office/drawing/2014/main" id="{C098380C-0895-F122-D9CE-0E673747B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35" y="1263096"/>
            <a:ext cx="2933156" cy="183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licies and Motivations for the CO2 Valorization through the Sabatier  Reaction Using Structured Catalysts. A Review of the Most Recent Advances">
            <a:extLst>
              <a:ext uri="{FF2B5EF4-FFF2-40B4-BE49-F238E27FC236}">
                <a16:creationId xmlns:a16="http://schemas.microsoft.com/office/drawing/2014/main" id="{B52F0298-04E9-1D0C-5B09-B1F504EC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6" y="3273888"/>
            <a:ext cx="3531864" cy="335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103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6DF4E-0385-4D4D-945A-596479B5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771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Výroba methanolu</a:t>
            </a:r>
            <a:endParaRPr lang="en-US" sz="2800" b="1" dirty="0">
              <a:latin typeface="+mn-lt"/>
            </a:endParaRPr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B8CC089F-A76F-40DE-AE7D-9053BC6BB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43" y="2468176"/>
            <a:ext cx="5737947" cy="4065128"/>
          </a:xfrm>
          <a:prstGeom prst="rect">
            <a:avLst/>
          </a:prstGeom>
        </p:spPr>
      </p:pic>
      <p:pic>
        <p:nvPicPr>
          <p:cNvPr id="8195" name="Picture 3" descr="Výsledek obrázku pro methanol from co2">
            <a:hlinkClick r:id="rId3"/>
            <a:extLst>
              <a:ext uri="{FF2B5EF4-FFF2-40B4-BE49-F238E27FC236}">
                <a16:creationId xmlns:a16="http://schemas.microsoft.com/office/drawing/2014/main" id="{3E7287FA-B633-4FDF-8383-FD7A8D907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914" y="518779"/>
            <a:ext cx="5527476" cy="194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2DE5311-0672-4F91-9186-D3FFE5F7FDEB}"/>
              </a:ext>
            </a:extLst>
          </p:cNvPr>
          <p:cNvSpPr txBox="1"/>
          <p:nvPr/>
        </p:nvSpPr>
        <p:spPr>
          <a:xfrm>
            <a:off x="1020418" y="1490695"/>
            <a:ext cx="295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Katalytická hydrogenace CO</a:t>
            </a:r>
            <a:r>
              <a:rPr lang="cs-CZ" baseline="-25000" dirty="0"/>
              <a:t>2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D512437-E6E8-4360-8DEE-397769911D11}"/>
              </a:ext>
            </a:extLst>
          </p:cNvPr>
          <p:cNvSpPr txBox="1"/>
          <p:nvPr/>
        </p:nvSpPr>
        <p:spPr>
          <a:xfrm>
            <a:off x="1113183" y="2463632"/>
            <a:ext cx="22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palivo</a:t>
            </a:r>
          </a:p>
          <a:p>
            <a:r>
              <a:rPr lang="cs-CZ" dirty="0"/>
              <a:t>- aditivum do benzínu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97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9EA791-3B87-45DE-B028-8679BC17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6445"/>
          </a:xfrm>
        </p:spPr>
        <p:txBody>
          <a:bodyPr>
            <a:noAutofit/>
          </a:bodyPr>
          <a:lstStyle/>
          <a:p>
            <a:r>
              <a:rPr lang="cs-CZ" sz="2800" b="1" dirty="0">
                <a:latin typeface="+mn-lt"/>
              </a:rPr>
              <a:t>Destruktivní hydrogenace</a:t>
            </a:r>
            <a:endParaRPr lang="en-US" sz="2800" b="1" dirty="0"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3513008-CECA-49BF-974B-7BBD6AEBF0CC}"/>
              </a:ext>
            </a:extLst>
          </p:cNvPr>
          <p:cNvSpPr txBox="1"/>
          <p:nvPr/>
        </p:nvSpPr>
        <p:spPr>
          <a:xfrm>
            <a:off x="283265" y="1028411"/>
            <a:ext cx="11625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Výroba kapalných syntetických pohonných hmot je založena na </a:t>
            </a:r>
            <a:r>
              <a:rPr lang="cs-CZ" b="1" dirty="0"/>
              <a:t>destruktivní hydrogenaci </a:t>
            </a:r>
            <a:r>
              <a:rPr lang="cs-CZ" b="1" dirty="0" err="1"/>
              <a:t>nízkotepelných</a:t>
            </a:r>
            <a:r>
              <a:rPr lang="cs-CZ" b="1" dirty="0"/>
              <a:t> dehtů </a:t>
            </a:r>
            <a:r>
              <a:rPr lang="cs-CZ" dirty="0"/>
              <a:t>z hnědého uhlí (heteroatomy přecházejí na sloučeniny s vodíkem, zbytek na uhlovodíky, zejm. alkany). Hydrogenace probíhá za přebytku vodíku při teplotě kolem 400 °C a tlaku 30 </a:t>
            </a:r>
            <a:r>
              <a:rPr lang="cs-CZ" dirty="0" err="1"/>
              <a:t>MPa</a:t>
            </a:r>
            <a:r>
              <a:rPr lang="cs-CZ" dirty="0"/>
              <a:t> za katalýzy </a:t>
            </a:r>
            <a:r>
              <a:rPr lang="cs-CZ" dirty="0" err="1"/>
              <a:t>Fe</a:t>
            </a:r>
            <a:r>
              <a:rPr lang="cs-CZ" dirty="0"/>
              <a:t>(OH)</a:t>
            </a:r>
            <a:r>
              <a:rPr lang="cs-CZ" baseline="-25000" dirty="0"/>
              <a:t>2</a:t>
            </a:r>
            <a:r>
              <a:rPr lang="cs-CZ" dirty="0"/>
              <a:t>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0466B39-D0EA-4B48-99A5-D494DC8BCE0C}"/>
              </a:ext>
            </a:extLst>
          </p:cNvPr>
          <p:cNvSpPr/>
          <p:nvPr/>
        </p:nvSpPr>
        <p:spPr>
          <a:xfrm>
            <a:off x="486407" y="3538901"/>
            <a:ext cx="44831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Hydrogenovat lze i přímo jemně namleté </a:t>
            </a:r>
            <a:r>
              <a:rPr lang="cs-CZ" dirty="0" err="1"/>
              <a:t>bezpopelné</a:t>
            </a:r>
            <a:r>
              <a:rPr lang="cs-CZ" dirty="0"/>
              <a:t> hnědé uhlí</a:t>
            </a:r>
          </a:p>
          <a:p>
            <a:r>
              <a:rPr lang="cs-CZ" dirty="0"/>
              <a:t>    v pastovité směsi s oleji (</a:t>
            </a:r>
            <a:r>
              <a:rPr lang="cs-CZ" dirty="0" err="1"/>
              <a:t>Bergiův</a:t>
            </a:r>
            <a:r>
              <a:rPr lang="cs-CZ" dirty="0"/>
              <a:t> postup) </a:t>
            </a:r>
          </a:p>
          <a:p>
            <a:r>
              <a:rPr lang="cs-CZ" dirty="0"/>
              <a:t>    nebo ve formě uhelného kalu (CWS).</a:t>
            </a:r>
            <a:endParaRPr lang="en-US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5FC73D7-BA0B-4822-B5DE-1085578D47EB}"/>
              </a:ext>
            </a:extLst>
          </p:cNvPr>
          <p:cNvSpPr/>
          <p:nvPr/>
        </p:nvSpPr>
        <p:spPr>
          <a:xfrm>
            <a:off x="486407" y="2531165"/>
            <a:ext cx="5101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Přímá hydrogenace hnědého uhlí</a:t>
            </a:r>
          </a:p>
        </p:txBody>
      </p:sp>
      <p:pic>
        <p:nvPicPr>
          <p:cNvPr id="6" name="Obrázek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A9A38AA7-46E0-4619-9FE7-0E0E106CE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42" y="2531165"/>
            <a:ext cx="5222733" cy="382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2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D975B-A7C2-4523-B4DC-7C864DC7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1" y="2299943"/>
            <a:ext cx="5777947" cy="1325563"/>
          </a:xfrm>
        </p:spPr>
        <p:txBody>
          <a:bodyPr/>
          <a:lstStyle/>
          <a:p>
            <a:r>
              <a:rPr lang="cs-CZ" b="1" dirty="0"/>
              <a:t>Zplyňování uhlí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7552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B98896-A49A-44FC-8F0E-45372C00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9762"/>
          </a:xfrm>
        </p:spPr>
        <p:txBody>
          <a:bodyPr>
            <a:normAutofit fontScale="90000"/>
          </a:bodyPr>
          <a:lstStyle/>
          <a:p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</a:rPr>
              <a:t>Zplyňování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</a:rPr>
              <a:t>uhlí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en-US" sz="2800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B683868-76E2-44F0-A774-C91902DD6C20}"/>
              </a:ext>
            </a:extLst>
          </p:cNvPr>
          <p:cNvSpPr/>
          <p:nvPr/>
        </p:nvSpPr>
        <p:spPr>
          <a:xfrm>
            <a:off x="351183" y="1093128"/>
            <a:ext cx="114896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 je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průmyslově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využíváno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už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od 19.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století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Tyto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plyny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jsou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získávány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buď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ve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speciálních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generátorech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nebo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jsou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produktem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jiných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technologických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procesů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 (výroba koksu, metalurgie železa, …)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vodní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plyn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generátorový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plyn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svítiplyn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vysokopecní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kychtový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)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plyn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koksárenský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plyn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59CDF6-E48F-44F8-82EE-E9030CA5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43" y="3993920"/>
            <a:ext cx="4366627" cy="2460483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704DFFA9-7A5C-46EA-BDBE-0C91CBB98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24" y="2313280"/>
            <a:ext cx="4609272" cy="41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0957EC-BA39-47F1-8B6F-49146C1B0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633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Plynárna</a:t>
            </a:r>
            <a:endParaRPr lang="en-US" sz="2800" b="1" dirty="0"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74FE662-01C5-4B8C-A42E-9C9F787DCB8B}"/>
              </a:ext>
            </a:extLst>
          </p:cNvPr>
          <p:cNvSpPr/>
          <p:nvPr/>
        </p:nvSpPr>
        <p:spPr>
          <a:xfrm>
            <a:off x="278296" y="1165432"/>
            <a:ext cx="11319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Plynárna</a:t>
            </a:r>
            <a:r>
              <a:rPr lang="en-US" dirty="0"/>
              <a:t> </a:t>
            </a:r>
            <a:r>
              <a:rPr lang="cs-CZ" dirty="0"/>
              <a:t>bylo</a:t>
            </a:r>
            <a:r>
              <a:rPr lang="en-US" dirty="0"/>
              <a:t> </a:t>
            </a:r>
            <a:r>
              <a:rPr lang="en-US" dirty="0" err="1"/>
              <a:t>technologické</a:t>
            </a:r>
            <a:r>
              <a:rPr lang="en-US" dirty="0"/>
              <a:t> </a:t>
            </a:r>
            <a:r>
              <a:rPr lang="en-US" dirty="0" err="1"/>
              <a:t>zařízení</a:t>
            </a:r>
            <a:r>
              <a:rPr lang="en-US" dirty="0"/>
              <a:t> </a:t>
            </a:r>
            <a:r>
              <a:rPr lang="en-US" dirty="0" err="1"/>
              <a:t>sloužící</a:t>
            </a:r>
            <a:r>
              <a:rPr lang="en-US" dirty="0"/>
              <a:t> k </a:t>
            </a:r>
            <a:r>
              <a:rPr lang="en-US" dirty="0" err="1"/>
              <a:t>výrobě</a:t>
            </a:r>
            <a:r>
              <a:rPr lang="en-US" dirty="0"/>
              <a:t> a </a:t>
            </a:r>
            <a:r>
              <a:rPr lang="en-US" dirty="0" err="1"/>
              <a:t>skladování</a:t>
            </a:r>
            <a:r>
              <a:rPr lang="en-US" dirty="0"/>
              <a:t> </a:t>
            </a:r>
            <a:r>
              <a:rPr lang="cs-CZ" b="1" dirty="0"/>
              <a:t>svíti</a:t>
            </a:r>
            <a:r>
              <a:rPr lang="en-US" b="1" dirty="0" err="1"/>
              <a:t>plyn</a:t>
            </a:r>
            <a:r>
              <a:rPr lang="cs-CZ" b="1" dirty="0"/>
              <a:t>u</a:t>
            </a:r>
            <a:r>
              <a:rPr lang="en-US" dirty="0"/>
              <a:t>, </a:t>
            </a:r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používan</a:t>
            </a:r>
            <a:r>
              <a:rPr lang="cs-CZ" dirty="0" err="1"/>
              <a:t>ého</a:t>
            </a:r>
            <a:r>
              <a:rPr lang="cs-CZ" dirty="0"/>
              <a:t> </a:t>
            </a:r>
            <a:r>
              <a:rPr lang="en-US" dirty="0"/>
              <a:t>pro </a:t>
            </a:r>
            <a:r>
              <a:rPr lang="en-US" dirty="0" err="1"/>
              <a:t>účely</a:t>
            </a:r>
            <a:r>
              <a:rPr lang="en-US" dirty="0"/>
              <a:t> </a:t>
            </a:r>
            <a:r>
              <a:rPr lang="en-US" dirty="0" err="1"/>
              <a:t>vytápění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osvětlení</a:t>
            </a:r>
            <a:r>
              <a:rPr lang="en-US" dirty="0"/>
              <a:t>.</a:t>
            </a:r>
          </a:p>
        </p:txBody>
      </p:sp>
      <p:pic>
        <p:nvPicPr>
          <p:cNvPr id="17" name="Picture 2" descr="Zobrazit zdrojový obrázek">
            <a:extLst>
              <a:ext uri="{FF2B5EF4-FFF2-40B4-BE49-F238E27FC236}">
                <a16:creationId xmlns:a16="http://schemas.microsoft.com/office/drawing/2014/main" id="{6791ED60-61A6-4EE5-B354-8A5402531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824" y="4285396"/>
            <a:ext cx="3477804" cy="126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4BB210C-0E1A-4B6F-B7CF-45B3EA3E4480}"/>
              </a:ext>
            </a:extLst>
          </p:cNvPr>
          <p:cNvSpPr txBox="1"/>
          <p:nvPr/>
        </p:nvSpPr>
        <p:spPr>
          <a:xfrm>
            <a:off x="278296" y="6016488"/>
            <a:ext cx="11608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Obsah CO v plynu lze snížit reakcí s vodní párou v kontaktní peci (360 °C, kat. Fe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3</a:t>
            </a:r>
            <a:r>
              <a:rPr lang="cs-CZ" dirty="0"/>
              <a:t>), dochází však ke snížení výhřevnosti plynu.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8411F1-DE62-42DF-9A86-10AF28505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2043307"/>
            <a:ext cx="5545946" cy="3510093"/>
          </a:xfrm>
          <a:prstGeom prst="rect">
            <a:avLst/>
          </a:prstGeom>
        </p:spPr>
      </p:pic>
      <p:pic>
        <p:nvPicPr>
          <p:cNvPr id="8" name="Obrázek 7" descr="Obsah obrázku zařízení, budova, obloha&#10;&#10;Popis byl vytvořen automaticky">
            <a:extLst>
              <a:ext uri="{FF2B5EF4-FFF2-40B4-BE49-F238E27FC236}">
                <a16:creationId xmlns:a16="http://schemas.microsoft.com/office/drawing/2014/main" id="{970679B5-2758-4F40-AA12-CAEE4926D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65" y="2043307"/>
            <a:ext cx="2266736" cy="35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2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7ECD750-04DA-46B9-B43D-0AA81639077C}"/>
              </a:ext>
            </a:extLst>
          </p:cNvPr>
          <p:cNvSpPr/>
          <p:nvPr/>
        </p:nvSpPr>
        <p:spPr>
          <a:xfrm>
            <a:off x="513868" y="5056046"/>
            <a:ext cx="11423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02020"/>
                </a:solidFill>
              </a:rPr>
              <a:t>K </a:t>
            </a:r>
            <a:r>
              <a:rPr lang="en-US" dirty="0" err="1">
                <a:solidFill>
                  <a:srgbClr val="202020"/>
                </a:solidFill>
              </a:rPr>
              <a:t>přípravě</a:t>
            </a:r>
            <a:r>
              <a:rPr lang="en-US" dirty="0">
                <a:solidFill>
                  <a:srgbClr val="202020"/>
                </a:solidFill>
              </a:rPr>
              <a:t> a </a:t>
            </a:r>
            <a:r>
              <a:rPr lang="en-US" dirty="0" err="1">
                <a:solidFill>
                  <a:srgbClr val="202020"/>
                </a:solidFill>
              </a:rPr>
              <a:t>použití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b="1" dirty="0" err="1">
                <a:solidFill>
                  <a:srgbClr val="202020"/>
                </a:solidFill>
              </a:rPr>
              <a:t>stlačeného</a:t>
            </a:r>
            <a:r>
              <a:rPr lang="en-US" b="1" dirty="0">
                <a:solidFill>
                  <a:srgbClr val="202020"/>
                </a:solidFill>
              </a:rPr>
              <a:t> </a:t>
            </a:r>
            <a:r>
              <a:rPr lang="en-US" b="1" dirty="0" err="1">
                <a:solidFill>
                  <a:srgbClr val="202020"/>
                </a:solidFill>
              </a:rPr>
              <a:t>svítiplynu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docházelo</a:t>
            </a:r>
            <a:r>
              <a:rPr lang="en-US" dirty="0">
                <a:solidFill>
                  <a:srgbClr val="202020"/>
                </a:solidFill>
              </a:rPr>
              <a:t> v </a:t>
            </a:r>
            <a:r>
              <a:rPr lang="en-US" dirty="0" err="1">
                <a:solidFill>
                  <a:srgbClr val="202020"/>
                </a:solidFill>
              </a:rPr>
              <a:t>takzvané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kompresní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stanici</a:t>
            </a:r>
            <a:r>
              <a:rPr lang="en-US" dirty="0">
                <a:solidFill>
                  <a:srgbClr val="202020"/>
                </a:solidFill>
              </a:rPr>
              <a:t>. </a:t>
            </a:r>
            <a:r>
              <a:rPr lang="en-US" dirty="0" err="1">
                <a:solidFill>
                  <a:srgbClr val="202020"/>
                </a:solidFill>
              </a:rPr>
              <a:t>Zde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byl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nejprve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b="1" dirty="0" err="1">
                <a:solidFill>
                  <a:srgbClr val="202020"/>
                </a:solidFill>
              </a:rPr>
              <a:t>svítiplyn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nasán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přes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plynoměr</a:t>
            </a:r>
            <a:r>
              <a:rPr lang="en-US" dirty="0">
                <a:solidFill>
                  <a:srgbClr val="202020"/>
                </a:solidFill>
              </a:rPr>
              <a:t> do </a:t>
            </a:r>
            <a:r>
              <a:rPr lang="en-US" dirty="0" err="1">
                <a:solidFill>
                  <a:srgbClr val="202020"/>
                </a:solidFill>
              </a:rPr>
              <a:t>kompresoru</a:t>
            </a:r>
            <a:r>
              <a:rPr lang="en-US" dirty="0">
                <a:solidFill>
                  <a:srgbClr val="202020"/>
                </a:solidFill>
              </a:rPr>
              <a:t>, </a:t>
            </a:r>
            <a:r>
              <a:rPr lang="en-US" dirty="0" err="1">
                <a:solidFill>
                  <a:srgbClr val="202020"/>
                </a:solidFill>
              </a:rPr>
              <a:t>stlačen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na</a:t>
            </a:r>
            <a:r>
              <a:rPr lang="en-US" dirty="0">
                <a:solidFill>
                  <a:srgbClr val="202020"/>
                </a:solidFill>
              </a:rPr>
              <a:t> 350 </a:t>
            </a:r>
            <a:r>
              <a:rPr lang="en-US" dirty="0" err="1">
                <a:solidFill>
                  <a:srgbClr val="202020"/>
                </a:solidFill>
              </a:rPr>
              <a:t>atmosfér</a:t>
            </a:r>
            <a:r>
              <a:rPr lang="en-US" dirty="0">
                <a:solidFill>
                  <a:srgbClr val="202020"/>
                </a:solidFill>
              </a:rPr>
              <a:t> a </a:t>
            </a:r>
            <a:r>
              <a:rPr lang="en-US" dirty="0" err="1">
                <a:solidFill>
                  <a:srgbClr val="202020"/>
                </a:solidFill>
              </a:rPr>
              <a:t>dopraven</a:t>
            </a:r>
            <a:r>
              <a:rPr lang="en-US" dirty="0">
                <a:solidFill>
                  <a:srgbClr val="202020"/>
                </a:solidFill>
              </a:rPr>
              <a:t> do </a:t>
            </a:r>
            <a:r>
              <a:rPr lang="en-US" dirty="0" err="1">
                <a:solidFill>
                  <a:srgbClr val="202020"/>
                </a:solidFill>
              </a:rPr>
              <a:t>staničních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zásobníkových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lahví</a:t>
            </a:r>
            <a:r>
              <a:rPr lang="en-US" dirty="0">
                <a:solidFill>
                  <a:srgbClr val="202020"/>
                </a:solidFill>
              </a:rPr>
              <a:t>. Z </a:t>
            </a:r>
            <a:r>
              <a:rPr lang="en-US" dirty="0" err="1">
                <a:solidFill>
                  <a:srgbClr val="202020"/>
                </a:solidFill>
              </a:rPr>
              <a:t>nich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byl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svítiplyn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následně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pomocí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potrubí</a:t>
            </a:r>
            <a:r>
              <a:rPr lang="en-US" dirty="0">
                <a:solidFill>
                  <a:srgbClr val="202020"/>
                </a:solidFill>
              </a:rPr>
              <a:t> a </a:t>
            </a:r>
            <a:r>
              <a:rPr lang="en-US" dirty="0" err="1">
                <a:solidFill>
                  <a:srgbClr val="202020"/>
                </a:solidFill>
              </a:rPr>
              <a:t>tankovacího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sloupu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b="1" dirty="0" err="1">
                <a:solidFill>
                  <a:srgbClr val="202020"/>
                </a:solidFill>
              </a:rPr>
              <a:t>tankovací</a:t>
            </a:r>
            <a:r>
              <a:rPr lang="en-US" b="1" dirty="0">
                <a:solidFill>
                  <a:srgbClr val="202020"/>
                </a:solidFill>
              </a:rPr>
              <a:t> </a:t>
            </a:r>
            <a:r>
              <a:rPr lang="en-US" b="1" dirty="0" err="1">
                <a:solidFill>
                  <a:srgbClr val="202020"/>
                </a:solidFill>
              </a:rPr>
              <a:t>stanice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přepuštěn</a:t>
            </a:r>
            <a:r>
              <a:rPr lang="en-US" dirty="0">
                <a:solidFill>
                  <a:srgbClr val="202020"/>
                </a:solidFill>
              </a:rPr>
              <a:t> do </a:t>
            </a:r>
            <a:r>
              <a:rPr lang="en-US" dirty="0" err="1">
                <a:solidFill>
                  <a:srgbClr val="202020"/>
                </a:solidFill>
              </a:rPr>
              <a:t>zásobníkových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lahví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jednotlivých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automobilů</a:t>
            </a:r>
            <a:r>
              <a:rPr lang="en-US" dirty="0">
                <a:solidFill>
                  <a:srgbClr val="202020"/>
                </a:solidFill>
              </a:rPr>
              <a:t> pod </a:t>
            </a:r>
            <a:r>
              <a:rPr lang="en-US" dirty="0" err="1">
                <a:solidFill>
                  <a:srgbClr val="202020"/>
                </a:solidFill>
              </a:rPr>
              <a:t>provozním</a:t>
            </a:r>
            <a:r>
              <a:rPr lang="en-US" dirty="0">
                <a:solidFill>
                  <a:srgbClr val="202020"/>
                </a:solidFill>
              </a:rPr>
              <a:t> </a:t>
            </a:r>
            <a:r>
              <a:rPr lang="en-US" dirty="0" err="1">
                <a:solidFill>
                  <a:srgbClr val="202020"/>
                </a:solidFill>
              </a:rPr>
              <a:t>tlakem</a:t>
            </a:r>
            <a:r>
              <a:rPr lang="en-US" dirty="0">
                <a:solidFill>
                  <a:srgbClr val="202020"/>
                </a:solidFill>
              </a:rPr>
              <a:t> 20 </a:t>
            </a:r>
            <a:r>
              <a:rPr lang="en-US" dirty="0" err="1">
                <a:solidFill>
                  <a:srgbClr val="202020"/>
                </a:solidFill>
              </a:rPr>
              <a:t>atmosfér</a:t>
            </a:r>
            <a:r>
              <a:rPr lang="en-US" dirty="0">
                <a:solidFill>
                  <a:srgbClr val="202020"/>
                </a:solidFill>
              </a:rPr>
              <a:t>.</a:t>
            </a:r>
            <a:endParaRPr lang="en-US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0CDB6A27-45B7-48FA-8898-D2DA5C593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6" y="601625"/>
            <a:ext cx="3630521" cy="349891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C0C09C4-A308-421C-9D37-2EF749492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062" y="601625"/>
            <a:ext cx="6547609" cy="35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64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plot, budova, most&#10;&#10;Popis byl vytvořen automaticky">
            <a:extLst>
              <a:ext uri="{FF2B5EF4-FFF2-40B4-BE49-F238E27FC236}">
                <a16:creationId xmlns:a16="http://schemas.microsoft.com/office/drawing/2014/main" id="{A0DAC6A5-74EE-455E-A2C5-DEE273BC1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74" y="152400"/>
            <a:ext cx="1889572" cy="524634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8F14D26-624B-4744-BE19-07F3F4354C72}"/>
              </a:ext>
            </a:extLst>
          </p:cNvPr>
          <p:cNvSpPr/>
          <p:nvPr/>
        </p:nvSpPr>
        <p:spPr>
          <a:xfrm>
            <a:off x="10096520" y="5851698"/>
            <a:ext cx="2095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Plynové osvětlení</a:t>
            </a:r>
            <a:r>
              <a:rPr lang="en-US" dirty="0"/>
              <a:t>, </a:t>
            </a:r>
            <a:r>
              <a:rPr lang="en-US" dirty="0" err="1"/>
              <a:t>Wrocław</a:t>
            </a:r>
            <a:r>
              <a:rPr lang="en-US" dirty="0"/>
              <a:t>, Pol</a:t>
            </a:r>
            <a:r>
              <a:rPr lang="cs-CZ" dirty="0" err="1"/>
              <a:t>sko</a:t>
            </a:r>
            <a:r>
              <a:rPr lang="en-US" dirty="0"/>
              <a:t> </a:t>
            </a:r>
          </a:p>
        </p:txBody>
      </p:sp>
      <p:pic>
        <p:nvPicPr>
          <p:cNvPr id="9" name="Obrázek 8" descr="Obsah obrázku interiér, patro, zeď, malé&#10;&#10;Popis byl vytvořen automaticky">
            <a:extLst>
              <a:ext uri="{FF2B5EF4-FFF2-40B4-BE49-F238E27FC236}">
                <a16:creationId xmlns:a16="http://schemas.microsoft.com/office/drawing/2014/main" id="{3C51CF86-26CA-4ED1-A36C-2A9CF9D6B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91" y="152400"/>
            <a:ext cx="3527418" cy="3981024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53F5934B-426D-4B73-BA86-8DFDCCC0C621}"/>
              </a:ext>
            </a:extLst>
          </p:cNvPr>
          <p:cNvSpPr/>
          <p:nvPr/>
        </p:nvSpPr>
        <p:spPr>
          <a:xfrm>
            <a:off x="6190253" y="4375210"/>
            <a:ext cx="3215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Kamna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sv</a:t>
            </a:r>
            <a:r>
              <a:rPr lang="cs-CZ" dirty="0" err="1"/>
              <a:t>ítiplyn</a:t>
            </a:r>
            <a:r>
              <a:rPr lang="en-US" dirty="0"/>
              <a:t>, 1934, </a:t>
            </a:r>
            <a:r>
              <a:rPr lang="cs-CZ" dirty="0"/>
              <a:t>Anglie</a:t>
            </a:r>
            <a:endParaRPr lang="en-US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8AF6B71-E65C-4F64-B409-C640C2EE1841}"/>
              </a:ext>
            </a:extLst>
          </p:cNvPr>
          <p:cNvSpPr/>
          <p:nvPr/>
        </p:nvSpPr>
        <p:spPr>
          <a:xfrm>
            <a:off x="371061" y="357953"/>
            <a:ext cx="53141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cs typeface="Arial" panose="020B0604020202020204" pitchFamily="34" charset="0"/>
              </a:rPr>
              <a:t>Svítiplyn</a:t>
            </a:r>
            <a:r>
              <a:rPr lang="cs-CZ" dirty="0">
                <a:cs typeface="Arial" panose="020B0604020202020204" pitchFamily="34" charset="0"/>
              </a:rPr>
              <a:t> se dříve využíval pro svícení (odtud název, plynové osvětlení využívala mnohá města v 19. a 20. století) či pro vaření (plynové sporáky). Kvůli přítomnosti jedovatého oxidu uhelnatého CO ve svítiplynu (cca 5 %) byl nahrazen zemním plynem.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5C9A2F3-649F-4C89-951A-1679D4DF0330}"/>
              </a:ext>
            </a:extLst>
          </p:cNvPr>
          <p:cNvSpPr/>
          <p:nvPr/>
        </p:nvSpPr>
        <p:spPr>
          <a:xfrm>
            <a:off x="263354" y="5398742"/>
            <a:ext cx="9307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Pohon</a:t>
            </a:r>
            <a:r>
              <a:rPr lang="en-US" dirty="0"/>
              <a:t> </a:t>
            </a:r>
            <a:r>
              <a:rPr lang="en-US" dirty="0" err="1"/>
              <a:t>vozidel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svítiplyn</a:t>
            </a:r>
            <a:r>
              <a:rPr lang="en-US" dirty="0"/>
              <a:t>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alternativní</a:t>
            </a:r>
            <a:r>
              <a:rPr lang="en-US" dirty="0"/>
              <a:t> </a:t>
            </a:r>
            <a:r>
              <a:rPr lang="en-US" dirty="0" err="1"/>
              <a:t>zdroj</a:t>
            </a:r>
            <a:r>
              <a:rPr lang="en-US" dirty="0"/>
              <a:t> </a:t>
            </a:r>
            <a:r>
              <a:rPr lang="en-US" dirty="0" err="1"/>
              <a:t>využíván</a:t>
            </a:r>
            <a:r>
              <a:rPr lang="en-US" dirty="0"/>
              <a:t> </a:t>
            </a:r>
            <a:r>
              <a:rPr lang="en-US" dirty="0" err="1"/>
              <a:t>především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třicátých</a:t>
            </a:r>
            <a:r>
              <a:rPr lang="en-US" dirty="0"/>
              <a:t> a </a:t>
            </a:r>
            <a:r>
              <a:rPr lang="en-US" dirty="0" err="1"/>
              <a:t>čtyřicátých</a:t>
            </a:r>
            <a:r>
              <a:rPr lang="en-US" dirty="0"/>
              <a:t> </a:t>
            </a:r>
            <a:r>
              <a:rPr lang="en-US" dirty="0" err="1"/>
              <a:t>letech</a:t>
            </a:r>
            <a:r>
              <a:rPr lang="en-US" dirty="0"/>
              <a:t> 20. </a:t>
            </a:r>
            <a:r>
              <a:rPr lang="en-US" dirty="0" err="1"/>
              <a:t>století</a:t>
            </a:r>
            <a:r>
              <a:rPr lang="en-US" dirty="0"/>
              <a:t>. Pro </a:t>
            </a:r>
            <a:r>
              <a:rPr lang="en-US" dirty="0" err="1"/>
              <a:t>pohon</a:t>
            </a:r>
            <a:r>
              <a:rPr lang="en-US" dirty="0"/>
              <a:t> </a:t>
            </a:r>
            <a:r>
              <a:rPr lang="en-US" dirty="0" err="1"/>
              <a:t>vozidel</a:t>
            </a:r>
            <a:r>
              <a:rPr lang="en-US" dirty="0"/>
              <a:t> se </a:t>
            </a:r>
            <a:r>
              <a:rPr lang="en-US" dirty="0" err="1"/>
              <a:t>používal</a:t>
            </a:r>
            <a:r>
              <a:rPr lang="en-US" dirty="0"/>
              <a:t> </a:t>
            </a:r>
            <a:r>
              <a:rPr lang="en-US" dirty="0" err="1"/>
              <a:t>svítiplyn</a:t>
            </a:r>
            <a:r>
              <a:rPr lang="en-US" dirty="0"/>
              <a:t> </a:t>
            </a:r>
            <a:r>
              <a:rPr lang="en-US" dirty="0" err="1"/>
              <a:t>stlačený</a:t>
            </a:r>
            <a:r>
              <a:rPr lang="cs-CZ" dirty="0"/>
              <a:t> v lehkých ocelových lahvích ze slitiny niklu, chromu a molybdenu (Ni-</a:t>
            </a:r>
            <a:r>
              <a:rPr lang="cs-CZ" dirty="0" err="1"/>
              <a:t>Cr</a:t>
            </a:r>
            <a:r>
              <a:rPr lang="cs-CZ" dirty="0"/>
              <a:t>-</a:t>
            </a:r>
            <a:r>
              <a:rPr lang="cs-CZ" dirty="0" err="1"/>
              <a:t>Mo</a:t>
            </a:r>
            <a:r>
              <a:rPr lang="cs-CZ" dirty="0"/>
              <a:t>), dobře odolné proti korozi. Ty již byly plněny stlačeným svítiplynem a určeny programově k pohonu automobilů.</a:t>
            </a:r>
            <a:r>
              <a:rPr lang="en-US" dirty="0"/>
              <a:t>.</a:t>
            </a:r>
          </a:p>
        </p:txBody>
      </p:sp>
      <p:pic>
        <p:nvPicPr>
          <p:cNvPr id="14" name="Obrázek 13" descr="Obsah obrázku exteriér, staré, silnice, budova&#10;&#10;Popis byl vytvořen automaticky">
            <a:extLst>
              <a:ext uri="{FF2B5EF4-FFF2-40B4-BE49-F238E27FC236}">
                <a16:creationId xmlns:a16="http://schemas.microsoft.com/office/drawing/2014/main" id="{3BD8933F-19DB-4C12-AAD2-DF829345A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3" y="2142912"/>
            <a:ext cx="44450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59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B45874A-7176-4780-A3CB-B2B732470A60}"/>
              </a:ext>
            </a:extLst>
          </p:cNvPr>
          <p:cNvSpPr/>
          <p:nvPr/>
        </p:nvSpPr>
        <p:spPr>
          <a:xfrm>
            <a:off x="543339" y="4823493"/>
            <a:ext cx="3133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/>
              <a:t>Výbuch</a:t>
            </a:r>
            <a:r>
              <a:rPr lang="en-US" sz="2000" b="1" dirty="0"/>
              <a:t> </a:t>
            </a:r>
            <a:r>
              <a:rPr lang="en-US" sz="2000" b="1" dirty="0" err="1"/>
              <a:t>ubytovny</a:t>
            </a:r>
            <a:r>
              <a:rPr lang="en-US" sz="2000" b="1" dirty="0"/>
              <a:t> v </a:t>
            </a:r>
            <a:r>
              <a:rPr lang="en-US" sz="2000" b="1" dirty="0" err="1"/>
              <a:t>Tachově</a:t>
            </a:r>
            <a:endParaRPr lang="en-US" sz="2000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49C495B-EE09-4DD4-8172-83D6E7CBB7D7}"/>
              </a:ext>
            </a:extLst>
          </p:cNvPr>
          <p:cNvSpPr/>
          <p:nvPr/>
        </p:nvSpPr>
        <p:spPr>
          <a:xfrm>
            <a:off x="410817" y="5432238"/>
            <a:ext cx="7513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čtvrtek</a:t>
            </a:r>
            <a:r>
              <a:rPr lang="en-US" dirty="0"/>
              <a:t> 13. </a:t>
            </a:r>
            <a:r>
              <a:rPr lang="en-US" dirty="0" err="1"/>
              <a:t>prosince</a:t>
            </a:r>
            <a:r>
              <a:rPr lang="en-US" dirty="0"/>
              <a:t> 1973 </a:t>
            </a:r>
            <a:r>
              <a:rPr lang="en-US" dirty="0" err="1"/>
              <a:t>asi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3:15 </a:t>
            </a:r>
            <a:r>
              <a:rPr lang="en-US" dirty="0" err="1"/>
              <a:t>hodin</a:t>
            </a:r>
            <a:r>
              <a:rPr lang="en-US" dirty="0"/>
              <a:t> </a:t>
            </a:r>
            <a:r>
              <a:rPr lang="en-US" dirty="0" err="1"/>
              <a:t>ráno</a:t>
            </a:r>
            <a:r>
              <a:rPr lang="en-US" dirty="0"/>
              <a:t> </a:t>
            </a:r>
            <a:r>
              <a:rPr lang="en-US" dirty="0" err="1"/>
              <a:t>došlo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tachovském</a:t>
            </a:r>
            <a:r>
              <a:rPr lang="en-US" dirty="0"/>
              <a:t> </a:t>
            </a:r>
            <a:r>
              <a:rPr lang="en-US" dirty="0" err="1"/>
              <a:t>sídlišti</a:t>
            </a:r>
            <a:r>
              <a:rPr lang="en-US" dirty="0"/>
              <a:t> </a:t>
            </a:r>
            <a:r>
              <a:rPr lang="en-US" dirty="0" err="1"/>
              <a:t>Východ</a:t>
            </a:r>
            <a:r>
              <a:rPr lang="en-US" dirty="0"/>
              <a:t> k </a:t>
            </a:r>
            <a:r>
              <a:rPr lang="en-US" dirty="0" err="1"/>
              <a:t>výbuchu</a:t>
            </a:r>
            <a:r>
              <a:rPr lang="en-US" dirty="0"/>
              <a:t> </a:t>
            </a:r>
            <a:r>
              <a:rPr lang="en-US" dirty="0" err="1"/>
              <a:t>ubytovny</a:t>
            </a:r>
            <a:r>
              <a:rPr lang="en-US" dirty="0"/>
              <a:t> </a:t>
            </a:r>
            <a:r>
              <a:rPr lang="en-US" dirty="0" err="1"/>
              <a:t>národního</a:t>
            </a:r>
            <a:r>
              <a:rPr lang="en-US" dirty="0"/>
              <a:t> </a:t>
            </a:r>
            <a:r>
              <a:rPr lang="en-US" dirty="0" err="1"/>
              <a:t>podniku</a:t>
            </a:r>
            <a:r>
              <a:rPr lang="en-US" dirty="0"/>
              <a:t> </a:t>
            </a:r>
            <a:r>
              <a:rPr lang="en-US" dirty="0" err="1"/>
              <a:t>Plastimat</a:t>
            </a:r>
            <a:r>
              <a:rPr lang="en-US" dirty="0"/>
              <a:t>. </a:t>
            </a:r>
            <a:r>
              <a:rPr lang="cs-CZ" dirty="0"/>
              <a:t>V</a:t>
            </a:r>
            <a:r>
              <a:rPr lang="en-US" dirty="0" err="1"/>
              <a:t>ýbuch</a:t>
            </a:r>
            <a:r>
              <a:rPr lang="cs-CZ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místě</a:t>
            </a:r>
            <a:r>
              <a:rPr lang="en-US" dirty="0"/>
              <a:t> </a:t>
            </a:r>
            <a:r>
              <a:rPr lang="en-US" dirty="0" err="1"/>
              <a:t>usmrtil</a:t>
            </a:r>
            <a:r>
              <a:rPr lang="en-US" dirty="0"/>
              <a:t> 48 </a:t>
            </a:r>
            <a:r>
              <a:rPr lang="en-US" dirty="0" err="1"/>
              <a:t>lidí</a:t>
            </a:r>
            <a:r>
              <a:rPr lang="cs-CZ" dirty="0"/>
              <a:t>, d</a:t>
            </a:r>
            <a:r>
              <a:rPr lang="en-US" dirty="0" err="1"/>
              <a:t>alší</a:t>
            </a:r>
            <a:r>
              <a:rPr lang="en-US" dirty="0"/>
              <a:t> </a:t>
            </a: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osoby</a:t>
            </a:r>
            <a:r>
              <a:rPr lang="en-US" dirty="0"/>
              <a:t> </a:t>
            </a:r>
            <a:r>
              <a:rPr lang="en-US" dirty="0" err="1"/>
              <a:t>zemřely</a:t>
            </a:r>
            <a:r>
              <a:rPr lang="en-US" dirty="0"/>
              <a:t> v </a:t>
            </a:r>
            <a:r>
              <a:rPr lang="en-US" dirty="0" err="1"/>
              <a:t>nemocnici</a:t>
            </a:r>
            <a:r>
              <a:rPr lang="cs-CZ" dirty="0"/>
              <a:t>. Vyšetřování ukázalo, že výbuch byl způsoben unikem svítiplynu do podzemních prostor budovy. </a:t>
            </a:r>
            <a:endParaRPr lang="en-US" dirty="0"/>
          </a:p>
        </p:txBody>
      </p:sp>
      <p:pic>
        <p:nvPicPr>
          <p:cNvPr id="10" name="Obrázek 9" descr="Obsah obrázku budova, exteriér, země, fotka&#10;&#10;Popis byl vytvořen automaticky">
            <a:extLst>
              <a:ext uri="{FF2B5EF4-FFF2-40B4-BE49-F238E27FC236}">
                <a16:creationId xmlns:a16="http://schemas.microsoft.com/office/drawing/2014/main" id="{2A9B00C0-E49E-498D-9EFB-3D2B93164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843" y="3814640"/>
            <a:ext cx="3753264" cy="2817927"/>
          </a:xfrm>
          <a:prstGeom prst="rect">
            <a:avLst/>
          </a:prstGeom>
        </p:spPr>
      </p:pic>
      <p:pic>
        <p:nvPicPr>
          <p:cNvPr id="14" name="Obrázek 13" descr="Obsah obrázku snímek obrazovky&#10;&#10;Popis byl vytvořen automaticky">
            <a:extLst>
              <a:ext uri="{FF2B5EF4-FFF2-40B4-BE49-F238E27FC236}">
                <a16:creationId xmlns:a16="http://schemas.microsoft.com/office/drawing/2014/main" id="{5B357BC5-9062-46A8-8695-2EDEB026E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23100"/>
            <a:ext cx="3660152" cy="3105900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1DF30661-3F86-4F1D-AD87-5A2DD041D65A}"/>
              </a:ext>
            </a:extLst>
          </p:cNvPr>
          <p:cNvSpPr/>
          <p:nvPr/>
        </p:nvSpPr>
        <p:spPr>
          <a:xfrm>
            <a:off x="291547" y="629863"/>
            <a:ext cx="72489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Otrava</a:t>
            </a:r>
            <a:r>
              <a:rPr lang="en-US" b="1" dirty="0"/>
              <a:t> </a:t>
            </a:r>
            <a:r>
              <a:rPr lang="en-US" b="1" dirty="0" err="1"/>
              <a:t>svítiplynem</a:t>
            </a:r>
            <a:r>
              <a:rPr lang="en-US" b="1" dirty="0"/>
              <a:t> </a:t>
            </a:r>
            <a:r>
              <a:rPr lang="en-US" dirty="0"/>
              <a:t>je v </a:t>
            </a:r>
            <a:r>
              <a:rPr lang="en-US" dirty="0" err="1"/>
              <a:t>podstatě</a:t>
            </a:r>
            <a:r>
              <a:rPr lang="en-US" dirty="0"/>
              <a:t> </a:t>
            </a:r>
            <a:r>
              <a:rPr lang="en-US" dirty="0" err="1"/>
              <a:t>otrava</a:t>
            </a:r>
            <a:r>
              <a:rPr lang="en-US" dirty="0"/>
              <a:t> </a:t>
            </a:r>
            <a:r>
              <a:rPr lang="en-US" dirty="0" err="1"/>
              <a:t>oxidem</a:t>
            </a:r>
            <a:r>
              <a:rPr lang="en-US" dirty="0"/>
              <a:t> </a:t>
            </a:r>
            <a:r>
              <a:rPr lang="en-US" dirty="0" err="1"/>
              <a:t>uhelnatým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je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svítiplynu</a:t>
            </a:r>
            <a:r>
              <a:rPr lang="en-US" dirty="0"/>
              <a:t> </a:t>
            </a:r>
            <a:r>
              <a:rPr lang="en-US" dirty="0" err="1"/>
              <a:t>obsažen</a:t>
            </a:r>
            <a:r>
              <a:rPr lang="en-US" dirty="0"/>
              <a:t> v </a:t>
            </a:r>
            <a:r>
              <a:rPr lang="en-US" dirty="0" err="1"/>
              <a:t>různém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,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toho</a:t>
            </a:r>
            <a:r>
              <a:rPr lang="en-US" dirty="0"/>
              <a:t>, z </a:t>
            </a:r>
            <a:r>
              <a:rPr lang="en-US" dirty="0" err="1"/>
              <a:t>čeho</a:t>
            </a:r>
            <a:r>
              <a:rPr lang="en-US" dirty="0"/>
              <a:t> je </a:t>
            </a:r>
            <a:r>
              <a:rPr lang="en-US" dirty="0" err="1"/>
              <a:t>vyroben</a:t>
            </a:r>
            <a:r>
              <a:rPr lang="en-US" dirty="0"/>
              <a:t>.</a:t>
            </a:r>
            <a:endParaRPr lang="cs-CZ" dirty="0"/>
          </a:p>
          <a:p>
            <a:endParaRPr lang="cs-CZ" dirty="0"/>
          </a:p>
          <a:p>
            <a:r>
              <a:rPr lang="en-US" dirty="0" err="1"/>
              <a:t>Ve</a:t>
            </a:r>
            <a:r>
              <a:rPr lang="en-US" dirty="0"/>
              <a:t> 20. </a:t>
            </a:r>
            <a:r>
              <a:rPr lang="en-US" dirty="0" err="1"/>
              <a:t>století</a:t>
            </a:r>
            <a:r>
              <a:rPr lang="en-US" dirty="0"/>
              <a:t>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cs-CZ" dirty="0" err="1"/>
              <a:t>svítíplyn</a:t>
            </a:r>
            <a:r>
              <a:rPr lang="en-US" dirty="0"/>
              <a:t> </a:t>
            </a:r>
            <a:r>
              <a:rPr lang="en-US" dirty="0" err="1"/>
              <a:t>postupně</a:t>
            </a:r>
            <a:r>
              <a:rPr lang="en-US" dirty="0"/>
              <a:t> </a:t>
            </a:r>
            <a:r>
              <a:rPr lang="en-US" dirty="0" err="1"/>
              <a:t>vytlačován</a:t>
            </a:r>
            <a:r>
              <a:rPr lang="en-US" dirty="0"/>
              <a:t> </a:t>
            </a:r>
            <a:r>
              <a:rPr lang="en-US" dirty="0" err="1"/>
              <a:t>elektřinou</a:t>
            </a:r>
            <a:r>
              <a:rPr lang="en-US" dirty="0"/>
              <a:t> a </a:t>
            </a:r>
            <a:r>
              <a:rPr lang="en-US" dirty="0" err="1"/>
              <a:t>levnějším</a:t>
            </a:r>
            <a:r>
              <a:rPr lang="en-US" dirty="0"/>
              <a:t> a </a:t>
            </a:r>
            <a:r>
              <a:rPr lang="en-US" dirty="0" err="1"/>
              <a:t>bezpečnějším</a:t>
            </a:r>
            <a:r>
              <a:rPr lang="en-US" dirty="0"/>
              <a:t> </a:t>
            </a:r>
            <a:r>
              <a:rPr lang="en-US" dirty="0" err="1"/>
              <a:t>zemním</a:t>
            </a:r>
            <a:r>
              <a:rPr lang="en-US" dirty="0"/>
              <a:t> </a:t>
            </a:r>
            <a:r>
              <a:rPr lang="en-US" dirty="0" err="1"/>
              <a:t>plynem</a:t>
            </a:r>
            <a:r>
              <a:rPr lang="en-US" dirty="0"/>
              <a:t>. </a:t>
            </a:r>
            <a:r>
              <a:rPr lang="en-US" dirty="0" err="1"/>
              <a:t>Výměna</a:t>
            </a:r>
            <a:r>
              <a:rPr lang="en-US" dirty="0"/>
              <a:t> za </a:t>
            </a:r>
            <a:r>
              <a:rPr lang="en-US" dirty="0" err="1"/>
              <a:t>zemní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 </a:t>
            </a:r>
            <a:r>
              <a:rPr lang="en-US" dirty="0" err="1"/>
              <a:t>začala</a:t>
            </a:r>
            <a:r>
              <a:rPr lang="en-US" dirty="0"/>
              <a:t> v ČSSR v </a:t>
            </a:r>
            <a:r>
              <a:rPr lang="en-US" dirty="0" err="1"/>
              <a:t>roce</a:t>
            </a:r>
            <a:r>
              <a:rPr lang="en-US" dirty="0"/>
              <a:t> 1969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jižní</a:t>
            </a:r>
            <a:r>
              <a:rPr lang="en-US" dirty="0"/>
              <a:t> </a:t>
            </a:r>
            <a:r>
              <a:rPr lang="en-US" dirty="0" err="1"/>
              <a:t>Moravě</a:t>
            </a:r>
            <a:r>
              <a:rPr lang="en-US" dirty="0"/>
              <a:t> a </a:t>
            </a:r>
            <a:r>
              <a:rPr lang="en-US" dirty="0" err="1"/>
              <a:t>skončila</a:t>
            </a:r>
            <a:r>
              <a:rPr lang="en-US" dirty="0"/>
              <a:t> v </a:t>
            </a:r>
            <a:r>
              <a:rPr lang="en-US" dirty="0" err="1"/>
              <a:t>severních</a:t>
            </a:r>
            <a:r>
              <a:rPr lang="en-US" dirty="0"/>
              <a:t> </a:t>
            </a:r>
            <a:r>
              <a:rPr lang="en-US" dirty="0" err="1"/>
              <a:t>Čechách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1996. </a:t>
            </a:r>
          </a:p>
        </p:txBody>
      </p:sp>
    </p:spTree>
    <p:extLst>
      <p:ext uri="{BB962C8B-B14F-4D97-AF65-F5344CB8AC3E}">
        <p14:creationId xmlns:p14="http://schemas.microsoft.com/office/powerpoint/2010/main" val="4231747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019F21F-DA55-46F7-A838-D94EFF830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29" y="1012064"/>
            <a:ext cx="7486467" cy="561485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98DD3D2-904D-4888-AC4A-94223163CAF3}"/>
              </a:ext>
            </a:extLst>
          </p:cNvPr>
          <p:cNvSpPr/>
          <p:nvPr/>
        </p:nvSpPr>
        <p:spPr>
          <a:xfrm>
            <a:off x="389738" y="873565"/>
            <a:ext cx="362567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Zplyňování</a:t>
            </a:r>
            <a:r>
              <a:rPr lang="en-US" dirty="0"/>
              <a:t> </a:t>
            </a:r>
            <a:r>
              <a:rPr lang="en-US" dirty="0" err="1"/>
              <a:t>uhlí</a:t>
            </a:r>
            <a:r>
              <a:rPr lang="en-US" dirty="0"/>
              <a:t> se </a:t>
            </a:r>
            <a:r>
              <a:rPr lang="en-US" dirty="0" err="1"/>
              <a:t>používá</a:t>
            </a:r>
            <a:r>
              <a:rPr lang="en-US" dirty="0"/>
              <a:t> v </a:t>
            </a:r>
            <a:r>
              <a:rPr lang="en-US" dirty="0" err="1"/>
              <a:t>novém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  <a:r>
              <a:rPr lang="en-US" dirty="0" err="1"/>
              <a:t>uhelných</a:t>
            </a:r>
            <a:r>
              <a:rPr lang="en-US" dirty="0"/>
              <a:t> </a:t>
            </a:r>
            <a:r>
              <a:rPr lang="en-US" dirty="0" err="1"/>
              <a:t>tepelných</a:t>
            </a:r>
            <a:r>
              <a:rPr lang="en-US" dirty="0"/>
              <a:t> </a:t>
            </a:r>
            <a:r>
              <a:rPr lang="en-US" dirty="0" err="1"/>
              <a:t>elektráren</a:t>
            </a:r>
            <a:r>
              <a:rPr lang="en-US" dirty="0"/>
              <a:t>, </a:t>
            </a:r>
            <a:r>
              <a:rPr lang="en-US" dirty="0" err="1"/>
              <a:t>nazývaných</a:t>
            </a:r>
            <a:r>
              <a:rPr lang="en-US" dirty="0"/>
              <a:t> </a:t>
            </a:r>
            <a:r>
              <a:rPr lang="en-US" b="1" dirty="0"/>
              <a:t>IGCC </a:t>
            </a:r>
            <a:r>
              <a:rPr lang="en-US" dirty="0"/>
              <a:t>(Integrated Gasification Combined Cycle), v </a:t>
            </a:r>
            <a:r>
              <a:rPr lang="en-US" dirty="0" err="1"/>
              <a:t>nichž</a:t>
            </a:r>
            <a:r>
              <a:rPr lang="en-US" dirty="0"/>
              <a:t> se </a:t>
            </a:r>
            <a:r>
              <a:rPr lang="en-US" dirty="0" err="1"/>
              <a:t>uhlí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spálením</a:t>
            </a:r>
            <a:r>
              <a:rPr lang="en-US" dirty="0"/>
              <a:t> </a:t>
            </a:r>
            <a:r>
              <a:rPr lang="en-US" dirty="0" err="1"/>
              <a:t>nejprve</a:t>
            </a:r>
            <a:r>
              <a:rPr lang="en-US" dirty="0"/>
              <a:t> </a:t>
            </a:r>
            <a:r>
              <a:rPr lang="en-US" dirty="0" err="1"/>
              <a:t>přemění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směs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a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uhelnatého</a:t>
            </a:r>
            <a:r>
              <a:rPr lang="en-US" dirty="0"/>
              <a:t>. </a:t>
            </a:r>
            <a:endParaRPr lang="cs-CZ" dirty="0"/>
          </a:p>
          <a:p>
            <a:r>
              <a:rPr lang="en-US" dirty="0" err="1"/>
              <a:t>Tyto</a:t>
            </a:r>
            <a:r>
              <a:rPr lang="en-US" dirty="0"/>
              <a:t> </a:t>
            </a:r>
            <a:r>
              <a:rPr lang="en-US" dirty="0" err="1"/>
              <a:t>elektrárny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ekologičtější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ty </a:t>
            </a:r>
            <a:r>
              <a:rPr lang="en-US" dirty="0" err="1"/>
              <a:t>klasické</a:t>
            </a:r>
            <a:r>
              <a:rPr lang="en-US" dirty="0"/>
              <a:t>, 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vzniklý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očištěn</a:t>
            </a:r>
            <a:r>
              <a:rPr lang="en-US" dirty="0"/>
              <a:t> od </a:t>
            </a:r>
            <a:r>
              <a:rPr lang="en-US" dirty="0" err="1"/>
              <a:t>nežádoucích</a:t>
            </a:r>
            <a:r>
              <a:rPr lang="en-US" dirty="0"/>
              <a:t> </a:t>
            </a:r>
            <a:r>
              <a:rPr lang="en-US" dirty="0" err="1"/>
              <a:t>příměsí</a:t>
            </a:r>
            <a:r>
              <a:rPr lang="en-US" dirty="0"/>
              <a:t>. 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F20A04C-8A92-4FB5-A59F-8ED361A9E164}"/>
              </a:ext>
            </a:extLst>
          </p:cNvPr>
          <p:cNvSpPr/>
          <p:nvPr/>
        </p:nvSpPr>
        <p:spPr>
          <a:xfrm>
            <a:off x="1345440" y="231084"/>
            <a:ext cx="973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IGCC </a:t>
            </a:r>
            <a:endParaRPr lang="en-US" sz="2800" dirty="0"/>
          </a:p>
        </p:txBody>
      </p:sp>
      <p:pic>
        <p:nvPicPr>
          <p:cNvPr id="9" name="Obrázek 8" descr="Obsah obrázku obloha, budova&#10;&#10;Popis byl vytvořen automaticky">
            <a:extLst>
              <a:ext uri="{FF2B5EF4-FFF2-40B4-BE49-F238E27FC236}">
                <a16:creationId xmlns:a16="http://schemas.microsoft.com/office/drawing/2014/main" id="{7EBD049A-6702-413B-B83D-02CC52754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1" y="4409147"/>
            <a:ext cx="3057713" cy="22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27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32C5BA43-1C94-48D8-B077-FF7D69686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264964"/>
            <a:ext cx="5045064" cy="520155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BB9D676-F346-4F5C-8102-70E780BA723A}"/>
              </a:ext>
            </a:extLst>
          </p:cNvPr>
          <p:cNvSpPr/>
          <p:nvPr/>
        </p:nvSpPr>
        <p:spPr>
          <a:xfrm>
            <a:off x="440071" y="416728"/>
            <a:ext cx="4050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Merriweather Sans"/>
              </a:rPr>
              <a:t>Podzemní</a:t>
            </a:r>
            <a:r>
              <a:rPr lang="en-US" sz="2800" b="1" dirty="0">
                <a:solidFill>
                  <a:srgbClr val="000000"/>
                </a:solidFill>
                <a:latin typeface="Merriweather Sans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erriweather Sans"/>
              </a:rPr>
              <a:t>zplyňování</a:t>
            </a:r>
            <a:r>
              <a:rPr lang="en-US" sz="2800" b="1" dirty="0">
                <a:solidFill>
                  <a:srgbClr val="000000"/>
                </a:solidFill>
                <a:latin typeface="Merriweather Sans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erriweather Sans"/>
              </a:rPr>
              <a:t>uhlí</a:t>
            </a:r>
            <a:r>
              <a:rPr lang="en-US" sz="2800" b="1" dirty="0">
                <a:solidFill>
                  <a:srgbClr val="000000"/>
                </a:solidFill>
                <a:latin typeface="Merriweather Sans"/>
              </a:rPr>
              <a:t> </a:t>
            </a:r>
            <a:endParaRPr lang="en-US" sz="2800" b="1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C169B8B-9CAA-4CFC-9AC4-800C41A51102}"/>
              </a:ext>
            </a:extLst>
          </p:cNvPr>
          <p:cNvSpPr/>
          <p:nvPr/>
        </p:nvSpPr>
        <p:spPr>
          <a:xfrm>
            <a:off x="254542" y="1434581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Do </a:t>
            </a:r>
            <a:r>
              <a:rPr lang="en-US" dirty="0" err="1"/>
              <a:t>vybraného</a:t>
            </a:r>
            <a:r>
              <a:rPr lang="en-US" dirty="0"/>
              <a:t> </a:t>
            </a:r>
            <a:r>
              <a:rPr lang="en-US" dirty="0" err="1"/>
              <a:t>ložiska</a:t>
            </a:r>
            <a:r>
              <a:rPr lang="en-US" dirty="0"/>
              <a:t> se </a:t>
            </a:r>
            <a:r>
              <a:rPr lang="en-US" dirty="0" err="1"/>
              <a:t>prostě</a:t>
            </a:r>
            <a:r>
              <a:rPr lang="en-US" dirty="0"/>
              <a:t> </a:t>
            </a:r>
            <a:r>
              <a:rPr lang="en-US" dirty="0" err="1"/>
              <a:t>udělají</a:t>
            </a:r>
            <a:r>
              <a:rPr lang="en-US" dirty="0"/>
              <a:t>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vrty</a:t>
            </a:r>
            <a:r>
              <a:rPr lang="en-US" dirty="0"/>
              <a:t>: </a:t>
            </a:r>
            <a:r>
              <a:rPr lang="en-US" dirty="0" err="1"/>
              <a:t>jeden</a:t>
            </a:r>
            <a:r>
              <a:rPr lang="en-US" dirty="0"/>
              <a:t> do </a:t>
            </a:r>
            <a:r>
              <a:rPr lang="en-US" dirty="0" err="1"/>
              <a:t>něj</a:t>
            </a:r>
            <a:r>
              <a:rPr lang="en-US" dirty="0"/>
              <a:t> </a:t>
            </a:r>
            <a:r>
              <a:rPr lang="en-US" dirty="0" err="1"/>
              <a:t>přivádí</a:t>
            </a:r>
            <a:r>
              <a:rPr lang="en-US" dirty="0"/>
              <a:t> </a:t>
            </a:r>
            <a:r>
              <a:rPr lang="en-US" dirty="0" err="1"/>
              <a:t>okysličovadlo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umožňuje</a:t>
            </a:r>
            <a:r>
              <a:rPr lang="en-US" dirty="0"/>
              <a:t> </a:t>
            </a:r>
            <a:r>
              <a:rPr lang="en-US" dirty="0" err="1"/>
              <a:t>hoření</a:t>
            </a:r>
            <a:r>
              <a:rPr lang="en-US" dirty="0"/>
              <a:t> </a:t>
            </a:r>
            <a:r>
              <a:rPr lang="en-US" dirty="0" err="1"/>
              <a:t>sloje</a:t>
            </a:r>
            <a:r>
              <a:rPr lang="en-US" dirty="0"/>
              <a:t>.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použít</a:t>
            </a:r>
            <a:r>
              <a:rPr lang="en-US" dirty="0"/>
              <a:t> </a:t>
            </a:r>
            <a:r>
              <a:rPr lang="en-US" dirty="0" err="1"/>
              <a:t>vzduch</a:t>
            </a:r>
            <a:r>
              <a:rPr lang="en-US" dirty="0"/>
              <a:t>, ale z </a:t>
            </a:r>
            <a:r>
              <a:rPr lang="en-US" dirty="0" err="1"/>
              <a:t>technologického</a:t>
            </a:r>
            <a:r>
              <a:rPr lang="en-US" dirty="0"/>
              <a:t> </a:t>
            </a:r>
            <a:r>
              <a:rPr lang="en-US" dirty="0" err="1"/>
              <a:t>hlediska</a:t>
            </a:r>
            <a:r>
              <a:rPr lang="en-US" dirty="0"/>
              <a:t> je </a:t>
            </a:r>
            <a:r>
              <a:rPr lang="en-US" dirty="0" err="1"/>
              <a:t>lepší</a:t>
            </a:r>
            <a:r>
              <a:rPr lang="en-US" dirty="0"/>
              <a:t> </a:t>
            </a:r>
            <a:r>
              <a:rPr lang="en-US" dirty="0" err="1"/>
              <a:t>používat</a:t>
            </a:r>
            <a:r>
              <a:rPr lang="en-US" dirty="0"/>
              <a:t> </a:t>
            </a:r>
            <a:r>
              <a:rPr lang="en-US" dirty="0" err="1"/>
              <a:t>třeba</a:t>
            </a:r>
            <a:r>
              <a:rPr lang="en-US" dirty="0"/>
              <a:t> </a:t>
            </a:r>
            <a:r>
              <a:rPr lang="en-US" dirty="0" err="1"/>
              <a:t>kyslík</a:t>
            </a:r>
            <a:r>
              <a:rPr lang="en-US" dirty="0"/>
              <a:t> (</a:t>
            </a:r>
            <a:r>
              <a:rPr lang="en-US" dirty="0" err="1"/>
              <a:t>hlavně</a:t>
            </a:r>
            <a:r>
              <a:rPr lang="en-US" dirty="0"/>
              <a:t> v </a:t>
            </a:r>
            <a:r>
              <a:rPr lang="en-US" dirty="0" err="1"/>
              <a:t>kombinaci</a:t>
            </a:r>
            <a:r>
              <a:rPr lang="en-US" dirty="0"/>
              <a:t> s vodou), 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vzniká</a:t>
            </a:r>
            <a:r>
              <a:rPr lang="en-US" dirty="0"/>
              <a:t> </a:t>
            </a:r>
            <a:r>
              <a:rPr lang="en-US" dirty="0" err="1"/>
              <a:t>čistší</a:t>
            </a:r>
            <a:r>
              <a:rPr lang="en-US" dirty="0"/>
              <a:t> </a:t>
            </a:r>
            <a:r>
              <a:rPr lang="en-US" dirty="0" err="1"/>
              <a:t>výsledný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en-US" dirty="0"/>
              <a:t>. </a:t>
            </a:r>
            <a:r>
              <a:rPr lang="en-US" dirty="0" err="1"/>
              <a:t>Tím</a:t>
            </a:r>
            <a:r>
              <a:rPr lang="en-US" dirty="0"/>
              <a:t> je </a:t>
            </a:r>
            <a:r>
              <a:rPr lang="en-US" dirty="0" err="1"/>
              <a:t>plyn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se </a:t>
            </a:r>
            <a:r>
              <a:rPr lang="en-US" dirty="0" err="1"/>
              <a:t>odebírá</a:t>
            </a:r>
            <a:r>
              <a:rPr lang="en-US" dirty="0"/>
              <a:t> z </a:t>
            </a:r>
            <a:r>
              <a:rPr lang="en-US" dirty="0" err="1"/>
              <a:t>druhého</a:t>
            </a:r>
            <a:r>
              <a:rPr lang="en-US" dirty="0"/>
              <a:t> </a:t>
            </a:r>
            <a:r>
              <a:rPr lang="en-US" dirty="0" err="1"/>
              <a:t>zmiňovaného</a:t>
            </a:r>
            <a:r>
              <a:rPr lang="en-US" dirty="0"/>
              <a:t> </a:t>
            </a:r>
            <a:r>
              <a:rPr lang="en-US" dirty="0" err="1"/>
              <a:t>vrtu</a:t>
            </a:r>
            <a:r>
              <a:rPr lang="en-US" dirty="0"/>
              <a:t>. </a:t>
            </a:r>
            <a:r>
              <a:rPr lang="en-US" dirty="0" err="1"/>
              <a:t>Jde</a:t>
            </a:r>
            <a:r>
              <a:rPr lang="en-US" dirty="0"/>
              <a:t> v </a:t>
            </a:r>
            <a:r>
              <a:rPr lang="en-US" dirty="0" err="1"/>
              <a:t>podstatě</a:t>
            </a:r>
            <a:r>
              <a:rPr lang="en-US" dirty="0"/>
              <a:t> o 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dirty="0" err="1"/>
              <a:t>energoplyn</a:t>
            </a:r>
            <a:r>
              <a:rPr lang="en-US" dirty="0"/>
              <a:t>, </a:t>
            </a:r>
            <a:r>
              <a:rPr lang="en-US" dirty="0" err="1"/>
              <a:t>což</a:t>
            </a:r>
            <a:r>
              <a:rPr lang="en-US" dirty="0"/>
              <a:t> je </a:t>
            </a:r>
            <a:r>
              <a:rPr lang="en-US" dirty="0" err="1"/>
              <a:t>směs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uhelnatého</a:t>
            </a:r>
            <a:r>
              <a:rPr lang="en-US" dirty="0"/>
              <a:t>, </a:t>
            </a:r>
            <a:r>
              <a:rPr lang="en-US" dirty="0" err="1"/>
              <a:t>uhličitého</a:t>
            </a:r>
            <a:r>
              <a:rPr lang="en-US" dirty="0"/>
              <a:t>,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páry</a:t>
            </a:r>
            <a:r>
              <a:rPr lang="en-US" dirty="0"/>
              <a:t>, </a:t>
            </a:r>
            <a:r>
              <a:rPr lang="en-US" dirty="0" err="1"/>
              <a:t>vodíku</a:t>
            </a:r>
            <a:r>
              <a:rPr lang="en-US" dirty="0"/>
              <a:t>, </a:t>
            </a:r>
            <a:r>
              <a:rPr lang="en-US" dirty="0" err="1"/>
              <a:t>metanu</a:t>
            </a:r>
            <a:r>
              <a:rPr lang="en-US" dirty="0"/>
              <a:t> a </a:t>
            </a:r>
            <a:r>
              <a:rPr lang="en-US" dirty="0" err="1"/>
              <a:t>dalších</a:t>
            </a:r>
            <a:r>
              <a:rPr lang="en-US" dirty="0"/>
              <a:t> </a:t>
            </a:r>
            <a:r>
              <a:rPr lang="en-US" dirty="0" err="1"/>
              <a:t>uhlovodíků</a:t>
            </a:r>
            <a:r>
              <a:rPr lang="en-US" dirty="0"/>
              <a:t>. </a:t>
            </a:r>
            <a:r>
              <a:rPr lang="en-US" dirty="0" err="1"/>
              <a:t>Plyn</a:t>
            </a:r>
            <a:r>
              <a:rPr lang="en-US" dirty="0"/>
              <a:t> </a:t>
            </a:r>
            <a:r>
              <a:rPr lang="en-US" dirty="0" err="1"/>
              <a:t>unikající</a:t>
            </a:r>
            <a:r>
              <a:rPr lang="en-US" dirty="0"/>
              <a:t> z </a:t>
            </a:r>
            <a:r>
              <a:rPr lang="en-US" dirty="0" err="1"/>
              <a:t>vrtu</a:t>
            </a:r>
            <a:r>
              <a:rPr lang="en-US" dirty="0"/>
              <a:t> je </a:t>
            </a:r>
            <a:r>
              <a:rPr lang="en-US" dirty="0" err="1"/>
              <a:t>nutné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zbavit</a:t>
            </a:r>
            <a:r>
              <a:rPr lang="en-US" dirty="0"/>
              <a:t> </a:t>
            </a:r>
            <a:r>
              <a:rPr lang="en-US" dirty="0" err="1"/>
              <a:t>nečistot</a:t>
            </a:r>
            <a:r>
              <a:rPr lang="en-US" dirty="0"/>
              <a:t> a </a:t>
            </a:r>
            <a:r>
              <a:rPr lang="en-US" dirty="0" err="1"/>
              <a:t>pak</a:t>
            </a:r>
            <a:r>
              <a:rPr lang="en-US" dirty="0"/>
              <a:t> ho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použít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palivo</a:t>
            </a:r>
            <a:r>
              <a:rPr lang="en-US" dirty="0"/>
              <a:t> </a:t>
            </a:r>
            <a:r>
              <a:rPr lang="en-US" dirty="0" err="1"/>
              <a:t>například</a:t>
            </a:r>
            <a:r>
              <a:rPr lang="en-US" dirty="0"/>
              <a:t> </a:t>
            </a:r>
            <a:r>
              <a:rPr lang="en-US" dirty="0" err="1"/>
              <a:t>místo</a:t>
            </a:r>
            <a:r>
              <a:rPr lang="en-US" dirty="0"/>
              <a:t> </a:t>
            </a:r>
            <a:r>
              <a:rPr lang="en-US" dirty="0" err="1"/>
              <a:t>zemního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0BB72B0-85F6-4A9F-9F7D-A59B2BDEAF39}"/>
              </a:ext>
            </a:extLst>
          </p:cNvPr>
          <p:cNvSpPr/>
          <p:nvPr/>
        </p:nvSpPr>
        <p:spPr>
          <a:xfrm>
            <a:off x="440071" y="6024833"/>
            <a:ext cx="10963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erriweather Sans"/>
              </a:rPr>
              <a:t>Na dole Barbara </a:t>
            </a:r>
            <a:r>
              <a:rPr lang="en-US" dirty="0" err="1">
                <a:solidFill>
                  <a:srgbClr val="000000"/>
                </a:solidFill>
                <a:latin typeface="Merriweather Sans"/>
              </a:rPr>
              <a:t>nedaleko</a:t>
            </a:r>
            <a:r>
              <a:rPr lang="en-US" dirty="0">
                <a:solidFill>
                  <a:srgbClr val="000000"/>
                </a:solidFill>
                <a:latin typeface="Merriweather 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rriweather Sans"/>
              </a:rPr>
              <a:t>Katowic</a:t>
            </a:r>
            <a:r>
              <a:rPr lang="en-US" dirty="0">
                <a:solidFill>
                  <a:srgbClr val="000000"/>
                </a:solidFill>
                <a:latin typeface="Merriweather 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rriweather Sans"/>
              </a:rPr>
              <a:t>úspěšně</a:t>
            </a:r>
            <a:r>
              <a:rPr lang="en-US" dirty="0">
                <a:solidFill>
                  <a:srgbClr val="000000"/>
                </a:solidFill>
                <a:latin typeface="Merriweather 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rriweather Sans"/>
              </a:rPr>
              <a:t>skončily</a:t>
            </a:r>
            <a:r>
              <a:rPr lang="en-US" dirty="0">
                <a:solidFill>
                  <a:srgbClr val="000000"/>
                </a:solidFill>
                <a:latin typeface="Merriweather 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rriweather Sans"/>
              </a:rPr>
              <a:t>zkoušky</a:t>
            </a:r>
            <a:r>
              <a:rPr lang="en-US" dirty="0">
                <a:solidFill>
                  <a:srgbClr val="000000"/>
                </a:solidFill>
                <a:latin typeface="Merriweather Sans"/>
              </a:rPr>
              <a:t> t</a:t>
            </a:r>
            <a:r>
              <a:rPr lang="cs-CZ" dirty="0">
                <a:solidFill>
                  <a:srgbClr val="000000"/>
                </a:solidFill>
                <a:latin typeface="Merriweather Sans"/>
              </a:rPr>
              <a:t>é</a:t>
            </a:r>
            <a:r>
              <a:rPr lang="en-US" dirty="0">
                <a:solidFill>
                  <a:srgbClr val="000000"/>
                </a:solidFill>
                <a:latin typeface="Merriweather Sans"/>
              </a:rPr>
              <a:t>to </a:t>
            </a:r>
            <a:r>
              <a:rPr lang="cs-CZ" dirty="0">
                <a:solidFill>
                  <a:srgbClr val="000000"/>
                </a:solidFill>
                <a:latin typeface="Merriweather Sans"/>
              </a:rPr>
              <a:t>technologie, u nás je MŽP zamítlo.</a:t>
            </a:r>
            <a:endParaRPr lang="en-US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1E62FBB-4667-469E-A5D6-4931210C75CC}"/>
              </a:ext>
            </a:extLst>
          </p:cNvPr>
          <p:cNvSpPr/>
          <p:nvPr/>
        </p:nvSpPr>
        <p:spPr>
          <a:xfrm>
            <a:off x="350056" y="47915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úspěšný</a:t>
            </a:r>
            <a:r>
              <a:rPr lang="en-US" dirty="0"/>
              <a:t> </a:t>
            </a:r>
            <a:r>
              <a:rPr lang="en-US" dirty="0" err="1"/>
              <a:t>pokus</a:t>
            </a:r>
            <a:r>
              <a:rPr lang="en-US" dirty="0"/>
              <a:t> </a:t>
            </a:r>
            <a:r>
              <a:rPr lang="en-US" dirty="0" err="1"/>
              <a:t>proběhl</a:t>
            </a:r>
            <a:r>
              <a:rPr lang="en-US" dirty="0"/>
              <a:t> v </a:t>
            </a:r>
            <a:r>
              <a:rPr lang="cs-CZ" dirty="0"/>
              <a:t>tehdejším </a:t>
            </a:r>
            <a:r>
              <a:rPr lang="en-US" dirty="0"/>
              <a:t>SSSR v </a:t>
            </a:r>
            <a:r>
              <a:rPr lang="en-US" dirty="0" err="1"/>
              <a:t>roce</a:t>
            </a:r>
            <a:r>
              <a:rPr lang="en-US" dirty="0"/>
              <a:t> 1934, a </a:t>
            </a:r>
            <a:r>
              <a:rPr lang="cs-CZ" dirty="0"/>
              <a:t>později </a:t>
            </a:r>
            <a:r>
              <a:rPr lang="en-US" dirty="0" err="1"/>
              <a:t>bylo</a:t>
            </a:r>
            <a:r>
              <a:rPr lang="en-US" dirty="0"/>
              <a:t> v </a:t>
            </a:r>
            <a:r>
              <a:rPr lang="en-US" dirty="0" err="1"/>
              <a:t>provozu</a:t>
            </a:r>
            <a:r>
              <a:rPr lang="en-US" dirty="0"/>
              <a:t> </a:t>
            </a:r>
            <a:r>
              <a:rPr lang="en-US" dirty="0" err="1"/>
              <a:t>pět</a:t>
            </a:r>
            <a:r>
              <a:rPr lang="en-US" dirty="0"/>
              <a:t> </a:t>
            </a:r>
            <a:r>
              <a:rPr lang="en-US" dirty="0" err="1"/>
              <a:t>podzemních</a:t>
            </a:r>
            <a:r>
              <a:rPr lang="en-US" dirty="0"/>
              <a:t> „</a:t>
            </a:r>
            <a:r>
              <a:rPr lang="en-US" dirty="0" err="1"/>
              <a:t>spaloven</a:t>
            </a:r>
            <a:r>
              <a:rPr lang="en-US" dirty="0"/>
              <a:t>“. Po </a:t>
            </a:r>
            <a:r>
              <a:rPr lang="en-US" dirty="0" err="1"/>
              <a:t>objevu</a:t>
            </a:r>
            <a:r>
              <a:rPr lang="en-US" dirty="0"/>
              <a:t> </a:t>
            </a:r>
            <a:r>
              <a:rPr lang="en-US" dirty="0" err="1"/>
              <a:t>velkých</a:t>
            </a:r>
            <a:r>
              <a:rPr lang="en-US" dirty="0"/>
              <a:t> </a:t>
            </a:r>
            <a:r>
              <a:rPr lang="en-US" dirty="0" err="1"/>
              <a:t>zásob</a:t>
            </a:r>
            <a:r>
              <a:rPr lang="en-US" dirty="0"/>
              <a:t> </a:t>
            </a:r>
            <a:r>
              <a:rPr lang="en-US" dirty="0" err="1"/>
              <a:t>zemního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většina</a:t>
            </a:r>
            <a:r>
              <a:rPr lang="en-US" dirty="0"/>
              <a:t> z 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uzavřena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5050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612477-70CA-4C07-9303-30633B374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39" y="276393"/>
            <a:ext cx="10515600" cy="65529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Koksovna</a:t>
            </a:r>
            <a:endParaRPr lang="en-US" sz="2800" b="1" dirty="0">
              <a:latin typeface="+mn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328C3A9-C482-40B7-BFD5-CB681618AC40}"/>
              </a:ext>
            </a:extLst>
          </p:cNvPr>
          <p:cNvSpPr/>
          <p:nvPr/>
        </p:nvSpPr>
        <p:spPr>
          <a:xfrm>
            <a:off x="231913" y="1033670"/>
            <a:ext cx="117480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Koksovna</a:t>
            </a:r>
            <a:r>
              <a:rPr lang="en-US" dirty="0"/>
              <a:t> </a:t>
            </a:r>
            <a:r>
              <a:rPr lang="cs-CZ" dirty="0"/>
              <a:t>(</a:t>
            </a:r>
            <a:r>
              <a:rPr lang="en-US" dirty="0" err="1"/>
              <a:t>koksárna</a:t>
            </a:r>
            <a:r>
              <a:rPr lang="cs-CZ" dirty="0"/>
              <a:t>)</a:t>
            </a:r>
            <a:r>
              <a:rPr lang="en-US" dirty="0"/>
              <a:t> je </a:t>
            </a:r>
            <a:r>
              <a:rPr lang="en-US" dirty="0" err="1"/>
              <a:t>technologické</a:t>
            </a:r>
            <a:r>
              <a:rPr lang="en-US" dirty="0"/>
              <a:t> </a:t>
            </a:r>
            <a:r>
              <a:rPr lang="en-US" dirty="0" err="1"/>
              <a:t>zařízení</a:t>
            </a:r>
            <a:r>
              <a:rPr lang="en-US" dirty="0"/>
              <a:t>, v </a:t>
            </a:r>
            <a:r>
              <a:rPr lang="en-US" dirty="0" err="1"/>
              <a:t>němž</a:t>
            </a:r>
            <a:r>
              <a:rPr lang="en-US" dirty="0"/>
              <a:t> se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suché</a:t>
            </a:r>
            <a:r>
              <a:rPr lang="en-US" dirty="0"/>
              <a:t> </a:t>
            </a:r>
            <a:r>
              <a:rPr lang="en-US" dirty="0" err="1"/>
              <a:t>destilace</a:t>
            </a:r>
            <a:r>
              <a:rPr lang="en-US" dirty="0"/>
              <a:t> </a:t>
            </a:r>
            <a:r>
              <a:rPr lang="en-US" dirty="0" err="1"/>
              <a:t>uhlí</a:t>
            </a:r>
            <a:r>
              <a:rPr lang="en-US" dirty="0"/>
              <a:t> </a:t>
            </a:r>
            <a:r>
              <a:rPr lang="en-US" dirty="0" err="1"/>
              <a:t>vyrábí</a:t>
            </a:r>
            <a:r>
              <a:rPr lang="en-US" dirty="0"/>
              <a:t> </a:t>
            </a:r>
            <a:r>
              <a:rPr lang="en-US" dirty="0" err="1"/>
              <a:t>koks</a:t>
            </a:r>
            <a:r>
              <a:rPr lang="en-US" dirty="0"/>
              <a:t>. </a:t>
            </a:r>
            <a:r>
              <a:rPr lang="cs-CZ" dirty="0"/>
              <a:t>Probíhá zde k</a:t>
            </a:r>
            <a:r>
              <a:rPr lang="en-US" dirty="0" err="1"/>
              <a:t>arbonizace</a:t>
            </a:r>
            <a:r>
              <a:rPr lang="cs-CZ" dirty="0"/>
              <a:t> (</a:t>
            </a:r>
            <a:r>
              <a:rPr lang="en-US" dirty="0" err="1"/>
              <a:t>suchá</a:t>
            </a:r>
            <a:r>
              <a:rPr lang="en-US" dirty="0"/>
              <a:t> </a:t>
            </a:r>
            <a:r>
              <a:rPr lang="en-US" dirty="0" err="1"/>
              <a:t>destilace</a:t>
            </a:r>
            <a:r>
              <a:rPr lang="cs-CZ" dirty="0"/>
              <a:t> v retortě) </a:t>
            </a:r>
            <a:r>
              <a:rPr lang="en-US" dirty="0" err="1"/>
              <a:t>černého</a:t>
            </a:r>
            <a:r>
              <a:rPr lang="en-US" dirty="0"/>
              <a:t> uh</a:t>
            </a:r>
            <a:r>
              <a:rPr lang="cs-CZ" dirty="0" err="1"/>
              <a:t>lí</a:t>
            </a:r>
            <a:r>
              <a:rPr lang="cs-CZ" dirty="0"/>
              <a:t> </a:t>
            </a:r>
            <a:r>
              <a:rPr lang="en-US" dirty="0" err="1"/>
              <a:t>zahřívání</a:t>
            </a:r>
            <a:r>
              <a:rPr lang="cs-CZ" dirty="0"/>
              <a:t>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cs-CZ" dirty="0"/>
              <a:t>d</a:t>
            </a:r>
            <a:r>
              <a:rPr lang="en-US" dirty="0"/>
              <a:t> </a:t>
            </a:r>
            <a:r>
              <a:rPr lang="en-US" dirty="0" err="1"/>
              <a:t>teplotu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900 °C</a:t>
            </a:r>
            <a:r>
              <a:rPr lang="cs-CZ" dirty="0"/>
              <a:t> </a:t>
            </a:r>
            <a:r>
              <a:rPr lang="en-US" dirty="0"/>
              <a:t>bez </a:t>
            </a:r>
            <a:r>
              <a:rPr lang="en-US" dirty="0" err="1"/>
              <a:t>přístupu</a:t>
            </a:r>
            <a:r>
              <a:rPr lang="en-US" dirty="0"/>
              <a:t> </a:t>
            </a:r>
            <a:r>
              <a:rPr lang="en-US" dirty="0" err="1"/>
              <a:t>vzduchu</a:t>
            </a:r>
            <a:r>
              <a:rPr lang="cs-CZ" dirty="0"/>
              <a:t>. </a:t>
            </a:r>
            <a:r>
              <a:rPr lang="en-US" dirty="0" err="1"/>
              <a:t>Vzniká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ní</a:t>
            </a:r>
            <a:r>
              <a:rPr lang="en-US" dirty="0"/>
              <a:t>: </a:t>
            </a:r>
          </a:p>
          <a:p>
            <a:r>
              <a:rPr lang="cs-CZ" dirty="0"/>
              <a:t>   </a:t>
            </a:r>
            <a:r>
              <a:rPr lang="en-US" b="1" dirty="0" err="1"/>
              <a:t>koksárenský</a:t>
            </a:r>
            <a:r>
              <a:rPr lang="en-US" b="1" dirty="0"/>
              <a:t> </a:t>
            </a:r>
            <a:r>
              <a:rPr lang="en-US" b="1" dirty="0" err="1"/>
              <a:t>plyn</a:t>
            </a:r>
            <a:r>
              <a:rPr lang="cs-CZ" b="1" dirty="0"/>
              <a:t> </a:t>
            </a:r>
            <a:r>
              <a:rPr lang="en-US" dirty="0"/>
              <a:t>– </a:t>
            </a:r>
            <a:r>
              <a:rPr lang="en-US" dirty="0" err="1"/>
              <a:t>směs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, </a:t>
            </a:r>
            <a:r>
              <a:rPr lang="en-US" dirty="0" err="1"/>
              <a:t>methanu</a:t>
            </a:r>
            <a:r>
              <a:rPr lang="en-US" dirty="0"/>
              <a:t> a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uhelnatého</a:t>
            </a:r>
            <a:r>
              <a:rPr lang="en-US" dirty="0"/>
              <a:t>. </a:t>
            </a:r>
            <a:r>
              <a:rPr lang="cs-CZ" dirty="0"/>
              <a:t>Plynu</a:t>
            </a:r>
            <a:r>
              <a:rPr lang="en-US" dirty="0"/>
              <a:t> </a:t>
            </a:r>
            <a:r>
              <a:rPr lang="cs-CZ" dirty="0"/>
              <a:t>s</a:t>
            </a:r>
            <a:r>
              <a:rPr lang="en-US" dirty="0"/>
              <a:t>e </a:t>
            </a:r>
            <a:r>
              <a:rPr lang="en-US" dirty="0" err="1"/>
              <a:t>použ</a:t>
            </a:r>
            <a:r>
              <a:rPr lang="cs-CZ" dirty="0" err="1"/>
              <a:t>ívá</a:t>
            </a:r>
            <a:r>
              <a:rPr lang="en-US" dirty="0"/>
              <a:t> k </a:t>
            </a:r>
            <a:r>
              <a:rPr lang="en-US" dirty="0" err="1"/>
              <a:t>otopu</a:t>
            </a:r>
            <a:r>
              <a:rPr lang="en-US" dirty="0"/>
              <a:t> retort</a:t>
            </a:r>
            <a:r>
              <a:rPr lang="cs-CZ" dirty="0"/>
              <a:t>, část lze využít k výrobě svítiplynu</a:t>
            </a:r>
            <a:r>
              <a:rPr lang="en-US" dirty="0"/>
              <a:t>.</a:t>
            </a:r>
          </a:p>
          <a:p>
            <a:r>
              <a:rPr lang="cs-CZ" dirty="0"/>
              <a:t>  </a:t>
            </a:r>
            <a:r>
              <a:rPr lang="en-US" b="1" dirty="0" err="1"/>
              <a:t>černouhelný</a:t>
            </a:r>
            <a:r>
              <a:rPr lang="en-US" b="1" dirty="0"/>
              <a:t> </a:t>
            </a:r>
            <a:r>
              <a:rPr lang="en-US" b="1" dirty="0" err="1"/>
              <a:t>dehet</a:t>
            </a:r>
            <a:r>
              <a:rPr lang="cs-CZ" dirty="0"/>
              <a:t> – zpracovává se destilací.</a:t>
            </a:r>
            <a:endParaRPr lang="en-US" dirty="0"/>
          </a:p>
          <a:p>
            <a:r>
              <a:rPr lang="cs-CZ" dirty="0"/>
              <a:t>  </a:t>
            </a:r>
            <a:r>
              <a:rPr lang="en-US" b="1" dirty="0" err="1"/>
              <a:t>koks</a:t>
            </a:r>
            <a:r>
              <a:rPr lang="en-US" dirty="0"/>
              <a:t> </a:t>
            </a:r>
            <a:r>
              <a:rPr lang="cs-CZ" dirty="0"/>
              <a:t>je tvořen </a:t>
            </a:r>
            <a:r>
              <a:rPr lang="en-US" dirty="0" err="1"/>
              <a:t>téměř</a:t>
            </a:r>
            <a:r>
              <a:rPr lang="en-US" dirty="0"/>
              <a:t> </a:t>
            </a:r>
            <a:r>
              <a:rPr lang="en-US" dirty="0" err="1"/>
              <a:t>výhradně</a:t>
            </a:r>
            <a:r>
              <a:rPr lang="en-US" dirty="0"/>
              <a:t> </a:t>
            </a:r>
            <a:r>
              <a:rPr lang="en-US" dirty="0" err="1"/>
              <a:t>uhlík</a:t>
            </a:r>
            <a:r>
              <a:rPr lang="cs-CZ" dirty="0" err="1"/>
              <a:t>em</a:t>
            </a:r>
            <a:r>
              <a:rPr lang="en-US" dirty="0"/>
              <a:t> a </a:t>
            </a:r>
            <a:r>
              <a:rPr lang="en-US" dirty="0" err="1"/>
              <a:t>popelový</a:t>
            </a:r>
            <a:r>
              <a:rPr lang="cs-CZ" dirty="0"/>
              <a:t>mi</a:t>
            </a:r>
            <a:r>
              <a:rPr lang="en-US" dirty="0"/>
              <a:t> </a:t>
            </a:r>
            <a:r>
              <a:rPr lang="en-US" dirty="0" err="1"/>
              <a:t>složk</a:t>
            </a:r>
            <a:r>
              <a:rPr lang="cs-CZ" dirty="0" err="1"/>
              <a:t>ami</a:t>
            </a:r>
            <a:r>
              <a:rPr lang="en-US" dirty="0"/>
              <a:t>, </a:t>
            </a:r>
            <a:r>
              <a:rPr lang="en-US" dirty="0" err="1"/>
              <a:t>používá</a:t>
            </a:r>
            <a:r>
              <a:rPr lang="en-US" dirty="0"/>
              <a:t> se k </a:t>
            </a:r>
            <a:r>
              <a:rPr lang="en-US" dirty="0" err="1"/>
              <a:t>výrobě</a:t>
            </a:r>
            <a:r>
              <a:rPr lang="en-US" dirty="0"/>
              <a:t> </a:t>
            </a:r>
            <a:r>
              <a:rPr lang="en-US" dirty="0" err="1"/>
              <a:t>železa</a:t>
            </a:r>
            <a:endParaRPr lang="en-US" dirty="0"/>
          </a:p>
          <a:p>
            <a:r>
              <a:rPr lang="cs-CZ" b="1" dirty="0"/>
              <a:t>  </a:t>
            </a:r>
            <a:r>
              <a:rPr lang="en-US" b="1" dirty="0" err="1"/>
              <a:t>amoniaková</a:t>
            </a:r>
            <a:r>
              <a:rPr lang="en-US" b="1" dirty="0"/>
              <a:t> </a:t>
            </a:r>
            <a:r>
              <a:rPr lang="en-US" b="1" dirty="0" err="1"/>
              <a:t>voda</a:t>
            </a:r>
            <a:r>
              <a:rPr lang="en-US" b="1" dirty="0"/>
              <a:t> </a:t>
            </a:r>
            <a:r>
              <a:rPr lang="cs-CZ" b="1" dirty="0"/>
              <a:t>- </a:t>
            </a:r>
            <a:r>
              <a:rPr lang="cs-CZ" dirty="0"/>
              <a:t>lze</a:t>
            </a:r>
            <a:r>
              <a:rPr lang="en-US" dirty="0"/>
              <a:t> </a:t>
            </a:r>
            <a:r>
              <a:rPr lang="cs-CZ" dirty="0"/>
              <a:t>ji využít při </a:t>
            </a:r>
            <a:r>
              <a:rPr lang="en-US" dirty="0" err="1"/>
              <a:t>výrob</a:t>
            </a:r>
            <a:r>
              <a:rPr lang="cs-CZ" dirty="0"/>
              <a:t>ě</a:t>
            </a:r>
            <a:r>
              <a:rPr lang="en-US" dirty="0"/>
              <a:t> </a:t>
            </a:r>
            <a:r>
              <a:rPr lang="en-US" dirty="0" err="1"/>
              <a:t>dusíkatých</a:t>
            </a:r>
            <a:r>
              <a:rPr lang="en-US" dirty="0"/>
              <a:t> </a:t>
            </a:r>
            <a:r>
              <a:rPr lang="en-US" dirty="0" err="1"/>
              <a:t>hnojiv</a:t>
            </a:r>
            <a:r>
              <a:rPr lang="cs-CZ" dirty="0"/>
              <a:t>  </a:t>
            </a:r>
            <a:endParaRPr lang="en-US" dirty="0"/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D9F87EA2-DA9C-40EE-8733-FC911D9B2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3" y="3429000"/>
            <a:ext cx="5039268" cy="3228341"/>
          </a:xfrm>
          <a:prstGeom prst="rect">
            <a:avLst/>
          </a:prstGeom>
        </p:spPr>
      </p:pic>
      <p:pic>
        <p:nvPicPr>
          <p:cNvPr id="12" name="Obrázek 11" descr="Obsah obrázku skála, exteriér, země, skalní&#10;&#10;Popis byl vytvořen automaticky">
            <a:extLst>
              <a:ext uri="{FF2B5EF4-FFF2-40B4-BE49-F238E27FC236}">
                <a16:creationId xmlns:a16="http://schemas.microsoft.com/office/drawing/2014/main" id="{A5D57381-3E13-4A3C-AD08-792828717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086" y="3064995"/>
            <a:ext cx="3281350" cy="2458278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5275293B-4AEF-448F-B985-4FE74672249E}"/>
              </a:ext>
            </a:extLst>
          </p:cNvPr>
          <p:cNvSpPr/>
          <p:nvPr/>
        </p:nvSpPr>
        <p:spPr>
          <a:xfrm>
            <a:off x="6308036" y="5727243"/>
            <a:ext cx="54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Koks z uhlí je šedý, tvrdý a pórovitý a má výhřevnost 29,6 MJ/kg. J</a:t>
            </a:r>
            <a:r>
              <a:rPr lang="cs-CZ" dirty="0">
                <a:cs typeface="Arial" panose="020B0604020202020204" pitchFamily="34" charset="0"/>
              </a:rPr>
              <a:t> jeho spálením vzniká prakticky pouze CO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 a proti jiným tuhým palivům má relativně nízkou prašnost.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6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BFC8444-6F2D-48C1-92A9-8E01C28BD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80" y="119492"/>
            <a:ext cx="9522640" cy="66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81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65BE49DF-5280-4539-8413-17032F9BC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2" y="206099"/>
            <a:ext cx="10515600" cy="589031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Generátorový a vodní plyn</a:t>
            </a:r>
            <a:endParaRPr lang="en-US" sz="2800" b="1" dirty="0">
              <a:latin typeface="+mn-lt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85BA627-29AE-46E5-9CBB-E3C34E41BE26}"/>
              </a:ext>
            </a:extLst>
          </p:cNvPr>
          <p:cNvSpPr/>
          <p:nvPr/>
        </p:nvSpPr>
        <p:spPr>
          <a:xfrm>
            <a:off x="192156" y="902875"/>
            <a:ext cx="114896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Generátorový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 je </a:t>
            </a:r>
            <a:r>
              <a:rPr lang="en-US" dirty="0" err="1"/>
              <a:t>syntetický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cs-CZ" dirty="0"/>
              <a:t>se z</a:t>
            </a:r>
            <a:r>
              <a:rPr lang="en-US" dirty="0" err="1"/>
              <a:t>ískává</a:t>
            </a:r>
            <a:r>
              <a:rPr lang="en-US" dirty="0"/>
              <a:t> se v </a:t>
            </a:r>
            <a:r>
              <a:rPr lang="en-US" dirty="0" err="1"/>
              <a:t>tlakových</a:t>
            </a:r>
            <a:r>
              <a:rPr lang="en-US" dirty="0"/>
              <a:t> </a:t>
            </a:r>
            <a:r>
              <a:rPr lang="en-US" dirty="0" err="1"/>
              <a:t>generátorech</a:t>
            </a:r>
            <a:r>
              <a:rPr lang="en-US" dirty="0"/>
              <a:t> </a:t>
            </a:r>
            <a:r>
              <a:rPr lang="en-US" dirty="0" err="1"/>
              <a:t>reakcí</a:t>
            </a:r>
            <a:r>
              <a:rPr lang="en-US" dirty="0"/>
              <a:t> </a:t>
            </a:r>
            <a:r>
              <a:rPr lang="en-US" dirty="0" err="1"/>
              <a:t>rozžhavených</a:t>
            </a:r>
            <a:r>
              <a:rPr lang="en-US" dirty="0"/>
              <a:t> </a:t>
            </a:r>
            <a:r>
              <a:rPr lang="cs-CZ" dirty="0"/>
              <a:t>(cca 1000 °C) </a:t>
            </a:r>
            <a:r>
              <a:rPr lang="en-US" dirty="0" err="1"/>
              <a:t>tuhých</a:t>
            </a:r>
            <a:r>
              <a:rPr lang="en-US" dirty="0"/>
              <a:t> </a:t>
            </a:r>
            <a:r>
              <a:rPr lang="en-US" dirty="0" err="1"/>
              <a:t>paliv</a:t>
            </a:r>
            <a:r>
              <a:rPr lang="en-US" dirty="0"/>
              <a:t> </a:t>
            </a:r>
            <a:r>
              <a:rPr lang="cs-CZ" dirty="0"/>
              <a:t>(kamenné uhlí, hnědé uhlí, rašelina, koks) </a:t>
            </a:r>
            <a:r>
              <a:rPr lang="en-US" dirty="0"/>
              <a:t>se </a:t>
            </a:r>
            <a:r>
              <a:rPr lang="en-US" dirty="0" err="1"/>
              <a:t>vzduchem</a:t>
            </a:r>
            <a:r>
              <a:rPr lang="en-US" dirty="0"/>
              <a:t>,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párou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směsí</a:t>
            </a:r>
            <a:r>
              <a:rPr lang="en-US" dirty="0"/>
              <a:t>.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způsobu</a:t>
            </a:r>
            <a:r>
              <a:rPr lang="en-US" dirty="0"/>
              <a:t> </a:t>
            </a:r>
            <a:r>
              <a:rPr lang="en-US" dirty="0" err="1"/>
              <a:t>zplyňování</a:t>
            </a:r>
            <a:r>
              <a:rPr lang="en-US" dirty="0"/>
              <a:t> </a:t>
            </a:r>
            <a:r>
              <a:rPr lang="en-US" dirty="0" err="1"/>
              <a:t>rozeznáváme</a:t>
            </a:r>
            <a:r>
              <a:rPr lang="en-US" dirty="0"/>
              <a:t> </a:t>
            </a:r>
            <a:r>
              <a:rPr lang="en-US" dirty="0" err="1"/>
              <a:t>generátorový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: </a:t>
            </a:r>
          </a:p>
          <a:p>
            <a:r>
              <a:rPr lang="cs-CZ" b="1" dirty="0"/>
              <a:t>	</a:t>
            </a:r>
            <a:r>
              <a:rPr lang="en-US" b="1" dirty="0" err="1"/>
              <a:t>chudý</a:t>
            </a:r>
            <a:r>
              <a:rPr lang="en-US" dirty="0"/>
              <a:t> (</a:t>
            </a:r>
            <a:r>
              <a:rPr lang="en-US" dirty="0" err="1"/>
              <a:t>zplynění</a:t>
            </a:r>
            <a:r>
              <a:rPr lang="en-US" dirty="0"/>
              <a:t> </a:t>
            </a:r>
            <a:r>
              <a:rPr lang="en-US" dirty="0" err="1"/>
              <a:t>koksu</a:t>
            </a:r>
            <a:r>
              <a:rPr lang="en-US" dirty="0"/>
              <a:t> </a:t>
            </a:r>
            <a:r>
              <a:rPr lang="en-US" dirty="0" err="1"/>
              <a:t>vzduchem</a:t>
            </a:r>
            <a:r>
              <a:rPr lang="en-US" dirty="0"/>
              <a:t>) (2 C + O</a:t>
            </a:r>
            <a:r>
              <a:rPr lang="en-US" baseline="-25000" dirty="0"/>
              <a:t>2</a:t>
            </a:r>
            <a:r>
              <a:rPr lang="en-US" dirty="0"/>
              <a:t> → 2 CO)</a:t>
            </a:r>
          </a:p>
          <a:p>
            <a:r>
              <a:rPr lang="cs-CZ" b="1" dirty="0"/>
              <a:t>	</a:t>
            </a:r>
            <a:r>
              <a:rPr lang="en-US" b="1" dirty="0" err="1"/>
              <a:t>smíšený</a:t>
            </a:r>
            <a:r>
              <a:rPr lang="en-US" dirty="0"/>
              <a:t> (</a:t>
            </a:r>
            <a:r>
              <a:rPr lang="en-US" dirty="0" err="1"/>
              <a:t>zplynění</a:t>
            </a:r>
            <a:r>
              <a:rPr lang="en-US" dirty="0"/>
              <a:t> </a:t>
            </a:r>
            <a:r>
              <a:rPr lang="en-US" dirty="0" err="1"/>
              <a:t>uhlí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koksu</a:t>
            </a:r>
            <a:r>
              <a:rPr lang="en-US" dirty="0"/>
              <a:t> </a:t>
            </a:r>
            <a:r>
              <a:rPr lang="en-US" dirty="0" err="1"/>
              <a:t>vzduchem</a:t>
            </a:r>
            <a:r>
              <a:rPr lang="en-US" dirty="0"/>
              <a:t> s </a:t>
            </a:r>
            <a:r>
              <a:rPr lang="en-US" dirty="0" err="1"/>
              <a:t>přídavkem</a:t>
            </a:r>
            <a:r>
              <a:rPr lang="en-US" dirty="0"/>
              <a:t>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páry</a:t>
            </a:r>
            <a:r>
              <a:rPr lang="en-US" dirty="0"/>
              <a:t>)</a:t>
            </a:r>
          </a:p>
          <a:p>
            <a:r>
              <a:rPr lang="cs-CZ" b="1" dirty="0"/>
              <a:t>	</a:t>
            </a:r>
            <a:r>
              <a:rPr lang="en-US" b="1" dirty="0" err="1"/>
              <a:t>vodní</a:t>
            </a:r>
            <a:r>
              <a:rPr lang="en-US" dirty="0"/>
              <a:t> (</a:t>
            </a:r>
            <a:r>
              <a:rPr lang="en-US" dirty="0" err="1"/>
              <a:t>zplynění</a:t>
            </a:r>
            <a:r>
              <a:rPr lang="en-US" dirty="0"/>
              <a:t> </a:t>
            </a:r>
            <a:r>
              <a:rPr lang="en-US" dirty="0" err="1"/>
              <a:t>koksu</a:t>
            </a:r>
            <a:r>
              <a:rPr lang="en-US" dirty="0"/>
              <a:t>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párou</a:t>
            </a:r>
            <a:r>
              <a:rPr lang="en-US" dirty="0"/>
              <a:t>) (C + H</a:t>
            </a:r>
            <a:r>
              <a:rPr lang="en-US" baseline="-25000" dirty="0"/>
              <a:t>2</a:t>
            </a:r>
            <a:r>
              <a:rPr lang="en-US" dirty="0"/>
              <a:t>O → CO + H</a:t>
            </a:r>
            <a:r>
              <a:rPr lang="en-US" baseline="-25000" dirty="0"/>
              <a:t>2</a:t>
            </a:r>
            <a:r>
              <a:rPr lang="en-US" dirty="0"/>
              <a:t>)</a:t>
            </a:r>
            <a:endParaRPr lang="cs-CZ" dirty="0"/>
          </a:p>
          <a:p>
            <a:r>
              <a:rPr lang="cs-CZ" dirty="0"/>
              <a:t>S</a:t>
            </a:r>
            <a:r>
              <a:rPr lang="en-US" dirty="0" err="1"/>
              <a:t>louží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palivo</a:t>
            </a:r>
            <a:r>
              <a:rPr lang="en-US" dirty="0"/>
              <a:t> v </a:t>
            </a:r>
            <a:r>
              <a:rPr lang="en-US" dirty="0" err="1"/>
              <a:t>průmyslu</a:t>
            </a:r>
            <a:r>
              <a:rPr lang="en-US" dirty="0"/>
              <a:t>, </a:t>
            </a:r>
            <a:r>
              <a:rPr lang="en-US" dirty="0" err="1"/>
              <a:t>především</a:t>
            </a:r>
            <a:r>
              <a:rPr lang="en-US" dirty="0"/>
              <a:t> v </a:t>
            </a:r>
            <a:r>
              <a:rPr lang="en-US" dirty="0" err="1"/>
              <a:t>hutnictví</a:t>
            </a:r>
            <a:r>
              <a:rPr lang="en-US" dirty="0"/>
              <a:t> (</a:t>
            </a:r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tehdy</a:t>
            </a:r>
            <a:r>
              <a:rPr lang="en-US" dirty="0"/>
              <a:t>, </a:t>
            </a:r>
            <a:r>
              <a:rPr lang="en-US" dirty="0" err="1"/>
              <a:t>když</a:t>
            </a:r>
            <a:r>
              <a:rPr lang="en-US" dirty="0"/>
              <a:t> </a:t>
            </a:r>
            <a:r>
              <a:rPr lang="en-US" dirty="0" err="1"/>
              <a:t>nebyl</a:t>
            </a:r>
            <a:r>
              <a:rPr lang="en-US" dirty="0"/>
              <a:t> k </a:t>
            </a:r>
            <a:r>
              <a:rPr lang="en-US" dirty="0" err="1"/>
              <a:t>dispozici</a:t>
            </a:r>
            <a:r>
              <a:rPr lang="en-US" dirty="0"/>
              <a:t> </a:t>
            </a:r>
            <a:r>
              <a:rPr lang="en-US" dirty="0" err="1"/>
              <a:t>zemní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) a </a:t>
            </a:r>
            <a:r>
              <a:rPr lang="en-US" dirty="0" err="1"/>
              <a:t>sklářství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meziprodukt</a:t>
            </a:r>
            <a:r>
              <a:rPr lang="en-US" dirty="0"/>
              <a:t> v </a:t>
            </a:r>
            <a:r>
              <a:rPr lang="en-US" dirty="0" err="1"/>
              <a:t>chemické</a:t>
            </a:r>
            <a:r>
              <a:rPr lang="en-US" dirty="0"/>
              <a:t> </a:t>
            </a:r>
            <a:r>
              <a:rPr lang="en-US" dirty="0" err="1"/>
              <a:t>výrobě</a:t>
            </a:r>
            <a:r>
              <a:rPr lang="en-US" dirty="0"/>
              <a:t>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6017B62-E15F-4C3E-8D1F-0977EAE18B17}"/>
              </a:ext>
            </a:extLst>
          </p:cNvPr>
          <p:cNvSpPr/>
          <p:nvPr/>
        </p:nvSpPr>
        <p:spPr>
          <a:xfrm>
            <a:off x="192156" y="3280484"/>
            <a:ext cx="115426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  </a:t>
            </a:r>
            <a:r>
              <a:rPr lang="en-US" b="1" dirty="0" err="1"/>
              <a:t>Vodní</a:t>
            </a:r>
            <a:r>
              <a:rPr lang="en-US" b="1" dirty="0"/>
              <a:t> </a:t>
            </a:r>
            <a:r>
              <a:rPr lang="en-US" b="1" dirty="0" err="1"/>
              <a:t>plyn</a:t>
            </a:r>
            <a:r>
              <a:rPr lang="en-US" dirty="0"/>
              <a:t> je </a:t>
            </a:r>
            <a:r>
              <a:rPr lang="cs-CZ" dirty="0"/>
              <a:t>směs CO a H</a:t>
            </a:r>
            <a:r>
              <a:rPr lang="cs-CZ" baseline="-25000" dirty="0"/>
              <a:t>2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en-US" dirty="0" err="1"/>
              <a:t>získává</a:t>
            </a:r>
            <a:r>
              <a:rPr lang="cs-CZ" dirty="0"/>
              <a:t> se</a:t>
            </a:r>
            <a:r>
              <a:rPr lang="en-US" dirty="0"/>
              <a:t> </a:t>
            </a:r>
            <a:r>
              <a:rPr lang="en-US" dirty="0" err="1"/>
              <a:t>zplyňováním</a:t>
            </a:r>
            <a:r>
              <a:rPr lang="en-US" dirty="0"/>
              <a:t> </a:t>
            </a:r>
            <a:r>
              <a:rPr lang="en-US" dirty="0" err="1"/>
              <a:t>koksu</a:t>
            </a:r>
            <a:r>
              <a:rPr lang="en-US" dirty="0"/>
              <a:t>, </a:t>
            </a:r>
            <a:r>
              <a:rPr lang="en-US" dirty="0" err="1"/>
              <a:t>případně</a:t>
            </a:r>
            <a:r>
              <a:rPr lang="en-US" dirty="0"/>
              <a:t> </a:t>
            </a:r>
            <a:r>
              <a:rPr lang="en-US" dirty="0" err="1"/>
              <a:t>uhlí</a:t>
            </a:r>
            <a:r>
              <a:rPr lang="en-US" dirty="0"/>
              <a:t>. </a:t>
            </a:r>
            <a:r>
              <a:rPr lang="en-US" dirty="0" err="1"/>
              <a:t>Slouží</a:t>
            </a:r>
            <a:r>
              <a:rPr lang="en-US" dirty="0"/>
              <a:t> </a:t>
            </a:r>
            <a:r>
              <a:rPr lang="en-US" dirty="0" err="1"/>
              <a:t>buď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palivo</a:t>
            </a:r>
            <a:r>
              <a:rPr lang="en-US" dirty="0"/>
              <a:t> (pro </a:t>
            </a:r>
            <a:r>
              <a:rPr lang="en-US" dirty="0" err="1"/>
              <a:t>svícení</a:t>
            </a:r>
            <a:r>
              <a:rPr lang="en-US" dirty="0"/>
              <a:t> a </a:t>
            </a:r>
            <a:r>
              <a:rPr lang="en-US" dirty="0" err="1"/>
              <a:t>vytápění</a:t>
            </a:r>
            <a:r>
              <a:rPr lang="en-US" dirty="0"/>
              <a:t> v </a:t>
            </a:r>
            <a:r>
              <a:rPr lang="en-US" dirty="0" err="1"/>
              <a:t>domácnostech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v </a:t>
            </a:r>
            <a:r>
              <a:rPr lang="en-US" dirty="0" err="1"/>
              <a:t>průmyslu</a:t>
            </a:r>
            <a:r>
              <a:rPr lang="en-US" dirty="0"/>
              <a:t>),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meziprodukt</a:t>
            </a:r>
            <a:r>
              <a:rPr lang="en-US" dirty="0"/>
              <a:t> </a:t>
            </a:r>
            <a:r>
              <a:rPr lang="en-US" dirty="0" err="1"/>
              <a:t>chemické</a:t>
            </a:r>
            <a:r>
              <a:rPr lang="en-US" dirty="0"/>
              <a:t> </a:t>
            </a:r>
            <a:r>
              <a:rPr lang="en-US" dirty="0" err="1"/>
              <a:t>výroby</a:t>
            </a:r>
            <a:r>
              <a:rPr lang="en-US" dirty="0"/>
              <a:t>. </a:t>
            </a:r>
            <a:r>
              <a:rPr lang="en-US" dirty="0" err="1"/>
              <a:t>Připravuje</a:t>
            </a:r>
            <a:r>
              <a:rPr lang="en-US" dirty="0"/>
              <a:t> se </a:t>
            </a:r>
            <a:r>
              <a:rPr lang="en-US" dirty="0" err="1"/>
              <a:t>tak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se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pára</a:t>
            </a:r>
            <a:r>
              <a:rPr lang="en-US" dirty="0"/>
              <a:t> </a:t>
            </a:r>
            <a:r>
              <a:rPr lang="en-US" dirty="0" err="1"/>
              <a:t>vede</a:t>
            </a:r>
            <a:r>
              <a:rPr lang="en-US" dirty="0"/>
              <a:t> </a:t>
            </a:r>
            <a:r>
              <a:rPr lang="en-US" dirty="0" err="1"/>
              <a:t>přes</a:t>
            </a:r>
            <a:r>
              <a:rPr lang="en-US" dirty="0"/>
              <a:t> </a:t>
            </a:r>
            <a:r>
              <a:rPr lang="en-US" dirty="0" err="1"/>
              <a:t>koks</a:t>
            </a:r>
            <a:r>
              <a:rPr lang="en-US" dirty="0"/>
              <a:t> </a:t>
            </a:r>
            <a:r>
              <a:rPr lang="en-US" dirty="0" err="1"/>
              <a:t>rozžhavený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vysokou</a:t>
            </a:r>
            <a:r>
              <a:rPr lang="en-US" dirty="0"/>
              <a:t> </a:t>
            </a:r>
            <a:r>
              <a:rPr lang="en-US" dirty="0" err="1"/>
              <a:t>teplotu</a:t>
            </a:r>
            <a:r>
              <a:rPr lang="en-US" dirty="0"/>
              <a:t>.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 </a:t>
            </a:r>
            <a:r>
              <a:rPr lang="en-US" dirty="0" err="1"/>
              <a:t>vzniká</a:t>
            </a:r>
            <a:r>
              <a:rPr lang="en-US" dirty="0"/>
              <a:t> </a:t>
            </a:r>
            <a:r>
              <a:rPr lang="en-US" dirty="0" err="1"/>
              <a:t>endotermickou</a:t>
            </a:r>
            <a:r>
              <a:rPr lang="en-US" dirty="0"/>
              <a:t> </a:t>
            </a:r>
            <a:r>
              <a:rPr lang="en-US" dirty="0" err="1"/>
              <a:t>reakcí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C + H</a:t>
            </a:r>
            <a:r>
              <a:rPr lang="en-US" baseline="-25000" dirty="0"/>
              <a:t>2</a:t>
            </a:r>
            <a:r>
              <a:rPr lang="en-US" dirty="0"/>
              <a:t>O → CO + H</a:t>
            </a:r>
            <a:r>
              <a:rPr lang="en-US" baseline="-25000" dirty="0"/>
              <a:t>2</a:t>
            </a:r>
            <a:endParaRPr lang="cs-CZ" baseline="-25000" dirty="0"/>
          </a:p>
          <a:p>
            <a:r>
              <a:rPr lang="en-US" i="1" dirty="0" err="1"/>
              <a:t>Lowův</a:t>
            </a:r>
            <a:r>
              <a:rPr lang="en-US" i="1" dirty="0"/>
              <a:t> </a:t>
            </a:r>
            <a:r>
              <a:rPr lang="en-US" i="1" dirty="0" err="1"/>
              <a:t>proces</a:t>
            </a:r>
            <a:endParaRPr lang="cs-CZ" i="1" dirty="0"/>
          </a:p>
          <a:p>
            <a:r>
              <a:rPr lang="cs-CZ" dirty="0"/>
              <a:t>   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en-US" dirty="0" err="1"/>
              <a:t>objeven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zkoumání</a:t>
            </a:r>
            <a:r>
              <a:rPr lang="en-US" dirty="0"/>
              <a:t> </a:t>
            </a:r>
            <a:r>
              <a:rPr lang="en-US" dirty="0" err="1"/>
              <a:t>procesů</a:t>
            </a:r>
            <a:r>
              <a:rPr lang="en-US" dirty="0"/>
              <a:t> </a:t>
            </a:r>
            <a:r>
              <a:rPr lang="en-US" dirty="0" err="1"/>
              <a:t>probíhajících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průchodu</a:t>
            </a:r>
            <a:r>
              <a:rPr lang="en-US" dirty="0"/>
              <a:t> </a:t>
            </a:r>
            <a:r>
              <a:rPr lang="en-US" dirty="0" err="1"/>
              <a:t>vysokotlaké</a:t>
            </a:r>
            <a:r>
              <a:rPr lang="en-US" dirty="0"/>
              <a:t> </a:t>
            </a:r>
            <a:r>
              <a:rPr lang="en-US" dirty="0" err="1"/>
              <a:t>páry</a:t>
            </a:r>
            <a:r>
              <a:rPr lang="en-US" dirty="0"/>
              <a:t> </a:t>
            </a:r>
            <a:r>
              <a:rPr lang="en-US" dirty="0" err="1"/>
              <a:t>vrstvou</a:t>
            </a:r>
            <a:r>
              <a:rPr lang="en-US" dirty="0"/>
              <a:t> </a:t>
            </a:r>
            <a:r>
              <a:rPr lang="en-US" dirty="0" err="1"/>
              <a:t>horkého</a:t>
            </a:r>
            <a:r>
              <a:rPr lang="en-US" dirty="0"/>
              <a:t> </a:t>
            </a:r>
            <a:r>
              <a:rPr lang="en-US" dirty="0" err="1"/>
              <a:t>uhlí</a:t>
            </a:r>
            <a:r>
              <a:rPr lang="en-US" dirty="0"/>
              <a:t>, </a:t>
            </a:r>
            <a:r>
              <a:rPr lang="en-US" dirty="0" err="1"/>
              <a:t>což</a:t>
            </a:r>
            <a:r>
              <a:rPr lang="en-US" dirty="0"/>
              <a:t> je </a:t>
            </a:r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zdroj</a:t>
            </a:r>
            <a:r>
              <a:rPr lang="en-US" dirty="0"/>
              <a:t> </a:t>
            </a:r>
            <a:r>
              <a:rPr lang="en-US" dirty="0" err="1"/>
              <a:t>koksárenského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. </a:t>
            </a:r>
            <a:r>
              <a:rPr lang="en-US" dirty="0" err="1"/>
              <a:t>Poskytuje</a:t>
            </a:r>
            <a:r>
              <a:rPr lang="en-US" dirty="0"/>
              <a:t> </a:t>
            </a:r>
            <a:r>
              <a:rPr lang="en-US" dirty="0" err="1"/>
              <a:t>směs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uhličitého</a:t>
            </a:r>
            <a:r>
              <a:rPr lang="en-US" dirty="0"/>
              <a:t> a </a:t>
            </a:r>
            <a:r>
              <a:rPr lang="en-US" dirty="0" err="1"/>
              <a:t>čistého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je po </a:t>
            </a:r>
            <a:r>
              <a:rPr lang="en-US" dirty="0" err="1"/>
              <a:t>ochlazení</a:t>
            </a:r>
            <a:r>
              <a:rPr lang="en-US" dirty="0"/>
              <a:t> </a:t>
            </a:r>
            <a:r>
              <a:rPr lang="en-US" dirty="0" err="1"/>
              <a:t>prováděna</a:t>
            </a:r>
            <a:r>
              <a:rPr lang="en-US" dirty="0"/>
              <a:t> </a:t>
            </a:r>
            <a:r>
              <a:rPr lang="en-US" dirty="0" err="1"/>
              <a:t>přes</a:t>
            </a:r>
            <a:r>
              <a:rPr lang="en-US" dirty="0"/>
              <a:t>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páru</a:t>
            </a:r>
            <a:r>
              <a:rPr lang="en-US" dirty="0"/>
              <a:t>. </a:t>
            </a:r>
            <a:r>
              <a:rPr lang="cs-CZ" dirty="0"/>
              <a:t>Tím se</a:t>
            </a:r>
            <a:r>
              <a:rPr lang="en-US" dirty="0"/>
              <a:t> </a:t>
            </a:r>
            <a:r>
              <a:rPr lang="en-US" dirty="0" err="1"/>
              <a:t>získá</a:t>
            </a:r>
            <a:r>
              <a:rPr lang="en-US" dirty="0"/>
              <a:t> </a:t>
            </a:r>
            <a:r>
              <a:rPr lang="en-US" dirty="0" err="1"/>
              <a:t>čistý</a:t>
            </a:r>
            <a:r>
              <a:rPr lang="en-US" dirty="0"/>
              <a:t> </a:t>
            </a:r>
            <a:r>
              <a:rPr lang="en-US" dirty="0" err="1"/>
              <a:t>vodík</a:t>
            </a:r>
            <a:r>
              <a:rPr lang="en-US" dirty="0"/>
              <a:t>: </a:t>
            </a:r>
          </a:p>
          <a:p>
            <a:pPr algn="ctr"/>
            <a:r>
              <a:rPr lang="en-US" dirty="0"/>
              <a:t>CO + H</a:t>
            </a:r>
            <a:r>
              <a:rPr lang="en-US" baseline="-25000" dirty="0"/>
              <a:t>2</a:t>
            </a:r>
            <a:r>
              <a:rPr lang="en-US" dirty="0"/>
              <a:t>O → CO</a:t>
            </a:r>
            <a:r>
              <a:rPr lang="en-US" baseline="-25000" dirty="0"/>
              <a:t>2</a:t>
            </a:r>
            <a:r>
              <a:rPr lang="en-US" dirty="0"/>
              <a:t> + H</a:t>
            </a:r>
            <a:r>
              <a:rPr lang="en-US" baseline="-25000" dirty="0"/>
              <a:t>2</a:t>
            </a:r>
          </a:p>
          <a:p>
            <a:r>
              <a:rPr lang="en-US" dirty="0"/>
              <a:t>Lowe </a:t>
            </a:r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zdokonalil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uhlí</a:t>
            </a:r>
            <a:r>
              <a:rPr lang="en-US" dirty="0"/>
              <a:t> </a:t>
            </a:r>
            <a:r>
              <a:rPr lang="en-US" dirty="0" err="1"/>
              <a:t>zůstávalo</a:t>
            </a:r>
            <a:r>
              <a:rPr lang="en-US" dirty="0"/>
              <a:t> v </a:t>
            </a:r>
            <a:r>
              <a:rPr lang="en-US" dirty="0" err="1"/>
              <a:t>přehřátém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, </a:t>
            </a:r>
            <a:r>
              <a:rPr lang="en-US" dirty="0" err="1"/>
              <a:t>což</a:t>
            </a:r>
            <a:r>
              <a:rPr lang="en-US" dirty="0"/>
              <a:t> </a:t>
            </a:r>
            <a:r>
              <a:rPr lang="en-US" dirty="0" err="1"/>
              <a:t>umožnilo</a:t>
            </a:r>
            <a:r>
              <a:rPr lang="en-US" dirty="0"/>
              <a:t> </a:t>
            </a:r>
            <a:r>
              <a:rPr lang="en-US" dirty="0" err="1"/>
              <a:t>velkokapacitní</a:t>
            </a:r>
            <a:r>
              <a:rPr lang="en-US" dirty="0"/>
              <a:t> </a:t>
            </a:r>
            <a:r>
              <a:rPr lang="en-US" dirty="0" err="1"/>
              <a:t>výrobu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26068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EB0F3D-644E-4073-B0E6-398CBB16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15" y="4418511"/>
            <a:ext cx="10515600" cy="65529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Vysokopecní (kychtový) plyn</a:t>
            </a:r>
            <a:endParaRPr lang="en-US" sz="2800" b="1" dirty="0">
              <a:latin typeface="+mn-lt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B7653C5-0B3F-4276-A524-B06145359CA4}"/>
              </a:ext>
            </a:extLst>
          </p:cNvPr>
          <p:cNvSpPr/>
          <p:nvPr/>
        </p:nvSpPr>
        <p:spPr>
          <a:xfrm>
            <a:off x="324678" y="5292545"/>
            <a:ext cx="11542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Vysokopecní</a:t>
            </a:r>
            <a:r>
              <a:rPr lang="en-US" b="1" dirty="0"/>
              <a:t> </a:t>
            </a:r>
            <a:r>
              <a:rPr lang="en-US" b="1" dirty="0" err="1"/>
              <a:t>plyn</a:t>
            </a:r>
            <a:r>
              <a:rPr lang="en-US" b="1" dirty="0"/>
              <a:t>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značné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uhelnatého</a:t>
            </a:r>
            <a:r>
              <a:rPr lang="en-US" dirty="0"/>
              <a:t> (CO) a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jej</a:t>
            </a:r>
            <a:r>
              <a:rPr lang="en-US" dirty="0"/>
              <a:t> </a:t>
            </a:r>
            <a:r>
              <a:rPr lang="en-US" dirty="0" err="1"/>
              <a:t>spalovat</a:t>
            </a:r>
            <a:r>
              <a:rPr lang="en-US" dirty="0"/>
              <a:t>. </a:t>
            </a:r>
            <a:r>
              <a:rPr lang="en-US" dirty="0" err="1"/>
              <a:t>Svým</a:t>
            </a:r>
            <a:r>
              <a:rPr lang="en-US" dirty="0"/>
              <a:t> </a:t>
            </a:r>
            <a:r>
              <a:rPr lang="en-US" dirty="0" err="1"/>
              <a:t>složením</a:t>
            </a:r>
            <a:r>
              <a:rPr lang="en-US" dirty="0"/>
              <a:t> a </a:t>
            </a:r>
            <a:r>
              <a:rPr lang="en-US" dirty="0" err="1"/>
              <a:t>způsobem</a:t>
            </a:r>
            <a:r>
              <a:rPr lang="en-US" dirty="0"/>
              <a:t> </a:t>
            </a:r>
            <a:r>
              <a:rPr lang="en-US" dirty="0" err="1"/>
              <a:t>vzniku</a:t>
            </a:r>
            <a:r>
              <a:rPr lang="en-US" dirty="0"/>
              <a:t> se </a:t>
            </a:r>
            <a:r>
              <a:rPr lang="en-US" dirty="0" err="1"/>
              <a:t>vysokopecní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 </a:t>
            </a:r>
            <a:r>
              <a:rPr lang="en-US" dirty="0" err="1"/>
              <a:t>přibližuje</a:t>
            </a:r>
            <a:r>
              <a:rPr lang="en-US" dirty="0"/>
              <a:t> </a:t>
            </a:r>
            <a:r>
              <a:rPr lang="en-US" dirty="0" err="1"/>
              <a:t>chudému</a:t>
            </a:r>
            <a:r>
              <a:rPr lang="en-US" dirty="0"/>
              <a:t> </a:t>
            </a:r>
            <a:r>
              <a:rPr lang="en-US" dirty="0" err="1"/>
              <a:t>generátorovému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, </a:t>
            </a:r>
            <a:r>
              <a:rPr lang="en-US" dirty="0" err="1"/>
              <a:t>liší</a:t>
            </a:r>
            <a:r>
              <a:rPr lang="en-US" dirty="0"/>
              <a:t> se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větším</a:t>
            </a:r>
            <a:r>
              <a:rPr lang="en-US" dirty="0"/>
              <a:t> </a:t>
            </a:r>
            <a:r>
              <a:rPr lang="en-US" dirty="0" err="1"/>
              <a:t>obsahem</a:t>
            </a:r>
            <a:r>
              <a:rPr lang="en-US" dirty="0"/>
              <a:t> CO. </a:t>
            </a:r>
            <a:r>
              <a:rPr lang="en-US" dirty="0" err="1"/>
              <a:t>Výhřevnost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 je </a:t>
            </a:r>
            <a:r>
              <a:rPr lang="en-US" dirty="0" err="1"/>
              <a:t>malá</a:t>
            </a:r>
            <a:r>
              <a:rPr lang="en-US" dirty="0"/>
              <a:t>. </a:t>
            </a:r>
            <a:r>
              <a:rPr lang="en-US" dirty="0" err="1"/>
              <a:t>Vysokopecní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 se </a:t>
            </a:r>
            <a:r>
              <a:rPr lang="en-US" dirty="0" err="1"/>
              <a:t>používá</a:t>
            </a:r>
            <a:r>
              <a:rPr lang="en-US" dirty="0"/>
              <a:t> v </a:t>
            </a:r>
            <a:r>
              <a:rPr lang="en-US" dirty="0" err="1"/>
              <a:t>ohřívačích</a:t>
            </a:r>
            <a:r>
              <a:rPr lang="en-US" dirty="0"/>
              <a:t> </a:t>
            </a:r>
            <a:r>
              <a:rPr lang="en-US" dirty="0" err="1"/>
              <a:t>vzduchu</a:t>
            </a:r>
            <a:r>
              <a:rPr lang="en-US" dirty="0"/>
              <a:t> (</a:t>
            </a:r>
            <a:r>
              <a:rPr lang="en-US" dirty="0" err="1"/>
              <a:t>cowperech</a:t>
            </a:r>
            <a:r>
              <a:rPr lang="en-US" dirty="0"/>
              <a:t>) k </a:t>
            </a:r>
            <a:r>
              <a:rPr lang="en-US" dirty="0" err="1"/>
              <a:t>ohřívání</a:t>
            </a:r>
            <a:r>
              <a:rPr lang="en-US" dirty="0"/>
              <a:t> </a:t>
            </a:r>
            <a:r>
              <a:rPr lang="en-US" dirty="0" err="1"/>
              <a:t>vzduchu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se </a:t>
            </a:r>
            <a:r>
              <a:rPr lang="en-US" dirty="0" err="1"/>
              <a:t>dmýchá</a:t>
            </a:r>
            <a:r>
              <a:rPr lang="en-US" dirty="0"/>
              <a:t> do </a:t>
            </a:r>
            <a:r>
              <a:rPr lang="en-US" dirty="0" err="1"/>
              <a:t>vysoké</a:t>
            </a:r>
            <a:r>
              <a:rPr lang="en-US" dirty="0"/>
              <a:t> </a:t>
            </a:r>
            <a:r>
              <a:rPr lang="en-US" dirty="0" err="1"/>
              <a:t>pece</a:t>
            </a:r>
            <a:r>
              <a:rPr lang="en-US" dirty="0"/>
              <a:t>, a pro </a:t>
            </a:r>
            <a:r>
              <a:rPr lang="en-US" dirty="0" err="1"/>
              <a:t>parní</a:t>
            </a:r>
            <a:r>
              <a:rPr lang="en-US" dirty="0"/>
              <a:t> </a:t>
            </a:r>
            <a:r>
              <a:rPr lang="en-US" dirty="0" err="1"/>
              <a:t>kotle</a:t>
            </a:r>
            <a:r>
              <a:rPr lang="en-US" dirty="0"/>
              <a:t> a </a:t>
            </a:r>
            <a:r>
              <a:rPr lang="en-US" dirty="0" err="1"/>
              <a:t>hutnické</a:t>
            </a:r>
            <a:r>
              <a:rPr lang="en-US" dirty="0"/>
              <a:t> </a:t>
            </a:r>
            <a:r>
              <a:rPr lang="en-US" dirty="0" err="1"/>
              <a:t>pece</a:t>
            </a:r>
            <a:r>
              <a:rPr lang="en-US" dirty="0"/>
              <a:t> (v </a:t>
            </a:r>
            <a:r>
              <a:rPr lang="en-US" dirty="0" err="1"/>
              <a:t>tomto</a:t>
            </a:r>
            <a:r>
              <a:rPr lang="en-US" dirty="0"/>
              <a:t>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směsi</a:t>
            </a:r>
            <a:r>
              <a:rPr lang="en-US" dirty="0"/>
              <a:t> s </a:t>
            </a:r>
            <a:r>
              <a:rPr lang="en-US" dirty="0" err="1"/>
              <a:t>jinými</a:t>
            </a:r>
            <a:r>
              <a:rPr lang="en-US" dirty="0"/>
              <a:t> </a:t>
            </a:r>
            <a:r>
              <a:rPr lang="en-US" dirty="0" err="1"/>
              <a:t>plyny</a:t>
            </a:r>
            <a:r>
              <a:rPr lang="en-US" dirty="0"/>
              <a:t>).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5491D37-BD08-4C70-BE9E-6197FFC30026}"/>
              </a:ext>
            </a:extLst>
          </p:cNvPr>
          <p:cNvSpPr txBox="1"/>
          <p:nvPr/>
        </p:nvSpPr>
        <p:spPr>
          <a:xfrm>
            <a:off x="442415" y="1793158"/>
            <a:ext cx="11424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Dvojplyn </a:t>
            </a:r>
          </a:p>
          <a:p>
            <a:r>
              <a:rPr lang="cs-CZ" b="1" dirty="0"/>
              <a:t>   </a:t>
            </a:r>
            <a:r>
              <a:rPr lang="cs-CZ" dirty="0"/>
              <a:t>= směs vodního plynu a svítiplynu, vyrábí se tzv. zplynováním paliva beze zbytku: svítiplyn vzniká v destilační části pece nízkoteplotní karbonizací uhlí,  vodní  plyn následnou reakcí vzduchu a vodní páry se vzniklým polokoksem ve zplynovací šachtě). Do destilační části pece může být vstřikován dehet pro karburaci vzniklého plynu).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3ABAC00-E23E-43F2-9095-89D91C3DE06A}"/>
              </a:ext>
            </a:extLst>
          </p:cNvPr>
          <p:cNvSpPr/>
          <p:nvPr/>
        </p:nvSpPr>
        <p:spPr>
          <a:xfrm>
            <a:off x="324678" y="542077"/>
            <a:ext cx="116444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Karburace vodního plynu</a:t>
            </a:r>
          </a:p>
          <a:p>
            <a:r>
              <a:rPr lang="cs-CZ" dirty="0"/>
              <a:t>    Vodní plyn se vede rozpáleným karburátorem, do něhož se vstřikuje olej. Vysokou teplotou se olej rozkládá na těkavé uhlovodíky („olejový plyn“) a ty se mísí s vodním plynem. Tímto procesem se zvyšuje výhřevnost plynu.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519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ADF560-A689-401C-AFEC-8D6D081B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469951"/>
            <a:ext cx="10515600" cy="575779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Syntézní plyny (</a:t>
            </a:r>
            <a:r>
              <a:rPr lang="cs-CZ" sz="2800" b="1" dirty="0" err="1">
                <a:latin typeface="+mn-lt"/>
              </a:rPr>
              <a:t>Syngas</a:t>
            </a:r>
            <a:r>
              <a:rPr lang="cs-CZ" sz="2800" b="1" dirty="0">
                <a:latin typeface="+mn-lt"/>
              </a:rPr>
              <a:t>)</a:t>
            </a:r>
            <a:endParaRPr lang="en-US" sz="2800" b="1" dirty="0">
              <a:latin typeface="+mn-lt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C6F722C-E337-42AC-BCE7-E36ED0D92F70}"/>
              </a:ext>
            </a:extLst>
          </p:cNvPr>
          <p:cNvSpPr/>
          <p:nvPr/>
        </p:nvSpPr>
        <p:spPr>
          <a:xfrm>
            <a:off x="384313" y="1416410"/>
            <a:ext cx="11423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Syntézní</a:t>
            </a:r>
            <a:r>
              <a:rPr lang="en-US" dirty="0"/>
              <a:t> </a:t>
            </a:r>
            <a:r>
              <a:rPr lang="en-US" dirty="0" err="1"/>
              <a:t>plyny</a:t>
            </a:r>
            <a:r>
              <a:rPr lang="cs-CZ" dirty="0"/>
              <a:t> jsou </a:t>
            </a:r>
            <a:r>
              <a:rPr lang="en-US" dirty="0" err="1"/>
              <a:t>vyráběné</a:t>
            </a:r>
            <a:r>
              <a:rPr lang="en-US" dirty="0"/>
              <a:t> </a:t>
            </a:r>
            <a:r>
              <a:rPr lang="en-US" dirty="0" err="1"/>
              <a:t>směsi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s </a:t>
            </a:r>
            <a:r>
              <a:rPr lang="en-US" dirty="0" err="1"/>
              <a:t>dusíkem</a:t>
            </a:r>
            <a:r>
              <a:rPr lang="en-US" dirty="0"/>
              <a:t> (pro </a:t>
            </a:r>
            <a:r>
              <a:rPr lang="en-US" dirty="0" err="1"/>
              <a:t>výrobu</a:t>
            </a:r>
            <a:r>
              <a:rPr lang="en-US" dirty="0"/>
              <a:t> </a:t>
            </a:r>
            <a:r>
              <a:rPr lang="en-US" dirty="0" err="1"/>
              <a:t>amoniaku</a:t>
            </a:r>
            <a:r>
              <a:rPr lang="en-US" dirty="0"/>
              <a:t>) </a:t>
            </a:r>
            <a:r>
              <a:rPr lang="en-US" dirty="0" err="1"/>
              <a:t>nebo</a:t>
            </a:r>
            <a:r>
              <a:rPr lang="en-US" dirty="0"/>
              <a:t> s </a:t>
            </a:r>
            <a:r>
              <a:rPr lang="en-US" dirty="0" err="1"/>
              <a:t>oxidem</a:t>
            </a:r>
            <a:r>
              <a:rPr lang="en-US" dirty="0"/>
              <a:t> </a:t>
            </a:r>
            <a:r>
              <a:rPr lang="en-US" dirty="0" err="1"/>
              <a:t>uhelnatým</a:t>
            </a:r>
            <a:r>
              <a:rPr lang="en-US" dirty="0"/>
              <a:t> (pro </a:t>
            </a:r>
            <a:r>
              <a:rPr lang="en-US" dirty="0" err="1"/>
              <a:t>výrobu</a:t>
            </a:r>
            <a:r>
              <a:rPr lang="en-US" dirty="0"/>
              <a:t> </a:t>
            </a:r>
            <a:r>
              <a:rPr lang="en-US" dirty="0" err="1"/>
              <a:t>methanolu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pro </a:t>
            </a:r>
            <a:r>
              <a:rPr lang="en-US" dirty="0" err="1"/>
              <a:t>hydroformylace</a:t>
            </a:r>
            <a:r>
              <a:rPr lang="en-US" dirty="0"/>
              <a:t>). </a:t>
            </a:r>
            <a:r>
              <a:rPr lang="en-US" dirty="0" err="1"/>
              <a:t>Syntézní</a:t>
            </a:r>
            <a:r>
              <a:rPr lang="en-US" dirty="0"/>
              <a:t> </a:t>
            </a:r>
            <a:r>
              <a:rPr lang="en-US" dirty="0" err="1"/>
              <a:t>plyny</a:t>
            </a:r>
            <a:r>
              <a:rPr lang="en-US" dirty="0"/>
              <a:t> se </a:t>
            </a:r>
            <a:r>
              <a:rPr lang="en-US" dirty="0" err="1"/>
              <a:t>vyrábějí</a:t>
            </a:r>
            <a:r>
              <a:rPr lang="en-US" dirty="0"/>
              <a:t> z </a:t>
            </a:r>
            <a:r>
              <a:rPr lang="en-US" dirty="0" err="1"/>
              <a:t>uhlovodíků</a:t>
            </a:r>
            <a:r>
              <a:rPr lang="en-US" dirty="0"/>
              <a:t> </a:t>
            </a:r>
            <a:r>
              <a:rPr lang="en-US" dirty="0" err="1"/>
              <a:t>zemního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ropných</a:t>
            </a:r>
            <a:r>
              <a:rPr lang="en-US" dirty="0"/>
              <a:t> </a:t>
            </a:r>
            <a:r>
              <a:rPr lang="en-US" dirty="0" err="1"/>
              <a:t>podílů</a:t>
            </a:r>
            <a:r>
              <a:rPr lang="en-US" dirty="0"/>
              <a:t>, </a:t>
            </a:r>
            <a:r>
              <a:rPr lang="en-US" dirty="0" err="1"/>
              <a:t>popř</a:t>
            </a:r>
            <a:r>
              <a:rPr lang="en-US" dirty="0"/>
              <a:t>. </a:t>
            </a:r>
            <a:r>
              <a:rPr lang="en-US" dirty="0" err="1"/>
              <a:t>uhlí</a:t>
            </a:r>
            <a:r>
              <a:rPr lang="en-US" dirty="0"/>
              <a:t>, </a:t>
            </a:r>
            <a:r>
              <a:rPr lang="en-US" dirty="0" err="1"/>
              <a:t>štěpením</a:t>
            </a:r>
            <a:r>
              <a:rPr lang="en-US" dirty="0"/>
              <a:t> za </a:t>
            </a:r>
            <a:r>
              <a:rPr lang="en-US" dirty="0" err="1"/>
              <a:t>přítomnosti</a:t>
            </a:r>
            <a:r>
              <a:rPr lang="en-US" dirty="0"/>
              <a:t> </a:t>
            </a:r>
            <a:r>
              <a:rPr lang="en-US" dirty="0" err="1"/>
              <a:t>kyslíku</a:t>
            </a:r>
            <a:r>
              <a:rPr lang="en-US" dirty="0"/>
              <a:t> a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páry</a:t>
            </a:r>
            <a:r>
              <a:rPr lang="en-US" dirty="0"/>
              <a:t> </a:t>
            </a:r>
            <a:r>
              <a:rPr lang="en-US" dirty="0" err="1"/>
              <a:t>nekatalyticky</a:t>
            </a:r>
            <a:r>
              <a:rPr lang="en-US" dirty="0"/>
              <a:t> (za </a:t>
            </a:r>
            <a:r>
              <a:rPr lang="en-US" dirty="0" err="1"/>
              <a:t>teplot</a:t>
            </a:r>
            <a:r>
              <a:rPr lang="en-US" dirty="0"/>
              <a:t> </a:t>
            </a:r>
            <a:r>
              <a:rPr lang="en-US" dirty="0" err="1"/>
              <a:t>přibližně</a:t>
            </a:r>
            <a:r>
              <a:rPr lang="en-US" dirty="0"/>
              <a:t> 1 000 – 1 500 °C)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jen</a:t>
            </a:r>
            <a:r>
              <a:rPr lang="en-US" dirty="0"/>
              <a:t> </a:t>
            </a:r>
            <a:r>
              <a:rPr lang="en-US" dirty="0" err="1"/>
              <a:t>samotné</a:t>
            </a:r>
            <a:r>
              <a:rPr lang="en-US" dirty="0"/>
              <a:t>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páry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použití</a:t>
            </a:r>
            <a:r>
              <a:rPr lang="en-US" dirty="0"/>
              <a:t> </a:t>
            </a:r>
            <a:r>
              <a:rPr lang="en-US" dirty="0" err="1"/>
              <a:t>katalyzátorů</a:t>
            </a:r>
            <a:r>
              <a:rPr lang="en-US" dirty="0"/>
              <a:t> (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dirty="0" err="1"/>
              <a:t>parní</a:t>
            </a:r>
            <a:r>
              <a:rPr lang="en-US" dirty="0"/>
              <a:t> </a:t>
            </a:r>
            <a:r>
              <a:rPr lang="en-US" dirty="0" err="1"/>
              <a:t>reformování</a:t>
            </a:r>
            <a:r>
              <a:rPr lang="en-US" dirty="0"/>
              <a:t> </a:t>
            </a:r>
            <a:r>
              <a:rPr lang="en-US" dirty="0" err="1"/>
              <a:t>uhlovodíků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850 °C).</a:t>
            </a:r>
          </a:p>
        </p:txBody>
      </p:sp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F083C3C5-218A-4B69-83CE-D223EF11C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65" y="3429000"/>
            <a:ext cx="7555329" cy="32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99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F5DB4914-B991-4063-A35B-1DDBAD443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43" y="489032"/>
            <a:ext cx="9833331" cy="5978665"/>
          </a:xfrm>
          <a:prstGeom prst="rect">
            <a:avLst/>
          </a:prstGeom>
        </p:spPr>
      </p:pic>
      <p:pic>
        <p:nvPicPr>
          <p:cNvPr id="6" name="Obrázek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5074711B-2F26-4966-894A-887A04943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6" y="3568288"/>
            <a:ext cx="5719014" cy="303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94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DE151-8D11-4C8F-95FC-778A0166D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2" y="325368"/>
            <a:ext cx="10515600" cy="536023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Methanol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AC828958-CDDE-4D46-A0B4-43653D41A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74" y="2005984"/>
            <a:ext cx="7258878" cy="463066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82FF371-2107-487F-8DB6-FF9E0A45C4A3}"/>
              </a:ext>
            </a:extLst>
          </p:cNvPr>
          <p:cNvSpPr/>
          <p:nvPr/>
        </p:nvSpPr>
        <p:spPr>
          <a:xfrm>
            <a:off x="215348" y="884466"/>
            <a:ext cx="11476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 </a:t>
            </a:r>
            <a:r>
              <a:rPr lang="en-US" dirty="0" err="1"/>
              <a:t>průmyslově</a:t>
            </a:r>
            <a:r>
              <a:rPr lang="en-US" dirty="0"/>
              <a:t> </a:t>
            </a:r>
            <a:r>
              <a:rPr lang="en-US" dirty="0" err="1"/>
              <a:t>vyrábí</a:t>
            </a:r>
            <a:r>
              <a:rPr lang="en-US" dirty="0"/>
              <a:t> </a:t>
            </a:r>
            <a:r>
              <a:rPr lang="en-US" dirty="0" err="1"/>
              <a:t>katalytickou</a:t>
            </a:r>
            <a:r>
              <a:rPr lang="en-US" dirty="0"/>
              <a:t> </a:t>
            </a:r>
            <a:r>
              <a:rPr lang="en-US" dirty="0" err="1"/>
              <a:t>hydrogenací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uhelnatého</a:t>
            </a:r>
            <a:r>
              <a:rPr lang="en-US" dirty="0"/>
              <a:t> z</a:t>
            </a:r>
            <a:r>
              <a:rPr lang="cs-CZ" dirty="0"/>
              <a:t>e</a:t>
            </a:r>
            <a:r>
              <a:rPr lang="en-US" dirty="0"/>
              <a:t> </a:t>
            </a:r>
            <a:r>
              <a:rPr lang="cs-CZ" dirty="0"/>
              <a:t>syntézní</a:t>
            </a:r>
            <a:r>
              <a:rPr lang="en-US" dirty="0" err="1"/>
              <a:t>ího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, </a:t>
            </a:r>
            <a:r>
              <a:rPr lang="en-US" dirty="0" err="1"/>
              <a:t>tj</a:t>
            </a:r>
            <a:r>
              <a:rPr lang="en-US" dirty="0"/>
              <a:t>. </a:t>
            </a:r>
            <a:r>
              <a:rPr lang="en-US" dirty="0" err="1"/>
              <a:t>směsi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a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uhelnatého</a:t>
            </a:r>
            <a:r>
              <a:rPr lang="en-US" dirty="0"/>
              <a:t> </a:t>
            </a:r>
            <a:r>
              <a:rPr lang="cs-CZ" dirty="0"/>
              <a:t>(poměr </a:t>
            </a:r>
            <a:r>
              <a:rPr lang="en-US" dirty="0">
                <a:solidFill>
                  <a:srgbClr val="454545"/>
                </a:solidFill>
                <a:latin typeface="&amp;quot"/>
              </a:rPr>
              <a:t>H</a:t>
            </a:r>
            <a:r>
              <a:rPr lang="en-US" baseline="-25000" dirty="0">
                <a:solidFill>
                  <a:srgbClr val="454545"/>
                </a:solidFill>
                <a:latin typeface="&amp;quot"/>
              </a:rPr>
              <a:t>2</a:t>
            </a:r>
            <a:r>
              <a:rPr lang="en-US" dirty="0">
                <a:solidFill>
                  <a:srgbClr val="454545"/>
                </a:solidFill>
                <a:latin typeface="&amp;quot"/>
              </a:rPr>
              <a:t>/CO 2:1</a:t>
            </a:r>
            <a:r>
              <a:rPr lang="cs-CZ" dirty="0"/>
              <a:t>) </a:t>
            </a:r>
            <a:r>
              <a:rPr lang="en-US" dirty="0"/>
              <a:t>za </a:t>
            </a:r>
            <a:r>
              <a:rPr lang="en-US" dirty="0" err="1"/>
              <a:t>vysokých</a:t>
            </a:r>
            <a:r>
              <a:rPr lang="en-US" dirty="0"/>
              <a:t> </a:t>
            </a:r>
            <a:r>
              <a:rPr lang="en-US" dirty="0" err="1"/>
              <a:t>teplot</a:t>
            </a:r>
            <a:r>
              <a:rPr lang="en-US" dirty="0"/>
              <a:t> (250 °C) a </a:t>
            </a:r>
            <a:r>
              <a:rPr lang="en-US" dirty="0" err="1"/>
              <a:t>tlaků</a:t>
            </a:r>
            <a:r>
              <a:rPr lang="en-US" dirty="0"/>
              <a:t> (5 </a:t>
            </a:r>
            <a:r>
              <a:rPr lang="en-US" dirty="0" err="1"/>
              <a:t>až</a:t>
            </a:r>
            <a:r>
              <a:rPr lang="en-US" dirty="0"/>
              <a:t> 10 MPa) a za </a:t>
            </a:r>
            <a:r>
              <a:rPr lang="en-US" dirty="0" err="1"/>
              <a:t>přítomnosti</a:t>
            </a:r>
            <a:r>
              <a:rPr lang="en-US" dirty="0"/>
              <a:t> </a:t>
            </a:r>
            <a:r>
              <a:rPr lang="en-US" dirty="0" err="1"/>
              <a:t>katalyzátorů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bázi</a:t>
            </a:r>
            <a:r>
              <a:rPr lang="en-US" dirty="0"/>
              <a:t> </a:t>
            </a:r>
            <a:r>
              <a:rPr lang="en-US" dirty="0" err="1"/>
              <a:t>směsi</a:t>
            </a:r>
            <a:r>
              <a:rPr lang="en-US" dirty="0"/>
              <a:t> </a:t>
            </a:r>
            <a:r>
              <a:rPr lang="en-US" dirty="0" err="1"/>
              <a:t>mědi</a:t>
            </a:r>
            <a:r>
              <a:rPr lang="en-US" dirty="0"/>
              <a:t>,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zinečnatého</a:t>
            </a:r>
            <a:r>
              <a:rPr lang="en-US" dirty="0"/>
              <a:t> a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hlinitého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rovnice</a:t>
            </a:r>
            <a:r>
              <a:rPr lang="en-US" dirty="0"/>
              <a:t>: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7739EBF-40AC-4D49-8888-F5A597D84171}"/>
              </a:ext>
            </a:extLst>
          </p:cNvPr>
          <p:cNvSpPr/>
          <p:nvPr/>
        </p:nvSpPr>
        <p:spPr>
          <a:xfrm>
            <a:off x="1185168" y="2265465"/>
            <a:ext cx="1976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54545"/>
                </a:solidFill>
                <a:latin typeface="&amp;quot"/>
              </a:rPr>
              <a:t>CO + 2H</a:t>
            </a:r>
            <a:r>
              <a:rPr lang="en-US" baseline="-25000" dirty="0">
                <a:solidFill>
                  <a:srgbClr val="454545"/>
                </a:solidFill>
                <a:latin typeface="&amp;quot"/>
              </a:rPr>
              <a:t>2</a:t>
            </a:r>
            <a:r>
              <a:rPr lang="en-US" dirty="0">
                <a:solidFill>
                  <a:srgbClr val="454545"/>
                </a:solidFill>
                <a:latin typeface="&amp;quot"/>
              </a:rPr>
              <a:t> → CH</a:t>
            </a:r>
            <a:r>
              <a:rPr lang="en-US" baseline="-25000" dirty="0">
                <a:solidFill>
                  <a:srgbClr val="454545"/>
                </a:solidFill>
                <a:latin typeface="&amp;quot"/>
              </a:rPr>
              <a:t>3</a:t>
            </a:r>
            <a:r>
              <a:rPr lang="en-US" dirty="0">
                <a:solidFill>
                  <a:srgbClr val="454545"/>
                </a:solidFill>
                <a:latin typeface="&amp;quot"/>
              </a:rPr>
              <a:t>OH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71D0DCF-EA27-4688-990A-C7A3A0DDD0F6}"/>
              </a:ext>
            </a:extLst>
          </p:cNvPr>
          <p:cNvSpPr/>
          <p:nvPr/>
        </p:nvSpPr>
        <p:spPr>
          <a:xfrm>
            <a:off x="215348" y="2731760"/>
            <a:ext cx="43831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</a:rPr>
              <a:t>Přeměna</a:t>
            </a:r>
            <a:r>
              <a:rPr lang="en-US" dirty="0">
                <a:solidFill>
                  <a:srgbClr val="222222"/>
                </a:solidFill>
              </a:rPr>
              <a:t> je </a:t>
            </a:r>
            <a:r>
              <a:rPr lang="en-US" dirty="0" err="1">
                <a:solidFill>
                  <a:srgbClr val="222222"/>
                </a:solidFill>
              </a:rPr>
              <a:t>exotermní</a:t>
            </a:r>
            <a:r>
              <a:rPr lang="cs-CZ" dirty="0">
                <a:solidFill>
                  <a:srgbClr val="222222"/>
                </a:solidFill>
              </a:rPr>
              <a:t>, do</a:t>
            </a:r>
            <a:r>
              <a:rPr lang="en-US" dirty="0" err="1">
                <a:solidFill>
                  <a:srgbClr val="222222"/>
                </a:solidFill>
              </a:rPr>
              <a:t>sahuje</a:t>
            </a:r>
            <a:r>
              <a:rPr lang="en-US" dirty="0">
                <a:solidFill>
                  <a:srgbClr val="222222"/>
                </a:solidFill>
              </a:rPr>
              <a:t> se </a:t>
            </a:r>
            <a:r>
              <a:rPr lang="en-US" dirty="0" err="1">
                <a:solidFill>
                  <a:srgbClr val="222222"/>
                </a:solidFill>
              </a:rPr>
              <a:t>konverze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cca</a:t>
            </a:r>
            <a:r>
              <a:rPr lang="en-US" dirty="0">
                <a:solidFill>
                  <a:srgbClr val="222222"/>
                </a:solidFill>
              </a:rPr>
              <a:t> 50 %. Po </a:t>
            </a:r>
            <a:r>
              <a:rPr lang="en-US" dirty="0" err="1">
                <a:solidFill>
                  <a:srgbClr val="222222"/>
                </a:solidFill>
              </a:rPr>
              <a:t>ochlazení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produktů</a:t>
            </a:r>
            <a:r>
              <a:rPr lang="en-US" dirty="0">
                <a:solidFill>
                  <a:srgbClr val="222222"/>
                </a:solidFill>
              </a:rPr>
              <a:t> se v </a:t>
            </a:r>
            <a:r>
              <a:rPr lang="en-US" dirty="0" err="1">
                <a:solidFill>
                  <a:srgbClr val="222222"/>
                </a:solidFill>
              </a:rPr>
              <a:t>separátoru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oddělí</a:t>
            </a:r>
            <a:r>
              <a:rPr lang="en-US" dirty="0">
                <a:solidFill>
                  <a:srgbClr val="222222"/>
                </a:solidFill>
              </a:rPr>
              <a:t> methanol a </a:t>
            </a:r>
            <a:r>
              <a:rPr lang="en-US" dirty="0" err="1">
                <a:solidFill>
                  <a:srgbClr val="222222"/>
                </a:solidFill>
              </a:rPr>
              <a:t>syntézní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plyn</a:t>
            </a:r>
            <a:r>
              <a:rPr lang="en-US" dirty="0">
                <a:solidFill>
                  <a:srgbClr val="222222"/>
                </a:solidFill>
              </a:rPr>
              <a:t> se </a:t>
            </a:r>
            <a:r>
              <a:rPr lang="en-US" dirty="0" err="1">
                <a:solidFill>
                  <a:srgbClr val="222222"/>
                </a:solidFill>
              </a:rPr>
              <a:t>částečně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recykluje</a:t>
            </a:r>
            <a:r>
              <a:rPr lang="en-US" dirty="0">
                <a:solidFill>
                  <a:srgbClr val="222222"/>
                </a:solidFill>
              </a:rPr>
              <a:t> (</a:t>
            </a:r>
            <a:r>
              <a:rPr lang="en-US" dirty="0" err="1">
                <a:solidFill>
                  <a:srgbClr val="222222"/>
                </a:solidFill>
              </a:rPr>
              <a:t>zbytek</a:t>
            </a:r>
            <a:r>
              <a:rPr lang="en-US" dirty="0">
                <a:solidFill>
                  <a:srgbClr val="222222"/>
                </a:solidFill>
              </a:rPr>
              <a:t> se </a:t>
            </a:r>
            <a:r>
              <a:rPr lang="en-US" dirty="0" err="1">
                <a:solidFill>
                  <a:srgbClr val="222222"/>
                </a:solidFill>
              </a:rPr>
              <a:t>spaluje</a:t>
            </a:r>
            <a:r>
              <a:rPr lang="en-US" dirty="0">
                <a:solidFill>
                  <a:srgbClr val="222222"/>
                </a:solidFill>
              </a:rPr>
              <a:t> aby </a:t>
            </a:r>
            <a:r>
              <a:rPr lang="en-US" dirty="0" err="1">
                <a:solidFill>
                  <a:srgbClr val="222222"/>
                </a:solidFill>
              </a:rPr>
              <a:t>nedošlo</a:t>
            </a:r>
            <a:r>
              <a:rPr lang="en-US" dirty="0">
                <a:solidFill>
                  <a:srgbClr val="222222"/>
                </a:solidFill>
              </a:rPr>
              <a:t> k </a:t>
            </a:r>
            <a:r>
              <a:rPr lang="en-US" dirty="0" err="1">
                <a:solidFill>
                  <a:srgbClr val="222222"/>
                </a:solidFill>
              </a:rPr>
              <a:t>zakoncentrování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intertů</a:t>
            </a:r>
            <a:r>
              <a:rPr lang="en-US" dirty="0">
                <a:solidFill>
                  <a:srgbClr val="222222"/>
                </a:solidFill>
              </a:rPr>
              <a:t>). Z </a:t>
            </a:r>
            <a:r>
              <a:rPr lang="en-US" dirty="0" err="1">
                <a:solidFill>
                  <a:srgbClr val="222222"/>
                </a:solidFill>
              </a:rPr>
              <a:t>oddělené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kapaliny</a:t>
            </a:r>
            <a:r>
              <a:rPr lang="en-US" dirty="0">
                <a:solidFill>
                  <a:srgbClr val="222222"/>
                </a:solidFill>
              </a:rPr>
              <a:t> se </a:t>
            </a:r>
            <a:r>
              <a:rPr lang="en-US" dirty="0" err="1">
                <a:solidFill>
                  <a:srgbClr val="222222"/>
                </a:solidFill>
              </a:rPr>
              <a:t>nejprve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vydestilují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lehčí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vedlejší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produkty</a:t>
            </a:r>
            <a:r>
              <a:rPr lang="en-US" dirty="0">
                <a:solidFill>
                  <a:srgbClr val="222222"/>
                </a:solidFill>
              </a:rPr>
              <a:t>, a </a:t>
            </a:r>
            <a:r>
              <a:rPr lang="en-US" dirty="0" err="1">
                <a:solidFill>
                  <a:srgbClr val="222222"/>
                </a:solidFill>
              </a:rPr>
              <a:t>následně</a:t>
            </a:r>
            <a:r>
              <a:rPr lang="en-US" dirty="0">
                <a:solidFill>
                  <a:srgbClr val="222222"/>
                </a:solidFill>
              </a:rPr>
              <a:t> se </a:t>
            </a:r>
            <a:r>
              <a:rPr lang="en-US" dirty="0" err="1">
                <a:solidFill>
                  <a:srgbClr val="222222"/>
                </a:solidFill>
              </a:rPr>
              <a:t>odděluje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čistý</a:t>
            </a:r>
            <a:r>
              <a:rPr lang="en-US" dirty="0">
                <a:solidFill>
                  <a:srgbClr val="222222"/>
                </a:solidFill>
              </a:rPr>
              <a:t> methanol od </a:t>
            </a:r>
            <a:r>
              <a:rPr lang="en-US" dirty="0" err="1">
                <a:solidFill>
                  <a:srgbClr val="222222"/>
                </a:solidFill>
              </a:rPr>
              <a:t>vody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coby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dalšího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vedlejšího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produktu</a:t>
            </a:r>
            <a:r>
              <a:rPr lang="en-US" dirty="0">
                <a:solidFill>
                  <a:srgbClr val="222222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04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AD4EE25-BEFB-4935-A1D8-98EC0AAD8C53}"/>
              </a:ext>
            </a:extLst>
          </p:cNvPr>
          <p:cNvSpPr/>
          <p:nvPr/>
        </p:nvSpPr>
        <p:spPr>
          <a:xfrm>
            <a:off x="172277" y="99900"/>
            <a:ext cx="116619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Methanol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širokou</a:t>
            </a:r>
            <a:r>
              <a:rPr lang="en-US" dirty="0"/>
              <a:t> </a:t>
            </a:r>
            <a:r>
              <a:rPr lang="en-US" dirty="0" err="1"/>
              <a:t>škálu</a:t>
            </a:r>
            <a:r>
              <a:rPr lang="en-US" dirty="0"/>
              <a:t> </a:t>
            </a:r>
            <a:r>
              <a:rPr lang="en-US" dirty="0" err="1"/>
              <a:t>použití</a:t>
            </a:r>
            <a:r>
              <a:rPr lang="en-US" dirty="0"/>
              <a:t>, </a:t>
            </a:r>
            <a:r>
              <a:rPr lang="en-US" dirty="0" err="1"/>
              <a:t>mj</a:t>
            </a:r>
            <a:r>
              <a:rPr lang="en-US" dirty="0"/>
              <a:t>. </a:t>
            </a:r>
            <a:r>
              <a:rPr lang="en-US" dirty="0" err="1"/>
              <a:t>jako</a:t>
            </a:r>
            <a:r>
              <a:rPr lang="en-US" dirty="0"/>
              <a:t>: </a:t>
            </a:r>
          </a:p>
          <a:p>
            <a:r>
              <a:rPr lang="cs-CZ" dirty="0"/>
              <a:t>    </a:t>
            </a:r>
            <a:r>
              <a:rPr lang="en-US" dirty="0" err="1"/>
              <a:t>rozpouštědlo</a:t>
            </a:r>
            <a:endParaRPr lang="en-US" dirty="0"/>
          </a:p>
          <a:p>
            <a:r>
              <a:rPr lang="cs-CZ" dirty="0"/>
              <a:t>    </a:t>
            </a:r>
            <a:r>
              <a:rPr lang="en-US" dirty="0" err="1"/>
              <a:t>přepracování</a:t>
            </a:r>
            <a:r>
              <a:rPr lang="en-US" dirty="0"/>
              <a:t> </a:t>
            </a:r>
            <a:r>
              <a:rPr lang="en-US" dirty="0" err="1"/>
              <a:t>řepkového</a:t>
            </a:r>
            <a:r>
              <a:rPr lang="en-US" dirty="0"/>
              <a:t> (</a:t>
            </a:r>
            <a:r>
              <a:rPr lang="en-US" dirty="0" err="1"/>
              <a:t>příp</a:t>
            </a:r>
            <a:r>
              <a:rPr lang="en-US" dirty="0"/>
              <a:t>. </a:t>
            </a:r>
            <a:r>
              <a:rPr lang="en-US" dirty="0" err="1"/>
              <a:t>jiného</a:t>
            </a:r>
            <a:r>
              <a:rPr lang="en-US" dirty="0"/>
              <a:t> </a:t>
            </a:r>
            <a:r>
              <a:rPr lang="en-US" dirty="0" err="1"/>
              <a:t>rostlinného</a:t>
            </a:r>
            <a:r>
              <a:rPr lang="en-US" dirty="0"/>
              <a:t>) </a:t>
            </a:r>
            <a:r>
              <a:rPr lang="en-US" dirty="0" err="1"/>
              <a:t>oleje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dirty="0" err="1"/>
              <a:t>bionaftu</a:t>
            </a:r>
            <a:r>
              <a:rPr lang="en-US" dirty="0"/>
              <a:t> (</a:t>
            </a:r>
            <a:r>
              <a:rPr lang="en-US" dirty="0" err="1"/>
              <a:t>směsi</a:t>
            </a:r>
            <a:r>
              <a:rPr lang="en-US" dirty="0"/>
              <a:t> methyl-</a:t>
            </a:r>
            <a:r>
              <a:rPr lang="en-US" dirty="0" err="1"/>
              <a:t>esterů</a:t>
            </a:r>
            <a:r>
              <a:rPr lang="en-US" dirty="0"/>
              <a:t> </a:t>
            </a:r>
            <a:r>
              <a:rPr lang="en-US" dirty="0" err="1"/>
              <a:t>mastných</a:t>
            </a:r>
            <a:r>
              <a:rPr lang="en-US" dirty="0"/>
              <a:t> </a:t>
            </a:r>
            <a:r>
              <a:rPr lang="en-US" dirty="0" err="1"/>
              <a:t>kyselin</a:t>
            </a:r>
            <a:r>
              <a:rPr lang="en-US" dirty="0"/>
              <a:t>, </a:t>
            </a:r>
            <a:r>
              <a:rPr lang="en-US" dirty="0" err="1"/>
              <a:t>napč</a:t>
            </a:r>
            <a:r>
              <a:rPr lang="en-US" dirty="0"/>
              <a:t>. MEŘO)</a:t>
            </a:r>
          </a:p>
          <a:p>
            <a:r>
              <a:rPr lang="cs-CZ" dirty="0"/>
              <a:t>    </a:t>
            </a:r>
            <a:r>
              <a:rPr lang="en-US" dirty="0" err="1"/>
              <a:t>přísada</a:t>
            </a:r>
            <a:r>
              <a:rPr lang="en-US" dirty="0"/>
              <a:t> do </a:t>
            </a:r>
            <a:r>
              <a:rPr lang="en-US" dirty="0" err="1"/>
              <a:t>nemrznoucích</a:t>
            </a:r>
            <a:r>
              <a:rPr lang="en-US" dirty="0"/>
              <a:t> </a:t>
            </a:r>
            <a:r>
              <a:rPr lang="en-US" dirty="0" err="1"/>
              <a:t>směsí</a:t>
            </a:r>
            <a:endParaRPr lang="en-US" dirty="0"/>
          </a:p>
          <a:p>
            <a:r>
              <a:rPr lang="cs-CZ" dirty="0"/>
              <a:t>    </a:t>
            </a:r>
            <a:r>
              <a:rPr lang="en-US" dirty="0" err="1"/>
              <a:t>denaturační</a:t>
            </a:r>
            <a:r>
              <a:rPr lang="en-US" dirty="0"/>
              <a:t> </a:t>
            </a:r>
            <a:r>
              <a:rPr lang="en-US" dirty="0" err="1"/>
              <a:t>činidlo</a:t>
            </a:r>
            <a:r>
              <a:rPr lang="en-US" dirty="0"/>
              <a:t> pro </a:t>
            </a:r>
            <a:r>
              <a:rPr lang="en-US" dirty="0" err="1"/>
              <a:t>denaturaci</a:t>
            </a:r>
            <a:r>
              <a:rPr lang="en-US" dirty="0"/>
              <a:t> </a:t>
            </a:r>
            <a:r>
              <a:rPr lang="en-US" dirty="0" err="1"/>
              <a:t>ethanolu</a:t>
            </a:r>
            <a:r>
              <a:rPr lang="en-US" dirty="0"/>
              <a:t> (</a:t>
            </a:r>
            <a:r>
              <a:rPr lang="en-US" dirty="0" err="1"/>
              <a:t>už</a:t>
            </a:r>
            <a:r>
              <a:rPr lang="en-US" dirty="0"/>
              <a:t> se </a:t>
            </a:r>
            <a:r>
              <a:rPr lang="en-US" dirty="0" err="1"/>
              <a:t>prakticky</a:t>
            </a:r>
            <a:r>
              <a:rPr lang="en-US" dirty="0"/>
              <a:t> </a:t>
            </a:r>
            <a:r>
              <a:rPr lang="en-US" dirty="0" err="1"/>
              <a:t>nepoužívá</a:t>
            </a:r>
            <a:r>
              <a:rPr lang="en-US" dirty="0"/>
              <a:t>)</a:t>
            </a:r>
          </a:p>
          <a:p>
            <a:r>
              <a:rPr lang="cs-CZ" dirty="0"/>
              <a:t>    </a:t>
            </a:r>
            <a:r>
              <a:rPr lang="en-US" dirty="0" err="1"/>
              <a:t>přísada</a:t>
            </a:r>
            <a:r>
              <a:rPr lang="en-US" dirty="0"/>
              <a:t> do </a:t>
            </a:r>
            <a:r>
              <a:rPr lang="en-US" dirty="0" err="1"/>
              <a:t>pohonných</a:t>
            </a:r>
            <a:r>
              <a:rPr lang="en-US" dirty="0"/>
              <a:t> </a:t>
            </a:r>
            <a:r>
              <a:rPr lang="en-US" dirty="0" err="1"/>
              <a:t>látek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samostatná</a:t>
            </a:r>
            <a:r>
              <a:rPr lang="en-US" dirty="0"/>
              <a:t> </a:t>
            </a:r>
            <a:r>
              <a:rPr lang="en-US" dirty="0" err="1"/>
              <a:t>pohonná</a:t>
            </a:r>
            <a:r>
              <a:rPr lang="en-US" dirty="0"/>
              <a:t> </a:t>
            </a:r>
            <a:r>
              <a:rPr lang="en-US" dirty="0" err="1"/>
              <a:t>látka</a:t>
            </a:r>
            <a:r>
              <a:rPr lang="en-US" dirty="0"/>
              <a:t> (</a:t>
            </a:r>
            <a:r>
              <a:rPr lang="en-US" dirty="0" err="1"/>
              <a:t>zejména</a:t>
            </a:r>
            <a:r>
              <a:rPr lang="en-US" dirty="0"/>
              <a:t> u </a:t>
            </a:r>
            <a:r>
              <a:rPr lang="en-US" dirty="0" err="1"/>
              <a:t>přeplňovaných</a:t>
            </a:r>
            <a:r>
              <a:rPr lang="en-US" dirty="0"/>
              <a:t> </a:t>
            </a:r>
            <a:r>
              <a:rPr lang="en-US" dirty="0" err="1"/>
              <a:t>spalovacích</a:t>
            </a:r>
            <a:r>
              <a:rPr lang="en-US" dirty="0"/>
              <a:t> </a:t>
            </a:r>
            <a:r>
              <a:rPr lang="en-US" dirty="0" err="1"/>
              <a:t>motorů</a:t>
            </a:r>
            <a:r>
              <a:rPr lang="en-US" dirty="0"/>
              <a:t> a </a:t>
            </a:r>
            <a:r>
              <a:rPr lang="en-US" dirty="0" err="1"/>
              <a:t>zejména</a:t>
            </a:r>
            <a:r>
              <a:rPr lang="en-US" dirty="0"/>
              <a:t> v USA)</a:t>
            </a:r>
          </a:p>
          <a:p>
            <a:r>
              <a:rPr lang="cs-CZ" dirty="0"/>
              <a:t>  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surovina</a:t>
            </a:r>
            <a:r>
              <a:rPr lang="en-US" dirty="0"/>
              <a:t> pro </a:t>
            </a:r>
            <a:r>
              <a:rPr lang="en-US" dirty="0" err="1"/>
              <a:t>výrobu</a:t>
            </a:r>
            <a:r>
              <a:rPr lang="en-US" dirty="0"/>
              <a:t> </a:t>
            </a:r>
            <a:r>
              <a:rPr lang="en-US" dirty="0" err="1"/>
              <a:t>jiných</a:t>
            </a:r>
            <a:r>
              <a:rPr lang="en-US" dirty="0"/>
              <a:t> </a:t>
            </a:r>
            <a:r>
              <a:rPr lang="en-US" dirty="0" err="1"/>
              <a:t>organických</a:t>
            </a:r>
            <a:r>
              <a:rPr lang="en-US" dirty="0"/>
              <a:t> </a:t>
            </a:r>
            <a:r>
              <a:rPr lang="en-US" dirty="0" err="1"/>
              <a:t>látek</a:t>
            </a:r>
            <a:endParaRPr lang="cs-CZ" dirty="0"/>
          </a:p>
          <a:p>
            <a:r>
              <a:rPr lang="cs-CZ" dirty="0"/>
              <a:t>   </a:t>
            </a:r>
            <a:r>
              <a:rPr lang="en-US" dirty="0" err="1"/>
              <a:t>alternativní</a:t>
            </a:r>
            <a:r>
              <a:rPr lang="en-US" dirty="0"/>
              <a:t> </a:t>
            </a:r>
            <a:r>
              <a:rPr lang="en-US" dirty="0" err="1"/>
              <a:t>výroby</a:t>
            </a:r>
            <a:r>
              <a:rPr lang="en-US" dirty="0"/>
              <a:t> </a:t>
            </a:r>
            <a:r>
              <a:rPr lang="en-US" dirty="0" err="1"/>
              <a:t>směsí</a:t>
            </a:r>
            <a:r>
              <a:rPr lang="en-US" dirty="0"/>
              <a:t> </a:t>
            </a:r>
            <a:r>
              <a:rPr lang="en-US" dirty="0" err="1"/>
              <a:t>podobných</a:t>
            </a:r>
            <a:r>
              <a:rPr lang="en-US" dirty="0"/>
              <a:t> </a:t>
            </a:r>
            <a:r>
              <a:rPr lang="en-US" dirty="0" err="1"/>
              <a:t>benzínům</a:t>
            </a:r>
            <a:r>
              <a:rPr lang="en-US" dirty="0"/>
              <a:t> a </a:t>
            </a:r>
            <a:r>
              <a:rPr lang="en-US" dirty="0" err="1"/>
              <a:t>plynovým</a:t>
            </a:r>
            <a:r>
              <a:rPr lang="en-US" dirty="0"/>
              <a:t> </a:t>
            </a:r>
            <a:r>
              <a:rPr lang="en-US" dirty="0" err="1"/>
              <a:t>olejům</a:t>
            </a:r>
            <a:r>
              <a:rPr lang="en-US" dirty="0"/>
              <a:t> (s</a:t>
            </a:r>
            <a:r>
              <a:rPr lang="cs-CZ" dirty="0"/>
              <a:t> </a:t>
            </a:r>
            <a:r>
              <a:rPr lang="cs-CZ" dirty="0" err="1"/>
              <a:t>ná</a:t>
            </a:r>
            <a:r>
              <a:rPr lang="en-US" dirty="0" err="1"/>
              <a:t>sledným</a:t>
            </a:r>
            <a:r>
              <a:rPr lang="en-US" dirty="0"/>
              <a:t> </a:t>
            </a:r>
            <a:r>
              <a:rPr lang="en-US" dirty="0" err="1"/>
              <a:t>přepracováním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paliva</a:t>
            </a:r>
            <a:r>
              <a:rPr lang="en-US" dirty="0"/>
              <a:t>) a </a:t>
            </a:r>
            <a:r>
              <a:rPr lang="en-US" dirty="0" err="1"/>
              <a:t>olefinů</a:t>
            </a:r>
            <a:r>
              <a:rPr lang="en-US" dirty="0"/>
              <a:t> pro </a:t>
            </a:r>
            <a:r>
              <a:rPr lang="en-US" dirty="0" err="1"/>
              <a:t>petrochemii</a:t>
            </a:r>
            <a:r>
              <a:rPr lang="en-US" dirty="0"/>
              <a:t> (</a:t>
            </a:r>
            <a:r>
              <a:rPr lang="en-US" dirty="0" err="1"/>
              <a:t>průmyslové</a:t>
            </a:r>
            <a:r>
              <a:rPr lang="en-US" dirty="0"/>
              <a:t> </a:t>
            </a:r>
            <a:r>
              <a:rPr lang="en-US" dirty="0" err="1"/>
              <a:t>procesy</a:t>
            </a:r>
            <a:r>
              <a:rPr lang="en-US" dirty="0"/>
              <a:t> MTO, MTG, MTP = methanol to </a:t>
            </a:r>
            <a:r>
              <a:rPr lang="en-US" dirty="0" err="1"/>
              <a:t>olefines</a:t>
            </a:r>
            <a:r>
              <a:rPr lang="en-US" dirty="0"/>
              <a:t>/gasoline/propylene </a:t>
            </a:r>
            <a:r>
              <a:rPr lang="en-US" dirty="0" err="1"/>
              <a:t>vyvinuté</a:t>
            </a:r>
            <a:r>
              <a:rPr lang="en-US" dirty="0"/>
              <a:t> </a:t>
            </a:r>
            <a:r>
              <a:rPr lang="en-US" dirty="0" err="1"/>
              <a:t>firmami</a:t>
            </a:r>
            <a:r>
              <a:rPr lang="en-US" dirty="0"/>
              <a:t> Sud </a:t>
            </a:r>
            <a:r>
              <a:rPr lang="en-US" dirty="0" err="1"/>
              <a:t>Chemie</a:t>
            </a:r>
            <a:r>
              <a:rPr lang="en-US" dirty="0"/>
              <a:t>, </a:t>
            </a:r>
            <a:r>
              <a:rPr lang="en-US" dirty="0" err="1"/>
              <a:t>Lurgi</a:t>
            </a:r>
            <a:r>
              <a:rPr lang="en-US" dirty="0"/>
              <a:t>, UOP)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984C0B5-5411-4878-BBAD-5580A8FB86B9}"/>
              </a:ext>
            </a:extLst>
          </p:cNvPr>
          <p:cNvSpPr/>
          <p:nvPr/>
        </p:nvSpPr>
        <p:spPr>
          <a:xfrm>
            <a:off x="265043" y="3671788"/>
            <a:ext cx="116619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P</a:t>
            </a:r>
            <a:r>
              <a:rPr lang="en-US" b="1" dirty="0" err="1"/>
              <a:t>řípady</a:t>
            </a:r>
            <a:r>
              <a:rPr lang="en-US" b="1" dirty="0"/>
              <a:t> </a:t>
            </a:r>
            <a:r>
              <a:rPr lang="en-US" b="1" dirty="0" err="1"/>
              <a:t>otrav</a:t>
            </a:r>
            <a:r>
              <a:rPr lang="cs-CZ" b="1" dirty="0"/>
              <a:t> methanolem</a:t>
            </a:r>
            <a:endParaRPr lang="en-US" b="1" dirty="0"/>
          </a:p>
          <a:p>
            <a:r>
              <a:rPr lang="cs-CZ" dirty="0"/>
              <a:t>   </a:t>
            </a:r>
            <a:r>
              <a:rPr lang="en-US" dirty="0"/>
              <a:t>V </a:t>
            </a:r>
            <a:r>
              <a:rPr lang="en-US" dirty="0" err="1"/>
              <a:t>České</a:t>
            </a:r>
            <a:r>
              <a:rPr lang="en-US" dirty="0"/>
              <a:t> </a:t>
            </a:r>
            <a:r>
              <a:rPr lang="en-US" dirty="0" err="1"/>
              <a:t>republice</a:t>
            </a:r>
            <a:r>
              <a:rPr lang="en-US" dirty="0"/>
              <a:t> </a:t>
            </a:r>
            <a:r>
              <a:rPr lang="en-US" dirty="0" err="1"/>
              <a:t>došlo</a:t>
            </a:r>
            <a:r>
              <a:rPr lang="en-US" dirty="0"/>
              <a:t> v </a:t>
            </a:r>
            <a:r>
              <a:rPr lang="en-US" dirty="0" err="1"/>
              <a:t>září</a:t>
            </a:r>
            <a:r>
              <a:rPr lang="en-US" dirty="0"/>
              <a:t> 2012 k </a:t>
            </a:r>
            <a:r>
              <a:rPr lang="en-US" dirty="0" err="1"/>
              <a:t>otravě</a:t>
            </a:r>
            <a:r>
              <a:rPr lang="en-US" dirty="0"/>
              <a:t> </a:t>
            </a:r>
            <a:r>
              <a:rPr lang="en-US" dirty="0" err="1"/>
              <a:t>methanolem</a:t>
            </a:r>
            <a:r>
              <a:rPr lang="en-US" dirty="0"/>
              <a:t> u </a:t>
            </a:r>
            <a:r>
              <a:rPr lang="en-US" dirty="0" err="1"/>
              <a:t>desítek</a:t>
            </a:r>
            <a:r>
              <a:rPr lang="en-US" dirty="0"/>
              <a:t> </a:t>
            </a:r>
            <a:r>
              <a:rPr lang="en-US" dirty="0" err="1"/>
              <a:t>osob</a:t>
            </a:r>
            <a:r>
              <a:rPr lang="en-US" dirty="0"/>
              <a:t>, </a:t>
            </a:r>
            <a:r>
              <a:rPr lang="en-US" dirty="0" err="1"/>
              <a:t>především</a:t>
            </a:r>
            <a:r>
              <a:rPr lang="en-US" dirty="0"/>
              <a:t> z </a:t>
            </a:r>
            <a:r>
              <a:rPr lang="en-US" dirty="0" err="1"/>
              <a:t>Moravskoslezského</a:t>
            </a:r>
            <a:r>
              <a:rPr lang="en-US" dirty="0"/>
              <a:t> </a:t>
            </a:r>
            <a:r>
              <a:rPr lang="en-US" dirty="0" err="1"/>
              <a:t>kraje</a:t>
            </a:r>
            <a:r>
              <a:rPr lang="en-US" dirty="0"/>
              <a:t>, ale </a:t>
            </a:r>
            <a:r>
              <a:rPr lang="en-US" dirty="0" err="1"/>
              <a:t>i</a:t>
            </a:r>
            <a:r>
              <a:rPr lang="en-US" dirty="0"/>
              <a:t> z </a:t>
            </a:r>
            <a:r>
              <a:rPr lang="en-US" dirty="0" err="1"/>
              <a:t>jiných</a:t>
            </a:r>
            <a:r>
              <a:rPr lang="en-US" dirty="0"/>
              <a:t> </a:t>
            </a:r>
            <a:r>
              <a:rPr lang="en-US" dirty="0" err="1"/>
              <a:t>částí</a:t>
            </a:r>
            <a:r>
              <a:rPr lang="en-US" dirty="0"/>
              <a:t> </a:t>
            </a:r>
            <a:r>
              <a:rPr lang="en-US" dirty="0" err="1"/>
              <a:t>republiky</a:t>
            </a:r>
            <a:r>
              <a:rPr lang="en-US" dirty="0"/>
              <a:t>. Na </a:t>
            </a:r>
            <a:r>
              <a:rPr lang="en-US" dirty="0" err="1"/>
              <a:t>čtyři</a:t>
            </a:r>
            <a:r>
              <a:rPr lang="en-US" dirty="0"/>
              <a:t> </a:t>
            </a:r>
            <a:r>
              <a:rPr lang="en-US" dirty="0" err="1"/>
              <a:t>desítky</a:t>
            </a:r>
            <a:r>
              <a:rPr lang="en-US" dirty="0"/>
              <a:t> z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zemřely</a:t>
            </a:r>
            <a:r>
              <a:rPr lang="en-US" dirty="0"/>
              <a:t>. </a:t>
            </a:r>
            <a:r>
              <a:rPr lang="en-US" dirty="0" err="1"/>
              <a:t>Zdrojem</a:t>
            </a:r>
            <a:r>
              <a:rPr lang="en-US" dirty="0"/>
              <a:t> </a:t>
            </a:r>
            <a:r>
              <a:rPr lang="en-US" dirty="0" err="1"/>
              <a:t>byly</a:t>
            </a:r>
            <a:r>
              <a:rPr lang="en-US" dirty="0"/>
              <a:t> </a:t>
            </a:r>
            <a:r>
              <a:rPr lang="en-US" dirty="0" err="1"/>
              <a:t>zřejmě</a:t>
            </a:r>
            <a:r>
              <a:rPr lang="en-US" dirty="0"/>
              <a:t> </a:t>
            </a:r>
            <a:r>
              <a:rPr lang="en-US" dirty="0" err="1"/>
              <a:t>lihoviny</a:t>
            </a:r>
            <a:r>
              <a:rPr lang="en-US" dirty="0"/>
              <a:t> (vodka a </a:t>
            </a:r>
            <a:r>
              <a:rPr lang="en-US" dirty="0" err="1"/>
              <a:t>tuzemák</a:t>
            </a:r>
            <a:r>
              <a:rPr lang="en-US" dirty="0"/>
              <a:t>) ze </a:t>
            </a:r>
            <a:r>
              <a:rPr lang="en-US" dirty="0" err="1"/>
              <a:t>šestilitrových</a:t>
            </a:r>
            <a:r>
              <a:rPr lang="en-US" dirty="0"/>
              <a:t> </a:t>
            </a:r>
            <a:r>
              <a:rPr lang="en-US" dirty="0" err="1"/>
              <a:t>barelů</a:t>
            </a:r>
            <a:r>
              <a:rPr lang="cs-CZ" dirty="0"/>
              <a:t>. </a:t>
            </a:r>
          </a:p>
          <a:p>
            <a:r>
              <a:rPr lang="cs-CZ" dirty="0"/>
              <a:t>   </a:t>
            </a:r>
            <a:r>
              <a:rPr lang="en-US" dirty="0"/>
              <a:t>K </a:t>
            </a:r>
            <a:r>
              <a:rPr lang="en-US" dirty="0" err="1"/>
              <a:t>podobné</a:t>
            </a:r>
            <a:r>
              <a:rPr lang="en-US" dirty="0"/>
              <a:t> </a:t>
            </a:r>
            <a:r>
              <a:rPr lang="en-US" dirty="0" err="1"/>
              <a:t>sérii</a:t>
            </a:r>
            <a:r>
              <a:rPr lang="en-US" dirty="0"/>
              <a:t> </a:t>
            </a:r>
            <a:r>
              <a:rPr lang="en-US" dirty="0" err="1"/>
              <a:t>otrav</a:t>
            </a:r>
            <a:r>
              <a:rPr lang="en-US" dirty="0"/>
              <a:t> </a:t>
            </a:r>
            <a:r>
              <a:rPr lang="en-US" dirty="0" err="1"/>
              <a:t>došlo</a:t>
            </a:r>
            <a:r>
              <a:rPr lang="en-US" dirty="0"/>
              <a:t> v </a:t>
            </a:r>
            <a:r>
              <a:rPr lang="en-US" dirty="0" err="1"/>
              <a:t>září</a:t>
            </a:r>
            <a:r>
              <a:rPr lang="en-US" dirty="0"/>
              <a:t> 2001 v </a:t>
            </a:r>
            <a:r>
              <a:rPr lang="en-US" dirty="0" err="1"/>
              <a:t>Pernovském</a:t>
            </a:r>
            <a:r>
              <a:rPr lang="en-US" dirty="0"/>
              <a:t> </a:t>
            </a:r>
            <a:r>
              <a:rPr lang="en-US" dirty="0" err="1"/>
              <a:t>kraji</a:t>
            </a:r>
            <a:r>
              <a:rPr lang="en-US" dirty="0"/>
              <a:t> v </a:t>
            </a:r>
            <a:r>
              <a:rPr lang="en-US" dirty="0" err="1"/>
              <a:t>Estonsku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nápoje</a:t>
            </a:r>
            <a:r>
              <a:rPr lang="en-US" dirty="0"/>
              <a:t> </a:t>
            </a:r>
            <a:r>
              <a:rPr lang="en-US" dirty="0" err="1"/>
              <a:t>vyrobené</a:t>
            </a:r>
            <a:r>
              <a:rPr lang="en-US" dirty="0"/>
              <a:t> z </a:t>
            </a:r>
            <a:r>
              <a:rPr lang="en-US" dirty="0" err="1"/>
              <a:t>metanolu</a:t>
            </a:r>
            <a:r>
              <a:rPr lang="en-US" dirty="0"/>
              <a:t> z </a:t>
            </a:r>
            <a:r>
              <a:rPr lang="en-US" dirty="0" err="1"/>
              <a:t>odcizených</a:t>
            </a:r>
            <a:r>
              <a:rPr lang="en-US" dirty="0"/>
              <a:t> </a:t>
            </a:r>
            <a:r>
              <a:rPr lang="en-US" dirty="0" err="1"/>
              <a:t>sudů</a:t>
            </a:r>
            <a:r>
              <a:rPr lang="en-US" dirty="0"/>
              <a:t> </a:t>
            </a:r>
            <a:r>
              <a:rPr lang="en-US" dirty="0" err="1"/>
              <a:t>zavinily</a:t>
            </a:r>
            <a:r>
              <a:rPr lang="en-US" dirty="0"/>
              <a:t> </a:t>
            </a:r>
            <a:r>
              <a:rPr lang="en-US" dirty="0" err="1"/>
              <a:t>smrt</a:t>
            </a:r>
            <a:r>
              <a:rPr lang="en-US" dirty="0"/>
              <a:t> 68 </a:t>
            </a:r>
            <a:r>
              <a:rPr lang="en-US" dirty="0" err="1"/>
              <a:t>lidí</a:t>
            </a:r>
            <a:r>
              <a:rPr lang="en-US" dirty="0"/>
              <a:t> a </a:t>
            </a:r>
            <a:r>
              <a:rPr lang="en-US" dirty="0" err="1"/>
              <a:t>způsobily</a:t>
            </a:r>
            <a:r>
              <a:rPr lang="en-US" dirty="0"/>
              <a:t> </a:t>
            </a:r>
            <a:r>
              <a:rPr lang="en-US" dirty="0" err="1"/>
              <a:t>trvalé</a:t>
            </a:r>
            <a:r>
              <a:rPr lang="en-US" dirty="0"/>
              <a:t> </a:t>
            </a:r>
            <a:r>
              <a:rPr lang="en-US" dirty="0" err="1"/>
              <a:t>následky</a:t>
            </a:r>
            <a:r>
              <a:rPr lang="en-US" dirty="0"/>
              <a:t> </a:t>
            </a:r>
            <a:r>
              <a:rPr lang="en-US" dirty="0" err="1"/>
              <a:t>dalším</a:t>
            </a:r>
            <a:r>
              <a:rPr lang="en-US" dirty="0"/>
              <a:t> 43 </a:t>
            </a:r>
            <a:r>
              <a:rPr lang="en-US" dirty="0" err="1"/>
              <a:t>osobám</a:t>
            </a:r>
            <a:r>
              <a:rPr lang="cs-CZ" dirty="0"/>
              <a:t>.</a:t>
            </a:r>
            <a:endParaRPr lang="en-US" dirty="0"/>
          </a:p>
          <a:p>
            <a:r>
              <a:rPr lang="cs-CZ" dirty="0"/>
              <a:t>   </a:t>
            </a:r>
            <a:r>
              <a:rPr lang="en-US" dirty="0" err="1"/>
              <a:t>Pančovaný</a:t>
            </a:r>
            <a:r>
              <a:rPr lang="en-US" dirty="0"/>
              <a:t> </a:t>
            </a:r>
            <a:r>
              <a:rPr lang="en-US" dirty="0" err="1"/>
              <a:t>alkohol</a:t>
            </a:r>
            <a:r>
              <a:rPr lang="en-US" dirty="0"/>
              <a:t> s </a:t>
            </a:r>
            <a:r>
              <a:rPr lang="en-US" dirty="0" err="1"/>
              <a:t>přemírou</a:t>
            </a:r>
            <a:r>
              <a:rPr lang="en-US" dirty="0"/>
              <a:t> </a:t>
            </a:r>
            <a:r>
              <a:rPr lang="en-US" dirty="0" err="1"/>
              <a:t>metanolu</a:t>
            </a:r>
            <a:r>
              <a:rPr lang="en-US" dirty="0"/>
              <a:t> </a:t>
            </a:r>
            <a:r>
              <a:rPr lang="en-US" dirty="0" err="1"/>
              <a:t>zabíjel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v </a:t>
            </a:r>
            <a:r>
              <a:rPr lang="en-US" dirty="0" err="1"/>
              <a:t>jiných</a:t>
            </a:r>
            <a:r>
              <a:rPr lang="en-US" dirty="0"/>
              <a:t> </a:t>
            </a:r>
            <a:r>
              <a:rPr lang="en-US" dirty="0" err="1"/>
              <a:t>státech</a:t>
            </a:r>
            <a:r>
              <a:rPr lang="en-US" dirty="0"/>
              <a:t> – v </a:t>
            </a:r>
            <a:r>
              <a:rPr lang="en-US" dirty="0" err="1"/>
              <a:t>roce</a:t>
            </a:r>
            <a:r>
              <a:rPr lang="en-US" dirty="0"/>
              <a:t> 1981 </a:t>
            </a:r>
            <a:r>
              <a:rPr lang="en-US" dirty="0" err="1"/>
              <a:t>zahynulo</a:t>
            </a:r>
            <a:r>
              <a:rPr lang="en-US" dirty="0"/>
              <a:t> v </a:t>
            </a:r>
            <a:r>
              <a:rPr lang="en-US" dirty="0" err="1"/>
              <a:t>indickém</a:t>
            </a:r>
            <a:r>
              <a:rPr lang="en-US" dirty="0"/>
              <a:t> </a:t>
            </a:r>
            <a:r>
              <a:rPr lang="en-US" dirty="0" err="1"/>
              <a:t>Bengalúru</a:t>
            </a:r>
            <a:r>
              <a:rPr lang="en-US" dirty="0"/>
              <a:t> 308 </a:t>
            </a:r>
            <a:r>
              <a:rPr lang="en-US" dirty="0" err="1"/>
              <a:t>lidí</a:t>
            </a:r>
            <a:r>
              <a:rPr lang="en-US" dirty="0"/>
              <a:t>, v </a:t>
            </a:r>
            <a:r>
              <a:rPr lang="en-US" dirty="0" err="1"/>
              <a:t>bangladéšském</a:t>
            </a:r>
            <a:r>
              <a:rPr lang="en-US" dirty="0"/>
              <a:t> </a:t>
            </a:r>
            <a:r>
              <a:rPr lang="en-US" dirty="0" err="1"/>
              <a:t>Narsingdi</a:t>
            </a:r>
            <a:r>
              <a:rPr lang="en-US" dirty="0"/>
              <a:t> </a:t>
            </a:r>
            <a:r>
              <a:rPr lang="en-US" dirty="0" err="1"/>
              <a:t>zemřelo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1999 </a:t>
            </a:r>
            <a:r>
              <a:rPr lang="en-US" dirty="0" err="1"/>
              <a:t>celkem</a:t>
            </a:r>
            <a:r>
              <a:rPr lang="en-US" dirty="0"/>
              <a:t> 113 </a:t>
            </a:r>
            <a:r>
              <a:rPr lang="en-US" dirty="0" err="1"/>
              <a:t>lidí</a:t>
            </a:r>
            <a:r>
              <a:rPr lang="en-US" dirty="0"/>
              <a:t> a 137 </a:t>
            </a:r>
            <a:r>
              <a:rPr lang="en-US" dirty="0" err="1"/>
              <a:t>lidí</a:t>
            </a:r>
            <a:r>
              <a:rPr lang="en-US" dirty="0"/>
              <a:t> </a:t>
            </a:r>
            <a:r>
              <a:rPr lang="en-US" dirty="0" err="1"/>
              <a:t>zemřelo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2000 v </a:t>
            </a:r>
            <a:r>
              <a:rPr lang="en-US" dirty="0" err="1"/>
              <a:t>keňském</a:t>
            </a:r>
            <a:r>
              <a:rPr lang="en-US" dirty="0"/>
              <a:t> Nairobi.</a:t>
            </a:r>
            <a:endParaRPr lang="cs-CZ" dirty="0"/>
          </a:p>
          <a:p>
            <a:r>
              <a:rPr lang="cs-CZ" dirty="0"/>
              <a:t>   </a:t>
            </a:r>
            <a:r>
              <a:rPr lang="en-US" dirty="0"/>
              <a:t>Na </a:t>
            </a:r>
            <a:r>
              <a:rPr lang="en-US" dirty="0" err="1"/>
              <a:t>konci</a:t>
            </a:r>
            <a:r>
              <a:rPr lang="en-US" dirty="0"/>
              <a:t> </a:t>
            </a:r>
            <a:r>
              <a:rPr lang="en-US" dirty="0" err="1"/>
              <a:t>druhé</a:t>
            </a:r>
            <a:r>
              <a:rPr lang="en-US" dirty="0"/>
              <a:t> </a:t>
            </a:r>
            <a:r>
              <a:rPr lang="en-US" dirty="0" err="1"/>
              <a:t>světové</a:t>
            </a:r>
            <a:r>
              <a:rPr lang="en-US" dirty="0"/>
              <a:t> </a:t>
            </a:r>
            <a:r>
              <a:rPr lang="en-US" dirty="0" err="1"/>
              <a:t>války</a:t>
            </a:r>
            <a:r>
              <a:rPr lang="en-US" dirty="0"/>
              <a:t> </a:t>
            </a:r>
            <a:r>
              <a:rPr lang="en-US" dirty="0" err="1"/>
              <a:t>sovětští</a:t>
            </a:r>
            <a:r>
              <a:rPr lang="en-US" dirty="0"/>
              <a:t> </a:t>
            </a:r>
            <a:r>
              <a:rPr lang="en-US" dirty="0" err="1"/>
              <a:t>vojáci</a:t>
            </a:r>
            <a:r>
              <a:rPr lang="en-US" dirty="0"/>
              <a:t> </a:t>
            </a:r>
            <a:r>
              <a:rPr lang="en-US" dirty="0" err="1"/>
              <a:t>požili</a:t>
            </a:r>
            <a:r>
              <a:rPr lang="en-US" dirty="0"/>
              <a:t> </a:t>
            </a:r>
            <a:r>
              <a:rPr lang="en-US" dirty="0" err="1"/>
              <a:t>metanol</a:t>
            </a:r>
            <a:r>
              <a:rPr lang="en-US" dirty="0"/>
              <a:t> z </a:t>
            </a:r>
            <a:r>
              <a:rPr lang="en-US" dirty="0" err="1"/>
              <a:t>cisterny</a:t>
            </a:r>
            <a:r>
              <a:rPr lang="en-US" dirty="0"/>
              <a:t> z </a:t>
            </a:r>
            <a:r>
              <a:rPr lang="en-US" dirty="0" err="1"/>
              <a:t>chemičky</a:t>
            </a:r>
            <a:r>
              <a:rPr lang="en-US" dirty="0"/>
              <a:t> v </a:t>
            </a:r>
            <a:r>
              <a:rPr lang="en-US" dirty="0" err="1"/>
              <a:t>Ústí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Labem</a:t>
            </a:r>
            <a:r>
              <a:rPr lang="cs-CZ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následky</a:t>
            </a:r>
            <a:r>
              <a:rPr lang="en-US" dirty="0"/>
              <a:t> </a:t>
            </a:r>
            <a:r>
              <a:rPr lang="en-US" dirty="0" err="1"/>
              <a:t>otravy</a:t>
            </a:r>
            <a:r>
              <a:rPr lang="en-US" dirty="0"/>
              <a:t> </a:t>
            </a:r>
            <a:r>
              <a:rPr lang="en-US" dirty="0" err="1"/>
              <a:t>tehdy</a:t>
            </a:r>
            <a:r>
              <a:rPr lang="en-US" dirty="0"/>
              <a:t> </a:t>
            </a:r>
            <a:r>
              <a:rPr lang="en-US" dirty="0" err="1"/>
              <a:t>zemřelo</a:t>
            </a:r>
            <a:r>
              <a:rPr lang="en-US" dirty="0"/>
              <a:t> </a:t>
            </a:r>
            <a:r>
              <a:rPr lang="en-US" dirty="0" err="1"/>
              <a:t>sedm</a:t>
            </a:r>
            <a:r>
              <a:rPr lang="en-US" dirty="0"/>
              <a:t> </a:t>
            </a:r>
            <a:r>
              <a:rPr lang="en-US" dirty="0" err="1"/>
              <a:t>sovětských</a:t>
            </a:r>
            <a:r>
              <a:rPr lang="en-US" dirty="0"/>
              <a:t> </a:t>
            </a:r>
            <a:r>
              <a:rPr lang="en-US" dirty="0" err="1"/>
              <a:t>vojáků</a:t>
            </a:r>
            <a:r>
              <a:rPr lang="en-US" dirty="0"/>
              <a:t> a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Čech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1556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DC5C927F-4916-4C28-92F5-9DFC3445A67A}"/>
              </a:ext>
            </a:extLst>
          </p:cNvPr>
          <p:cNvSpPr/>
          <p:nvPr/>
        </p:nvSpPr>
        <p:spPr>
          <a:xfrm>
            <a:off x="218660" y="2744118"/>
            <a:ext cx="117480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Fischerova</a:t>
            </a:r>
            <a:r>
              <a:rPr lang="en-US" b="1" dirty="0"/>
              <a:t>–</a:t>
            </a:r>
            <a:r>
              <a:rPr lang="en-US" b="1" dirty="0" err="1"/>
              <a:t>Tropschova</a:t>
            </a:r>
            <a:r>
              <a:rPr lang="en-US" b="1" dirty="0"/>
              <a:t> </a:t>
            </a:r>
            <a:r>
              <a:rPr lang="en-US" b="1" dirty="0" err="1"/>
              <a:t>syntéza</a:t>
            </a:r>
            <a:r>
              <a:rPr lang="en-US" b="1" dirty="0"/>
              <a:t> </a:t>
            </a:r>
            <a:r>
              <a:rPr lang="en-US" dirty="0"/>
              <a:t>je </a:t>
            </a:r>
            <a:r>
              <a:rPr lang="en-US" dirty="0" err="1"/>
              <a:t>katalyzovaná</a:t>
            </a:r>
            <a:r>
              <a:rPr lang="en-US" dirty="0"/>
              <a:t> </a:t>
            </a:r>
            <a:r>
              <a:rPr lang="en-US" dirty="0" err="1"/>
              <a:t>chemická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,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oxid</a:t>
            </a:r>
            <a:r>
              <a:rPr lang="en-US" dirty="0"/>
              <a:t> </a:t>
            </a:r>
            <a:r>
              <a:rPr lang="en-US" dirty="0" err="1"/>
              <a:t>uhelnatý</a:t>
            </a:r>
            <a:r>
              <a:rPr lang="en-US" dirty="0"/>
              <a:t> a </a:t>
            </a:r>
            <a:r>
              <a:rPr lang="en-US" dirty="0" err="1"/>
              <a:t>vodík</a:t>
            </a:r>
            <a:r>
              <a:rPr lang="en-US" dirty="0"/>
              <a:t>, </a:t>
            </a:r>
            <a:r>
              <a:rPr lang="en-US" dirty="0" err="1"/>
              <a:t>příp</a:t>
            </a:r>
            <a:r>
              <a:rPr lang="en-US" dirty="0"/>
              <a:t>. </a:t>
            </a:r>
            <a:r>
              <a:rPr lang="en-US" dirty="0" err="1"/>
              <a:t>methan</a:t>
            </a:r>
            <a:r>
              <a:rPr lang="en-US" dirty="0"/>
              <a:t> za </a:t>
            </a:r>
            <a:r>
              <a:rPr lang="en-US" dirty="0" err="1"/>
              <a:t>teploty</a:t>
            </a:r>
            <a:r>
              <a:rPr lang="en-US" dirty="0"/>
              <a:t> 200-350 °C a pod </a:t>
            </a:r>
            <a:r>
              <a:rPr lang="en-US" dirty="0" err="1"/>
              <a:t>velkým</a:t>
            </a:r>
            <a:r>
              <a:rPr lang="en-US" dirty="0"/>
              <a:t> </a:t>
            </a:r>
            <a:r>
              <a:rPr lang="en-US" dirty="0" err="1"/>
              <a:t>tlakem</a:t>
            </a:r>
            <a:r>
              <a:rPr lang="en-US" dirty="0"/>
              <a:t> </a:t>
            </a:r>
            <a:r>
              <a:rPr lang="en-US" dirty="0" err="1"/>
              <a:t>přeměňovány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kapalné</a:t>
            </a:r>
            <a:r>
              <a:rPr lang="en-US" dirty="0"/>
              <a:t> </a:t>
            </a:r>
            <a:r>
              <a:rPr lang="en-US" dirty="0" err="1"/>
              <a:t>uhlovodíky</a:t>
            </a:r>
            <a:r>
              <a:rPr lang="en-US" dirty="0"/>
              <a:t>. </a:t>
            </a:r>
            <a:r>
              <a:rPr lang="en-US" dirty="0" err="1"/>
              <a:t>Obvyklé</a:t>
            </a:r>
            <a:r>
              <a:rPr lang="en-US" dirty="0"/>
              <a:t> </a:t>
            </a:r>
            <a:r>
              <a:rPr lang="en-US" dirty="0" err="1"/>
              <a:t>katalyzátory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za </a:t>
            </a:r>
            <a:r>
              <a:rPr lang="en-US" dirty="0" err="1"/>
              <a:t>základ</a:t>
            </a:r>
            <a:r>
              <a:rPr lang="en-US" dirty="0"/>
              <a:t> </a:t>
            </a:r>
            <a:r>
              <a:rPr lang="en-US" dirty="0" err="1"/>
              <a:t>železo</a:t>
            </a:r>
            <a:r>
              <a:rPr lang="en-US" dirty="0"/>
              <a:t> a </a:t>
            </a:r>
            <a:r>
              <a:rPr lang="en-US" dirty="0" err="1"/>
              <a:t>kobalt</a:t>
            </a:r>
            <a:r>
              <a:rPr lang="en-US" dirty="0"/>
              <a:t>. </a:t>
            </a:r>
            <a:r>
              <a:rPr lang="en-US" dirty="0" err="1"/>
              <a:t>Hlavním</a:t>
            </a:r>
            <a:r>
              <a:rPr lang="en-US" dirty="0"/>
              <a:t> </a:t>
            </a:r>
            <a:r>
              <a:rPr lang="en-US" dirty="0" err="1"/>
              <a:t>účelem</a:t>
            </a:r>
            <a:r>
              <a:rPr lang="en-US" dirty="0"/>
              <a:t>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syntézy</a:t>
            </a:r>
            <a:r>
              <a:rPr lang="en-US" dirty="0"/>
              <a:t> je </a:t>
            </a:r>
            <a:r>
              <a:rPr lang="en-US" dirty="0" err="1"/>
              <a:t>výroba</a:t>
            </a:r>
            <a:r>
              <a:rPr lang="en-US" dirty="0"/>
              <a:t> </a:t>
            </a:r>
            <a:r>
              <a:rPr lang="en-US" dirty="0" err="1"/>
              <a:t>umělé</a:t>
            </a:r>
            <a:r>
              <a:rPr lang="en-US" dirty="0"/>
              <a:t> </a:t>
            </a:r>
            <a:r>
              <a:rPr lang="en-US" dirty="0" err="1"/>
              <a:t>náhrady</a:t>
            </a:r>
            <a:r>
              <a:rPr lang="en-US" dirty="0"/>
              <a:t> ropy. </a:t>
            </a:r>
          </a:p>
          <a:p>
            <a:pPr algn="ctr"/>
            <a:r>
              <a:rPr lang="en-US" dirty="0"/>
              <a:t>2 CH</a:t>
            </a:r>
            <a:r>
              <a:rPr lang="en-US" baseline="-25000" dirty="0"/>
              <a:t>4</a:t>
            </a:r>
            <a:r>
              <a:rPr lang="en-US" dirty="0"/>
              <a:t> + O</a:t>
            </a:r>
            <a:r>
              <a:rPr lang="en-US" baseline="-25000" dirty="0"/>
              <a:t>2</a:t>
            </a:r>
            <a:r>
              <a:rPr lang="en-US" dirty="0"/>
              <a:t> → 8 H</a:t>
            </a:r>
            <a:r>
              <a:rPr lang="en-US" baseline="-25000" dirty="0"/>
              <a:t>2</a:t>
            </a:r>
            <a:r>
              <a:rPr lang="en-US" dirty="0"/>
              <a:t> + 2CO </a:t>
            </a:r>
          </a:p>
          <a:p>
            <a:pPr algn="ctr"/>
            <a:r>
              <a:rPr lang="en-US" dirty="0"/>
              <a:t>(2n + 1) H</a:t>
            </a:r>
            <a:r>
              <a:rPr lang="en-US" baseline="-25000" dirty="0"/>
              <a:t>2</a:t>
            </a:r>
            <a:r>
              <a:rPr lang="en-US" dirty="0"/>
              <a:t> + n CO → C</a:t>
            </a:r>
            <a:r>
              <a:rPr lang="en-US" baseline="-25000" dirty="0"/>
              <a:t>n</a:t>
            </a:r>
            <a:r>
              <a:rPr lang="en-US" dirty="0"/>
              <a:t>H</a:t>
            </a:r>
            <a:r>
              <a:rPr lang="en-US" baseline="-25000" dirty="0"/>
              <a:t>2n+2</a:t>
            </a:r>
            <a:r>
              <a:rPr lang="en-US" dirty="0"/>
              <a:t> + n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endParaRPr lang="en-US" dirty="0"/>
          </a:p>
          <a:p>
            <a:r>
              <a:rPr lang="cs-CZ" dirty="0"/>
              <a:t>  </a:t>
            </a:r>
            <a:r>
              <a:rPr lang="en-US" dirty="0" err="1"/>
              <a:t>Vzniklé</a:t>
            </a:r>
            <a:r>
              <a:rPr lang="en-US" dirty="0"/>
              <a:t> </a:t>
            </a:r>
            <a:r>
              <a:rPr lang="en-US" dirty="0" err="1"/>
              <a:t>uhlovodíky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rozděleny</a:t>
            </a:r>
            <a:r>
              <a:rPr lang="en-US" dirty="0"/>
              <a:t> </a:t>
            </a:r>
            <a:r>
              <a:rPr lang="en-US" dirty="0" err="1"/>
              <a:t>frakční</a:t>
            </a:r>
            <a:r>
              <a:rPr lang="en-US" dirty="0"/>
              <a:t> </a:t>
            </a:r>
            <a:r>
              <a:rPr lang="en-US" dirty="0" err="1"/>
              <a:t>destilací</a:t>
            </a:r>
            <a:r>
              <a:rPr lang="en-US" dirty="0"/>
              <a:t> a </a:t>
            </a:r>
            <a:r>
              <a:rPr lang="en-US" dirty="0" err="1"/>
              <a:t>rafinovány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klasická</a:t>
            </a:r>
            <a:r>
              <a:rPr lang="en-US" dirty="0"/>
              <a:t> </a:t>
            </a:r>
            <a:r>
              <a:rPr lang="en-US" dirty="0" err="1"/>
              <a:t>ropa</a:t>
            </a:r>
            <a:r>
              <a:rPr lang="en-US" dirty="0"/>
              <a:t>. Oxid </a:t>
            </a:r>
            <a:r>
              <a:rPr lang="en-US" dirty="0" err="1"/>
              <a:t>uhelnatý</a:t>
            </a:r>
            <a:r>
              <a:rPr lang="en-US" dirty="0"/>
              <a:t> a </a:t>
            </a:r>
            <a:r>
              <a:rPr lang="en-US" dirty="0" err="1"/>
              <a:t>vodík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vyrobit</a:t>
            </a:r>
            <a:r>
              <a:rPr lang="en-US" dirty="0"/>
              <a:t> </a:t>
            </a:r>
            <a:r>
              <a:rPr lang="en-US" dirty="0" err="1"/>
              <a:t>částečnou</a:t>
            </a:r>
            <a:r>
              <a:rPr lang="en-US" dirty="0"/>
              <a:t> </a:t>
            </a:r>
            <a:r>
              <a:rPr lang="en-US" dirty="0" err="1"/>
              <a:t>oxidací</a:t>
            </a:r>
            <a:r>
              <a:rPr lang="en-US" dirty="0"/>
              <a:t> </a:t>
            </a:r>
            <a:r>
              <a:rPr lang="en-US" dirty="0" err="1"/>
              <a:t>uhlí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biomasy</a:t>
            </a:r>
            <a:r>
              <a:rPr lang="en-US" dirty="0"/>
              <a:t> (viz </a:t>
            </a:r>
            <a:r>
              <a:rPr lang="en-US" dirty="0" err="1"/>
              <a:t>zplyňování</a:t>
            </a:r>
            <a:r>
              <a:rPr lang="en-US" dirty="0"/>
              <a:t>). </a:t>
            </a:r>
            <a:r>
              <a:rPr lang="en-US" dirty="0" err="1"/>
              <a:t>Zdrojem</a:t>
            </a:r>
            <a:r>
              <a:rPr lang="en-US" dirty="0"/>
              <a:t> </a:t>
            </a:r>
            <a:r>
              <a:rPr lang="en-US" dirty="0" err="1"/>
              <a:t>methanu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zemní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. </a:t>
            </a:r>
          </a:p>
          <a:p>
            <a:endParaRPr lang="cs-CZ" dirty="0"/>
          </a:p>
          <a:p>
            <a:r>
              <a:rPr lang="cs-CZ" dirty="0"/>
              <a:t>   </a:t>
            </a:r>
            <a:r>
              <a:rPr lang="en-US" dirty="0" err="1"/>
              <a:t>Tuto</a:t>
            </a:r>
            <a:r>
              <a:rPr lang="en-US" dirty="0"/>
              <a:t> </a:t>
            </a:r>
            <a:r>
              <a:rPr lang="en-US" dirty="0" err="1"/>
              <a:t>syntézu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velkém</a:t>
            </a:r>
            <a:r>
              <a:rPr lang="en-US" dirty="0"/>
              <a:t> </a:t>
            </a:r>
            <a:r>
              <a:rPr lang="en-US" dirty="0" err="1"/>
              <a:t>měřítku</a:t>
            </a:r>
            <a:r>
              <a:rPr lang="en-US" dirty="0"/>
              <a:t> </a:t>
            </a:r>
            <a:r>
              <a:rPr lang="en-US" dirty="0" err="1"/>
              <a:t>používaly</a:t>
            </a:r>
            <a:r>
              <a:rPr lang="en-US" dirty="0"/>
              <a:t> </a:t>
            </a:r>
            <a:r>
              <a:rPr lang="en-US" dirty="0" err="1"/>
              <a:t>Japonsko</a:t>
            </a:r>
            <a:r>
              <a:rPr lang="en-US" dirty="0"/>
              <a:t> a </a:t>
            </a:r>
            <a:r>
              <a:rPr lang="en-US" dirty="0" err="1"/>
              <a:t>nacistické</a:t>
            </a:r>
            <a:r>
              <a:rPr lang="en-US" dirty="0"/>
              <a:t> </a:t>
            </a:r>
            <a:r>
              <a:rPr lang="en-US" dirty="0" err="1"/>
              <a:t>Německo</a:t>
            </a:r>
            <a:r>
              <a:rPr lang="en-US" dirty="0"/>
              <a:t> </a:t>
            </a:r>
            <a:r>
              <a:rPr lang="en-US" dirty="0" err="1"/>
              <a:t>během</a:t>
            </a:r>
            <a:r>
              <a:rPr lang="en-US" dirty="0"/>
              <a:t> </a:t>
            </a:r>
            <a:r>
              <a:rPr lang="en-US" dirty="0" err="1"/>
              <a:t>druhé</a:t>
            </a:r>
            <a:r>
              <a:rPr lang="en-US" dirty="0"/>
              <a:t> </a:t>
            </a:r>
            <a:r>
              <a:rPr lang="en-US" dirty="0" err="1"/>
              <a:t>světové</a:t>
            </a:r>
            <a:r>
              <a:rPr lang="en-US" dirty="0"/>
              <a:t> </a:t>
            </a:r>
            <a:r>
              <a:rPr lang="en-US" dirty="0" err="1"/>
              <a:t>války</a:t>
            </a:r>
            <a:r>
              <a:rPr lang="en-US" dirty="0"/>
              <a:t> a </a:t>
            </a:r>
            <a:r>
              <a:rPr lang="en-US" dirty="0" err="1"/>
              <a:t>Jihoafrická</a:t>
            </a:r>
            <a:r>
              <a:rPr lang="en-US" dirty="0"/>
              <a:t> </a:t>
            </a:r>
            <a:r>
              <a:rPr lang="en-US" dirty="0" err="1"/>
              <a:t>republika</a:t>
            </a:r>
            <a:r>
              <a:rPr lang="en-US" dirty="0"/>
              <a:t> za </a:t>
            </a:r>
            <a:r>
              <a:rPr lang="en-US" dirty="0" err="1"/>
              <a:t>apartheidu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tyto</a:t>
            </a:r>
            <a:r>
              <a:rPr lang="en-US" dirty="0"/>
              <a:t> </a:t>
            </a:r>
            <a:r>
              <a:rPr lang="en-US" dirty="0" err="1"/>
              <a:t>země</a:t>
            </a:r>
            <a:r>
              <a:rPr lang="en-US" dirty="0"/>
              <a:t> </a:t>
            </a:r>
            <a:r>
              <a:rPr lang="en-US" dirty="0" err="1"/>
              <a:t>neměly</a:t>
            </a:r>
            <a:r>
              <a:rPr lang="en-US" dirty="0"/>
              <a:t> </a:t>
            </a:r>
            <a:r>
              <a:rPr lang="en-US" dirty="0" err="1"/>
              <a:t>přístup</a:t>
            </a:r>
            <a:r>
              <a:rPr lang="en-US" dirty="0"/>
              <a:t> k </a:t>
            </a:r>
            <a:r>
              <a:rPr lang="en-US" dirty="0" err="1"/>
              <a:t>ropě</a:t>
            </a:r>
            <a:r>
              <a:rPr lang="en-US" dirty="0"/>
              <a:t> a </a:t>
            </a:r>
            <a:r>
              <a:rPr lang="en-US" dirty="0" err="1"/>
              <a:t>byly</a:t>
            </a:r>
            <a:r>
              <a:rPr lang="en-US" dirty="0"/>
              <a:t> </a:t>
            </a:r>
            <a:r>
              <a:rPr lang="en-US" dirty="0" err="1"/>
              <a:t>nuceny</a:t>
            </a:r>
            <a:r>
              <a:rPr lang="en-US" dirty="0"/>
              <a:t> </a:t>
            </a:r>
            <a:r>
              <a:rPr lang="en-US" dirty="0" err="1"/>
              <a:t>vyrábět</a:t>
            </a:r>
            <a:r>
              <a:rPr lang="en-US" dirty="0"/>
              <a:t>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náhradu</a:t>
            </a:r>
            <a:r>
              <a:rPr lang="en-US" dirty="0"/>
              <a:t> z </a:t>
            </a:r>
            <a:r>
              <a:rPr lang="en-US" dirty="0" err="1"/>
              <a:t>uhlí</a:t>
            </a:r>
            <a:r>
              <a:rPr lang="en-US" dirty="0"/>
              <a:t>. V </a:t>
            </a:r>
            <a:r>
              <a:rPr lang="en-US" dirty="0" err="1"/>
              <a:t>současnosti</a:t>
            </a:r>
            <a:r>
              <a:rPr lang="en-US" dirty="0"/>
              <a:t> je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význam</a:t>
            </a:r>
            <a:r>
              <a:rPr lang="en-US" dirty="0"/>
              <a:t> </a:t>
            </a:r>
            <a:r>
              <a:rPr lang="en-US" dirty="0" err="1"/>
              <a:t>nízký</a:t>
            </a:r>
            <a:r>
              <a:rPr lang="en-US" dirty="0"/>
              <a:t> z </a:t>
            </a:r>
            <a:r>
              <a:rPr lang="en-US" dirty="0" err="1"/>
              <a:t>důvodu</a:t>
            </a:r>
            <a:r>
              <a:rPr lang="en-US" dirty="0"/>
              <a:t> </a:t>
            </a:r>
            <a:r>
              <a:rPr lang="en-US" dirty="0" err="1"/>
              <a:t>vysokých</a:t>
            </a:r>
            <a:r>
              <a:rPr lang="en-US" dirty="0"/>
              <a:t> </a:t>
            </a:r>
            <a:r>
              <a:rPr lang="en-US" dirty="0" err="1"/>
              <a:t>finančních</a:t>
            </a:r>
            <a:r>
              <a:rPr lang="en-US" dirty="0"/>
              <a:t> </a:t>
            </a:r>
            <a:r>
              <a:rPr lang="en-US" dirty="0" err="1"/>
              <a:t>nákladů</a:t>
            </a:r>
            <a:r>
              <a:rPr lang="en-US" dirty="0"/>
              <a:t> a </a:t>
            </a:r>
            <a:r>
              <a:rPr lang="en-US" dirty="0" err="1"/>
              <a:t>relativně</a:t>
            </a:r>
            <a:r>
              <a:rPr lang="en-US" dirty="0"/>
              <a:t> </a:t>
            </a:r>
            <a:r>
              <a:rPr lang="en-US" dirty="0" err="1"/>
              <a:t>nízké</a:t>
            </a:r>
            <a:r>
              <a:rPr lang="en-US" dirty="0"/>
              <a:t> </a:t>
            </a:r>
            <a:r>
              <a:rPr lang="en-US" dirty="0" err="1"/>
              <a:t>ceny</a:t>
            </a:r>
            <a:r>
              <a:rPr lang="en-US" dirty="0"/>
              <a:t> </a:t>
            </a:r>
            <a:r>
              <a:rPr lang="en-US" dirty="0" err="1"/>
              <a:t>klasické</a:t>
            </a:r>
            <a:r>
              <a:rPr lang="en-US" dirty="0"/>
              <a:t> ropy. </a:t>
            </a:r>
          </a:p>
          <a:p>
            <a:r>
              <a:rPr lang="cs-CZ" dirty="0"/>
              <a:t>   </a:t>
            </a:r>
            <a:r>
              <a:rPr lang="en-US" dirty="0"/>
              <a:t>O </a:t>
            </a:r>
            <a:r>
              <a:rPr lang="en-US" dirty="0" err="1"/>
              <a:t>využití</a:t>
            </a:r>
            <a:r>
              <a:rPr lang="en-US" dirty="0"/>
              <a:t>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metody</a:t>
            </a:r>
            <a:r>
              <a:rPr lang="en-US" dirty="0"/>
              <a:t> se </a:t>
            </a:r>
            <a:r>
              <a:rPr lang="en-US" dirty="0" err="1"/>
              <a:t>uvažuje</a:t>
            </a:r>
            <a:r>
              <a:rPr lang="en-US" dirty="0"/>
              <a:t> </a:t>
            </a:r>
            <a:r>
              <a:rPr lang="en-US" dirty="0" err="1"/>
              <a:t>také</a:t>
            </a:r>
            <a:r>
              <a:rPr lang="en-US" dirty="0"/>
              <a:t> v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odlehlých</a:t>
            </a:r>
            <a:r>
              <a:rPr lang="en-US" dirty="0"/>
              <a:t> </a:t>
            </a:r>
            <a:r>
              <a:rPr lang="en-US" dirty="0" err="1"/>
              <a:t>nalezišť</a:t>
            </a:r>
            <a:r>
              <a:rPr lang="en-US" dirty="0"/>
              <a:t> </a:t>
            </a:r>
            <a:r>
              <a:rPr lang="en-US" dirty="0" err="1"/>
              <a:t>zemního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, </a:t>
            </a:r>
            <a:r>
              <a:rPr lang="en-US" dirty="0" err="1"/>
              <a:t>čímž</a:t>
            </a:r>
            <a:r>
              <a:rPr lang="en-US" dirty="0"/>
              <a:t> by se </a:t>
            </a:r>
            <a:r>
              <a:rPr lang="en-US" dirty="0" err="1"/>
              <a:t>snížily</a:t>
            </a:r>
            <a:r>
              <a:rPr lang="en-US" dirty="0"/>
              <a:t> </a:t>
            </a:r>
            <a:r>
              <a:rPr lang="en-US" dirty="0" err="1"/>
              <a:t>náklady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transport. </a:t>
            </a:r>
          </a:p>
        </p:txBody>
      </p:sp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8B616A53-C8B8-4F96-9ECF-8956D7A90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82" y="209824"/>
            <a:ext cx="4317310" cy="242937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59EFE4B-1F4E-42D8-A5A2-1D64F185FB1C}"/>
              </a:ext>
            </a:extLst>
          </p:cNvPr>
          <p:cNvSpPr/>
          <p:nvPr/>
        </p:nvSpPr>
        <p:spPr>
          <a:xfrm>
            <a:off x="218660" y="315604"/>
            <a:ext cx="4902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Fischerova</a:t>
            </a:r>
            <a:r>
              <a:rPr lang="en-US" sz="2800" b="1" dirty="0"/>
              <a:t>–</a:t>
            </a:r>
            <a:r>
              <a:rPr lang="en-US" sz="2800" b="1" dirty="0" err="1"/>
              <a:t>Tropschova</a:t>
            </a:r>
            <a:r>
              <a:rPr lang="en-US" sz="2800" b="1" dirty="0"/>
              <a:t> </a:t>
            </a:r>
            <a:r>
              <a:rPr lang="en-US" sz="2800" b="1" dirty="0" err="1"/>
              <a:t>syntéza</a:t>
            </a:r>
            <a:r>
              <a:rPr lang="en-US" sz="2800" b="1" dirty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5791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FAE55B4C-C11E-4FB2-958B-E6BD6C39D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43" y="464044"/>
            <a:ext cx="7898296" cy="59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03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DE151-8D11-4C8F-95FC-778A0166D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1866379"/>
            <a:ext cx="3916907" cy="1325563"/>
          </a:xfrm>
        </p:spPr>
        <p:txBody>
          <a:bodyPr/>
          <a:lstStyle/>
          <a:p>
            <a:r>
              <a:rPr lang="cs-CZ" dirty="0"/>
              <a:t>Zpracování ropy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06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34A595B-AC71-4260-B4B3-C36A2302B63E}"/>
              </a:ext>
            </a:extLst>
          </p:cNvPr>
          <p:cNvSpPr/>
          <p:nvPr/>
        </p:nvSpPr>
        <p:spPr>
          <a:xfrm>
            <a:off x="99391" y="1015793"/>
            <a:ext cx="119932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Koksárenský</a:t>
            </a:r>
            <a:r>
              <a:rPr lang="en-US" b="1" dirty="0"/>
              <a:t> </a:t>
            </a:r>
            <a:r>
              <a:rPr lang="en-US" b="1" dirty="0" err="1"/>
              <a:t>plyn</a:t>
            </a:r>
            <a:r>
              <a:rPr lang="en-US" b="1" dirty="0"/>
              <a:t> </a:t>
            </a:r>
            <a:r>
              <a:rPr lang="en-US" dirty="0"/>
              <a:t>je </a:t>
            </a:r>
            <a:r>
              <a:rPr lang="en-US" dirty="0" err="1"/>
              <a:t>směs</a:t>
            </a:r>
            <a:r>
              <a:rPr lang="en-US" dirty="0"/>
              <a:t> </a:t>
            </a:r>
            <a:r>
              <a:rPr lang="en-US" dirty="0" err="1"/>
              <a:t>plynů</a:t>
            </a:r>
            <a:r>
              <a:rPr lang="en-US" dirty="0"/>
              <a:t> </a:t>
            </a:r>
            <a:r>
              <a:rPr lang="en-US" dirty="0" err="1"/>
              <a:t>vznikající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koksování</a:t>
            </a:r>
            <a:r>
              <a:rPr lang="en-US" dirty="0"/>
              <a:t> </a:t>
            </a:r>
            <a:r>
              <a:rPr lang="en-US" dirty="0" err="1"/>
              <a:t>černého</a:t>
            </a:r>
            <a:r>
              <a:rPr lang="en-US" dirty="0"/>
              <a:t> </a:t>
            </a:r>
            <a:r>
              <a:rPr lang="en-US" dirty="0" err="1"/>
              <a:t>uhlí</a:t>
            </a:r>
            <a:r>
              <a:rPr lang="en-US" dirty="0"/>
              <a:t>. Pro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využití</a:t>
            </a:r>
            <a:r>
              <a:rPr lang="en-US" dirty="0"/>
              <a:t> je </a:t>
            </a:r>
            <a:r>
              <a:rPr lang="en-US" dirty="0" err="1"/>
              <a:t>nutno</a:t>
            </a:r>
            <a:r>
              <a:rPr lang="en-US" dirty="0"/>
              <a:t> ho </a:t>
            </a:r>
            <a:r>
              <a:rPr lang="en-US" dirty="0" err="1"/>
              <a:t>vyčistit</a:t>
            </a:r>
            <a:r>
              <a:rPr lang="en-US" dirty="0"/>
              <a:t>, </a:t>
            </a:r>
            <a:r>
              <a:rPr lang="en-US" dirty="0" err="1"/>
              <a:t>přičemž</a:t>
            </a:r>
            <a:r>
              <a:rPr lang="en-US" dirty="0"/>
              <a:t> se </a:t>
            </a:r>
            <a:r>
              <a:rPr lang="en-US" dirty="0" err="1"/>
              <a:t>odstraňují</a:t>
            </a:r>
            <a:r>
              <a:rPr lang="en-US" dirty="0"/>
              <a:t>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dehet</a:t>
            </a:r>
            <a:r>
              <a:rPr lang="en-US" dirty="0"/>
              <a:t>, benzol, </a:t>
            </a:r>
            <a:r>
              <a:rPr lang="en-US" dirty="0" err="1"/>
              <a:t>sulfan</a:t>
            </a:r>
            <a:r>
              <a:rPr lang="en-US" dirty="0"/>
              <a:t>, </a:t>
            </a:r>
            <a:r>
              <a:rPr lang="en-US" dirty="0" err="1"/>
              <a:t>naftalen</a:t>
            </a:r>
            <a:r>
              <a:rPr lang="en-US" dirty="0"/>
              <a:t> a </a:t>
            </a:r>
            <a:r>
              <a:rPr lang="en-US" dirty="0" err="1"/>
              <a:t>amoniak</a:t>
            </a:r>
            <a:r>
              <a:rPr lang="en-US" dirty="0"/>
              <a:t>. </a:t>
            </a:r>
            <a:r>
              <a:rPr lang="en-US" dirty="0" err="1"/>
              <a:t>Jedná</a:t>
            </a:r>
            <a:r>
              <a:rPr lang="en-US" dirty="0"/>
              <a:t> se o </a:t>
            </a:r>
            <a:r>
              <a:rPr lang="en-US" dirty="0" err="1"/>
              <a:t>hořlavý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 </a:t>
            </a:r>
            <a:r>
              <a:rPr lang="en-US" dirty="0" err="1"/>
              <a:t>charakteristického</a:t>
            </a:r>
            <a:r>
              <a:rPr lang="en-US" dirty="0"/>
              <a:t> </a:t>
            </a:r>
            <a:r>
              <a:rPr lang="en-US" dirty="0" err="1"/>
              <a:t>zápachu</a:t>
            </a:r>
            <a:r>
              <a:rPr lang="en-US" dirty="0"/>
              <a:t>.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mj</a:t>
            </a:r>
            <a:r>
              <a:rPr lang="en-US" dirty="0"/>
              <a:t>. </a:t>
            </a:r>
            <a:r>
              <a:rPr lang="en-US" dirty="0" err="1"/>
              <a:t>vodík</a:t>
            </a:r>
            <a:r>
              <a:rPr lang="en-US" dirty="0"/>
              <a:t> (</a:t>
            </a:r>
            <a:r>
              <a:rPr lang="en-US" dirty="0" err="1"/>
              <a:t>až</a:t>
            </a:r>
            <a:r>
              <a:rPr lang="en-US" dirty="0"/>
              <a:t> 60 %), </a:t>
            </a:r>
            <a:r>
              <a:rPr lang="en-US" dirty="0" err="1"/>
              <a:t>methan</a:t>
            </a:r>
            <a:r>
              <a:rPr lang="en-US" dirty="0"/>
              <a:t> a </a:t>
            </a:r>
            <a:r>
              <a:rPr lang="en-US" dirty="0" err="1"/>
              <a:t>oxid</a:t>
            </a:r>
            <a:r>
              <a:rPr lang="en-US" dirty="0"/>
              <a:t> </a:t>
            </a:r>
            <a:r>
              <a:rPr lang="en-US" dirty="0" err="1"/>
              <a:t>uhelnatý</a:t>
            </a:r>
            <a:r>
              <a:rPr lang="en-US" dirty="0"/>
              <a:t> (</a:t>
            </a:r>
            <a:r>
              <a:rPr lang="en-US" dirty="0" err="1"/>
              <a:t>až</a:t>
            </a:r>
            <a:r>
              <a:rPr lang="en-US" dirty="0"/>
              <a:t> 10 %). </a:t>
            </a:r>
            <a:r>
              <a:rPr lang="en-US" dirty="0" err="1"/>
              <a:t>Vzhledem</a:t>
            </a:r>
            <a:r>
              <a:rPr lang="en-US" dirty="0"/>
              <a:t> k </a:t>
            </a:r>
            <a:r>
              <a:rPr lang="en-US" dirty="0" err="1"/>
              <a:t>obsahu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uhelnatého</a:t>
            </a:r>
            <a:r>
              <a:rPr lang="en-US" dirty="0"/>
              <a:t> je </a:t>
            </a:r>
            <a:r>
              <a:rPr lang="en-US" dirty="0" err="1"/>
              <a:t>jedovatý</a:t>
            </a:r>
            <a:r>
              <a:rPr lang="en-US" dirty="0"/>
              <a:t>. </a:t>
            </a:r>
            <a:r>
              <a:rPr lang="en-US" dirty="0" err="1"/>
              <a:t>Kromě</a:t>
            </a:r>
            <a:r>
              <a:rPr lang="en-US" dirty="0"/>
              <a:t> </a:t>
            </a:r>
            <a:r>
              <a:rPr lang="en-US" dirty="0" err="1"/>
              <a:t>použití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zdroje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se </a:t>
            </a:r>
            <a:r>
              <a:rPr lang="en-US" dirty="0" err="1"/>
              <a:t>koksárenský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 </a:t>
            </a:r>
            <a:r>
              <a:rPr lang="en-US" dirty="0" err="1"/>
              <a:t>používá</a:t>
            </a:r>
            <a:r>
              <a:rPr lang="en-US" dirty="0"/>
              <a:t> </a:t>
            </a:r>
            <a:r>
              <a:rPr lang="en-US" dirty="0" err="1"/>
              <a:t>také</a:t>
            </a:r>
            <a:r>
              <a:rPr lang="en-US" dirty="0"/>
              <a:t> pro </a:t>
            </a:r>
            <a:r>
              <a:rPr lang="en-US" dirty="0" err="1"/>
              <a:t>spalování</a:t>
            </a:r>
            <a:r>
              <a:rPr lang="en-US" dirty="0"/>
              <a:t>.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výhřevnost</a:t>
            </a:r>
            <a:r>
              <a:rPr lang="en-US" dirty="0"/>
              <a:t> je </a:t>
            </a:r>
            <a:r>
              <a:rPr lang="cs-CZ" dirty="0"/>
              <a:t>cca </a:t>
            </a:r>
            <a:r>
              <a:rPr lang="en-US" dirty="0"/>
              <a:t>15,62 MJ/m³. </a:t>
            </a:r>
            <a:endParaRPr lang="cs-CZ" dirty="0"/>
          </a:p>
          <a:p>
            <a:r>
              <a:rPr lang="cs-CZ" dirty="0">
                <a:cs typeface="Arial" panose="020B0604020202020204" pitchFamily="34" charset="0"/>
              </a:rPr>
              <a:t>Dnes se koksárenský plyn využívá v chemických provozech buď jako palivo, nebo se dále zpracovává (výroba methanolu, </a:t>
            </a:r>
            <a:r>
              <a:rPr lang="cs-CZ" dirty="0" err="1">
                <a:cs typeface="Arial" panose="020B0604020202020204" pitchFamily="34" charset="0"/>
              </a:rPr>
              <a:t>methylaminu</a:t>
            </a:r>
            <a:r>
              <a:rPr lang="cs-CZ" dirty="0">
                <a:cs typeface="Arial" panose="020B0604020202020204" pitchFamily="34" charset="0"/>
              </a:rPr>
              <a:t>, ethylenu aj.).</a:t>
            </a:r>
          </a:p>
          <a:p>
            <a:endParaRPr lang="cs-CZ" dirty="0">
              <a:cs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515D5C-C7E8-417F-A7F4-270F40957334}"/>
              </a:ext>
            </a:extLst>
          </p:cNvPr>
          <p:cNvSpPr/>
          <p:nvPr/>
        </p:nvSpPr>
        <p:spPr>
          <a:xfrm>
            <a:off x="273364" y="315603"/>
            <a:ext cx="2848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Koksárenský</a:t>
            </a:r>
            <a:r>
              <a:rPr lang="en-US" sz="2800" b="1" dirty="0"/>
              <a:t> </a:t>
            </a:r>
            <a:r>
              <a:rPr lang="en-US" sz="2800" b="1" dirty="0" err="1"/>
              <a:t>plyn</a:t>
            </a:r>
            <a:r>
              <a:rPr lang="en-US" sz="2800" b="1" dirty="0"/>
              <a:t> </a:t>
            </a:r>
            <a:endParaRPr lang="en-US" sz="28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0850373-588B-4DB2-9FED-2AB0E6590772}"/>
              </a:ext>
            </a:extLst>
          </p:cNvPr>
          <p:cNvSpPr/>
          <p:nvPr/>
        </p:nvSpPr>
        <p:spPr>
          <a:xfrm>
            <a:off x="273364" y="3224088"/>
            <a:ext cx="52130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Exploze</a:t>
            </a:r>
            <a:r>
              <a:rPr lang="cs-CZ" b="1" dirty="0"/>
              <a:t> koksárenského plynu</a:t>
            </a:r>
            <a:endParaRPr lang="en-US" b="1" dirty="0"/>
          </a:p>
          <a:p>
            <a:r>
              <a:rPr lang="cs-CZ" dirty="0"/>
              <a:t>   </a:t>
            </a:r>
            <a:r>
              <a:rPr lang="en-US" dirty="0" err="1"/>
              <a:t>Koksárenský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 </a:t>
            </a:r>
            <a:r>
              <a:rPr lang="en-US" dirty="0" err="1"/>
              <a:t>hrál</a:t>
            </a:r>
            <a:r>
              <a:rPr lang="en-US" dirty="0"/>
              <a:t> </a:t>
            </a:r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roli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zničení</a:t>
            </a:r>
            <a:r>
              <a:rPr lang="en-US" dirty="0"/>
              <a:t> </a:t>
            </a:r>
            <a:r>
              <a:rPr lang="en-US" dirty="0" err="1"/>
              <a:t>ostravského</a:t>
            </a:r>
            <a:r>
              <a:rPr lang="en-US" dirty="0"/>
              <a:t> </a:t>
            </a:r>
            <a:r>
              <a:rPr lang="en-US" dirty="0" err="1"/>
              <a:t>mostu</a:t>
            </a:r>
            <a:r>
              <a:rPr lang="en-US" dirty="0"/>
              <a:t> </a:t>
            </a:r>
            <a:r>
              <a:rPr lang="en-US" dirty="0" err="1"/>
              <a:t>Pionýrů</a:t>
            </a:r>
            <a:r>
              <a:rPr lang="cs-CZ" dirty="0"/>
              <a:t> dne </a:t>
            </a:r>
            <a:r>
              <a:rPr lang="en-US" dirty="0"/>
              <a:t>25. </a:t>
            </a:r>
            <a:r>
              <a:rPr lang="en-US" dirty="0" err="1"/>
              <a:t>listopadu</a:t>
            </a:r>
            <a:r>
              <a:rPr lang="en-US" dirty="0"/>
              <a:t> 1976, </a:t>
            </a:r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došlo</a:t>
            </a:r>
            <a:r>
              <a:rPr lang="en-US" dirty="0"/>
              <a:t> k </a:t>
            </a:r>
            <a:r>
              <a:rPr lang="en-US" dirty="0" err="1"/>
              <a:t>výbuchu</a:t>
            </a:r>
            <a:r>
              <a:rPr lang="en-US" dirty="0"/>
              <a:t> </a:t>
            </a:r>
            <a:r>
              <a:rPr lang="en-US" dirty="0" err="1"/>
              <a:t>nashromážděného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 v </a:t>
            </a:r>
            <a:r>
              <a:rPr lang="en-US" dirty="0" err="1"/>
              <a:t>mostní</a:t>
            </a:r>
            <a:r>
              <a:rPr lang="en-US" dirty="0"/>
              <a:t> </a:t>
            </a:r>
            <a:r>
              <a:rPr lang="en-US" dirty="0" err="1"/>
              <a:t>konstrukci</a:t>
            </a:r>
            <a:r>
              <a:rPr lang="en-US" dirty="0"/>
              <a:t>. </a:t>
            </a:r>
            <a:r>
              <a:rPr lang="cs-CZ" dirty="0"/>
              <a:t>V důsledku </a:t>
            </a:r>
            <a:r>
              <a:rPr lang="en-US" dirty="0" err="1"/>
              <a:t>poddolování</a:t>
            </a:r>
            <a:r>
              <a:rPr lang="en-US" dirty="0"/>
              <a:t> </a:t>
            </a:r>
            <a:r>
              <a:rPr lang="en-US" dirty="0" err="1"/>
              <a:t>jedné</a:t>
            </a:r>
            <a:r>
              <a:rPr lang="en-US" dirty="0"/>
              <a:t> </a:t>
            </a:r>
            <a:r>
              <a:rPr lang="en-US" dirty="0" err="1"/>
              <a:t>části</a:t>
            </a:r>
            <a:r>
              <a:rPr lang="en-US" dirty="0"/>
              <a:t> </a:t>
            </a:r>
            <a:r>
              <a:rPr lang="en-US" dirty="0" err="1"/>
              <a:t>mostní</a:t>
            </a:r>
            <a:r>
              <a:rPr lang="en-US" dirty="0"/>
              <a:t> </a:t>
            </a:r>
            <a:r>
              <a:rPr lang="en-US" dirty="0" err="1"/>
              <a:t>konstrukce</a:t>
            </a:r>
            <a:r>
              <a:rPr lang="cs-CZ" dirty="0"/>
              <a:t> došlo </a:t>
            </a:r>
            <a:r>
              <a:rPr lang="en-US" dirty="0"/>
              <a:t>k </a:t>
            </a:r>
            <a:r>
              <a:rPr lang="en-US" dirty="0" err="1"/>
              <a:t>poškození</a:t>
            </a:r>
            <a:r>
              <a:rPr lang="en-US" dirty="0"/>
              <a:t> </a:t>
            </a:r>
            <a:r>
              <a:rPr lang="en-US" dirty="0" err="1"/>
              <a:t>potrubí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bylo</a:t>
            </a:r>
            <a:r>
              <a:rPr lang="en-US" dirty="0"/>
              <a:t> </a:t>
            </a:r>
            <a:r>
              <a:rPr lang="en-US" dirty="0" err="1"/>
              <a:t>zavěšeno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mostní</a:t>
            </a:r>
            <a:r>
              <a:rPr lang="en-US" dirty="0"/>
              <a:t> </a:t>
            </a:r>
            <a:r>
              <a:rPr lang="en-US" dirty="0" err="1"/>
              <a:t>konstrukci</a:t>
            </a:r>
            <a:r>
              <a:rPr lang="en-US" dirty="0"/>
              <a:t> a </a:t>
            </a:r>
            <a:r>
              <a:rPr lang="en-US" dirty="0" err="1"/>
              <a:t>vedlo</a:t>
            </a:r>
            <a:r>
              <a:rPr lang="en-US" dirty="0"/>
              <a:t> </a:t>
            </a:r>
            <a:r>
              <a:rPr lang="en-US" dirty="0" err="1"/>
              <a:t>koksárenský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. Za </a:t>
            </a:r>
            <a:r>
              <a:rPr lang="en-US" dirty="0" err="1"/>
              <a:t>explozí</a:t>
            </a:r>
            <a:r>
              <a:rPr lang="en-US" dirty="0"/>
              <a:t> </a:t>
            </a:r>
            <a:r>
              <a:rPr lang="en-US" dirty="0" err="1"/>
              <a:t>pravděpodobně</a:t>
            </a:r>
            <a:r>
              <a:rPr lang="en-US" dirty="0"/>
              <a:t> </a:t>
            </a:r>
            <a:r>
              <a:rPr lang="en-US" dirty="0" err="1"/>
              <a:t>stojí</a:t>
            </a:r>
            <a:r>
              <a:rPr lang="en-US" dirty="0"/>
              <a:t> </a:t>
            </a:r>
            <a:r>
              <a:rPr lang="en-US" dirty="0" err="1"/>
              <a:t>jiskra</a:t>
            </a:r>
            <a:r>
              <a:rPr lang="en-US" dirty="0"/>
              <a:t> ze </a:t>
            </a:r>
            <a:r>
              <a:rPr lang="en-US" dirty="0" err="1"/>
              <a:t>sběrače</a:t>
            </a:r>
            <a:r>
              <a:rPr lang="en-US" dirty="0"/>
              <a:t> </a:t>
            </a:r>
            <a:r>
              <a:rPr lang="en-US" dirty="0" err="1"/>
              <a:t>trolejbusu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vznícení</a:t>
            </a:r>
            <a:r>
              <a:rPr lang="en-US" dirty="0"/>
              <a:t> od </a:t>
            </a:r>
            <a:r>
              <a:rPr lang="en-US" dirty="0" err="1"/>
              <a:t>pouličního</a:t>
            </a:r>
            <a:r>
              <a:rPr lang="en-US" dirty="0"/>
              <a:t> </a:t>
            </a:r>
            <a:r>
              <a:rPr lang="en-US" dirty="0" err="1"/>
              <a:t>osvětlení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mostě</a:t>
            </a:r>
            <a:r>
              <a:rPr lang="en-US" dirty="0"/>
              <a:t>. </a:t>
            </a:r>
            <a:r>
              <a:rPr lang="en-US" dirty="0" err="1"/>
              <a:t>Během</a:t>
            </a:r>
            <a:r>
              <a:rPr lang="en-US" dirty="0"/>
              <a:t> </a:t>
            </a:r>
            <a:r>
              <a:rPr lang="en-US" dirty="0" err="1"/>
              <a:t>exploze</a:t>
            </a:r>
            <a:r>
              <a:rPr lang="en-US" dirty="0"/>
              <a:t> </a:t>
            </a:r>
            <a:r>
              <a:rPr lang="en-US" dirty="0" err="1"/>
              <a:t>místem</a:t>
            </a:r>
            <a:r>
              <a:rPr lang="en-US" dirty="0"/>
              <a:t> </a:t>
            </a:r>
            <a:r>
              <a:rPr lang="en-US" dirty="0" err="1"/>
              <a:t>projížděl</a:t>
            </a:r>
            <a:r>
              <a:rPr lang="en-US" dirty="0"/>
              <a:t> </a:t>
            </a:r>
            <a:r>
              <a:rPr lang="en-US" dirty="0" err="1"/>
              <a:t>trolejbus</a:t>
            </a:r>
            <a:r>
              <a:rPr lang="en-US" dirty="0"/>
              <a:t> a </a:t>
            </a:r>
            <a:r>
              <a:rPr lang="en-US" dirty="0" err="1"/>
              <a:t>došlo</a:t>
            </a:r>
            <a:r>
              <a:rPr lang="en-US" dirty="0"/>
              <a:t> k </a:t>
            </a:r>
            <a:r>
              <a:rPr lang="en-US" dirty="0" err="1"/>
              <a:t>lehkým</a:t>
            </a:r>
            <a:r>
              <a:rPr lang="en-US" dirty="0"/>
              <a:t> </a:t>
            </a:r>
            <a:r>
              <a:rPr lang="en-US" dirty="0" err="1"/>
              <a:t>zraněním</a:t>
            </a:r>
            <a:r>
              <a:rPr lang="en-US" dirty="0"/>
              <a:t> </a:t>
            </a:r>
            <a:r>
              <a:rPr lang="en-US" dirty="0" err="1"/>
              <a:t>cestujících</a:t>
            </a:r>
            <a:r>
              <a:rPr lang="en-US" dirty="0"/>
              <a:t>.</a:t>
            </a:r>
          </a:p>
        </p:txBody>
      </p:sp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0D60D7FF-0D57-410B-AED4-B5C429470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13" y="3182833"/>
            <a:ext cx="5715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926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1" y="1289456"/>
            <a:ext cx="6303526" cy="472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016DF376-371C-49E3-844E-1F1122799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70" y="840899"/>
            <a:ext cx="5358386" cy="517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10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F57A5CD-CFA7-4B9C-B47E-BB6C3364A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8" y="117142"/>
            <a:ext cx="10223384" cy="66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57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FDF73-6346-4EC1-8FE5-10727689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BC39DB-18C7-43CB-B460-5313CD8DC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CA287864-9F6B-42FA-AF0A-0CE343F52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75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hlinkClick r:id="rId2"/>
            <a:extLst>
              <a:ext uri="{FF2B5EF4-FFF2-40B4-BE49-F238E27FC236}">
                <a16:creationId xmlns:a16="http://schemas.microsoft.com/office/drawing/2014/main" id="{61AC6617-7B2F-4398-89D8-8C74EAEC9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61" y="184850"/>
            <a:ext cx="5942358" cy="64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799A7E1-6611-49FC-95E1-BAE6E686A4D4}"/>
              </a:ext>
            </a:extLst>
          </p:cNvPr>
          <p:cNvSpPr/>
          <p:nvPr/>
        </p:nvSpPr>
        <p:spPr>
          <a:xfrm>
            <a:off x="379958" y="991465"/>
            <a:ext cx="486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Montserrat"/>
              </a:rPr>
              <a:t>S</a:t>
            </a:r>
            <a:r>
              <a:rPr lang="en-US" dirty="0" err="1">
                <a:solidFill>
                  <a:srgbClr val="000000"/>
                </a:solidFill>
                <a:latin typeface="Montserrat"/>
              </a:rPr>
              <a:t>chéma</a:t>
            </a:r>
            <a:r>
              <a:rPr lang="en-US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ontserrat"/>
              </a:rPr>
              <a:t>zpracování</a:t>
            </a:r>
            <a:r>
              <a:rPr lang="en-US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ontserrat"/>
              </a:rPr>
              <a:t>ropných</a:t>
            </a:r>
            <a:r>
              <a:rPr lang="en-US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ontserrat"/>
              </a:rPr>
              <a:t>frakcí</a:t>
            </a:r>
            <a:r>
              <a:rPr lang="en-US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ontserrat"/>
              </a:rPr>
              <a:t>na</a:t>
            </a:r>
            <a:r>
              <a:rPr lang="en-US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ontserrat"/>
              </a:rPr>
              <a:t>základní</a:t>
            </a:r>
            <a:r>
              <a:rPr lang="en-US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ontserrat"/>
              </a:rPr>
              <a:t>petrochemikálie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80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435E7-0F6F-4A1E-A0B2-4FDCBC28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353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Ropné rafinérie v ČR</a:t>
            </a:r>
            <a:endParaRPr lang="en-US" sz="2800" b="1" dirty="0">
              <a:latin typeface="+mn-lt"/>
            </a:endParaRPr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1E485ACB-33F4-4897-B317-D597DE283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834" y="1369633"/>
            <a:ext cx="8807202" cy="512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47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obrazit zdrojový obrázek">
            <a:extLst>
              <a:ext uri="{FF2B5EF4-FFF2-40B4-BE49-F238E27FC236}">
                <a16:creationId xmlns:a16="http://schemas.microsoft.com/office/drawing/2014/main" id="{87B2E741-4E1D-4663-BFAE-58CDBA5BA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594" y="4135511"/>
            <a:ext cx="3300928" cy="247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00CC4072-5273-46FE-846F-A3373DF518AE}"/>
              </a:ext>
            </a:extLst>
          </p:cNvPr>
          <p:cNvSpPr/>
          <p:nvPr/>
        </p:nvSpPr>
        <p:spPr>
          <a:xfrm>
            <a:off x="265044" y="1469475"/>
            <a:ext cx="119269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Benzín</a:t>
            </a:r>
            <a:r>
              <a:rPr lang="en-US" dirty="0"/>
              <a:t> (</a:t>
            </a:r>
            <a:r>
              <a:rPr lang="en-US" dirty="0" err="1"/>
              <a:t>též</a:t>
            </a:r>
            <a:r>
              <a:rPr lang="en-US" dirty="0"/>
              <a:t> </a:t>
            </a:r>
            <a:r>
              <a:rPr lang="en-US" dirty="0" err="1"/>
              <a:t>benzin</a:t>
            </a:r>
            <a:r>
              <a:rPr lang="en-US" dirty="0"/>
              <a:t>) je </a:t>
            </a:r>
            <a:r>
              <a:rPr lang="en-US" dirty="0" err="1"/>
              <a:t>kapalina</a:t>
            </a:r>
            <a:r>
              <a:rPr lang="en-US" dirty="0"/>
              <a:t> </a:t>
            </a:r>
            <a:r>
              <a:rPr lang="en-US" dirty="0" err="1"/>
              <a:t>ropného</a:t>
            </a:r>
            <a:r>
              <a:rPr lang="en-US" dirty="0"/>
              <a:t> </a:t>
            </a:r>
            <a:r>
              <a:rPr lang="en-US" dirty="0" err="1"/>
              <a:t>původu</a:t>
            </a:r>
            <a:r>
              <a:rPr lang="en-US" dirty="0"/>
              <a:t> </a:t>
            </a:r>
            <a:r>
              <a:rPr lang="en-US" dirty="0" err="1"/>
              <a:t>používaná</a:t>
            </a:r>
            <a:r>
              <a:rPr lang="en-US" dirty="0"/>
              <a:t> </a:t>
            </a:r>
            <a:r>
              <a:rPr lang="en-US" dirty="0" err="1"/>
              <a:t>hlavně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palivo</a:t>
            </a:r>
            <a:r>
              <a:rPr lang="en-US" dirty="0"/>
              <a:t> v </a:t>
            </a:r>
            <a:r>
              <a:rPr lang="en-US" dirty="0" err="1"/>
              <a:t>zážehových</a:t>
            </a:r>
            <a:r>
              <a:rPr lang="en-US" dirty="0"/>
              <a:t> </a:t>
            </a:r>
            <a:r>
              <a:rPr lang="en-US" dirty="0" err="1"/>
              <a:t>spalovacích</a:t>
            </a:r>
            <a:r>
              <a:rPr lang="en-US" dirty="0"/>
              <a:t> </a:t>
            </a:r>
            <a:r>
              <a:rPr lang="en-US" dirty="0" err="1"/>
              <a:t>motorech</a:t>
            </a:r>
            <a:r>
              <a:rPr lang="en-US" dirty="0"/>
              <a:t>, ale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rozpouštědlo</a:t>
            </a:r>
            <a:r>
              <a:rPr lang="en-US" dirty="0"/>
              <a:t>, </a:t>
            </a:r>
            <a:r>
              <a:rPr lang="en-US" dirty="0" err="1"/>
              <a:t>zejména</a:t>
            </a:r>
            <a:r>
              <a:rPr lang="en-US" dirty="0"/>
              <a:t> pro </a:t>
            </a:r>
            <a:r>
              <a:rPr lang="en-US" dirty="0" err="1"/>
              <a:t>ředění</a:t>
            </a:r>
            <a:r>
              <a:rPr lang="en-US" dirty="0"/>
              <a:t> </a:t>
            </a:r>
            <a:r>
              <a:rPr lang="en-US" dirty="0" err="1"/>
              <a:t>nátěrových</a:t>
            </a:r>
            <a:r>
              <a:rPr lang="en-US" dirty="0"/>
              <a:t> </a:t>
            </a:r>
            <a:r>
              <a:rPr lang="en-US" dirty="0" err="1"/>
              <a:t>hmot</a:t>
            </a:r>
            <a:r>
              <a:rPr lang="en-US" dirty="0"/>
              <a:t>. </a:t>
            </a:r>
            <a:r>
              <a:rPr lang="en-US" dirty="0" err="1"/>
              <a:t>Skládá</a:t>
            </a:r>
            <a:r>
              <a:rPr lang="en-US" dirty="0"/>
              <a:t> se </a:t>
            </a:r>
            <a:r>
              <a:rPr lang="en-US" dirty="0" err="1"/>
              <a:t>především</a:t>
            </a:r>
            <a:r>
              <a:rPr lang="en-US" dirty="0"/>
              <a:t> z </a:t>
            </a:r>
            <a:r>
              <a:rPr lang="en-US" dirty="0" err="1"/>
              <a:t>alifatických</a:t>
            </a:r>
            <a:r>
              <a:rPr lang="en-US" dirty="0"/>
              <a:t> </a:t>
            </a:r>
            <a:r>
              <a:rPr lang="en-US" dirty="0" err="1"/>
              <a:t>uhlovodíků</a:t>
            </a:r>
            <a:r>
              <a:rPr lang="en-US" dirty="0"/>
              <a:t> </a:t>
            </a:r>
            <a:r>
              <a:rPr lang="en-US" dirty="0" err="1"/>
              <a:t>získávaných</a:t>
            </a:r>
            <a:r>
              <a:rPr lang="en-US" dirty="0"/>
              <a:t> </a:t>
            </a:r>
            <a:r>
              <a:rPr lang="en-US" dirty="0" err="1"/>
              <a:t>frakční</a:t>
            </a:r>
            <a:r>
              <a:rPr lang="en-US" dirty="0"/>
              <a:t> </a:t>
            </a:r>
            <a:r>
              <a:rPr lang="en-US" dirty="0" err="1"/>
              <a:t>destilací</a:t>
            </a:r>
            <a:r>
              <a:rPr lang="en-US" dirty="0"/>
              <a:t> ropy, s </a:t>
            </a:r>
            <a:r>
              <a:rPr lang="en-US" dirty="0" err="1"/>
              <a:t>přídavkem</a:t>
            </a:r>
            <a:r>
              <a:rPr lang="en-US" dirty="0"/>
              <a:t> </a:t>
            </a:r>
            <a:r>
              <a:rPr lang="en-US" dirty="0" err="1"/>
              <a:t>isooktanu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aromatických</a:t>
            </a:r>
            <a:r>
              <a:rPr lang="en-US" dirty="0"/>
              <a:t> </a:t>
            </a:r>
            <a:r>
              <a:rPr lang="en-US" dirty="0" err="1"/>
              <a:t>uhlovodíků</a:t>
            </a:r>
            <a:r>
              <a:rPr lang="en-US" dirty="0"/>
              <a:t> </a:t>
            </a:r>
            <a:r>
              <a:rPr lang="en-US" dirty="0" err="1"/>
              <a:t>toluenu</a:t>
            </a:r>
            <a:r>
              <a:rPr lang="en-US" dirty="0"/>
              <a:t> a </a:t>
            </a:r>
            <a:r>
              <a:rPr lang="en-US" dirty="0" err="1"/>
              <a:t>benzenu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zvýšení</a:t>
            </a:r>
            <a:r>
              <a:rPr lang="en-US" dirty="0"/>
              <a:t> </a:t>
            </a:r>
            <a:r>
              <a:rPr lang="en-US" dirty="0" err="1"/>
              <a:t>oktanového</a:t>
            </a:r>
            <a:r>
              <a:rPr lang="en-US" dirty="0"/>
              <a:t> </a:t>
            </a:r>
            <a:r>
              <a:rPr lang="en-US" dirty="0" err="1"/>
              <a:t>čísla</a:t>
            </a:r>
            <a:r>
              <a:rPr lang="en-US" dirty="0"/>
              <a:t>. </a:t>
            </a:r>
            <a:r>
              <a:rPr lang="en-US" dirty="0" err="1"/>
              <a:t>Běžně</a:t>
            </a:r>
            <a:r>
              <a:rPr lang="en-US" dirty="0"/>
              <a:t> se </a:t>
            </a:r>
            <a:r>
              <a:rPr lang="en-US" dirty="0" err="1"/>
              <a:t>přidávají</a:t>
            </a:r>
            <a:r>
              <a:rPr lang="en-US" dirty="0"/>
              <a:t>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různých</a:t>
            </a:r>
            <a:r>
              <a:rPr lang="en-US" dirty="0"/>
              <a:t> </a:t>
            </a:r>
            <a:r>
              <a:rPr lang="en-US" dirty="0" err="1"/>
              <a:t>aditiv</a:t>
            </a:r>
            <a:r>
              <a:rPr lang="en-US" dirty="0"/>
              <a:t>, </a:t>
            </a:r>
            <a:r>
              <a:rPr lang="en-US" dirty="0" err="1"/>
              <a:t>například</a:t>
            </a:r>
            <a:r>
              <a:rPr lang="en-US" dirty="0"/>
              <a:t> pro </a:t>
            </a:r>
            <a:r>
              <a:rPr lang="en-US" dirty="0" err="1"/>
              <a:t>zlepšení</a:t>
            </a:r>
            <a:r>
              <a:rPr lang="en-US" dirty="0"/>
              <a:t> </a:t>
            </a:r>
            <a:r>
              <a:rPr lang="en-US" dirty="0" err="1"/>
              <a:t>výkonu</a:t>
            </a:r>
            <a:r>
              <a:rPr lang="en-US" dirty="0"/>
              <a:t> </a:t>
            </a:r>
            <a:r>
              <a:rPr lang="en-US" dirty="0" err="1"/>
              <a:t>motorů</a:t>
            </a:r>
            <a:r>
              <a:rPr lang="en-US" dirty="0"/>
              <a:t> a </a:t>
            </a:r>
            <a:r>
              <a:rPr lang="en-US" dirty="0" err="1"/>
              <a:t>snížení</a:t>
            </a:r>
            <a:r>
              <a:rPr lang="en-US" dirty="0"/>
              <a:t> </a:t>
            </a:r>
            <a:r>
              <a:rPr lang="en-US" dirty="0" err="1"/>
              <a:t>škodlivých</a:t>
            </a:r>
            <a:r>
              <a:rPr lang="en-US" dirty="0"/>
              <a:t> </a:t>
            </a:r>
            <a:r>
              <a:rPr lang="en-US" dirty="0" err="1"/>
              <a:t>emisí</a:t>
            </a:r>
            <a:r>
              <a:rPr lang="en-US" dirty="0"/>
              <a:t>.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směsi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obsahovat</a:t>
            </a:r>
            <a:r>
              <a:rPr lang="en-US" dirty="0"/>
              <a:t> </a:t>
            </a:r>
            <a:r>
              <a:rPr lang="en-US" dirty="0" err="1"/>
              <a:t>významné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ethanolu</a:t>
            </a:r>
            <a:r>
              <a:rPr lang="en-US" dirty="0"/>
              <a:t> </a:t>
            </a:r>
            <a:r>
              <a:rPr lang="en-US" dirty="0" err="1"/>
              <a:t>jakožto</a:t>
            </a:r>
            <a:r>
              <a:rPr lang="en-US" dirty="0"/>
              <a:t> </a:t>
            </a:r>
            <a:r>
              <a:rPr lang="en-US" dirty="0" err="1"/>
              <a:t>částečně</a:t>
            </a:r>
            <a:r>
              <a:rPr lang="en-US" dirty="0"/>
              <a:t> </a:t>
            </a:r>
            <a:r>
              <a:rPr lang="en-US" dirty="0" err="1"/>
              <a:t>alternativního</a:t>
            </a:r>
            <a:r>
              <a:rPr lang="en-US" dirty="0"/>
              <a:t> </a:t>
            </a:r>
            <a:r>
              <a:rPr lang="en-US" dirty="0" err="1"/>
              <a:t>paliva</a:t>
            </a:r>
            <a:r>
              <a:rPr lang="en-US" dirty="0"/>
              <a:t>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D6ACF2B-033C-49A5-ABD5-1AAAEF738170}"/>
              </a:ext>
            </a:extLst>
          </p:cNvPr>
          <p:cNvSpPr/>
          <p:nvPr/>
        </p:nvSpPr>
        <p:spPr>
          <a:xfrm>
            <a:off x="396218" y="620404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Benzín</a:t>
            </a:r>
            <a:endParaRPr lang="en-US" sz="2800" b="1" dirty="0"/>
          </a:p>
        </p:txBody>
      </p:sp>
      <p:pic>
        <p:nvPicPr>
          <p:cNvPr id="10" name="Obrázek 9" descr="Obsah obrázku hrníček, stůl, sklo, voda&#10;&#10;Popis byl vytvořen automaticky">
            <a:extLst>
              <a:ext uri="{FF2B5EF4-FFF2-40B4-BE49-F238E27FC236}">
                <a16:creationId xmlns:a16="http://schemas.microsoft.com/office/drawing/2014/main" id="{A6EEAE1D-016D-42F1-8CC0-3DE7B771A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18" y="4169325"/>
            <a:ext cx="18288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75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8C92EB-A2C6-4D20-BD67-F155DB3E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13" y="340211"/>
            <a:ext cx="10515600" cy="933588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N</a:t>
            </a:r>
            <a:r>
              <a:rPr lang="en-US" sz="2800" b="1" dirty="0" err="1">
                <a:latin typeface="+mn-lt"/>
              </a:rPr>
              <a:t>afta</a:t>
            </a:r>
            <a:endParaRPr lang="en-US" sz="2800" b="1" dirty="0">
              <a:latin typeface="+mn-lt"/>
            </a:endParaRPr>
          </a:p>
        </p:txBody>
      </p:sp>
      <p:pic>
        <p:nvPicPr>
          <p:cNvPr id="6" name="Obrázek 5" descr="Obsah obrázku země, budova, zeď, vsedě&#10;&#10;Popis byl vytvořen automaticky">
            <a:extLst>
              <a:ext uri="{FF2B5EF4-FFF2-40B4-BE49-F238E27FC236}">
                <a16:creationId xmlns:a16="http://schemas.microsoft.com/office/drawing/2014/main" id="{597F7B72-91FC-4DE0-B749-20DBD8307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765" y="4276310"/>
            <a:ext cx="2663687" cy="2377341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E055CFC-CE77-464A-AF86-B34A2B28D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39" y="4108288"/>
            <a:ext cx="3969383" cy="2713383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E09CE13B-7BE1-4E61-A322-137CA3043F05}"/>
              </a:ext>
            </a:extLst>
          </p:cNvPr>
          <p:cNvSpPr/>
          <p:nvPr/>
        </p:nvSpPr>
        <p:spPr>
          <a:xfrm>
            <a:off x="291548" y="1273799"/>
            <a:ext cx="115161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Motorová</a:t>
            </a:r>
            <a:r>
              <a:rPr lang="en-US" dirty="0"/>
              <a:t> </a:t>
            </a:r>
            <a:r>
              <a:rPr lang="en-US" dirty="0" err="1"/>
              <a:t>nafta</a:t>
            </a:r>
            <a:r>
              <a:rPr lang="en-US" dirty="0"/>
              <a:t> (diesel) je </a:t>
            </a:r>
            <a:r>
              <a:rPr lang="en-US" dirty="0" err="1"/>
              <a:t>směs</a:t>
            </a:r>
            <a:r>
              <a:rPr lang="en-US" dirty="0"/>
              <a:t> </a:t>
            </a:r>
            <a:r>
              <a:rPr lang="en-US" dirty="0" err="1"/>
              <a:t>kapalných</a:t>
            </a:r>
            <a:r>
              <a:rPr lang="en-US" dirty="0"/>
              <a:t> </a:t>
            </a:r>
            <a:r>
              <a:rPr lang="en-US" dirty="0" err="1"/>
              <a:t>uhlovodíků</a:t>
            </a:r>
            <a:r>
              <a:rPr lang="en-US" dirty="0"/>
              <a:t>. </a:t>
            </a:r>
            <a:r>
              <a:rPr lang="en-US" dirty="0" err="1"/>
              <a:t>Získává</a:t>
            </a:r>
            <a:r>
              <a:rPr lang="en-US" dirty="0"/>
              <a:t> se </a:t>
            </a:r>
            <a:r>
              <a:rPr lang="en-US" dirty="0" err="1"/>
              <a:t>destilací</a:t>
            </a:r>
            <a:r>
              <a:rPr lang="en-US" dirty="0"/>
              <a:t> a </a:t>
            </a:r>
            <a:r>
              <a:rPr lang="en-US" dirty="0" err="1"/>
              <a:t>rafinací</a:t>
            </a:r>
            <a:r>
              <a:rPr lang="en-US" dirty="0"/>
              <a:t> z ropy, </a:t>
            </a:r>
            <a:r>
              <a:rPr lang="en-US" dirty="0" err="1"/>
              <a:t>obvykle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teplotách</a:t>
            </a:r>
            <a:r>
              <a:rPr lang="en-US" dirty="0"/>
              <a:t> 150 - 370 °C. </a:t>
            </a:r>
            <a:r>
              <a:rPr lang="cs-CZ" dirty="0"/>
              <a:t>S</a:t>
            </a:r>
            <a:r>
              <a:rPr lang="en-US" dirty="0" err="1"/>
              <a:t>louží</a:t>
            </a:r>
            <a:r>
              <a:rPr lang="cs-CZ" dirty="0"/>
              <a:t> hlavně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palivo</a:t>
            </a:r>
            <a:r>
              <a:rPr lang="en-US" dirty="0"/>
              <a:t> pro </a:t>
            </a:r>
            <a:r>
              <a:rPr lang="en-US" dirty="0" err="1"/>
              <a:t>vznětové</a:t>
            </a:r>
            <a:r>
              <a:rPr lang="en-US" dirty="0"/>
              <a:t> </a:t>
            </a:r>
            <a:r>
              <a:rPr lang="en-US" dirty="0" err="1"/>
              <a:t>motory</a:t>
            </a:r>
            <a:r>
              <a:rPr lang="en-US" dirty="0"/>
              <a:t>. </a:t>
            </a:r>
            <a:r>
              <a:rPr lang="en-US" dirty="0" err="1"/>
              <a:t>Kvalita</a:t>
            </a:r>
            <a:r>
              <a:rPr lang="en-US" dirty="0"/>
              <a:t> </a:t>
            </a:r>
            <a:r>
              <a:rPr lang="en-US" dirty="0" err="1"/>
              <a:t>motorové</a:t>
            </a:r>
            <a:r>
              <a:rPr lang="en-US" dirty="0"/>
              <a:t> </a:t>
            </a:r>
            <a:r>
              <a:rPr lang="en-US" dirty="0" err="1"/>
              <a:t>nafty</a:t>
            </a:r>
            <a:r>
              <a:rPr lang="en-US" dirty="0"/>
              <a:t> se </a:t>
            </a:r>
            <a:r>
              <a:rPr lang="en-US" dirty="0" err="1"/>
              <a:t>udává</a:t>
            </a:r>
            <a:r>
              <a:rPr lang="en-US" dirty="0"/>
              <a:t> </a:t>
            </a:r>
            <a:r>
              <a:rPr lang="en-US" dirty="0" err="1"/>
              <a:t>cetanovým</a:t>
            </a:r>
            <a:r>
              <a:rPr lang="en-US" dirty="0"/>
              <a:t> </a:t>
            </a:r>
            <a:r>
              <a:rPr lang="en-US" dirty="0" err="1"/>
              <a:t>číslem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vyjadřuje</a:t>
            </a:r>
            <a:r>
              <a:rPr lang="en-US" dirty="0"/>
              <a:t>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vznětovou</a:t>
            </a:r>
            <a:r>
              <a:rPr lang="en-US" dirty="0"/>
              <a:t> </a:t>
            </a:r>
            <a:r>
              <a:rPr lang="en-US" dirty="0" err="1"/>
              <a:t>charakteristiku</a:t>
            </a:r>
            <a:r>
              <a:rPr lang="en-US" dirty="0"/>
              <a:t>. </a:t>
            </a:r>
            <a:endParaRPr lang="cs-CZ" dirty="0"/>
          </a:p>
          <a:p>
            <a:endParaRPr lang="cs-CZ" dirty="0"/>
          </a:p>
          <a:p>
            <a:r>
              <a:rPr lang="cs-CZ" dirty="0"/>
              <a:t>V </a:t>
            </a:r>
            <a:r>
              <a:rPr lang="en-US" dirty="0" err="1"/>
              <a:t>zimě</a:t>
            </a:r>
            <a:r>
              <a:rPr lang="cs-CZ" dirty="0"/>
              <a:t> </a:t>
            </a:r>
            <a:r>
              <a:rPr lang="en-US" dirty="0" err="1"/>
              <a:t>může</a:t>
            </a:r>
            <a:r>
              <a:rPr lang="cs-CZ" dirty="0"/>
              <a:t> nafta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rozdíl</a:t>
            </a:r>
            <a:r>
              <a:rPr lang="en-US" dirty="0"/>
              <a:t> od </a:t>
            </a:r>
            <a:r>
              <a:rPr lang="en-US" dirty="0" err="1"/>
              <a:t>benzínu</a:t>
            </a:r>
            <a:r>
              <a:rPr lang="en-US" dirty="0"/>
              <a:t> "</a:t>
            </a:r>
            <a:r>
              <a:rPr lang="en-US" dirty="0" err="1"/>
              <a:t>zmrznout</a:t>
            </a:r>
            <a:r>
              <a:rPr lang="en-US" dirty="0"/>
              <a:t>". </a:t>
            </a:r>
            <a:r>
              <a:rPr lang="en-US" dirty="0" err="1"/>
              <a:t>Benzín</a:t>
            </a:r>
            <a:r>
              <a:rPr lang="en-US" dirty="0"/>
              <a:t>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uhlovodíky</a:t>
            </a:r>
            <a:r>
              <a:rPr lang="en-US" dirty="0"/>
              <a:t> </a:t>
            </a:r>
            <a:r>
              <a:rPr lang="en-US" dirty="0" err="1"/>
              <a:t>aromatického</a:t>
            </a:r>
            <a:r>
              <a:rPr lang="en-US" dirty="0"/>
              <a:t> </a:t>
            </a:r>
            <a:r>
              <a:rPr lang="en-US" dirty="0" err="1"/>
              <a:t>charakteru</a:t>
            </a:r>
            <a:r>
              <a:rPr lang="en-US" dirty="0"/>
              <a:t> a </a:t>
            </a:r>
            <a:r>
              <a:rPr lang="en-US" dirty="0" err="1"/>
              <a:t>rozvětvené</a:t>
            </a:r>
            <a:r>
              <a:rPr lang="en-US" dirty="0"/>
              <a:t> </a:t>
            </a:r>
            <a:r>
              <a:rPr lang="en-US" dirty="0" err="1"/>
              <a:t>uhlovodíky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vysoká</a:t>
            </a:r>
            <a:r>
              <a:rPr lang="en-US" dirty="0"/>
              <a:t> </a:t>
            </a:r>
            <a:r>
              <a:rPr lang="en-US" dirty="0" err="1"/>
              <a:t>oktanová</a:t>
            </a:r>
            <a:r>
              <a:rPr lang="en-US" dirty="0"/>
              <a:t> </a:t>
            </a:r>
            <a:r>
              <a:rPr lang="en-US" dirty="0" err="1"/>
              <a:t>čísla</a:t>
            </a:r>
            <a:r>
              <a:rPr lang="en-US" dirty="0"/>
              <a:t> a </a:t>
            </a:r>
            <a:r>
              <a:rPr lang="cs-CZ" dirty="0"/>
              <a:t>také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dobré</a:t>
            </a:r>
            <a:r>
              <a:rPr lang="en-US" dirty="0"/>
              <a:t> </a:t>
            </a:r>
            <a:r>
              <a:rPr lang="en-US" dirty="0" err="1"/>
              <a:t>nízkoteplotní</a:t>
            </a:r>
            <a:r>
              <a:rPr lang="en-US" dirty="0"/>
              <a:t> </a:t>
            </a:r>
            <a:r>
              <a:rPr lang="en-US" dirty="0" err="1"/>
              <a:t>vlastnosti</a:t>
            </a:r>
            <a:r>
              <a:rPr lang="en-US" dirty="0"/>
              <a:t>, </a:t>
            </a:r>
            <a:r>
              <a:rPr lang="en-US" dirty="0" err="1"/>
              <a:t>takže</a:t>
            </a:r>
            <a:r>
              <a:rPr lang="en-US" dirty="0"/>
              <a:t> u </a:t>
            </a:r>
            <a:r>
              <a:rPr lang="en-US" dirty="0" err="1"/>
              <a:t>benzínu</a:t>
            </a:r>
            <a:r>
              <a:rPr lang="en-US" dirty="0"/>
              <a:t> </a:t>
            </a:r>
            <a:r>
              <a:rPr lang="en-US" dirty="0" err="1"/>
              <a:t>zamrzání</a:t>
            </a:r>
            <a:r>
              <a:rPr lang="en-US" dirty="0"/>
              <a:t> </a:t>
            </a:r>
            <a:r>
              <a:rPr lang="en-US" dirty="0" err="1"/>
              <a:t>nehrozí</a:t>
            </a:r>
            <a:r>
              <a:rPr lang="en-US" dirty="0"/>
              <a:t>. U </a:t>
            </a:r>
            <a:r>
              <a:rPr lang="en-US" dirty="0" err="1"/>
              <a:t>motorové</a:t>
            </a:r>
            <a:r>
              <a:rPr lang="en-US" dirty="0"/>
              <a:t> </a:t>
            </a:r>
            <a:r>
              <a:rPr lang="en-US" dirty="0" err="1"/>
              <a:t>nafty</a:t>
            </a:r>
            <a:r>
              <a:rPr lang="en-US" dirty="0"/>
              <a:t> je to </a:t>
            </a:r>
            <a:r>
              <a:rPr lang="en-US" dirty="0" err="1"/>
              <a:t>naopak</a:t>
            </a:r>
            <a:r>
              <a:rPr lang="en-US" dirty="0"/>
              <a:t>, </a:t>
            </a:r>
            <a:r>
              <a:rPr lang="en-US" dirty="0" err="1"/>
              <a:t>protože</a:t>
            </a:r>
            <a:r>
              <a:rPr lang="en-US" dirty="0"/>
              <a:t> aby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kvalitní</a:t>
            </a:r>
            <a:r>
              <a:rPr lang="en-US" dirty="0"/>
              <a:t>,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obsahovat</a:t>
            </a:r>
            <a:r>
              <a:rPr lang="en-US" dirty="0"/>
              <a:t> </a:t>
            </a:r>
            <a:r>
              <a:rPr lang="en-US" dirty="0" err="1"/>
              <a:t>právě</a:t>
            </a:r>
            <a:r>
              <a:rPr lang="en-US" dirty="0"/>
              <a:t> </a:t>
            </a:r>
            <a:r>
              <a:rPr lang="en-US" dirty="0" err="1"/>
              <a:t>delší</a:t>
            </a:r>
            <a:r>
              <a:rPr lang="en-US" dirty="0"/>
              <a:t> </a:t>
            </a:r>
            <a:r>
              <a:rPr lang="en-US" dirty="0" err="1"/>
              <a:t>řetězce</a:t>
            </a:r>
            <a:r>
              <a:rPr lang="en-US" dirty="0"/>
              <a:t> </a:t>
            </a:r>
            <a:r>
              <a:rPr lang="en-US" dirty="0" err="1"/>
              <a:t>nerozvětvených</a:t>
            </a:r>
            <a:r>
              <a:rPr lang="en-US" dirty="0"/>
              <a:t> </a:t>
            </a:r>
            <a:r>
              <a:rPr lang="en-US" dirty="0" err="1"/>
              <a:t>uhlovodíků</a:t>
            </a:r>
            <a:r>
              <a:rPr lang="en-US" dirty="0"/>
              <a:t>,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patří</a:t>
            </a:r>
            <a:r>
              <a:rPr lang="en-US" dirty="0"/>
              <a:t> </a:t>
            </a:r>
            <a:r>
              <a:rPr lang="en-US" dirty="0" err="1"/>
              <a:t>parafinické</a:t>
            </a:r>
            <a:r>
              <a:rPr lang="en-US" dirty="0"/>
              <a:t> </a:t>
            </a:r>
            <a:r>
              <a:rPr lang="en-US" dirty="0" err="1"/>
              <a:t>uhlovodíky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nízkých</a:t>
            </a:r>
            <a:r>
              <a:rPr lang="en-US" dirty="0"/>
              <a:t> </a:t>
            </a:r>
            <a:r>
              <a:rPr lang="en-US" dirty="0" err="1"/>
              <a:t>teplotách</a:t>
            </a:r>
            <a:r>
              <a:rPr lang="en-US" dirty="0"/>
              <a:t> </a:t>
            </a:r>
            <a:r>
              <a:rPr lang="en-US" dirty="0" err="1"/>
              <a:t>vytvářejí</a:t>
            </a:r>
            <a:r>
              <a:rPr lang="en-US" dirty="0"/>
              <a:t> </a:t>
            </a:r>
            <a:r>
              <a:rPr lang="en-US" dirty="0" err="1"/>
              <a:t>krystaly</a:t>
            </a:r>
            <a:r>
              <a:rPr lang="en-US" dirty="0"/>
              <a:t>, a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způsobují</a:t>
            </a:r>
            <a:r>
              <a:rPr lang="en-US" dirty="0"/>
              <a:t> "</a:t>
            </a:r>
            <a:r>
              <a:rPr lang="en-US" dirty="0" err="1"/>
              <a:t>zamrzávání</a:t>
            </a:r>
            <a:r>
              <a:rPr lang="en-US" dirty="0"/>
              <a:t>„</a:t>
            </a:r>
            <a:r>
              <a:rPr lang="cs-CZ" dirty="0"/>
              <a:t> (= </a:t>
            </a:r>
            <a:r>
              <a:rPr lang="en-US" dirty="0" err="1"/>
              <a:t>vratný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parafinace</a:t>
            </a:r>
            <a:r>
              <a:rPr lang="en-US" dirty="0"/>
              <a:t> </a:t>
            </a:r>
            <a:r>
              <a:rPr lang="en-US" dirty="0" err="1"/>
              <a:t>nafty</a:t>
            </a:r>
            <a:r>
              <a:rPr lang="cs-CZ" dirty="0"/>
              <a:t>)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7056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66FE9A-E5E7-4377-B954-86AE5136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633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+mn-lt"/>
              </a:rPr>
              <a:t>Petrolej</a:t>
            </a:r>
            <a:endParaRPr lang="en-US" sz="2800" b="1" dirty="0">
              <a:latin typeface="+mn-lt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2F4239C-D527-4B42-86E9-A87D041D2E2A}"/>
              </a:ext>
            </a:extLst>
          </p:cNvPr>
          <p:cNvSpPr/>
          <p:nvPr/>
        </p:nvSpPr>
        <p:spPr>
          <a:xfrm>
            <a:off x="301487" y="1106917"/>
            <a:ext cx="110523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Petrolej</a:t>
            </a:r>
            <a:r>
              <a:rPr lang="en-US" dirty="0"/>
              <a:t> (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kerosin</a:t>
            </a:r>
            <a:r>
              <a:rPr lang="en-US" dirty="0"/>
              <a:t>, </a:t>
            </a:r>
            <a:r>
              <a:rPr lang="en-US" dirty="0" err="1"/>
              <a:t>kerosen</a:t>
            </a:r>
            <a:r>
              <a:rPr lang="cs-CZ" dirty="0"/>
              <a:t>)</a:t>
            </a:r>
            <a:r>
              <a:rPr lang="en-US" dirty="0"/>
              <a:t> je </a:t>
            </a:r>
            <a:r>
              <a:rPr lang="en-US" dirty="0" err="1"/>
              <a:t>směs</a:t>
            </a:r>
            <a:r>
              <a:rPr lang="en-US" dirty="0"/>
              <a:t> </a:t>
            </a:r>
            <a:r>
              <a:rPr lang="en-US" dirty="0" err="1"/>
              <a:t>uhlovodíků</a:t>
            </a:r>
            <a:r>
              <a:rPr lang="en-US" dirty="0"/>
              <a:t> s </a:t>
            </a:r>
            <a:r>
              <a:rPr lang="en-US" dirty="0" err="1"/>
              <a:t>devíti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šestnácti</a:t>
            </a:r>
            <a:r>
              <a:rPr lang="en-US" dirty="0"/>
              <a:t> </a:t>
            </a:r>
            <a:r>
              <a:rPr lang="en-US" dirty="0" err="1"/>
              <a:t>uhlíky</a:t>
            </a:r>
            <a:r>
              <a:rPr lang="en-US" dirty="0"/>
              <a:t> (C9–C16</a:t>
            </a:r>
            <a:r>
              <a:rPr lang="cs-CZ" dirty="0"/>
              <a:t>) z </a:t>
            </a:r>
            <a:r>
              <a:rPr lang="en-US" dirty="0" err="1"/>
              <a:t>destilac</a:t>
            </a:r>
            <a:r>
              <a:rPr lang="cs-CZ" dirty="0"/>
              <a:t>e</a:t>
            </a:r>
            <a:r>
              <a:rPr lang="en-US" dirty="0"/>
              <a:t> ropy.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způsobu</a:t>
            </a:r>
            <a:r>
              <a:rPr lang="en-US" dirty="0"/>
              <a:t> </a:t>
            </a:r>
            <a:r>
              <a:rPr lang="en-US" dirty="0" err="1"/>
              <a:t>využití</a:t>
            </a:r>
            <a:r>
              <a:rPr lang="en-US" dirty="0"/>
              <a:t> se </a:t>
            </a:r>
            <a:r>
              <a:rPr lang="en-US" dirty="0" err="1"/>
              <a:t>dělí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petrolej</a:t>
            </a:r>
            <a:r>
              <a:rPr lang="en-US" dirty="0"/>
              <a:t> </a:t>
            </a:r>
            <a:r>
              <a:rPr lang="en-US" dirty="0" err="1"/>
              <a:t>letecký</a:t>
            </a:r>
            <a:r>
              <a:rPr lang="en-US" dirty="0"/>
              <a:t>, </a:t>
            </a:r>
            <a:r>
              <a:rPr lang="en-US" dirty="0" err="1"/>
              <a:t>petrolej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svícení</a:t>
            </a:r>
            <a:r>
              <a:rPr lang="en-US" dirty="0"/>
              <a:t> a </a:t>
            </a:r>
            <a:r>
              <a:rPr lang="en-US" dirty="0" err="1"/>
              <a:t>petrolej</a:t>
            </a:r>
            <a:r>
              <a:rPr lang="en-US" dirty="0"/>
              <a:t> k </a:t>
            </a:r>
            <a:r>
              <a:rPr lang="en-US" dirty="0" err="1"/>
              <a:t>technickým</a:t>
            </a:r>
            <a:r>
              <a:rPr lang="en-US" dirty="0"/>
              <a:t> </a:t>
            </a:r>
            <a:r>
              <a:rPr lang="en-US" dirty="0" err="1"/>
              <a:t>účelům</a:t>
            </a:r>
            <a:r>
              <a:rPr lang="en-US" dirty="0"/>
              <a:t> a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rozpouštědlo</a:t>
            </a:r>
            <a:r>
              <a:rPr lang="cs-CZ" dirty="0"/>
              <a:t> (též proti vším)</a:t>
            </a:r>
            <a:r>
              <a:rPr lang="en-US" dirty="0"/>
              <a:t>.</a:t>
            </a:r>
          </a:p>
        </p:txBody>
      </p:sp>
      <p:pic>
        <p:nvPicPr>
          <p:cNvPr id="7" name="Obrázek 6" descr="Obsah obrázku objekt, stůl, interiér, vsedě&#10;&#10;Popis byl vytvořen automaticky">
            <a:extLst>
              <a:ext uri="{FF2B5EF4-FFF2-40B4-BE49-F238E27FC236}">
                <a16:creationId xmlns:a16="http://schemas.microsoft.com/office/drawing/2014/main" id="{A0EF99F9-8573-4451-A327-FD0138B32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683" y="3285113"/>
            <a:ext cx="2571274" cy="3429001"/>
          </a:xfrm>
          <a:prstGeom prst="rect">
            <a:avLst/>
          </a:prstGeom>
        </p:spPr>
      </p:pic>
      <p:pic>
        <p:nvPicPr>
          <p:cNvPr id="9" name="Obrázek 8" descr="Obsah obrázku interiér, objekt, lampa, zeď&#10;&#10;Popis byl vytvořen automaticky">
            <a:extLst>
              <a:ext uri="{FF2B5EF4-FFF2-40B4-BE49-F238E27FC236}">
                <a16:creationId xmlns:a16="http://schemas.microsoft.com/office/drawing/2014/main" id="{E6ADBEC6-1BCA-494D-B19D-11CC77868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1" y="3285113"/>
            <a:ext cx="2878058" cy="3429001"/>
          </a:xfrm>
          <a:prstGeom prst="rect">
            <a:avLst/>
          </a:prstGeom>
        </p:spPr>
      </p:pic>
      <p:pic>
        <p:nvPicPr>
          <p:cNvPr id="11" name="Obrázek 10" descr="Obsah obrázku patro, objekt, interiér, zeď&#10;&#10;Popis byl vytvořen automaticky">
            <a:extLst>
              <a:ext uri="{FF2B5EF4-FFF2-40B4-BE49-F238E27FC236}">
                <a16:creationId xmlns:a16="http://schemas.microsoft.com/office/drawing/2014/main" id="{CD263734-8CB5-44C9-B1F6-7E1388FD6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13" y="3285113"/>
            <a:ext cx="2402724" cy="3207761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589C89CD-C804-4F2D-B604-577292D8784C}"/>
              </a:ext>
            </a:extLst>
          </p:cNvPr>
          <p:cNvSpPr/>
          <p:nvPr/>
        </p:nvSpPr>
        <p:spPr>
          <a:xfrm>
            <a:off x="410816" y="2125706"/>
            <a:ext cx="9037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 </a:t>
            </a:r>
            <a:r>
              <a:rPr lang="en-US" dirty="0" err="1"/>
              <a:t>hořáku</a:t>
            </a:r>
            <a:r>
              <a:rPr lang="en-US" dirty="0"/>
              <a:t> </a:t>
            </a:r>
            <a:r>
              <a:rPr lang="en-US" dirty="0" err="1"/>
              <a:t>petrolejové</a:t>
            </a:r>
            <a:r>
              <a:rPr lang="en-US" dirty="0"/>
              <a:t> </a:t>
            </a:r>
            <a:r>
              <a:rPr lang="en-US" dirty="0" err="1"/>
              <a:t>lampy</a:t>
            </a:r>
            <a:r>
              <a:rPr lang="en-US" dirty="0"/>
              <a:t> </a:t>
            </a:r>
            <a:r>
              <a:rPr lang="en-US" dirty="0" err="1"/>
              <a:t>vzlíná</a:t>
            </a:r>
            <a:r>
              <a:rPr lang="en-US" dirty="0"/>
              <a:t> knot</a:t>
            </a:r>
            <a:r>
              <a:rPr lang="cs-CZ" dirty="0" err="1"/>
              <a:t>em</a:t>
            </a:r>
            <a:r>
              <a:rPr lang="en-US" dirty="0"/>
              <a:t> </a:t>
            </a:r>
            <a:r>
              <a:rPr lang="cs-CZ" dirty="0"/>
              <a:t>až</a:t>
            </a:r>
            <a:r>
              <a:rPr lang="en-US" dirty="0"/>
              <a:t> tam, </a:t>
            </a:r>
            <a:r>
              <a:rPr lang="en-US" dirty="0" err="1"/>
              <a:t>kde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zapálen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53286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6B46E45-9430-41BB-89BF-384EF36E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44" y="814345"/>
            <a:ext cx="113511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+mn-lt"/>
              </a:rPr>
              <a:t>Mazut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7F28CDE-6614-4A09-9A51-1AE4AB428388}"/>
              </a:ext>
            </a:extLst>
          </p:cNvPr>
          <p:cNvSpPr/>
          <p:nvPr/>
        </p:nvSpPr>
        <p:spPr>
          <a:xfrm>
            <a:off x="444744" y="1438349"/>
            <a:ext cx="116014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Mazut je </a:t>
            </a:r>
            <a:r>
              <a:rPr lang="en-US" dirty="0" err="1"/>
              <a:t>neodpařený</a:t>
            </a:r>
            <a:r>
              <a:rPr lang="en-US" dirty="0"/>
              <a:t> </a:t>
            </a:r>
            <a:r>
              <a:rPr lang="en-US" dirty="0" err="1"/>
              <a:t>zbytek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frakční</a:t>
            </a:r>
            <a:r>
              <a:rPr lang="en-US" dirty="0"/>
              <a:t> </a:t>
            </a:r>
            <a:r>
              <a:rPr lang="en-US" dirty="0" err="1"/>
              <a:t>destilaci</a:t>
            </a:r>
            <a:r>
              <a:rPr lang="en-US" dirty="0"/>
              <a:t> ropy za </a:t>
            </a:r>
            <a:r>
              <a:rPr lang="en-US" dirty="0" err="1"/>
              <a:t>atmosférického</a:t>
            </a:r>
            <a:r>
              <a:rPr lang="en-US" dirty="0"/>
              <a:t> </a:t>
            </a:r>
            <a:r>
              <a:rPr lang="en-US" dirty="0" err="1"/>
              <a:t>tlaku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se </a:t>
            </a:r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destiluje</a:t>
            </a:r>
            <a:r>
              <a:rPr lang="en-US" dirty="0"/>
              <a:t> za </a:t>
            </a:r>
            <a:r>
              <a:rPr lang="en-US" dirty="0" err="1"/>
              <a:t>sníženého</a:t>
            </a:r>
            <a:r>
              <a:rPr lang="en-US" dirty="0"/>
              <a:t> </a:t>
            </a:r>
            <a:r>
              <a:rPr lang="en-US" dirty="0" err="1"/>
              <a:t>tlaku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en-US" dirty="0" err="1"/>
              <a:t>Vakuovou</a:t>
            </a:r>
            <a:r>
              <a:rPr lang="en-US" dirty="0"/>
              <a:t> </a:t>
            </a:r>
            <a:r>
              <a:rPr lang="en-US" dirty="0" err="1"/>
              <a:t>destilací</a:t>
            </a:r>
            <a:r>
              <a:rPr lang="en-US" dirty="0"/>
              <a:t> se z </a:t>
            </a:r>
            <a:r>
              <a:rPr lang="en-US" dirty="0" err="1"/>
              <a:t>mazutu</a:t>
            </a:r>
            <a:r>
              <a:rPr lang="en-US" dirty="0"/>
              <a:t> </a:t>
            </a:r>
            <a:r>
              <a:rPr lang="en-US" dirty="0" err="1"/>
              <a:t>získávají</a:t>
            </a:r>
            <a:r>
              <a:rPr lang="en-US" dirty="0"/>
              <a:t> </a:t>
            </a:r>
            <a:r>
              <a:rPr lang="en-US" dirty="0" err="1"/>
              <a:t>především</a:t>
            </a:r>
            <a:r>
              <a:rPr lang="en-US" dirty="0"/>
              <a:t> </a:t>
            </a:r>
            <a:r>
              <a:rPr lang="en-US" dirty="0" err="1"/>
              <a:t>minerální</a:t>
            </a:r>
            <a:r>
              <a:rPr lang="cs-CZ" dirty="0"/>
              <a:t> oleje a asfalt</a:t>
            </a:r>
            <a:r>
              <a:rPr lang="en-US" dirty="0"/>
              <a:t>. Mazut se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používá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palivo</a:t>
            </a:r>
            <a:r>
              <a:rPr lang="en-US" dirty="0"/>
              <a:t> v </a:t>
            </a:r>
            <a:r>
              <a:rPr lang="en-US" dirty="0" err="1"/>
              <a:t>tepelných</a:t>
            </a:r>
            <a:r>
              <a:rPr lang="en-US" dirty="0"/>
              <a:t> </a:t>
            </a:r>
            <a:r>
              <a:rPr lang="en-US" dirty="0" err="1"/>
              <a:t>elektrárnách</a:t>
            </a:r>
            <a:r>
              <a:rPr lang="en-US" dirty="0"/>
              <a:t>, </a:t>
            </a:r>
            <a:r>
              <a:rPr lang="en-US" dirty="0" err="1"/>
              <a:t>lodích</a:t>
            </a:r>
            <a:r>
              <a:rPr lang="en-US" dirty="0"/>
              <a:t> a </a:t>
            </a:r>
            <a:r>
              <a:rPr lang="en-US" dirty="0" err="1"/>
              <a:t>parních</a:t>
            </a:r>
            <a:r>
              <a:rPr lang="en-US" dirty="0"/>
              <a:t> </a:t>
            </a:r>
            <a:r>
              <a:rPr lang="en-US" dirty="0" err="1"/>
              <a:t>lokomotivách</a:t>
            </a:r>
            <a:r>
              <a:rPr lang="en-US" dirty="0"/>
              <a:t>.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DA9F306-08AB-4BA7-9CC1-0758CA79516C}"/>
              </a:ext>
            </a:extLst>
          </p:cNvPr>
          <p:cNvSpPr/>
          <p:nvPr/>
        </p:nvSpPr>
        <p:spPr>
          <a:xfrm>
            <a:off x="381398" y="3551102"/>
            <a:ext cx="114292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Oleje</a:t>
            </a:r>
            <a:r>
              <a:rPr lang="cs-CZ" dirty="0"/>
              <a:t> </a:t>
            </a:r>
            <a:r>
              <a:rPr lang="en-US" dirty="0"/>
              <a:t>se </a:t>
            </a:r>
            <a:r>
              <a:rPr lang="en-US" dirty="0" err="1"/>
              <a:t>používají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mazadla</a:t>
            </a:r>
            <a:r>
              <a:rPr lang="en-US" dirty="0"/>
              <a:t> </a:t>
            </a:r>
            <a:r>
              <a:rPr lang="en-US" dirty="0" err="1"/>
              <a:t>olejových</a:t>
            </a:r>
            <a:r>
              <a:rPr lang="en-US" dirty="0"/>
              <a:t> </a:t>
            </a:r>
            <a:r>
              <a:rPr lang="en-US" dirty="0" err="1"/>
              <a:t>strojů</a:t>
            </a:r>
            <a:r>
              <a:rPr lang="en-US" dirty="0"/>
              <a:t> a </a:t>
            </a:r>
            <a:r>
              <a:rPr lang="en-US" dirty="0" err="1"/>
              <a:t>technických</a:t>
            </a:r>
            <a:r>
              <a:rPr lang="en-US" dirty="0"/>
              <a:t> </a:t>
            </a:r>
            <a:r>
              <a:rPr lang="en-US" dirty="0" err="1"/>
              <a:t>zařízení</a:t>
            </a:r>
            <a:r>
              <a:rPr lang="en-US" dirty="0"/>
              <a:t>, </a:t>
            </a:r>
            <a:r>
              <a:rPr lang="en-US" dirty="0" err="1"/>
              <a:t>uplatňují</a:t>
            </a:r>
            <a:r>
              <a:rPr lang="en-US" dirty="0"/>
              <a:t> se </a:t>
            </a:r>
            <a:r>
              <a:rPr lang="en-US" dirty="0" err="1"/>
              <a:t>též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ochrana</a:t>
            </a:r>
            <a:r>
              <a:rPr lang="en-US" dirty="0"/>
              <a:t> </a:t>
            </a:r>
            <a:r>
              <a:rPr lang="en-US" dirty="0" err="1"/>
              <a:t>kovů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korozí</a:t>
            </a:r>
            <a:r>
              <a:rPr lang="en-US" dirty="0"/>
              <a:t>. Z </a:t>
            </a:r>
            <a:r>
              <a:rPr lang="en-US" dirty="0" err="1"/>
              <a:t>olejů</a:t>
            </a:r>
            <a:r>
              <a:rPr lang="en-US" dirty="0"/>
              <a:t> se </a:t>
            </a:r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získává</a:t>
            </a:r>
            <a:r>
              <a:rPr lang="en-US" dirty="0"/>
              <a:t> </a:t>
            </a:r>
            <a:r>
              <a:rPr lang="en-US" dirty="0" err="1"/>
              <a:t>parafín</a:t>
            </a:r>
            <a:r>
              <a:rPr lang="en-US" dirty="0"/>
              <a:t> a </a:t>
            </a:r>
            <a:r>
              <a:rPr lang="en-US" dirty="0" err="1"/>
              <a:t>vazelína</a:t>
            </a:r>
            <a:r>
              <a:rPr lang="en-US" dirty="0"/>
              <a:t>. </a:t>
            </a:r>
            <a:endParaRPr lang="cs-CZ" dirty="0"/>
          </a:p>
          <a:p>
            <a:endParaRPr lang="cs-CZ" dirty="0"/>
          </a:p>
          <a:p>
            <a:r>
              <a:rPr lang="en-US" b="1" dirty="0" err="1"/>
              <a:t>Vazelina</a:t>
            </a:r>
            <a:r>
              <a:rPr lang="en-US" dirty="0"/>
              <a:t> je </a:t>
            </a:r>
            <a:r>
              <a:rPr lang="en-US" dirty="0" err="1"/>
              <a:t>hořlavá</a:t>
            </a:r>
            <a:r>
              <a:rPr lang="en-US" dirty="0"/>
              <a:t> </a:t>
            </a:r>
            <a:r>
              <a:rPr lang="en-US" dirty="0" err="1"/>
              <a:t>polotuhá</a:t>
            </a:r>
            <a:r>
              <a:rPr lang="en-US" dirty="0"/>
              <a:t> </a:t>
            </a:r>
            <a:r>
              <a:rPr lang="en-US" dirty="0" err="1"/>
              <a:t>směs</a:t>
            </a:r>
            <a:r>
              <a:rPr lang="en-US" dirty="0"/>
              <a:t> </a:t>
            </a:r>
            <a:r>
              <a:rPr lang="en-US" dirty="0" err="1"/>
              <a:t>uhlovodíků</a:t>
            </a:r>
            <a:r>
              <a:rPr lang="en-US" dirty="0"/>
              <a:t> s </a:t>
            </a:r>
            <a:r>
              <a:rPr lang="en-US" dirty="0" err="1"/>
              <a:t>teplotou</a:t>
            </a:r>
            <a:r>
              <a:rPr lang="en-US" dirty="0"/>
              <a:t> </a:t>
            </a:r>
            <a:r>
              <a:rPr lang="en-US" dirty="0" err="1"/>
              <a:t>tání</a:t>
            </a:r>
            <a:r>
              <a:rPr lang="en-US" dirty="0"/>
              <a:t> </a:t>
            </a:r>
            <a:r>
              <a:rPr lang="en-US" dirty="0" err="1"/>
              <a:t>obvykle</a:t>
            </a:r>
            <a:r>
              <a:rPr lang="en-US" dirty="0"/>
              <a:t> </a:t>
            </a:r>
            <a:r>
              <a:rPr lang="en-US" dirty="0" err="1"/>
              <a:t>okolo</a:t>
            </a:r>
            <a:r>
              <a:rPr lang="en-US" dirty="0"/>
              <a:t> 75 °C. Je </a:t>
            </a:r>
            <a:r>
              <a:rPr lang="en-US" dirty="0" err="1"/>
              <a:t>bezbarvá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světle</a:t>
            </a:r>
            <a:r>
              <a:rPr lang="en-US" dirty="0"/>
              <a:t> </a:t>
            </a:r>
            <a:r>
              <a:rPr lang="en-US" dirty="0" err="1"/>
              <a:t>žlutá</a:t>
            </a:r>
            <a:r>
              <a:rPr lang="en-US" dirty="0"/>
              <a:t> (</a:t>
            </a:r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vysoce</a:t>
            </a:r>
            <a:r>
              <a:rPr lang="en-US" dirty="0"/>
              <a:t> </a:t>
            </a:r>
            <a:r>
              <a:rPr lang="en-US" dirty="0" err="1"/>
              <a:t>destilovaná</a:t>
            </a:r>
            <a:r>
              <a:rPr lang="en-US" dirty="0"/>
              <a:t>), </a:t>
            </a:r>
            <a:r>
              <a:rPr lang="en-US" dirty="0" err="1"/>
              <a:t>průsvitná</a:t>
            </a:r>
            <a:r>
              <a:rPr lang="en-US" dirty="0"/>
              <a:t>, v </a:t>
            </a:r>
            <a:r>
              <a:rPr lang="en-US" dirty="0" err="1"/>
              <a:t>čisté</a:t>
            </a:r>
            <a:r>
              <a:rPr lang="en-US" dirty="0"/>
              <a:t> </a:t>
            </a:r>
            <a:r>
              <a:rPr lang="en-US" dirty="0" err="1"/>
              <a:t>podobě</a:t>
            </a:r>
            <a:r>
              <a:rPr lang="en-US" dirty="0"/>
              <a:t> bez </a:t>
            </a:r>
            <a:r>
              <a:rPr lang="en-US" dirty="0" err="1"/>
              <a:t>chuti</a:t>
            </a:r>
            <a:r>
              <a:rPr lang="en-US" dirty="0"/>
              <a:t> a </a:t>
            </a:r>
            <a:r>
              <a:rPr lang="en-US" dirty="0" err="1"/>
              <a:t>zápachu</a:t>
            </a:r>
            <a:r>
              <a:rPr lang="en-US" dirty="0"/>
              <a:t>. Na </a:t>
            </a:r>
            <a:r>
              <a:rPr lang="en-US" dirty="0" err="1"/>
              <a:t>vzduchu</a:t>
            </a:r>
            <a:r>
              <a:rPr lang="en-US" dirty="0"/>
              <a:t> </a:t>
            </a:r>
            <a:r>
              <a:rPr lang="en-US" dirty="0" err="1"/>
              <a:t>neoxiduje</a:t>
            </a:r>
            <a:r>
              <a:rPr lang="en-US" dirty="0"/>
              <a:t> a </a:t>
            </a:r>
            <a:r>
              <a:rPr lang="en-US" dirty="0" err="1"/>
              <a:t>nereaguje</a:t>
            </a:r>
            <a:r>
              <a:rPr lang="en-US" dirty="0"/>
              <a:t> </a:t>
            </a:r>
            <a:r>
              <a:rPr lang="en-US" dirty="0" err="1"/>
              <a:t>snadno</a:t>
            </a:r>
            <a:r>
              <a:rPr lang="en-US" dirty="0"/>
              <a:t> s </a:t>
            </a:r>
            <a:r>
              <a:rPr lang="en-US" dirty="0" err="1"/>
              <a:t>chemickými</a:t>
            </a:r>
            <a:r>
              <a:rPr lang="en-US" dirty="0"/>
              <a:t> </a:t>
            </a:r>
            <a:r>
              <a:rPr lang="en-US" dirty="0" err="1"/>
              <a:t>reagencii</a:t>
            </a:r>
            <a:r>
              <a:rPr lang="cs-CZ" dirty="0"/>
              <a:t> a j</a:t>
            </a:r>
            <a:r>
              <a:rPr lang="en-US" dirty="0"/>
              <a:t>e </a:t>
            </a:r>
            <a:r>
              <a:rPr lang="en-US" dirty="0" err="1"/>
              <a:t>nerozpustná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.</a:t>
            </a:r>
            <a:r>
              <a:rPr lang="cs-CZ" dirty="0"/>
              <a:t> Používá se v kosmetice a medicíně.</a:t>
            </a:r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136A85-E673-427D-BCD3-4C225A614680}"/>
              </a:ext>
            </a:extLst>
          </p:cNvPr>
          <p:cNvSpPr txBox="1"/>
          <p:nvPr/>
        </p:nvSpPr>
        <p:spPr>
          <a:xfrm>
            <a:off x="460850" y="2926139"/>
            <a:ext cx="3456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R</a:t>
            </a:r>
            <a:r>
              <a:rPr lang="en-US" sz="2800" b="1" dirty="0" err="1"/>
              <a:t>opné</a:t>
            </a:r>
            <a:r>
              <a:rPr lang="en-US" sz="2800" b="1" dirty="0"/>
              <a:t> </a:t>
            </a:r>
            <a:r>
              <a:rPr lang="en-US" sz="2800" b="1" dirty="0" err="1"/>
              <a:t>minerální</a:t>
            </a:r>
            <a:r>
              <a:rPr lang="en-US" sz="2800" b="1" dirty="0"/>
              <a:t> </a:t>
            </a:r>
            <a:r>
              <a:rPr lang="en-US" sz="2800" b="1" dirty="0" err="1"/>
              <a:t>oleje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37182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71A64C-0C93-4C61-B729-145570A8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9762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latin typeface="+mn-lt"/>
              </a:rPr>
              <a:t>Asfalt</a:t>
            </a:r>
            <a:endParaRPr lang="en-US" sz="2800" b="1" dirty="0">
              <a:latin typeface="+mn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A997165-5A89-4923-8F55-11E5A7AFFE6D}"/>
              </a:ext>
            </a:extLst>
          </p:cNvPr>
          <p:cNvSpPr/>
          <p:nvPr/>
        </p:nvSpPr>
        <p:spPr>
          <a:xfrm>
            <a:off x="377687" y="1068415"/>
            <a:ext cx="114366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Vyskytuje se v naftonosných sedimentech, v kusech se vyskytuje v Mrtvém moři a v Asfaltovém jezeře (</a:t>
            </a:r>
            <a:r>
              <a:rPr lang="cs-CZ" dirty="0" err="1"/>
              <a:t>Pitch</a:t>
            </a:r>
            <a:r>
              <a:rPr lang="cs-CZ" dirty="0"/>
              <a:t> </a:t>
            </a:r>
            <a:r>
              <a:rPr lang="cs-CZ" dirty="0" err="1"/>
              <a:t>lake</a:t>
            </a:r>
            <a:r>
              <a:rPr lang="cs-CZ" dirty="0"/>
              <a:t>) na ostrově Trinidadu. </a:t>
            </a:r>
            <a:r>
              <a:rPr lang="en-US" dirty="0" err="1"/>
              <a:t>Získává</a:t>
            </a:r>
            <a:r>
              <a:rPr lang="en-US" dirty="0"/>
              <a:t> se z ropy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zbytek</a:t>
            </a:r>
            <a:r>
              <a:rPr lang="en-US" dirty="0"/>
              <a:t> po </a:t>
            </a:r>
            <a:r>
              <a:rPr lang="en-US" dirty="0" err="1"/>
              <a:t>vakuové</a:t>
            </a:r>
            <a:r>
              <a:rPr lang="en-US" dirty="0"/>
              <a:t> </a:t>
            </a:r>
            <a:r>
              <a:rPr lang="en-US" dirty="0" err="1"/>
              <a:t>destilaci</a:t>
            </a:r>
            <a:r>
              <a:rPr lang="en-US" dirty="0"/>
              <a:t>. Je to ta </a:t>
            </a:r>
            <a:r>
              <a:rPr lang="en-US" dirty="0" err="1"/>
              <a:t>nejhustší</a:t>
            </a:r>
            <a:r>
              <a:rPr lang="en-US" dirty="0"/>
              <a:t> </a:t>
            </a:r>
            <a:r>
              <a:rPr lang="en-US" dirty="0" err="1"/>
              <a:t>složka</a:t>
            </a:r>
            <a:r>
              <a:rPr lang="en-US" dirty="0"/>
              <a:t> ropy s </a:t>
            </a:r>
            <a:r>
              <a:rPr lang="en-US" dirty="0" err="1"/>
              <a:t>nejvyšším</a:t>
            </a:r>
            <a:r>
              <a:rPr lang="en-US" dirty="0"/>
              <a:t> </a:t>
            </a:r>
            <a:r>
              <a:rPr lang="en-US" dirty="0" err="1"/>
              <a:t>bodem</a:t>
            </a:r>
            <a:r>
              <a:rPr lang="en-US" dirty="0"/>
              <a:t> </a:t>
            </a:r>
            <a:r>
              <a:rPr lang="en-US" dirty="0" err="1"/>
              <a:t>varu</a:t>
            </a:r>
            <a:r>
              <a:rPr lang="en-US" dirty="0"/>
              <a:t>. </a:t>
            </a:r>
            <a:r>
              <a:rPr lang="en-US" dirty="0" err="1"/>
              <a:t>Nejčastěji</a:t>
            </a:r>
            <a:r>
              <a:rPr lang="en-US" dirty="0"/>
              <a:t> se </a:t>
            </a:r>
            <a:r>
              <a:rPr lang="en-US" dirty="0" err="1"/>
              <a:t>využívá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stavbě</a:t>
            </a:r>
            <a:r>
              <a:rPr lang="en-US" dirty="0"/>
              <a:t> </a:t>
            </a:r>
            <a:r>
              <a:rPr lang="en-US" dirty="0" err="1"/>
              <a:t>silnic</a:t>
            </a:r>
            <a:r>
              <a:rPr lang="cs-CZ" dirty="0"/>
              <a:t> a jako izolační materiál proti vlhkosti. T</a:t>
            </a:r>
            <a:r>
              <a:rPr lang="en-US" dirty="0" err="1"/>
              <a:t>aje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pouhých</a:t>
            </a:r>
            <a:r>
              <a:rPr lang="en-US" dirty="0"/>
              <a:t> 70 </a:t>
            </a:r>
            <a:r>
              <a:rPr lang="en-US" dirty="0" err="1"/>
              <a:t>až</a:t>
            </a:r>
            <a:r>
              <a:rPr lang="en-US" dirty="0"/>
              <a:t> 100 °C. </a:t>
            </a:r>
          </a:p>
        </p:txBody>
      </p:sp>
      <p:pic>
        <p:nvPicPr>
          <p:cNvPr id="7" name="Obrázek 6" descr="Obsah obrázku obloha, exteriér, země, silnice&#10;&#10;Popis byl vytvořen automaticky">
            <a:extLst>
              <a:ext uri="{FF2B5EF4-FFF2-40B4-BE49-F238E27FC236}">
                <a16:creationId xmlns:a16="http://schemas.microsoft.com/office/drawing/2014/main" id="{0AF4CC94-8873-4FBB-A79F-5F21ACBDA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48" y="3542370"/>
            <a:ext cx="4462801" cy="29505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50D693B-C2A2-44FC-B17C-E20DCA9AC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7" y="4350718"/>
            <a:ext cx="1437775" cy="23326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2969A13-2DC0-476C-BD98-3ABDCAD994C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205" y="4388152"/>
            <a:ext cx="1437775" cy="2311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12207F02-4544-4BC0-B342-70B356808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0328" y="4388152"/>
            <a:ext cx="2538741" cy="22951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57BA3AD-2B19-40CF-BBE9-85C859AD9FC3}"/>
              </a:ext>
            </a:extLst>
          </p:cNvPr>
          <p:cNvSpPr txBox="1"/>
          <p:nvPr/>
        </p:nvSpPr>
        <p:spPr>
          <a:xfrm>
            <a:off x="327860" y="3737114"/>
            <a:ext cx="570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Asfalt (bitumen) se hojně používal již v pravěku a starověku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7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34A595B-AC71-4260-B4B3-C36A2302B63E}"/>
              </a:ext>
            </a:extLst>
          </p:cNvPr>
          <p:cNvSpPr/>
          <p:nvPr/>
        </p:nvSpPr>
        <p:spPr>
          <a:xfrm>
            <a:off x="155713" y="1066559"/>
            <a:ext cx="118805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Uhelný</a:t>
            </a:r>
            <a:r>
              <a:rPr lang="en-US" b="1" dirty="0"/>
              <a:t> </a:t>
            </a:r>
            <a:r>
              <a:rPr lang="en-US" b="1" dirty="0" err="1"/>
              <a:t>dehet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thér</a:t>
            </a:r>
            <a:r>
              <a:rPr lang="en-US" dirty="0"/>
              <a:t>) je </a:t>
            </a:r>
            <a:r>
              <a:rPr lang="en-US" dirty="0" err="1"/>
              <a:t>hnědá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černá</a:t>
            </a:r>
            <a:r>
              <a:rPr lang="en-US" dirty="0"/>
              <a:t> </a:t>
            </a:r>
            <a:r>
              <a:rPr lang="en-US" dirty="0" err="1"/>
              <a:t>kapalina</a:t>
            </a:r>
            <a:r>
              <a:rPr lang="en-US" dirty="0"/>
              <a:t> s </a:t>
            </a:r>
            <a:r>
              <a:rPr lang="en-US" dirty="0" err="1"/>
              <a:t>vysokou</a:t>
            </a:r>
            <a:r>
              <a:rPr lang="en-US" dirty="0"/>
              <a:t> </a:t>
            </a:r>
            <a:r>
              <a:rPr lang="en-US" dirty="0" err="1"/>
              <a:t>viskozitou</a:t>
            </a:r>
            <a:r>
              <a:rPr lang="en-US" dirty="0"/>
              <a:t>, </a:t>
            </a:r>
            <a:r>
              <a:rPr lang="en-US" dirty="0" err="1"/>
              <a:t>páchnoucí</a:t>
            </a:r>
            <a:r>
              <a:rPr lang="en-US" dirty="0"/>
              <a:t> po </a:t>
            </a:r>
            <a:r>
              <a:rPr lang="en-US" dirty="0" err="1"/>
              <a:t>aromatických</a:t>
            </a:r>
            <a:r>
              <a:rPr lang="en-US" dirty="0"/>
              <a:t> </a:t>
            </a:r>
            <a:r>
              <a:rPr lang="en-US" dirty="0" err="1"/>
              <a:t>uhlovodících</a:t>
            </a:r>
            <a:r>
              <a:rPr lang="en-US" dirty="0"/>
              <a:t>. </a:t>
            </a:r>
            <a:r>
              <a:rPr lang="en-US" dirty="0" err="1"/>
              <a:t>Uhelné</a:t>
            </a:r>
            <a:r>
              <a:rPr lang="en-US" dirty="0"/>
              <a:t> </a:t>
            </a:r>
            <a:r>
              <a:rPr lang="en-US" dirty="0" err="1"/>
              <a:t>dehty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složité</a:t>
            </a:r>
            <a:r>
              <a:rPr lang="en-US" dirty="0"/>
              <a:t> a </a:t>
            </a:r>
            <a:r>
              <a:rPr lang="en-US" dirty="0" err="1"/>
              <a:t>proměnné</a:t>
            </a:r>
            <a:r>
              <a:rPr lang="en-US" dirty="0"/>
              <a:t> </a:t>
            </a:r>
            <a:r>
              <a:rPr lang="en-US" dirty="0" err="1"/>
              <a:t>směsi</a:t>
            </a:r>
            <a:r>
              <a:rPr lang="en-US" dirty="0"/>
              <a:t> </a:t>
            </a:r>
            <a:r>
              <a:rPr lang="en-US" dirty="0" err="1"/>
              <a:t>fenolů</a:t>
            </a:r>
            <a:r>
              <a:rPr lang="en-US" dirty="0"/>
              <a:t>, </a:t>
            </a:r>
            <a:r>
              <a:rPr lang="en-US" dirty="0" err="1"/>
              <a:t>polycyklických</a:t>
            </a:r>
            <a:r>
              <a:rPr lang="en-US" dirty="0"/>
              <a:t> </a:t>
            </a:r>
            <a:r>
              <a:rPr lang="en-US" dirty="0" err="1"/>
              <a:t>aromatických</a:t>
            </a:r>
            <a:r>
              <a:rPr lang="en-US" dirty="0"/>
              <a:t> </a:t>
            </a:r>
            <a:r>
              <a:rPr lang="en-US" dirty="0" err="1"/>
              <a:t>uhlovodíků</a:t>
            </a:r>
            <a:r>
              <a:rPr lang="en-US" dirty="0"/>
              <a:t> (PAU) a </a:t>
            </a:r>
            <a:r>
              <a:rPr lang="en-US" dirty="0" err="1"/>
              <a:t>heterocyklických</a:t>
            </a:r>
            <a:r>
              <a:rPr lang="en-US" dirty="0"/>
              <a:t> </a:t>
            </a:r>
            <a:r>
              <a:rPr lang="en-US" dirty="0" err="1"/>
              <a:t>sloučenin</a:t>
            </a:r>
            <a:r>
              <a:rPr lang="cs-CZ" dirty="0"/>
              <a:t>. V </a:t>
            </a:r>
            <a:r>
              <a:rPr lang="en-US" dirty="0" err="1"/>
              <a:t>době</a:t>
            </a:r>
            <a:r>
              <a:rPr lang="cs-CZ" dirty="0"/>
              <a:t> rakouské </a:t>
            </a:r>
            <a:r>
              <a:rPr lang="en-US" dirty="0"/>
              <a:t> </a:t>
            </a:r>
            <a:r>
              <a:rPr lang="en-US" dirty="0" err="1"/>
              <a:t>monarchie</a:t>
            </a:r>
            <a:r>
              <a:rPr lang="en-US" dirty="0"/>
              <a:t> </a:t>
            </a:r>
            <a:r>
              <a:rPr lang="cs-CZ" dirty="0"/>
              <a:t>byl </a:t>
            </a:r>
            <a:r>
              <a:rPr lang="en-US" dirty="0" err="1"/>
              <a:t>hlavním</a:t>
            </a:r>
            <a:r>
              <a:rPr lang="cs-CZ" dirty="0"/>
              <a:t> </a:t>
            </a:r>
            <a:r>
              <a:rPr lang="en-US" dirty="0" err="1"/>
              <a:t>hydroizolačním</a:t>
            </a:r>
            <a:r>
              <a:rPr lang="en-US" dirty="0"/>
              <a:t> </a:t>
            </a:r>
            <a:r>
              <a:rPr lang="en-US" dirty="0" err="1"/>
              <a:t>materiálem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formě</a:t>
            </a:r>
            <a:r>
              <a:rPr lang="en-US" dirty="0"/>
              <a:t> </a:t>
            </a:r>
            <a:r>
              <a:rPr lang="en-US" dirty="0" err="1"/>
              <a:t>papírové</a:t>
            </a:r>
            <a:r>
              <a:rPr lang="en-US" dirty="0"/>
              <a:t> </a:t>
            </a:r>
            <a:r>
              <a:rPr lang="en-US" dirty="0" err="1"/>
              <a:t>lepenky</a:t>
            </a:r>
            <a:r>
              <a:rPr lang="en-US" dirty="0"/>
              <a:t> </a:t>
            </a:r>
            <a:r>
              <a:rPr lang="en-US" dirty="0" err="1"/>
              <a:t>nasycen</a:t>
            </a:r>
            <a:r>
              <a:rPr lang="cs-CZ" dirty="0"/>
              <a:t>é</a:t>
            </a:r>
            <a:r>
              <a:rPr lang="en-US" dirty="0"/>
              <a:t> </a:t>
            </a:r>
            <a:r>
              <a:rPr lang="en-US" dirty="0" err="1"/>
              <a:t>dehtem</a:t>
            </a:r>
            <a:r>
              <a:rPr lang="en-US" dirty="0"/>
              <a:t> (</a:t>
            </a:r>
            <a:r>
              <a:rPr lang="en-US" dirty="0" err="1"/>
              <a:t>térpapír</a:t>
            </a:r>
            <a:r>
              <a:rPr lang="cs-CZ" dirty="0"/>
              <a:t>, </a:t>
            </a:r>
            <a:r>
              <a:rPr lang="en-US" dirty="0" err="1"/>
              <a:t>térák</a:t>
            </a:r>
            <a:r>
              <a:rPr lang="en-US" dirty="0"/>
              <a:t>) a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dehet</a:t>
            </a:r>
            <a:r>
              <a:rPr lang="en-US" dirty="0"/>
              <a:t> v </a:t>
            </a:r>
            <a:r>
              <a:rPr lang="en-US" dirty="0" err="1"/>
              <a:t>sudech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stavbě</a:t>
            </a:r>
            <a:r>
              <a:rPr lang="en-US" dirty="0"/>
              <a:t> </a:t>
            </a:r>
            <a:r>
              <a:rPr lang="en-US" dirty="0" err="1"/>
              <a:t>vařil</a:t>
            </a:r>
            <a:r>
              <a:rPr lang="en-US" dirty="0"/>
              <a:t> v </a:t>
            </a:r>
            <a:r>
              <a:rPr lang="en-US" dirty="0" err="1"/>
              <a:t>kotlích</a:t>
            </a:r>
            <a:r>
              <a:rPr lang="en-US" dirty="0"/>
              <a:t> a </a:t>
            </a:r>
            <a:r>
              <a:rPr lang="en-US" dirty="0" err="1"/>
              <a:t>pak</a:t>
            </a:r>
            <a:r>
              <a:rPr lang="en-US" dirty="0"/>
              <a:t> se </a:t>
            </a:r>
            <a:r>
              <a:rPr lang="en-US" dirty="0" err="1"/>
              <a:t>roztíral</a:t>
            </a:r>
            <a:r>
              <a:rPr lang="en-US" dirty="0"/>
              <a:t> po </a:t>
            </a:r>
            <a:r>
              <a:rPr lang="en-US" dirty="0" err="1"/>
              <a:t>základech</a:t>
            </a:r>
            <a:r>
              <a:rPr lang="en-US" dirty="0"/>
              <a:t>, </a:t>
            </a:r>
            <a:r>
              <a:rPr lang="en-US" dirty="0" err="1"/>
              <a:t>stěnách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po </a:t>
            </a:r>
            <a:r>
              <a:rPr lang="en-US" dirty="0" err="1"/>
              <a:t>střechách</a:t>
            </a:r>
            <a:r>
              <a:rPr lang="en-US" dirty="0"/>
              <a:t>. </a:t>
            </a:r>
            <a:r>
              <a:rPr lang="en-US" dirty="0" err="1"/>
              <a:t>Trvanlivost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střechách</a:t>
            </a:r>
            <a:r>
              <a:rPr lang="en-US" dirty="0"/>
              <a:t> </a:t>
            </a:r>
            <a:r>
              <a:rPr lang="en-US" dirty="0" err="1"/>
              <a:t>vzhledem</a:t>
            </a:r>
            <a:r>
              <a:rPr lang="en-US" dirty="0"/>
              <a:t> k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nízkému</a:t>
            </a:r>
            <a:r>
              <a:rPr lang="en-US" dirty="0"/>
              <a:t> </a:t>
            </a:r>
            <a:r>
              <a:rPr lang="en-US" dirty="0" err="1"/>
              <a:t>bodu</a:t>
            </a:r>
            <a:r>
              <a:rPr lang="en-US" dirty="0"/>
              <a:t> </a:t>
            </a:r>
            <a:r>
              <a:rPr lang="en-US" dirty="0" err="1"/>
              <a:t>tání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nízká</a:t>
            </a:r>
            <a:r>
              <a:rPr lang="cs-CZ" dirty="0"/>
              <a:t> </a:t>
            </a:r>
            <a:r>
              <a:rPr lang="en-US" dirty="0"/>
              <a:t>- v </a:t>
            </a:r>
            <a:r>
              <a:rPr lang="en-US" dirty="0" err="1"/>
              <a:t>létě</a:t>
            </a:r>
            <a:r>
              <a:rPr lang="en-US" dirty="0"/>
              <a:t> </a:t>
            </a:r>
            <a:r>
              <a:rPr lang="en-US" dirty="0" err="1"/>
              <a:t>žárem</a:t>
            </a:r>
            <a:r>
              <a:rPr lang="en-US" dirty="0"/>
              <a:t> </a:t>
            </a:r>
            <a:r>
              <a:rPr lang="en-US" dirty="0" err="1"/>
              <a:t>stékal</a:t>
            </a:r>
            <a:r>
              <a:rPr lang="en-US" dirty="0"/>
              <a:t>, v </a:t>
            </a:r>
            <a:r>
              <a:rPr lang="en-US" dirty="0" err="1"/>
              <a:t>zimě</a:t>
            </a:r>
            <a:r>
              <a:rPr lang="en-US" dirty="0"/>
              <a:t> </a:t>
            </a:r>
            <a:r>
              <a:rPr lang="en-US" dirty="0" err="1"/>
              <a:t>mrazem</a:t>
            </a:r>
            <a:r>
              <a:rPr lang="en-US" dirty="0"/>
              <a:t> </a:t>
            </a:r>
            <a:r>
              <a:rPr lang="en-US" dirty="0" err="1"/>
              <a:t>křehnul</a:t>
            </a:r>
            <a:r>
              <a:rPr lang="en-US" dirty="0"/>
              <a:t> a </a:t>
            </a:r>
            <a:r>
              <a:rPr lang="en-US" dirty="0" err="1"/>
              <a:t>praskal</a:t>
            </a:r>
            <a:r>
              <a:rPr lang="en-US" dirty="0"/>
              <a:t>. </a:t>
            </a:r>
            <a:r>
              <a:rPr lang="en-US" dirty="0" err="1"/>
              <a:t>Větší</a:t>
            </a:r>
            <a:r>
              <a:rPr lang="en-US" dirty="0"/>
              <a:t> </a:t>
            </a:r>
            <a:r>
              <a:rPr lang="en-US" dirty="0" err="1"/>
              <a:t>rozšíření</a:t>
            </a:r>
            <a:r>
              <a:rPr lang="en-US" dirty="0"/>
              <a:t> </a:t>
            </a:r>
            <a:r>
              <a:rPr lang="en-US" dirty="0" err="1"/>
              <a:t>kvalitnějších</a:t>
            </a:r>
            <a:r>
              <a:rPr lang="en-US" dirty="0"/>
              <a:t> </a:t>
            </a:r>
            <a:r>
              <a:rPr lang="en-US" dirty="0" err="1"/>
              <a:t>asfaltových</a:t>
            </a:r>
            <a:r>
              <a:rPr lang="en-US" dirty="0"/>
              <a:t> </a:t>
            </a:r>
            <a:r>
              <a:rPr lang="en-US" dirty="0" err="1"/>
              <a:t>lepenek</a:t>
            </a:r>
            <a:r>
              <a:rPr lang="en-US" dirty="0"/>
              <a:t> </a:t>
            </a:r>
            <a:r>
              <a:rPr lang="en-US" dirty="0" err="1"/>
              <a:t>začalo</a:t>
            </a:r>
            <a:r>
              <a:rPr lang="en-US" dirty="0"/>
              <a:t> u </a:t>
            </a:r>
            <a:r>
              <a:rPr lang="en-US" dirty="0" err="1"/>
              <a:t>nás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v </a:t>
            </a:r>
            <a:r>
              <a:rPr lang="en-US" dirty="0" err="1"/>
              <a:t>polovině</a:t>
            </a:r>
            <a:r>
              <a:rPr lang="en-US" dirty="0"/>
              <a:t> 70. let </a:t>
            </a:r>
            <a:r>
              <a:rPr lang="en-US" dirty="0" err="1"/>
              <a:t>minulého</a:t>
            </a:r>
            <a:r>
              <a:rPr lang="en-US" dirty="0"/>
              <a:t> </a:t>
            </a:r>
            <a:r>
              <a:rPr lang="en-US" dirty="0" err="1"/>
              <a:t>století</a:t>
            </a:r>
            <a:r>
              <a:rPr lang="en-US" dirty="0"/>
              <a:t>, </a:t>
            </a:r>
            <a:r>
              <a:rPr lang="cs-CZ" dirty="0"/>
              <a:t>na </a:t>
            </a:r>
            <a:r>
              <a:rPr lang="en-US" dirty="0" err="1"/>
              <a:t>přelomu</a:t>
            </a:r>
            <a:r>
              <a:rPr lang="en-US" dirty="0"/>
              <a:t> </a:t>
            </a:r>
            <a:r>
              <a:rPr lang="en-US" dirty="0" err="1"/>
              <a:t>století</a:t>
            </a:r>
            <a:r>
              <a:rPr lang="en-US" dirty="0"/>
              <a:t> </a:t>
            </a:r>
            <a:r>
              <a:rPr lang="en-US" dirty="0" err="1"/>
              <a:t>ochránci</a:t>
            </a:r>
            <a:r>
              <a:rPr lang="en-US" dirty="0"/>
              <a:t> </a:t>
            </a:r>
            <a:r>
              <a:rPr lang="en-US" dirty="0" err="1"/>
              <a:t>přírody</a:t>
            </a:r>
            <a:r>
              <a:rPr lang="en-US" dirty="0"/>
              <a:t> </a:t>
            </a:r>
            <a:r>
              <a:rPr lang="en-US" dirty="0" err="1"/>
              <a:t>prosadili</a:t>
            </a:r>
            <a:r>
              <a:rPr lang="en-US" dirty="0"/>
              <a:t> </a:t>
            </a:r>
            <a:r>
              <a:rPr lang="en-US" dirty="0" err="1"/>
              <a:t>zákaz</a:t>
            </a:r>
            <a:r>
              <a:rPr lang="en-US" dirty="0"/>
              <a:t> </a:t>
            </a:r>
            <a:r>
              <a:rPr lang="en-US" dirty="0" err="1"/>
              <a:t>používání</a:t>
            </a:r>
            <a:r>
              <a:rPr lang="en-US" dirty="0"/>
              <a:t> </a:t>
            </a:r>
            <a:r>
              <a:rPr lang="en-US" dirty="0" err="1"/>
              <a:t>dehtu</a:t>
            </a:r>
            <a:r>
              <a:rPr lang="en-US" dirty="0"/>
              <a:t>, z </a:t>
            </a:r>
            <a:r>
              <a:rPr lang="en-US" dirty="0" err="1"/>
              <a:t>důvodu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karcinogennních</a:t>
            </a:r>
            <a:r>
              <a:rPr lang="en-US" dirty="0"/>
              <a:t> </a:t>
            </a:r>
            <a:r>
              <a:rPr lang="en-US" dirty="0" err="1"/>
              <a:t>účinků</a:t>
            </a:r>
            <a:r>
              <a:rPr lang="en-US" dirty="0"/>
              <a:t> a </a:t>
            </a:r>
            <a:r>
              <a:rPr lang="en-US" dirty="0" err="1"/>
              <a:t>přestal</a:t>
            </a:r>
            <a:r>
              <a:rPr lang="en-US" dirty="0"/>
              <a:t> se </a:t>
            </a:r>
            <a:r>
              <a:rPr lang="en-US" dirty="0" err="1"/>
              <a:t>vyrábět</a:t>
            </a:r>
            <a:r>
              <a:rPr lang="en-US" dirty="0"/>
              <a:t>.</a:t>
            </a:r>
            <a:r>
              <a:rPr lang="cs-CZ" dirty="0"/>
              <a:t> V současnosti se používá především asfaltová lepenka.</a:t>
            </a: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65E5EA4-54AD-43AE-B83D-EBD5AABD136A}"/>
              </a:ext>
            </a:extLst>
          </p:cNvPr>
          <p:cNvSpPr txBox="1"/>
          <p:nvPr/>
        </p:nvSpPr>
        <p:spPr>
          <a:xfrm>
            <a:off x="331304" y="266147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Dehet</a:t>
            </a:r>
            <a:endParaRPr lang="en-US" sz="2800" b="1" dirty="0"/>
          </a:p>
        </p:txBody>
      </p:sp>
      <p:pic>
        <p:nvPicPr>
          <p:cNvPr id="5" name="Obrázek 4" descr="Obsah obrázku exteriér, země, obloha, bruslení&#10;&#10;Popis byl vytvořen automaticky">
            <a:extLst>
              <a:ext uri="{FF2B5EF4-FFF2-40B4-BE49-F238E27FC236}">
                <a16:creationId xmlns:a16="http://schemas.microsoft.com/office/drawing/2014/main" id="{728C4629-41E4-4C39-99C6-4E721B551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3614531"/>
            <a:ext cx="4465983" cy="297732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1FB2E10-CBE0-402A-B0B2-44A9EEC9789A}"/>
              </a:ext>
            </a:extLst>
          </p:cNvPr>
          <p:cNvSpPr/>
          <p:nvPr/>
        </p:nvSpPr>
        <p:spPr>
          <a:xfrm>
            <a:off x="5062331" y="57914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7D8185"/>
                </a:solidFill>
                <a:latin typeface="Georgia" panose="02040502050405020303" pitchFamily="18" charset="0"/>
              </a:rPr>
              <a:t>Coal tar sealants are commonly applied to asphalt driveways and parking lots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85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Connan199903">
            <a:extLst>
              <a:ext uri="{FF2B5EF4-FFF2-40B4-BE49-F238E27FC236}">
                <a16:creationId xmlns:a16="http://schemas.microsoft.com/office/drawing/2014/main" id="{09CEE6D7-E6FA-4DEB-886C-D772C6CB385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23" y="128293"/>
            <a:ext cx="9371566" cy="6601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EA626-6035-4A34-A17B-5CEBC05DA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82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+mn-lt"/>
              </a:rPr>
              <a:t>Parafín</a:t>
            </a:r>
            <a:endParaRPr lang="en-US" sz="2800" b="1" dirty="0">
              <a:latin typeface="+mn-lt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4E2FF7B-528E-424D-9486-BD9FD3A79181}"/>
              </a:ext>
            </a:extLst>
          </p:cNvPr>
          <p:cNvSpPr/>
          <p:nvPr/>
        </p:nvSpPr>
        <p:spPr>
          <a:xfrm>
            <a:off x="463825" y="1300155"/>
            <a:ext cx="115293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Parafín</a:t>
            </a:r>
            <a:r>
              <a:rPr lang="en-US" dirty="0"/>
              <a:t> je </a:t>
            </a:r>
            <a:r>
              <a:rPr lang="en-US" dirty="0" err="1"/>
              <a:t>bílá</a:t>
            </a:r>
            <a:r>
              <a:rPr lang="en-US" dirty="0"/>
              <a:t>, v </a:t>
            </a:r>
            <a:r>
              <a:rPr lang="en-US" dirty="0" err="1"/>
              <a:t>surovém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 </a:t>
            </a:r>
            <a:r>
              <a:rPr lang="en-US" dirty="0" err="1"/>
              <a:t>spíše</a:t>
            </a:r>
            <a:r>
              <a:rPr lang="en-US" dirty="0"/>
              <a:t> </a:t>
            </a:r>
            <a:r>
              <a:rPr lang="en-US" dirty="0" err="1"/>
              <a:t>nažloutlá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nahnědlá</a:t>
            </a:r>
            <a:r>
              <a:rPr lang="en-US" dirty="0"/>
              <a:t>, </a:t>
            </a:r>
            <a:r>
              <a:rPr lang="en-US" dirty="0" err="1"/>
              <a:t>amorfní</a:t>
            </a:r>
            <a:r>
              <a:rPr lang="en-US" dirty="0"/>
              <a:t> </a:t>
            </a:r>
            <a:r>
              <a:rPr lang="en-US" dirty="0" err="1"/>
              <a:t>směs</a:t>
            </a:r>
            <a:r>
              <a:rPr lang="en-US" dirty="0"/>
              <a:t> </a:t>
            </a:r>
            <a:r>
              <a:rPr lang="en-US" dirty="0" err="1"/>
              <a:t>vyšších</a:t>
            </a:r>
            <a:r>
              <a:rPr lang="en-US" dirty="0"/>
              <a:t> </a:t>
            </a:r>
            <a:r>
              <a:rPr lang="en-US" dirty="0" err="1"/>
              <a:t>nasycených</a:t>
            </a:r>
            <a:r>
              <a:rPr lang="en-US" dirty="0"/>
              <a:t> </a:t>
            </a:r>
            <a:r>
              <a:rPr lang="en-US" dirty="0" err="1"/>
              <a:t>alifatických</a:t>
            </a:r>
            <a:r>
              <a:rPr lang="en-US" dirty="0"/>
              <a:t> </a:t>
            </a:r>
            <a:r>
              <a:rPr lang="en-US" dirty="0" err="1"/>
              <a:t>uhlovodíků</a:t>
            </a:r>
            <a:r>
              <a:rPr lang="en-US" dirty="0"/>
              <a:t> (</a:t>
            </a:r>
            <a:r>
              <a:rPr lang="en-US" dirty="0" err="1"/>
              <a:t>alkanů</a:t>
            </a:r>
            <a:r>
              <a:rPr lang="en-US" dirty="0"/>
              <a:t>). Je bez </a:t>
            </a:r>
            <a:r>
              <a:rPr lang="en-US" dirty="0" err="1"/>
              <a:t>chuti</a:t>
            </a:r>
            <a:r>
              <a:rPr lang="en-US" dirty="0"/>
              <a:t> a </a:t>
            </a:r>
            <a:r>
              <a:rPr lang="en-US" dirty="0" err="1"/>
              <a:t>zápachu</a:t>
            </a:r>
            <a:r>
              <a:rPr lang="en-US" dirty="0"/>
              <a:t>,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</a:t>
            </a:r>
            <a:r>
              <a:rPr lang="en-US" dirty="0" err="1"/>
              <a:t>nerozpustný</a:t>
            </a:r>
            <a:r>
              <a:rPr lang="en-US" dirty="0"/>
              <a:t>. </a:t>
            </a:r>
            <a:r>
              <a:rPr lang="en-US" dirty="0" err="1"/>
              <a:t>Získává</a:t>
            </a:r>
            <a:r>
              <a:rPr lang="en-US" dirty="0"/>
              <a:t> se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destilaci</a:t>
            </a:r>
            <a:r>
              <a:rPr lang="en-US" dirty="0"/>
              <a:t> ropy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krystalizačním</a:t>
            </a:r>
            <a:r>
              <a:rPr lang="en-US" dirty="0"/>
              <a:t> </a:t>
            </a:r>
            <a:r>
              <a:rPr lang="en-US" dirty="0" err="1"/>
              <a:t>odparafínováním</a:t>
            </a:r>
            <a:r>
              <a:rPr lang="en-US" dirty="0"/>
              <a:t> </a:t>
            </a:r>
            <a:r>
              <a:rPr lang="en-US" dirty="0" err="1"/>
              <a:t>hnědouhelného</a:t>
            </a:r>
            <a:r>
              <a:rPr lang="en-US" dirty="0"/>
              <a:t> </a:t>
            </a:r>
            <a:r>
              <a:rPr lang="en-US" dirty="0" err="1"/>
              <a:t>dehtu</a:t>
            </a:r>
            <a:r>
              <a:rPr lang="en-US" dirty="0"/>
              <a:t>, </a:t>
            </a:r>
            <a:r>
              <a:rPr lang="en-US" dirty="0" err="1"/>
              <a:t>popřípadě</a:t>
            </a:r>
            <a:r>
              <a:rPr lang="en-US" dirty="0"/>
              <a:t> se </a:t>
            </a:r>
            <a:r>
              <a:rPr lang="en-US" dirty="0" err="1"/>
              <a:t>vyrábí</a:t>
            </a:r>
            <a:r>
              <a:rPr lang="en-US" dirty="0"/>
              <a:t> </a:t>
            </a:r>
            <a:r>
              <a:rPr lang="en-US" dirty="0" err="1"/>
              <a:t>katalytickou</a:t>
            </a:r>
            <a:r>
              <a:rPr lang="en-US" dirty="0"/>
              <a:t> </a:t>
            </a:r>
            <a:r>
              <a:rPr lang="en-US" dirty="0" err="1"/>
              <a:t>syntézou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en-US" dirty="0" err="1"/>
              <a:t>Parafínu</a:t>
            </a:r>
            <a:r>
              <a:rPr lang="en-US" dirty="0"/>
              <a:t> se </a:t>
            </a:r>
            <a:r>
              <a:rPr lang="en-US" dirty="0" err="1"/>
              <a:t>využívá</a:t>
            </a:r>
            <a:r>
              <a:rPr lang="en-US" dirty="0"/>
              <a:t> v </a:t>
            </a:r>
            <a:r>
              <a:rPr lang="en-US" dirty="0" err="1"/>
              <a:t>mnoha</a:t>
            </a:r>
            <a:r>
              <a:rPr lang="en-US" dirty="0"/>
              <a:t> </a:t>
            </a:r>
            <a:r>
              <a:rPr lang="en-US" dirty="0" err="1"/>
              <a:t>odvětvích</a:t>
            </a:r>
            <a:r>
              <a:rPr lang="en-US" dirty="0"/>
              <a:t> pro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snadnou</a:t>
            </a:r>
            <a:r>
              <a:rPr lang="en-US" dirty="0"/>
              <a:t> </a:t>
            </a:r>
            <a:r>
              <a:rPr lang="en-US" dirty="0" err="1"/>
              <a:t>tavitelnost</a:t>
            </a:r>
            <a:r>
              <a:rPr lang="en-US" dirty="0"/>
              <a:t> a </a:t>
            </a:r>
            <a:r>
              <a:rPr lang="en-US" dirty="0" err="1"/>
              <a:t>tvárnost</a:t>
            </a:r>
            <a:r>
              <a:rPr lang="en-US" dirty="0"/>
              <a:t>, </a:t>
            </a:r>
            <a:r>
              <a:rPr lang="en-US" dirty="0" err="1"/>
              <a:t>vodoodpudivost</a:t>
            </a:r>
            <a:r>
              <a:rPr lang="en-US" dirty="0"/>
              <a:t>, </a:t>
            </a:r>
            <a:r>
              <a:rPr lang="en-US" dirty="0" err="1"/>
              <a:t>termoizolační</a:t>
            </a:r>
            <a:r>
              <a:rPr lang="en-US" dirty="0"/>
              <a:t> </a:t>
            </a:r>
            <a:r>
              <a:rPr lang="en-US" dirty="0" err="1"/>
              <a:t>vlastnosti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energetickou</a:t>
            </a:r>
            <a:r>
              <a:rPr lang="en-US" dirty="0"/>
              <a:t> </a:t>
            </a:r>
            <a:r>
              <a:rPr lang="en-US" dirty="0" err="1"/>
              <a:t>využitelnost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AD2DAD3-40EE-44F2-994E-C854EEBDE269}"/>
              </a:ext>
            </a:extLst>
          </p:cNvPr>
          <p:cNvSpPr/>
          <p:nvPr/>
        </p:nvSpPr>
        <p:spPr>
          <a:xfrm>
            <a:off x="463825" y="2801397"/>
            <a:ext cx="68778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Např.</a:t>
            </a:r>
          </a:p>
          <a:p>
            <a:endParaRPr lang="cs-CZ" dirty="0"/>
          </a:p>
          <a:p>
            <a:r>
              <a:rPr lang="cs-CZ" dirty="0"/>
              <a:t>  </a:t>
            </a:r>
            <a:r>
              <a:rPr lang="en-US" dirty="0" err="1"/>
              <a:t>výroba</a:t>
            </a:r>
            <a:r>
              <a:rPr lang="en-US" dirty="0"/>
              <a:t> </a:t>
            </a:r>
            <a:r>
              <a:rPr lang="en-US" dirty="0" err="1"/>
              <a:t>svíček</a:t>
            </a:r>
            <a:r>
              <a:rPr lang="en-US" dirty="0"/>
              <a:t> –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svíčky</a:t>
            </a:r>
            <a:r>
              <a:rPr lang="en-US" dirty="0"/>
              <a:t> se </a:t>
            </a:r>
            <a:r>
              <a:rPr lang="en-US" dirty="0" err="1"/>
              <a:t>používá</a:t>
            </a:r>
            <a:r>
              <a:rPr lang="en-US" dirty="0"/>
              <a:t> </a:t>
            </a:r>
            <a:r>
              <a:rPr lang="en-US" dirty="0" err="1"/>
              <a:t>parafín</a:t>
            </a:r>
            <a:r>
              <a:rPr lang="en-US" dirty="0"/>
              <a:t> s </a:t>
            </a:r>
            <a:r>
              <a:rPr lang="en-US" dirty="0" err="1"/>
              <a:t>obsahem</a:t>
            </a:r>
            <a:r>
              <a:rPr lang="en-US" dirty="0"/>
              <a:t> </a:t>
            </a:r>
            <a:r>
              <a:rPr lang="en-US" dirty="0" err="1"/>
              <a:t>oleje</a:t>
            </a:r>
            <a:r>
              <a:rPr lang="en-US" dirty="0"/>
              <a:t> do 2 %</a:t>
            </a:r>
          </a:p>
          <a:p>
            <a:r>
              <a:rPr lang="cs-CZ" dirty="0"/>
              <a:t>   </a:t>
            </a:r>
          </a:p>
          <a:p>
            <a:r>
              <a:rPr lang="cs-CZ" dirty="0"/>
              <a:t>   </a:t>
            </a:r>
            <a:r>
              <a:rPr lang="en-US" dirty="0" err="1"/>
              <a:t>přísada</a:t>
            </a:r>
            <a:r>
              <a:rPr lang="en-US" dirty="0"/>
              <a:t> do </a:t>
            </a:r>
            <a:r>
              <a:rPr lang="en-US" dirty="0" err="1"/>
              <a:t>otrávených</a:t>
            </a:r>
            <a:r>
              <a:rPr lang="en-US" dirty="0"/>
              <a:t> </a:t>
            </a:r>
            <a:r>
              <a:rPr lang="en-US" dirty="0" err="1"/>
              <a:t>návnad</a:t>
            </a:r>
            <a:r>
              <a:rPr lang="en-US" dirty="0"/>
              <a:t> pro </a:t>
            </a:r>
            <a:r>
              <a:rPr lang="en-US" dirty="0" err="1"/>
              <a:t>hlodavce</a:t>
            </a:r>
            <a:r>
              <a:rPr lang="en-US" dirty="0"/>
              <a:t> – (</a:t>
            </a:r>
            <a:r>
              <a:rPr lang="en-US" dirty="0" err="1"/>
              <a:t>návnadu</a:t>
            </a:r>
            <a:r>
              <a:rPr lang="en-US" dirty="0"/>
              <a:t> </a:t>
            </a:r>
            <a:r>
              <a:rPr lang="en-US" dirty="0" err="1"/>
              <a:t>nadnáší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)</a:t>
            </a:r>
          </a:p>
          <a:p>
            <a:r>
              <a:rPr lang="cs-CZ" dirty="0"/>
              <a:t>   </a:t>
            </a:r>
          </a:p>
          <a:p>
            <a:r>
              <a:rPr lang="cs-CZ" dirty="0"/>
              <a:t>   </a:t>
            </a:r>
            <a:r>
              <a:rPr lang="en-US" dirty="0" err="1"/>
              <a:t>kosmetika</a:t>
            </a:r>
            <a:r>
              <a:rPr lang="en-US" dirty="0"/>
              <a:t> </a:t>
            </a:r>
            <a:r>
              <a:rPr lang="cs-CZ" dirty="0"/>
              <a:t>(</a:t>
            </a:r>
            <a:r>
              <a:rPr lang="en-US" dirty="0" err="1"/>
              <a:t>krémy</a:t>
            </a:r>
            <a:r>
              <a:rPr lang="en-US" dirty="0"/>
              <a:t>, </a:t>
            </a:r>
            <a:r>
              <a:rPr lang="en-US" dirty="0" err="1"/>
              <a:t>masti</a:t>
            </a:r>
            <a:r>
              <a:rPr lang="en-US" dirty="0"/>
              <a:t>, </a:t>
            </a:r>
            <a:r>
              <a:rPr lang="en-US" dirty="0" err="1"/>
              <a:t>rtěnky</a:t>
            </a:r>
            <a:r>
              <a:rPr lang="en-US" dirty="0"/>
              <a:t>, </a:t>
            </a:r>
            <a:r>
              <a:rPr lang="en-US" dirty="0" err="1"/>
              <a:t>líčidla</a:t>
            </a:r>
            <a:r>
              <a:rPr lang="cs-CZ" dirty="0"/>
              <a:t>) a </a:t>
            </a:r>
            <a:r>
              <a:rPr lang="en-US" dirty="0" err="1"/>
              <a:t>lázeňství</a:t>
            </a:r>
            <a:r>
              <a:rPr lang="en-US" dirty="0"/>
              <a:t> </a:t>
            </a:r>
            <a:r>
              <a:rPr lang="cs-CZ" dirty="0"/>
              <a:t>(</a:t>
            </a:r>
            <a:r>
              <a:rPr lang="en-US" dirty="0" err="1"/>
              <a:t>zábaly</a:t>
            </a:r>
            <a:r>
              <a:rPr lang="cs-CZ" dirty="0"/>
              <a:t>)</a:t>
            </a:r>
            <a:endParaRPr lang="en-US" dirty="0"/>
          </a:p>
          <a:p>
            <a:r>
              <a:rPr lang="cs-CZ" dirty="0"/>
              <a:t>  </a:t>
            </a:r>
          </a:p>
          <a:p>
            <a:r>
              <a:rPr lang="cs-CZ" dirty="0"/>
              <a:t>   </a:t>
            </a:r>
            <a:r>
              <a:rPr lang="en-US" dirty="0" err="1"/>
              <a:t>výroba</a:t>
            </a:r>
            <a:r>
              <a:rPr lang="en-US" dirty="0"/>
              <a:t> </a:t>
            </a:r>
            <a:r>
              <a:rPr lang="en-US" dirty="0" err="1"/>
              <a:t>hydroizolačních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kluzných</a:t>
            </a:r>
            <a:r>
              <a:rPr lang="en-US" dirty="0"/>
              <a:t> </a:t>
            </a:r>
            <a:r>
              <a:rPr lang="en-US" dirty="0" err="1"/>
              <a:t>vosků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krémů</a:t>
            </a:r>
            <a:r>
              <a:rPr lang="en-US" dirty="0"/>
              <a:t> (</a:t>
            </a:r>
            <a:r>
              <a:rPr lang="en-US" dirty="0" err="1"/>
              <a:t>lyžařských</a:t>
            </a:r>
            <a:r>
              <a:rPr lang="en-US" dirty="0"/>
              <a:t>, </a:t>
            </a:r>
            <a:r>
              <a:rPr lang="en-US" dirty="0" err="1"/>
              <a:t>automobilových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obuv</a:t>
            </a:r>
            <a:r>
              <a:rPr lang="en-US" dirty="0"/>
              <a:t>, </a:t>
            </a:r>
            <a:r>
              <a:rPr lang="en-US" dirty="0" err="1"/>
              <a:t>štěpařských</a:t>
            </a:r>
            <a:r>
              <a:rPr lang="en-US" dirty="0"/>
              <a:t>)</a:t>
            </a:r>
          </a:p>
          <a:p>
            <a:r>
              <a:rPr lang="cs-CZ" dirty="0"/>
              <a:t>   </a:t>
            </a:r>
          </a:p>
          <a:p>
            <a:r>
              <a:rPr lang="en-US" dirty="0" err="1"/>
              <a:t>přesné</a:t>
            </a:r>
            <a:r>
              <a:rPr lang="en-US" dirty="0"/>
              <a:t> </a:t>
            </a:r>
            <a:r>
              <a:rPr lang="en-US" dirty="0" err="1"/>
              <a:t>odlévání</a:t>
            </a:r>
            <a:r>
              <a:rPr lang="en-US" dirty="0"/>
              <a:t> </a:t>
            </a:r>
            <a:r>
              <a:rPr lang="en-US" dirty="0" err="1"/>
              <a:t>kovů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jiných</a:t>
            </a:r>
            <a:r>
              <a:rPr lang="en-US" dirty="0"/>
              <a:t> </a:t>
            </a:r>
            <a:r>
              <a:rPr lang="en-US" dirty="0" err="1"/>
              <a:t>materiálů</a:t>
            </a:r>
            <a:r>
              <a:rPr lang="en-US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C0BBF1-9614-4500-BA8D-A04889DF7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928" y="3232651"/>
            <a:ext cx="3391872" cy="326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57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BB1596D-225B-49B7-AFFE-F41A0FAAD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2917937"/>
            <a:ext cx="5883967" cy="375102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D25C83-B936-456E-8DBF-2C47C89D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002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Krakování těžších frakcí ropy</a:t>
            </a:r>
            <a:endParaRPr lang="en-US" sz="2800" b="1" dirty="0">
              <a:latin typeface="+mn-lt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B5B3172-DA5B-4F44-A8B6-3B9A82580312}"/>
              </a:ext>
            </a:extLst>
          </p:cNvPr>
          <p:cNvSpPr/>
          <p:nvPr/>
        </p:nvSpPr>
        <p:spPr>
          <a:xfrm>
            <a:off x="447261" y="1038611"/>
            <a:ext cx="11297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Krakování</a:t>
            </a:r>
            <a:r>
              <a:rPr lang="cs-CZ" dirty="0">
                <a:cs typeface="Arial" panose="020B0604020202020204" pitchFamily="34" charset="0"/>
              </a:rPr>
              <a:t>  je tepelný rozklad uhlovodíků s delším řetězcem na uhlovodíky s kratším řetězcem. Dochází ke štěpení vazeb C-C a vznikají kapalné a plynné uhlovodíky s menším počtem atomů uhlíku v řetězci. Probíhá buď za vysoké teploty, nebo za zvýšené teploty a přítomnosti katalyzátoru.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697D34-F762-4CC6-B514-ED354340F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2" y="1961941"/>
            <a:ext cx="7069558" cy="94555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F6489073-A9FC-475C-A967-F46DDF1C0198}"/>
              </a:ext>
            </a:extLst>
          </p:cNvPr>
          <p:cNvSpPr/>
          <p:nvPr/>
        </p:nvSpPr>
        <p:spPr>
          <a:xfrm>
            <a:off x="344555" y="3174425"/>
            <a:ext cx="7659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Krakování</a:t>
            </a:r>
            <a:r>
              <a:rPr lang="en-US" dirty="0">
                <a:solidFill>
                  <a:srgbClr val="000000"/>
                </a:solidFill>
              </a:rPr>
              <a:t> se </a:t>
            </a:r>
            <a:r>
              <a:rPr lang="en-US" dirty="0" err="1">
                <a:solidFill>
                  <a:srgbClr val="000000"/>
                </a:solidFill>
              </a:rPr>
              <a:t>dělí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000000"/>
                </a:solidFill>
              </a:rPr>
              <a:t>Termické</a:t>
            </a:r>
            <a:endParaRPr lang="cs-CZ" b="1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000000"/>
                </a:solidFill>
              </a:rPr>
              <a:t>Katalytické</a:t>
            </a:r>
            <a:r>
              <a:rPr lang="cs-CZ" dirty="0">
                <a:solidFill>
                  <a:srgbClr val="000000"/>
                </a:solidFill>
              </a:rPr>
              <a:t> (katalyzátory jsou aluminosilikáty)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000000"/>
                </a:solidFill>
              </a:rPr>
              <a:t>Hydrogenační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(v přítomnosti vodíku a katalyzátorů)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6074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5DA1842-C0D1-442F-8EFA-DB5C0773C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615" y="1916832"/>
            <a:ext cx="7910305" cy="440921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8C94D38-5F48-45A5-A59D-07ADABB0DF61}"/>
              </a:ext>
            </a:extLst>
          </p:cNvPr>
          <p:cNvSpPr/>
          <p:nvPr/>
        </p:nvSpPr>
        <p:spPr>
          <a:xfrm>
            <a:off x="531328" y="633657"/>
            <a:ext cx="5697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Hydrogenační</a:t>
            </a:r>
            <a:r>
              <a:rPr lang="cs-CZ" sz="2800" b="1" dirty="0">
                <a:solidFill>
                  <a:srgbClr val="000000"/>
                </a:solidFill>
              </a:rPr>
              <a:t> krakování 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cs-CZ" sz="2800" b="1" dirty="0">
                <a:solidFill>
                  <a:srgbClr val="000000"/>
                </a:solidFill>
              </a:rPr>
              <a:t>(Hydrokrak)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280848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7120A-F53C-4AB3-946B-B02CE732F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Olejový plyn</a:t>
            </a:r>
            <a:endParaRPr lang="en-US" sz="2800" b="1" dirty="0">
              <a:latin typeface="+mn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5EBC096-16D1-4B55-9C69-61B1AEBC0E2D}"/>
              </a:ext>
            </a:extLst>
          </p:cNvPr>
          <p:cNvSpPr txBox="1"/>
          <p:nvPr/>
        </p:nvSpPr>
        <p:spPr>
          <a:xfrm>
            <a:off x="583095" y="1232452"/>
            <a:ext cx="11025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= plynné uhlovodíky vznikající tepelným rozkladem olejů (nejčastěji tzv. plynový olej z destilace ropy, nebo z destilace hnědého uhlí) v retortě při cca 800 °C.  </a:t>
            </a:r>
          </a:p>
          <a:p>
            <a:r>
              <a:rPr lang="cs-CZ" dirty="0"/>
              <a:t>  Odkapáváním plynového oleje na žhavou kovovou spirálu vznikal plyn, který se koncem 19. století používal v severní Americe k osvětlování domácností a železničních vagonů</a:t>
            </a:r>
          </a:p>
        </p:txBody>
      </p:sp>
      <p:pic>
        <p:nvPicPr>
          <p:cNvPr id="5" name="Obrázek 4" descr="Obsah obrázku exteriér, letadlo, obloha, doprava&#10;&#10;Popis byl vytvořen automaticky">
            <a:extLst>
              <a:ext uri="{FF2B5EF4-FFF2-40B4-BE49-F238E27FC236}">
                <a16:creationId xmlns:a16="http://schemas.microsoft.com/office/drawing/2014/main" id="{1810FCBF-06B3-4640-A848-4C434DE86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78" y="3429000"/>
            <a:ext cx="4956313" cy="315882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95941E8-0A3A-4F49-9331-BF03F9672A46}"/>
              </a:ext>
            </a:extLst>
          </p:cNvPr>
          <p:cNvSpPr/>
          <p:nvPr/>
        </p:nvSpPr>
        <p:spPr>
          <a:xfrm>
            <a:off x="477078" y="470221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err="1"/>
              <a:t>Blauův</a:t>
            </a:r>
            <a:r>
              <a:rPr lang="cs-CZ" b="1" dirty="0"/>
              <a:t> plyn</a:t>
            </a:r>
          </a:p>
          <a:p>
            <a:r>
              <a:rPr lang="cs-CZ" dirty="0"/>
              <a:t> = zkapalněný olejový plyn (resp. jeho lehčí frakce). Měl vysokou výhřevnost a neobsahoval CO. Používal se zejména jako palivo pro </a:t>
            </a:r>
            <a:r>
              <a:rPr lang="cs-CZ" dirty="0" err="1"/>
              <a:t>Zeppelinovy</a:t>
            </a:r>
            <a:r>
              <a:rPr lang="cs-CZ" dirty="0"/>
              <a:t> vzducholodě (měl cca stejnou hmotnost jako vzduch, jeho spalováním se nesnižovala hmotnost vzducholodi a nebyla nutná kompenzace vztlaku).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857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16116D-2E20-436B-A025-C5FC4DD68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9518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Parní reformování methanu</a:t>
            </a:r>
            <a:endParaRPr lang="en-US" sz="2800" b="1" dirty="0">
              <a:latin typeface="+mn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7EBE613-27C8-4566-A5F2-AD9B721CACDA}"/>
              </a:ext>
            </a:extLst>
          </p:cNvPr>
          <p:cNvSpPr/>
          <p:nvPr/>
        </p:nvSpPr>
        <p:spPr>
          <a:xfrm>
            <a:off x="622851" y="1220642"/>
            <a:ext cx="112378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Parní reformování methanu je metoda výroby syntézního plynu z methanu, zejm. ze zemního plynu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bioplynu</a:t>
            </a:r>
            <a:r>
              <a:rPr lang="cs-CZ" dirty="0"/>
              <a:t>.</a:t>
            </a:r>
            <a:r>
              <a:rPr lang="en-US" dirty="0"/>
              <a:t> </a:t>
            </a:r>
            <a:r>
              <a:rPr lang="cs-CZ" dirty="0"/>
              <a:t>Vodní pára reaguje za vysoké teploty </a:t>
            </a:r>
            <a:r>
              <a:rPr lang="en-US" dirty="0"/>
              <a:t>(700 – 1100 °C) </a:t>
            </a:r>
            <a:r>
              <a:rPr lang="cs-CZ" dirty="0"/>
              <a:t>a tlaku s m</a:t>
            </a:r>
            <a:r>
              <a:rPr lang="en-US" dirty="0"/>
              <a:t>ethane</a:t>
            </a:r>
            <a:r>
              <a:rPr lang="cs-CZ" dirty="0"/>
              <a:t>n v přítomnosti </a:t>
            </a:r>
            <a:r>
              <a:rPr lang="en-US" dirty="0"/>
              <a:t> </a:t>
            </a:r>
            <a:r>
              <a:rPr lang="en-US" dirty="0" err="1"/>
              <a:t>nikl</a:t>
            </a:r>
            <a:r>
              <a:rPr lang="cs-CZ" dirty="0" err="1"/>
              <a:t>ového</a:t>
            </a:r>
            <a:r>
              <a:rPr lang="en-US" dirty="0"/>
              <a:t> </a:t>
            </a:r>
            <a:r>
              <a:rPr lang="cs-CZ" dirty="0"/>
              <a:t>k</a:t>
            </a:r>
            <a:r>
              <a:rPr lang="en-US" dirty="0" err="1"/>
              <a:t>ataly</a:t>
            </a:r>
            <a:r>
              <a:rPr lang="cs-CZ" dirty="0"/>
              <a:t>zá</a:t>
            </a:r>
            <a:r>
              <a:rPr lang="en-US" dirty="0"/>
              <a:t>t</a:t>
            </a:r>
            <a:r>
              <a:rPr lang="cs-CZ" dirty="0" err="1"/>
              <a:t>oru</a:t>
            </a:r>
            <a:r>
              <a:rPr lang="en-US" dirty="0"/>
              <a:t>. </a:t>
            </a:r>
            <a:r>
              <a:rPr lang="cs-CZ" dirty="0"/>
              <a:t>Je průmyslově využívána hlavně k výrobě vodíku</a:t>
            </a:r>
            <a:r>
              <a:rPr lang="en-US" dirty="0"/>
              <a:t>. </a:t>
            </a:r>
            <a:endParaRPr lang="cs-CZ" dirty="0"/>
          </a:p>
          <a:p>
            <a:pPr algn="ctr"/>
            <a:r>
              <a:rPr lang="pt-BR" dirty="0"/>
              <a:t>CH</a:t>
            </a:r>
            <a:r>
              <a:rPr lang="pt-BR" baseline="-25000" dirty="0"/>
              <a:t>4</a:t>
            </a:r>
            <a:r>
              <a:rPr lang="pt-BR" dirty="0"/>
              <a:t> + H</a:t>
            </a:r>
            <a:r>
              <a:rPr lang="pt-BR" baseline="-25000" dirty="0"/>
              <a:t>2</a:t>
            </a:r>
            <a:r>
              <a:rPr lang="pt-BR" dirty="0"/>
              <a:t>O ⇌ CO + 3 H</a:t>
            </a:r>
            <a:r>
              <a:rPr lang="pt-BR" baseline="-25000" dirty="0"/>
              <a:t>2</a:t>
            </a:r>
          </a:p>
          <a:p>
            <a:pPr algn="ctr"/>
            <a:r>
              <a:rPr lang="pt-BR" dirty="0"/>
              <a:t>CO + H</a:t>
            </a:r>
            <a:r>
              <a:rPr lang="pt-BR" baseline="-25000" dirty="0"/>
              <a:t>2</a:t>
            </a:r>
            <a:r>
              <a:rPr lang="pt-BR" dirty="0"/>
              <a:t>O ⇌ CO</a:t>
            </a:r>
            <a:r>
              <a:rPr lang="pt-BR" baseline="-25000" dirty="0"/>
              <a:t>2</a:t>
            </a:r>
            <a:r>
              <a:rPr lang="pt-BR" dirty="0"/>
              <a:t> + H</a:t>
            </a:r>
            <a:r>
              <a:rPr lang="pt-BR" baseline="-25000" dirty="0"/>
              <a:t>2</a:t>
            </a:r>
            <a:endParaRPr lang="cs-CZ" baseline="-25000" dirty="0"/>
          </a:p>
          <a:p>
            <a:endParaRPr lang="cs-CZ" baseline="-25000" dirty="0"/>
          </a:p>
          <a:p>
            <a:endParaRPr lang="en-US" baseline="-25000" dirty="0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997C4DF2-0E3B-451D-B60A-502CF1B64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7" y="3979018"/>
            <a:ext cx="6048375" cy="2476500"/>
          </a:xfrm>
          <a:prstGeom prst="rect">
            <a:avLst/>
          </a:prstGeom>
        </p:spPr>
      </p:pic>
      <p:pic>
        <p:nvPicPr>
          <p:cNvPr id="11" name="Obrázek 10" descr="Obsah obrázku spotřebič&#10;&#10;Popis byl vytvořen automaticky">
            <a:extLst>
              <a:ext uri="{FF2B5EF4-FFF2-40B4-BE49-F238E27FC236}">
                <a16:creationId xmlns:a16="http://schemas.microsoft.com/office/drawing/2014/main" id="{948F7BCA-6F6D-4476-97CA-EFE0C5905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42" y="3573162"/>
            <a:ext cx="5335657" cy="315836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BDB97AB-7DF3-45F9-992D-35AC01ED1257}"/>
              </a:ext>
            </a:extLst>
          </p:cNvPr>
          <p:cNvSpPr txBox="1"/>
          <p:nvPr/>
        </p:nvSpPr>
        <p:spPr>
          <a:xfrm>
            <a:off x="622851" y="3067301"/>
            <a:ext cx="482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Syntézní plyn lze dále použít k výrobě methanolu.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748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BA04EE01-7C9A-4086-BC0F-D33B7D8A614B}"/>
              </a:ext>
            </a:extLst>
          </p:cNvPr>
          <p:cNvSpPr/>
          <p:nvPr/>
        </p:nvSpPr>
        <p:spPr>
          <a:xfrm>
            <a:off x="311426" y="1363822"/>
            <a:ext cx="1156914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C2C2C"/>
                </a:solidFill>
              </a:rPr>
              <a:t>Reformování</a:t>
            </a:r>
            <a:r>
              <a:rPr lang="en-US" b="1" dirty="0">
                <a:solidFill>
                  <a:srgbClr val="2C2C2C"/>
                </a:solidFill>
              </a:rPr>
              <a:t> </a:t>
            </a:r>
            <a:r>
              <a:rPr lang="en-US" b="1" dirty="0" err="1">
                <a:solidFill>
                  <a:srgbClr val="2C2C2C"/>
                </a:solidFill>
              </a:rPr>
              <a:t>oxidem</a:t>
            </a:r>
            <a:r>
              <a:rPr lang="en-US" b="1" dirty="0">
                <a:solidFill>
                  <a:srgbClr val="2C2C2C"/>
                </a:solidFill>
              </a:rPr>
              <a:t> </a:t>
            </a:r>
            <a:r>
              <a:rPr lang="en-US" b="1" dirty="0" err="1">
                <a:solidFill>
                  <a:srgbClr val="2C2C2C"/>
                </a:solidFill>
              </a:rPr>
              <a:t>uhličitým</a:t>
            </a:r>
            <a:r>
              <a:rPr lang="en-US" dirty="0">
                <a:solidFill>
                  <a:srgbClr val="2C2C2C"/>
                </a:solidFill>
              </a:rPr>
              <a:t> - </a:t>
            </a:r>
            <a:r>
              <a:rPr lang="en-US" dirty="0" err="1">
                <a:solidFill>
                  <a:srgbClr val="2C2C2C"/>
                </a:solidFill>
              </a:rPr>
              <a:t>část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vodní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páry</a:t>
            </a:r>
            <a:r>
              <a:rPr lang="en-US" dirty="0">
                <a:solidFill>
                  <a:srgbClr val="2C2C2C"/>
                </a:solidFill>
              </a:rPr>
              <a:t> je v </a:t>
            </a:r>
            <a:r>
              <a:rPr lang="en-US" dirty="0" err="1">
                <a:solidFill>
                  <a:srgbClr val="2C2C2C"/>
                </a:solidFill>
              </a:rPr>
              <a:t>tomto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procesu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nahrazena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oxidem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uhličitým</a:t>
            </a:r>
            <a:r>
              <a:rPr lang="en-US" dirty="0">
                <a:solidFill>
                  <a:srgbClr val="2C2C2C"/>
                </a:solidFill>
              </a:rPr>
              <a:t>, </a:t>
            </a:r>
            <a:r>
              <a:rPr lang="en-US" dirty="0" err="1">
                <a:solidFill>
                  <a:srgbClr val="2C2C2C"/>
                </a:solidFill>
              </a:rPr>
              <a:t>což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vede</a:t>
            </a:r>
            <a:r>
              <a:rPr lang="en-US" dirty="0">
                <a:solidFill>
                  <a:srgbClr val="2C2C2C"/>
                </a:solidFill>
              </a:rPr>
              <a:t> k </a:t>
            </a:r>
            <a:r>
              <a:rPr lang="en-US" dirty="0" err="1">
                <a:solidFill>
                  <a:srgbClr val="2C2C2C"/>
                </a:solidFill>
              </a:rPr>
              <a:t>produkci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syntézního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plynu</a:t>
            </a:r>
            <a:r>
              <a:rPr lang="en-US" dirty="0">
                <a:solidFill>
                  <a:srgbClr val="2C2C2C"/>
                </a:solidFill>
              </a:rPr>
              <a:t> s </a:t>
            </a:r>
            <a:r>
              <a:rPr lang="en-US" dirty="0" err="1">
                <a:solidFill>
                  <a:srgbClr val="2C2C2C"/>
                </a:solidFill>
              </a:rPr>
              <a:t>větším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poměrem</a:t>
            </a:r>
            <a:r>
              <a:rPr lang="en-US" dirty="0">
                <a:solidFill>
                  <a:srgbClr val="2C2C2C"/>
                </a:solidFill>
              </a:rPr>
              <a:t> CO/H</a:t>
            </a:r>
            <a:r>
              <a:rPr lang="en-US" baseline="-25000" dirty="0">
                <a:solidFill>
                  <a:srgbClr val="2C2C2C"/>
                </a:solidFill>
              </a:rPr>
              <a:t>2</a:t>
            </a:r>
            <a:r>
              <a:rPr lang="en-US" dirty="0">
                <a:solidFill>
                  <a:srgbClr val="2C2C2C"/>
                </a:solidFill>
              </a:rPr>
              <a:t>.</a:t>
            </a:r>
          </a:p>
          <a:p>
            <a:pPr algn="ctr"/>
            <a:r>
              <a:rPr lang="pt-BR" dirty="0"/>
              <a:t>CH</a:t>
            </a:r>
            <a:r>
              <a:rPr lang="pt-BR" baseline="-25000" dirty="0"/>
              <a:t>4</a:t>
            </a:r>
            <a:r>
              <a:rPr lang="pt-BR" dirty="0"/>
              <a:t> + CO</a:t>
            </a:r>
            <a:r>
              <a:rPr lang="pt-BR" baseline="-25000" dirty="0"/>
              <a:t>2</a:t>
            </a:r>
            <a:r>
              <a:rPr lang="pt-BR" dirty="0"/>
              <a:t> ⇌ 2 CO + 2 H</a:t>
            </a:r>
            <a:r>
              <a:rPr lang="pt-BR" baseline="-25000" dirty="0"/>
              <a:t>2</a:t>
            </a:r>
          </a:p>
          <a:p>
            <a:endParaRPr lang="en-US" b="1" dirty="0"/>
          </a:p>
          <a:p>
            <a:endParaRPr lang="cs-CZ" b="1" dirty="0"/>
          </a:p>
          <a:p>
            <a:r>
              <a:rPr lang="en-US" b="1" dirty="0" err="1"/>
              <a:t>Parciální</a:t>
            </a:r>
            <a:r>
              <a:rPr lang="en-US" b="1" dirty="0"/>
              <a:t> </a:t>
            </a:r>
            <a:r>
              <a:rPr lang="en-US" b="1" dirty="0" err="1"/>
              <a:t>oxidace</a:t>
            </a:r>
            <a:r>
              <a:rPr lang="en-US" dirty="0"/>
              <a:t> - </a:t>
            </a:r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cs-CZ" dirty="0" err="1"/>
              <a:t>umožňu</a:t>
            </a:r>
            <a:r>
              <a:rPr lang="en-US" dirty="0"/>
              <a:t>je </a:t>
            </a:r>
            <a:r>
              <a:rPr lang="en-US" dirty="0" err="1"/>
              <a:t>produkovat</a:t>
            </a:r>
            <a:r>
              <a:rPr lang="en-US" dirty="0"/>
              <a:t> </a:t>
            </a:r>
            <a:r>
              <a:rPr lang="en-US" dirty="0" err="1"/>
              <a:t>vodík</a:t>
            </a:r>
            <a:r>
              <a:rPr lang="en-US" dirty="0"/>
              <a:t> ze </a:t>
            </a:r>
            <a:r>
              <a:rPr lang="en-US" dirty="0" err="1"/>
              <a:t>zemn</a:t>
            </a:r>
            <a:r>
              <a:rPr lang="cs-CZ" dirty="0"/>
              <a:t>í</a:t>
            </a:r>
            <a:r>
              <a:rPr lang="en-US" dirty="0"/>
              <a:t>ho </a:t>
            </a:r>
            <a:r>
              <a:rPr lang="en-US" dirty="0" err="1"/>
              <a:t>plynu</a:t>
            </a:r>
            <a:r>
              <a:rPr lang="en-US" dirty="0"/>
              <a:t> a </a:t>
            </a:r>
            <a:r>
              <a:rPr lang="en-US" dirty="0" err="1"/>
              <a:t>bioplynu</a:t>
            </a:r>
            <a:r>
              <a:rPr lang="cs-CZ" dirty="0"/>
              <a:t>,</a:t>
            </a:r>
            <a:r>
              <a:rPr lang="en-US" dirty="0"/>
              <a:t> je </a:t>
            </a:r>
            <a:r>
              <a:rPr lang="en-US" dirty="0" err="1"/>
              <a:t>schopen</a:t>
            </a:r>
            <a:r>
              <a:rPr lang="en-US" dirty="0"/>
              <a:t> </a:t>
            </a:r>
            <a:r>
              <a:rPr lang="en-US" dirty="0" err="1"/>
              <a:t>pracovávat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těžké</a:t>
            </a:r>
            <a:r>
              <a:rPr lang="en-US" dirty="0"/>
              <a:t> </a:t>
            </a:r>
            <a:r>
              <a:rPr lang="en-US" dirty="0" err="1"/>
              <a:t>uhlovodíky</a:t>
            </a:r>
            <a:r>
              <a:rPr lang="en-US" dirty="0"/>
              <a:t> a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probíhat</a:t>
            </a:r>
            <a:r>
              <a:rPr lang="en-US" dirty="0"/>
              <a:t> </a:t>
            </a:r>
            <a:r>
              <a:rPr lang="en-US" dirty="0" err="1"/>
              <a:t>buďto</a:t>
            </a:r>
            <a:r>
              <a:rPr lang="en-US" dirty="0"/>
              <a:t> </a:t>
            </a:r>
            <a:r>
              <a:rPr lang="en-US" dirty="0" err="1"/>
              <a:t>katalyzovaně</a:t>
            </a:r>
            <a:r>
              <a:rPr lang="en-US" dirty="0"/>
              <a:t> za </a:t>
            </a:r>
            <a:r>
              <a:rPr lang="en-US" dirty="0" err="1"/>
              <a:t>nižších</a:t>
            </a:r>
            <a:r>
              <a:rPr lang="en-US" dirty="0"/>
              <a:t> </a:t>
            </a:r>
            <a:r>
              <a:rPr lang="en-US" dirty="0" err="1"/>
              <a:t>teplot</a:t>
            </a:r>
            <a:r>
              <a:rPr lang="en-US" dirty="0"/>
              <a:t> (</a:t>
            </a:r>
            <a:r>
              <a:rPr lang="en-US" dirty="0" err="1"/>
              <a:t>methan</a:t>
            </a:r>
            <a:r>
              <a:rPr lang="en-US" dirty="0"/>
              <a:t> </a:t>
            </a:r>
            <a:r>
              <a:rPr lang="en-US" dirty="0" err="1"/>
              <a:t>okolo</a:t>
            </a:r>
            <a:r>
              <a:rPr lang="en-US" dirty="0"/>
              <a:t> 600 °C) </a:t>
            </a:r>
            <a:r>
              <a:rPr lang="en-US" dirty="0" err="1"/>
              <a:t>nebo</a:t>
            </a:r>
            <a:r>
              <a:rPr lang="en-US" dirty="0"/>
              <a:t> bez </a:t>
            </a:r>
            <a:r>
              <a:rPr lang="en-US" dirty="0" err="1"/>
              <a:t>přítomnosti</a:t>
            </a:r>
            <a:r>
              <a:rPr lang="en-US" dirty="0"/>
              <a:t> </a:t>
            </a:r>
            <a:r>
              <a:rPr lang="en-US" dirty="0" err="1"/>
              <a:t>katalyzátoru</a:t>
            </a:r>
            <a:r>
              <a:rPr lang="en-US" dirty="0"/>
              <a:t> za </a:t>
            </a:r>
            <a:r>
              <a:rPr lang="en-US" dirty="0" err="1"/>
              <a:t>teplot</a:t>
            </a:r>
            <a:r>
              <a:rPr lang="en-US" dirty="0"/>
              <a:t> </a:t>
            </a:r>
            <a:r>
              <a:rPr lang="en-US" dirty="0" err="1"/>
              <a:t>vyšších</a:t>
            </a:r>
            <a:r>
              <a:rPr lang="en-US" dirty="0"/>
              <a:t> (od </a:t>
            </a:r>
            <a:r>
              <a:rPr lang="en-US" dirty="0" err="1"/>
              <a:t>methanu</a:t>
            </a:r>
            <a:r>
              <a:rPr lang="en-US" dirty="0"/>
              <a:t> k </a:t>
            </a:r>
            <a:r>
              <a:rPr lang="en-US" dirty="0" err="1"/>
              <a:t>těžkému</a:t>
            </a:r>
            <a:r>
              <a:rPr lang="en-US" dirty="0"/>
              <a:t> </a:t>
            </a:r>
            <a:r>
              <a:rPr lang="en-US" dirty="0" err="1"/>
              <a:t>topnému</a:t>
            </a:r>
            <a:r>
              <a:rPr lang="en-US" dirty="0"/>
              <a:t> </a:t>
            </a:r>
            <a:r>
              <a:rPr lang="en-US" dirty="0" err="1"/>
              <a:t>oleji</a:t>
            </a:r>
            <a:r>
              <a:rPr lang="en-US" dirty="0"/>
              <a:t> a </a:t>
            </a:r>
            <a:r>
              <a:rPr lang="en-US" dirty="0" err="1"/>
              <a:t>uhlí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1100-1500 °C).</a:t>
            </a:r>
            <a:endParaRPr lang="cs-CZ" dirty="0"/>
          </a:p>
          <a:p>
            <a:pPr algn="ctr"/>
            <a:r>
              <a:rPr lang="pt-BR" dirty="0"/>
              <a:t>CH</a:t>
            </a:r>
            <a:r>
              <a:rPr lang="pt-BR" baseline="-25000" dirty="0"/>
              <a:t>4</a:t>
            </a:r>
            <a:r>
              <a:rPr lang="pt-BR" dirty="0"/>
              <a:t> + </a:t>
            </a:r>
            <a:r>
              <a:rPr lang="cs-CZ" dirty="0"/>
              <a:t>0.5 </a:t>
            </a:r>
            <a:r>
              <a:rPr lang="pt-BR" dirty="0"/>
              <a:t>O</a:t>
            </a:r>
            <a:r>
              <a:rPr lang="pt-BR" baseline="-25000" dirty="0"/>
              <a:t>2</a:t>
            </a:r>
            <a:r>
              <a:rPr lang="pt-BR" dirty="0"/>
              <a:t> ⇌ CO + 2 H</a:t>
            </a:r>
            <a:r>
              <a:rPr lang="pt-BR" baseline="-25000" dirty="0"/>
              <a:t>2</a:t>
            </a:r>
          </a:p>
          <a:p>
            <a:r>
              <a:rPr lang="cs-CZ" dirty="0"/>
              <a:t>P</a:t>
            </a:r>
            <a:r>
              <a:rPr lang="en-US" dirty="0" err="1"/>
              <a:t>řidán</a:t>
            </a:r>
            <a:r>
              <a:rPr lang="cs-CZ" dirty="0" err="1"/>
              <a:t>ím</a:t>
            </a:r>
            <a:r>
              <a:rPr lang="en-US" dirty="0"/>
              <a:t>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pár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cs-CZ" dirty="0" err="1"/>
              <a:t>lz</a:t>
            </a:r>
            <a:r>
              <a:rPr lang="en-US" dirty="0"/>
              <a:t>e </a:t>
            </a:r>
            <a:r>
              <a:rPr lang="cs-CZ" dirty="0"/>
              <a:t>d</a:t>
            </a:r>
            <a:r>
              <a:rPr lang="en-US" dirty="0" err="1"/>
              <a:t>ocílit</a:t>
            </a:r>
            <a:r>
              <a:rPr lang="en-US" dirty="0"/>
              <a:t> </a:t>
            </a:r>
            <a:r>
              <a:rPr lang="en-US" dirty="0" err="1"/>
              <a:t>bilanční</a:t>
            </a:r>
            <a:r>
              <a:rPr lang="en-US" dirty="0"/>
              <a:t> </a:t>
            </a:r>
            <a:r>
              <a:rPr lang="en-US" dirty="0" err="1"/>
              <a:t>rovnováhy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exotermickou</a:t>
            </a:r>
            <a:r>
              <a:rPr lang="en-US" dirty="0"/>
              <a:t> </a:t>
            </a:r>
            <a:r>
              <a:rPr lang="en-US" dirty="0" err="1"/>
              <a:t>parciální</a:t>
            </a:r>
            <a:r>
              <a:rPr lang="en-US" dirty="0"/>
              <a:t> </a:t>
            </a:r>
            <a:r>
              <a:rPr lang="en-US" dirty="0" err="1"/>
              <a:t>oxidací</a:t>
            </a:r>
            <a:r>
              <a:rPr lang="en-US" dirty="0"/>
              <a:t> a </a:t>
            </a:r>
            <a:r>
              <a:rPr lang="en-US" dirty="0" err="1"/>
              <a:t>endotermickými</a:t>
            </a:r>
            <a:r>
              <a:rPr lang="en-US" dirty="0"/>
              <a:t> </a:t>
            </a:r>
            <a:r>
              <a:rPr lang="en-US" dirty="0" err="1"/>
              <a:t>reformačními</a:t>
            </a:r>
            <a:r>
              <a:rPr lang="en-US" dirty="0"/>
              <a:t> </a:t>
            </a:r>
            <a:r>
              <a:rPr lang="en-US" dirty="0" err="1"/>
              <a:t>reakcemi</a:t>
            </a:r>
            <a:r>
              <a:rPr lang="en-US" dirty="0"/>
              <a:t>. </a:t>
            </a:r>
            <a:r>
              <a:rPr lang="en-US" dirty="0" err="1"/>
              <a:t>Takový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je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nazýván</a:t>
            </a:r>
            <a:r>
              <a:rPr lang="en-US" dirty="0"/>
              <a:t> </a:t>
            </a:r>
            <a:r>
              <a:rPr lang="en-US" dirty="0" err="1"/>
              <a:t>autotermním</a:t>
            </a:r>
            <a:r>
              <a:rPr lang="en-US" dirty="0"/>
              <a:t> a </a:t>
            </a:r>
            <a:r>
              <a:rPr lang="en-US" dirty="0" err="1"/>
              <a:t>vyznačuje</a:t>
            </a:r>
            <a:r>
              <a:rPr lang="en-US" dirty="0"/>
              <a:t> se </a:t>
            </a:r>
            <a:r>
              <a:rPr lang="en-US" dirty="0" err="1"/>
              <a:t>tím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nemusí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dodáváno</a:t>
            </a:r>
            <a:r>
              <a:rPr lang="en-US" dirty="0"/>
              <a:t> </a:t>
            </a:r>
            <a:r>
              <a:rPr lang="en-US" dirty="0" err="1"/>
              <a:t>žádné</a:t>
            </a:r>
            <a:r>
              <a:rPr lang="en-US" dirty="0"/>
              <a:t> </a:t>
            </a:r>
            <a:r>
              <a:rPr lang="en-US" dirty="0" err="1"/>
              <a:t>vnější</a:t>
            </a:r>
            <a:r>
              <a:rPr lang="en-US" dirty="0"/>
              <a:t> </a:t>
            </a:r>
            <a:r>
              <a:rPr lang="en-US" dirty="0" err="1"/>
              <a:t>teplo</a:t>
            </a:r>
            <a:r>
              <a:rPr lang="en-US" dirty="0"/>
              <a:t>.</a:t>
            </a:r>
            <a:endParaRPr lang="cs-CZ" dirty="0"/>
          </a:p>
          <a:p>
            <a:endParaRPr lang="cs-CZ" dirty="0"/>
          </a:p>
          <a:p>
            <a:endParaRPr lang="cs-CZ" b="1" dirty="0"/>
          </a:p>
          <a:p>
            <a:r>
              <a:rPr lang="en-US" b="1" dirty="0" err="1"/>
              <a:t>Termické</a:t>
            </a:r>
            <a:r>
              <a:rPr lang="en-US" b="1" dirty="0"/>
              <a:t> </a:t>
            </a:r>
            <a:r>
              <a:rPr lang="en-US" b="1" dirty="0" err="1"/>
              <a:t>krakování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možnosti</a:t>
            </a:r>
            <a:r>
              <a:rPr lang="en-US" dirty="0"/>
              <a:t> </a:t>
            </a:r>
            <a:r>
              <a:rPr lang="en-US" dirty="0" err="1"/>
              <a:t>zužitkovaní</a:t>
            </a:r>
            <a:r>
              <a:rPr lang="en-US" dirty="0"/>
              <a:t> </a:t>
            </a:r>
            <a:r>
              <a:rPr lang="en-US" dirty="0" err="1"/>
              <a:t>uhlovodíků</a:t>
            </a:r>
            <a:r>
              <a:rPr lang="en-US" dirty="0"/>
              <a:t> </a:t>
            </a:r>
            <a:r>
              <a:rPr lang="en-US" dirty="0" err="1"/>
              <a:t>termickými</a:t>
            </a:r>
            <a:r>
              <a:rPr lang="en-US" dirty="0"/>
              <a:t> </a:t>
            </a:r>
            <a:r>
              <a:rPr lang="en-US" dirty="0" err="1"/>
              <a:t>procesy</a:t>
            </a:r>
            <a:r>
              <a:rPr lang="en-US" dirty="0"/>
              <a:t> je </a:t>
            </a:r>
            <a:r>
              <a:rPr lang="en-US" dirty="0" err="1"/>
              <a:t>jednokrokové</a:t>
            </a:r>
            <a:r>
              <a:rPr lang="en-US" dirty="0"/>
              <a:t> </a:t>
            </a:r>
            <a:r>
              <a:rPr lang="en-US" dirty="0" err="1"/>
              <a:t>termokatalytické</a:t>
            </a:r>
            <a:r>
              <a:rPr lang="en-US" dirty="0"/>
              <a:t> </a:t>
            </a:r>
            <a:r>
              <a:rPr lang="en-US" dirty="0" err="1"/>
              <a:t>štěpení</a:t>
            </a:r>
            <a:r>
              <a:rPr lang="en-US" dirty="0"/>
              <a:t>. </a:t>
            </a:r>
            <a:r>
              <a:rPr lang="en-US" dirty="0" err="1"/>
              <a:t>Methan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uhlovodíky</a:t>
            </a:r>
            <a:r>
              <a:rPr lang="en-US" dirty="0"/>
              <a:t> se v </a:t>
            </a:r>
            <a:r>
              <a:rPr lang="en-US" dirty="0" err="1"/>
              <a:t>nepřítomnosti</a:t>
            </a:r>
            <a:r>
              <a:rPr lang="en-US" dirty="0"/>
              <a:t> </a:t>
            </a:r>
            <a:r>
              <a:rPr lang="en-US" dirty="0" err="1"/>
              <a:t>oxidačního</a:t>
            </a:r>
            <a:r>
              <a:rPr lang="en-US" dirty="0"/>
              <a:t> </a:t>
            </a:r>
            <a:r>
              <a:rPr lang="en-US" dirty="0" err="1"/>
              <a:t>činidla</a:t>
            </a:r>
            <a:r>
              <a:rPr lang="en-US" dirty="0"/>
              <a:t> </a:t>
            </a:r>
            <a:r>
              <a:rPr lang="en-US" dirty="0" err="1"/>
              <a:t>rozkládají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700 a 980 °C </a:t>
            </a:r>
            <a:r>
              <a:rPr lang="cs-CZ" dirty="0"/>
              <a:t>za vzniku </a:t>
            </a:r>
            <a:r>
              <a:rPr lang="en-US" dirty="0" err="1"/>
              <a:t>vodík</a:t>
            </a:r>
            <a:r>
              <a:rPr lang="cs-CZ" dirty="0"/>
              <a:t>u</a:t>
            </a:r>
            <a:r>
              <a:rPr lang="en-US" dirty="0"/>
              <a:t> a </a:t>
            </a:r>
            <a:r>
              <a:rPr lang="en-US" dirty="0" err="1"/>
              <a:t>uhlík</a:t>
            </a:r>
            <a:r>
              <a:rPr lang="cs-CZ" dirty="0"/>
              <a:t>u.</a:t>
            </a:r>
          </a:p>
          <a:p>
            <a:pPr algn="ctr"/>
            <a:r>
              <a:rPr lang="pt-BR" dirty="0"/>
              <a:t>CH</a:t>
            </a:r>
            <a:r>
              <a:rPr lang="pt-BR" baseline="-25000" dirty="0"/>
              <a:t>4</a:t>
            </a:r>
            <a:r>
              <a:rPr lang="pt-BR" dirty="0"/>
              <a:t> ⇌ C + 2 H</a:t>
            </a:r>
            <a:r>
              <a:rPr lang="pt-BR" baseline="-25000" dirty="0"/>
              <a:t>2</a:t>
            </a:r>
          </a:p>
          <a:p>
            <a:r>
              <a:rPr lang="en-US" dirty="0" err="1"/>
              <a:t>Získávána</a:t>
            </a:r>
            <a:r>
              <a:rPr lang="en-US" dirty="0"/>
              <a:t> je </a:t>
            </a:r>
            <a:r>
              <a:rPr lang="en-US" dirty="0" err="1"/>
              <a:t>obvykle</a:t>
            </a:r>
            <a:r>
              <a:rPr lang="en-US" dirty="0"/>
              <a:t> </a:t>
            </a:r>
            <a:r>
              <a:rPr lang="en-US" dirty="0" err="1"/>
              <a:t>směs</a:t>
            </a:r>
            <a:r>
              <a:rPr lang="en-US" dirty="0"/>
              <a:t> CH</a:t>
            </a:r>
            <a:r>
              <a:rPr lang="en-US" baseline="-25000" dirty="0"/>
              <a:t>4</a:t>
            </a:r>
            <a:r>
              <a:rPr lang="en-US" dirty="0"/>
              <a:t> - H</a:t>
            </a:r>
            <a:r>
              <a:rPr lang="en-US" baseline="-25000" dirty="0"/>
              <a:t>2</a:t>
            </a:r>
            <a:r>
              <a:rPr lang="en-US" dirty="0"/>
              <a:t> s </a:t>
            </a:r>
            <a:r>
              <a:rPr lang="en-US" dirty="0" err="1"/>
              <a:t>obsahem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30 </a:t>
            </a:r>
            <a:r>
              <a:rPr lang="en-US" dirty="0" err="1"/>
              <a:t>až</a:t>
            </a:r>
            <a:r>
              <a:rPr lang="en-US" dirty="0"/>
              <a:t> 98 % obj.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B84C5CF-0079-4DF4-80CA-D4C728BB1BCE}"/>
              </a:ext>
            </a:extLst>
          </p:cNvPr>
          <p:cNvSpPr txBox="1"/>
          <p:nvPr/>
        </p:nvSpPr>
        <p:spPr>
          <a:xfrm>
            <a:off x="503583" y="351741"/>
            <a:ext cx="811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Další postupy získávání syntézního plynu resp. vodíku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699623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EFCDB9B-44CC-4B3E-B257-6DF55D28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764" y="2371346"/>
            <a:ext cx="4184176" cy="1325563"/>
          </a:xfrm>
        </p:spPr>
        <p:txBody>
          <a:bodyPr/>
          <a:lstStyle/>
          <a:p>
            <a:r>
              <a:rPr lang="cs-CZ" dirty="0"/>
              <a:t>Dřevo a biomasa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2968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081DC5E-57F1-4728-9115-BF0443E4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771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Dřevo</a:t>
            </a:r>
            <a:endParaRPr lang="en-US" sz="2800" b="1" dirty="0">
              <a:latin typeface="+mn-lt"/>
            </a:endParaRP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1946086F-1727-474A-9E56-A60520F23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83" y="3100664"/>
            <a:ext cx="4452065" cy="3429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310B2BC-5E22-42CE-931C-BB65890D0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83" y="328336"/>
            <a:ext cx="4192656" cy="231993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E286967-C2A7-49AB-9405-873275703539}"/>
              </a:ext>
            </a:extLst>
          </p:cNvPr>
          <p:cNvSpPr/>
          <p:nvPr/>
        </p:nvSpPr>
        <p:spPr>
          <a:xfrm>
            <a:off x="577461" y="1306419"/>
            <a:ext cx="620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Dřevo</a:t>
            </a:r>
            <a:r>
              <a:rPr lang="en-US" dirty="0"/>
              <a:t> je </a:t>
            </a:r>
            <a:r>
              <a:rPr lang="en-US" dirty="0" err="1"/>
              <a:t>pevné</a:t>
            </a:r>
            <a:r>
              <a:rPr lang="en-US" dirty="0"/>
              <a:t> </a:t>
            </a:r>
            <a:r>
              <a:rPr lang="en-US" dirty="0" err="1"/>
              <a:t>pletivo</a:t>
            </a:r>
            <a:r>
              <a:rPr lang="en-US" dirty="0"/>
              <a:t> </a:t>
            </a:r>
            <a:r>
              <a:rPr lang="en-US" dirty="0" err="1"/>
              <a:t>stonků</a:t>
            </a:r>
            <a:r>
              <a:rPr lang="en-US" dirty="0"/>
              <a:t> </a:t>
            </a:r>
            <a:r>
              <a:rPr lang="en-US" dirty="0" err="1"/>
              <a:t>vyšších</a:t>
            </a:r>
            <a:r>
              <a:rPr lang="en-US" dirty="0"/>
              <a:t> </a:t>
            </a:r>
            <a:r>
              <a:rPr lang="en-US" dirty="0" err="1"/>
              <a:t>rostlin</a:t>
            </a:r>
            <a:r>
              <a:rPr lang="en-US" dirty="0"/>
              <a:t>, </a:t>
            </a:r>
            <a:r>
              <a:rPr lang="en-US" dirty="0" err="1"/>
              <a:t>označovaných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dřeviny</a:t>
            </a:r>
            <a:r>
              <a:rPr lang="en-US" dirty="0"/>
              <a:t>. </a:t>
            </a:r>
            <a:r>
              <a:rPr lang="en-US" dirty="0" err="1"/>
              <a:t>Dřevo</a:t>
            </a:r>
            <a:r>
              <a:rPr lang="en-US" dirty="0"/>
              <a:t> je </a:t>
            </a:r>
            <a:r>
              <a:rPr lang="en-US" dirty="0" err="1"/>
              <a:t>zahrnováno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obnovitelné</a:t>
            </a:r>
            <a:r>
              <a:rPr lang="en-US" dirty="0"/>
              <a:t> </a:t>
            </a:r>
            <a:r>
              <a:rPr lang="en-US" dirty="0" err="1"/>
              <a:t>zdroje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z </a:t>
            </a:r>
            <a:r>
              <a:rPr lang="en-US" dirty="0" err="1"/>
              <a:t>druhů</a:t>
            </a:r>
            <a:r>
              <a:rPr lang="en-US" dirty="0"/>
              <a:t> </a:t>
            </a:r>
            <a:r>
              <a:rPr lang="en-US" dirty="0" err="1"/>
              <a:t>biomasy</a:t>
            </a:r>
            <a:r>
              <a:rPr lang="en-US" dirty="0"/>
              <a:t>.</a:t>
            </a:r>
          </a:p>
        </p:txBody>
      </p:sp>
      <p:pic>
        <p:nvPicPr>
          <p:cNvPr id="6" name="Obrázek 5" descr="Obsah obrázku strom, tráva, exteriér, země&#10;&#10;Popis byl vytvořen automaticky">
            <a:extLst>
              <a:ext uri="{FF2B5EF4-FFF2-40B4-BE49-F238E27FC236}">
                <a16:creationId xmlns:a16="http://schemas.microsoft.com/office/drawing/2014/main" id="{66A0A0E7-A8D5-4E84-A5C8-5FDBCFE8B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1" y="3136631"/>
            <a:ext cx="6472696" cy="29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87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71226EF9-97F2-4DBC-AD81-CC82049A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51" y="659154"/>
            <a:ext cx="9496497" cy="58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60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61E1B3A-261D-49C3-A6E3-EEBB6D62B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99" y="0"/>
            <a:ext cx="10150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73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B9D73-C179-4D5B-B99C-CFD34324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Dřevo</a:t>
            </a:r>
            <a:endParaRPr lang="en-US" sz="2800" b="1" dirty="0">
              <a:latin typeface="+mn-lt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D36C715-5FDD-4AFE-94F4-1688B26A0FF1}"/>
              </a:ext>
            </a:extLst>
          </p:cNvPr>
          <p:cNvSpPr txBox="1"/>
          <p:nvPr/>
        </p:nvSpPr>
        <p:spPr>
          <a:xfrm>
            <a:off x="304798" y="1033670"/>
            <a:ext cx="5963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Ke spalování slouží méně kvalitní dřevo a odpad ze zpracování dřeva (odřezky, piliny, hobliny). Dřevěná štěpka se primárně používá především k výrobě celulózy.</a:t>
            </a:r>
            <a:endParaRPr lang="en-US" dirty="0"/>
          </a:p>
        </p:txBody>
      </p:sp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B8CF72DF-256D-49B3-90BA-F47E8D0E6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45" y="490330"/>
            <a:ext cx="4828335" cy="612151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D96DC2A9-E316-4547-A99E-30D2A626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0" y="2192242"/>
            <a:ext cx="2784348" cy="441960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46C70E97-BA8F-42E3-88C0-1129E97A5B6A}"/>
              </a:ext>
            </a:extLst>
          </p:cNvPr>
          <p:cNvSpPr txBox="1"/>
          <p:nvPr/>
        </p:nvSpPr>
        <p:spPr>
          <a:xfrm>
            <a:off x="9806609" y="699397"/>
            <a:ext cx="166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Kamna na piliny</a:t>
            </a:r>
            <a:endParaRPr lang="en-US" dirty="0"/>
          </a:p>
        </p:txBody>
      </p:sp>
      <p:pic>
        <p:nvPicPr>
          <p:cNvPr id="21" name="Obrázek 20" descr="Obsah obrázku země, exteriér&#10;&#10;Popis byl vytvořen automaticky">
            <a:extLst>
              <a:ext uri="{FF2B5EF4-FFF2-40B4-BE49-F238E27FC236}">
                <a16:creationId xmlns:a16="http://schemas.microsoft.com/office/drawing/2014/main" id="{294248B2-5F8D-43F7-A9DA-F44958E7A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77" y="2625545"/>
            <a:ext cx="2916433" cy="218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520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3E7D12-34FA-4AD9-A632-BB9773442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2284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Dřevěné pelety a brikety</a:t>
            </a:r>
            <a:endParaRPr lang="en-US" sz="2800" b="1" dirty="0">
              <a:latin typeface="+mn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34D6A8B-EDE7-419E-83D6-1BDBAFCBE03B}"/>
              </a:ext>
            </a:extLst>
          </p:cNvPr>
          <p:cNvSpPr/>
          <p:nvPr/>
        </p:nvSpPr>
        <p:spPr>
          <a:xfrm>
            <a:off x="271669" y="1319627"/>
            <a:ext cx="5029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Pelet</a:t>
            </a:r>
            <a:r>
              <a:rPr lang="cs-CZ" b="1" dirty="0" err="1"/>
              <a:t>ové</a:t>
            </a:r>
            <a:r>
              <a:rPr lang="cs-CZ" b="1" dirty="0"/>
              <a:t> palivo</a:t>
            </a:r>
            <a:r>
              <a:rPr lang="en-US" dirty="0"/>
              <a:t> (</a:t>
            </a:r>
            <a:r>
              <a:rPr lang="cs-CZ" dirty="0"/>
              <a:t>pelety</a:t>
            </a:r>
            <a:r>
              <a:rPr lang="en-US" dirty="0"/>
              <a:t>) </a:t>
            </a:r>
            <a:r>
              <a:rPr lang="cs-CZ" dirty="0"/>
              <a:t>se vyrábějí stlačením </a:t>
            </a:r>
            <a:r>
              <a:rPr lang="en-US" dirty="0"/>
              <a:t>organic</a:t>
            </a:r>
            <a:r>
              <a:rPr lang="cs-CZ" dirty="0" err="1"/>
              <a:t>ké</a:t>
            </a:r>
            <a:r>
              <a:rPr lang="cs-CZ" dirty="0"/>
              <a:t> hmoty resp. </a:t>
            </a:r>
            <a:r>
              <a:rPr lang="en-US" dirty="0" err="1"/>
              <a:t>biomas</a:t>
            </a:r>
            <a:r>
              <a:rPr lang="cs-CZ" dirty="0"/>
              <a:t>y</a:t>
            </a:r>
            <a:r>
              <a:rPr lang="en-US" dirty="0"/>
              <a:t>. </a:t>
            </a:r>
            <a:r>
              <a:rPr lang="cs-CZ" dirty="0"/>
              <a:t>Nejčastějším materiálem jsou dřevěné piliny</a:t>
            </a:r>
            <a:r>
              <a:rPr lang="en-US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6BD13F-7F1D-44F4-AC59-098615F10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87" y="4439478"/>
            <a:ext cx="4228484" cy="2278683"/>
          </a:xfrm>
          <a:prstGeom prst="rect">
            <a:avLst/>
          </a:prstGeom>
        </p:spPr>
      </p:pic>
      <p:pic>
        <p:nvPicPr>
          <p:cNvPr id="8" name="Obrázek 7" descr="Obsah obrázku hranolky, horké, ořech, stoh&#10;&#10;Popis byl vytvořen automaticky">
            <a:extLst>
              <a:ext uri="{FF2B5EF4-FFF2-40B4-BE49-F238E27FC236}">
                <a16:creationId xmlns:a16="http://schemas.microsoft.com/office/drawing/2014/main" id="{C917F975-1576-48D4-9B6A-6B837CDC2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47" y="2472061"/>
            <a:ext cx="2333624" cy="1738312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317BDE0D-84FB-40EA-8D8D-452459F53837}"/>
              </a:ext>
            </a:extLst>
          </p:cNvPr>
          <p:cNvSpPr/>
          <p:nvPr/>
        </p:nvSpPr>
        <p:spPr>
          <a:xfrm>
            <a:off x="5512903" y="1318023"/>
            <a:ext cx="6056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Brikety </a:t>
            </a:r>
            <a:r>
              <a:rPr lang="cs-CZ" dirty="0"/>
              <a:t>se vyrábějí ze suché dřevěné štěpky a/nebo pilin (nebo rašeliny)</a:t>
            </a:r>
            <a:r>
              <a:rPr lang="en-US" dirty="0"/>
              <a:t>. </a:t>
            </a:r>
            <a:r>
              <a:rPr lang="cs-CZ" dirty="0"/>
              <a:t>Materiál je lisován bez pojiva velkým tlakem</a:t>
            </a:r>
            <a:r>
              <a:rPr lang="en-US" dirty="0"/>
              <a:t>.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4A6BCD9-AEFB-431B-81C5-F6CB95DEC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50970"/>
            <a:ext cx="3791271" cy="2132590"/>
          </a:xfrm>
          <a:prstGeom prst="rect">
            <a:avLst/>
          </a:prstGeom>
        </p:spPr>
      </p:pic>
      <p:pic>
        <p:nvPicPr>
          <p:cNvPr id="14" name="Obrázek 13" descr="Obsah obrázku stoh, vsedě, jídlo&#10;&#10;Popis byl vytvořen automaticky">
            <a:extLst>
              <a:ext uri="{FF2B5EF4-FFF2-40B4-BE49-F238E27FC236}">
                <a16:creationId xmlns:a16="http://schemas.microsoft.com/office/drawing/2014/main" id="{ECDCD551-D962-42C2-B746-CB35063F9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82" y="2136997"/>
            <a:ext cx="2333624" cy="216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47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D7D26E-3A13-469B-8EA9-D9693D07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2527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Kotle (kamna) na tuhá paliva</a:t>
            </a:r>
            <a:endParaRPr lang="en-US" sz="2800" b="1" dirty="0">
              <a:latin typeface="+mn-lt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2C8C91EE-99AD-4280-AF72-2C6EDA2B3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35" y="3632908"/>
            <a:ext cx="4459357" cy="30720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A8B8E6B-F2E0-465A-8DAD-1D70FFEA7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235" y="646388"/>
            <a:ext cx="4095750" cy="23145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C66596D-1288-4248-8B77-C39FB3CEDDB8}"/>
              </a:ext>
            </a:extLst>
          </p:cNvPr>
          <p:cNvSpPr txBox="1"/>
          <p:nvPr/>
        </p:nvSpPr>
        <p:spPr>
          <a:xfrm flipH="1">
            <a:off x="748082" y="1537252"/>
            <a:ext cx="559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vytápění a ohřev vody v domácnostech</a:t>
            </a:r>
            <a:endParaRPr lang="en-US" dirty="0"/>
          </a:p>
        </p:txBody>
      </p:sp>
      <p:pic>
        <p:nvPicPr>
          <p:cNvPr id="4" name="Obrázek 3" descr="Obsah obrázku interiér, zeď, patro, skříňka&#10;&#10;Popis byl vytvořen automaticky">
            <a:extLst>
              <a:ext uri="{FF2B5EF4-FFF2-40B4-BE49-F238E27FC236}">
                <a16:creationId xmlns:a16="http://schemas.microsoft.com/office/drawing/2014/main" id="{EDE87258-BB59-4800-B4DA-93950E90B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8" y="3182597"/>
            <a:ext cx="2877505" cy="353763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36B13E5-CBB3-42C4-AC64-1D069FA29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348" y="2053820"/>
            <a:ext cx="3578087" cy="45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23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DE151-8D11-4C8F-95FC-778A0166D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4721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Karbonizace dřeva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4A2C69-0E15-44F4-A396-7C3FA8141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9" y="3960407"/>
            <a:ext cx="5236768" cy="2532468"/>
          </a:xfrm>
          <a:prstGeom prst="rect">
            <a:avLst/>
          </a:prstGeom>
        </p:spPr>
      </p:pic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C1765747-71BE-471B-A5BF-C0A43DEEB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68" y="3979109"/>
            <a:ext cx="4966753" cy="263254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AB9B6E0-3358-464A-A306-E665FFB9B7EC}"/>
              </a:ext>
            </a:extLst>
          </p:cNvPr>
          <p:cNvSpPr txBox="1"/>
          <p:nvPr/>
        </p:nvSpPr>
        <p:spPr>
          <a:xfrm>
            <a:off x="382154" y="1396723"/>
            <a:ext cx="10691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Plyn</a:t>
            </a:r>
          </a:p>
          <a:p>
            <a:endParaRPr lang="cs-CZ" dirty="0"/>
          </a:p>
          <a:p>
            <a:r>
              <a:rPr lang="cs-CZ" dirty="0"/>
              <a:t>Kapalina  </a:t>
            </a:r>
          </a:p>
          <a:p>
            <a:r>
              <a:rPr lang="cs-CZ" dirty="0"/>
              <a:t>	1. surový dřevný ocet --- destilace: </a:t>
            </a:r>
            <a:r>
              <a:rPr lang="cs-CZ" dirty="0" err="1"/>
              <a:t>kys</a:t>
            </a:r>
            <a:r>
              <a:rPr lang="cs-CZ" dirty="0"/>
              <a:t>. octová (zachycena vápenným mlékem) a surový dřevný líh (methanol). Suchou destilací octanu vápenatého  se získává aceton</a:t>
            </a:r>
          </a:p>
          <a:p>
            <a:r>
              <a:rPr lang="cs-CZ" dirty="0"/>
              <a:t>	2. dřevný dehet – guajakol, kreosot, fenol, pryskyřice (jehličnany) a terpentýnovou silici. </a:t>
            </a:r>
          </a:p>
          <a:p>
            <a:endParaRPr lang="cs-CZ" dirty="0"/>
          </a:p>
          <a:p>
            <a:r>
              <a:rPr lang="cs-CZ" dirty="0"/>
              <a:t>Dřevěné uhlí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062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57AAE6-ABCC-4CF6-81B9-B032F9B1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38" y="877561"/>
            <a:ext cx="10515600" cy="483014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Dehet z karbonizace borového dřeva</a:t>
            </a:r>
            <a:endParaRPr lang="en-US" sz="2800" b="1" dirty="0">
              <a:latin typeface="+mn-lt"/>
            </a:endParaRP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CFD13EAF-3E92-4B81-AFBB-656468E77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240852"/>
              </p:ext>
            </p:extLst>
          </p:nvPr>
        </p:nvGraphicFramePr>
        <p:xfrm>
          <a:off x="2617615" y="4541603"/>
          <a:ext cx="4859614" cy="1619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2" imgW="1901956" imgH="1886864" progId="ACD.ChemSketch.20">
                  <p:embed/>
                </p:oleObj>
              </mc:Choice>
              <mc:Fallback>
                <p:oleObj name="ChemSketch" r:id="rId2" imgW="1901956" imgH="1886864" progId="ACD.ChemSketch.20">
                  <p:embed/>
                  <p:pic>
                    <p:nvPicPr>
                      <p:cNvPr id="3076" name="Object 4">
                        <a:extLst>
                          <a:ext uri="{FF2B5EF4-FFF2-40B4-BE49-F238E27FC236}">
                            <a16:creationId xmlns:a16="http://schemas.microsoft.com/office/drawing/2014/main" id="{64A70C8E-781E-4D8C-A735-D6F410BE3E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7615" y="4541603"/>
                        <a:ext cx="4859614" cy="161987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D2319CC8-6A8B-4219-946F-5E83BF908A25}"/>
              </a:ext>
            </a:extLst>
          </p:cNvPr>
          <p:cNvSpPr/>
          <p:nvPr/>
        </p:nvSpPr>
        <p:spPr>
          <a:xfrm>
            <a:off x="490330" y="2277860"/>
            <a:ext cx="10850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Borov</a:t>
            </a:r>
            <a:r>
              <a:rPr lang="cs-CZ" dirty="0">
                <a:solidFill>
                  <a:srgbClr val="000000"/>
                </a:solidFill>
              </a:rPr>
              <a:t>ý dehet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= černá nebo tmavě hnědá viskózní kapalina vznikající při karbonizaci borového dřeva s vysokým obsahem pryskyřice. Používal se k impregnaci dřeva a tmelení spár u lodí, a obecně jako hydrofobizační prostředek, a také v medicíně jako antiseptikum a k léčbě kožních chorob.</a:t>
            </a:r>
            <a:endParaRPr lang="en-US" dirty="0"/>
          </a:p>
        </p:txBody>
      </p:sp>
      <p:pic>
        <p:nvPicPr>
          <p:cNvPr id="18" name="Obrázek 17" descr="Obsah obrázku interiér, zeď, patro, strop&#10;&#10;Popis byl vytvořen automaticky">
            <a:extLst>
              <a:ext uri="{FF2B5EF4-FFF2-40B4-BE49-F238E27FC236}">
                <a16:creationId xmlns:a16="http://schemas.microsoft.com/office/drawing/2014/main" id="{166ED0B9-0971-4B89-B8D8-BD30EE3C6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70" y="4118475"/>
            <a:ext cx="3810968" cy="253701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13E3848-32A0-4F11-8804-61010135C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4" y="424663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34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ctangle 8">
            <a:extLst>
              <a:ext uri="{FF2B5EF4-FFF2-40B4-BE49-F238E27FC236}">
                <a16:creationId xmlns:a16="http://schemas.microsoft.com/office/drawing/2014/main" id="{C001E776-1BAE-4777-945D-6871EA942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93940"/>
            <a:ext cx="10515600" cy="481036"/>
          </a:xfrm>
        </p:spPr>
        <p:txBody>
          <a:bodyPr>
            <a:normAutofit/>
          </a:bodyPr>
          <a:lstStyle/>
          <a:p>
            <a:r>
              <a:rPr lang="cs-CZ" altLang="en-US" sz="2800" b="1" dirty="0">
                <a:latin typeface="+mn-lt"/>
              </a:rPr>
              <a:t>Výroba dřevěného uhlí a dehtu</a:t>
            </a:r>
          </a:p>
        </p:txBody>
      </p:sp>
      <p:pic>
        <p:nvPicPr>
          <p:cNvPr id="27652" name="Picture 4" descr="jmil">
            <a:extLst>
              <a:ext uri="{FF2B5EF4-FFF2-40B4-BE49-F238E27FC236}">
                <a16:creationId xmlns:a16="http://schemas.microsoft.com/office/drawing/2014/main" id="{6CA12CF6-A985-46EB-B7F8-CCCA603591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810" y="2597426"/>
            <a:ext cx="2065132" cy="40722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5" name="Picture 7" descr="pjmil">
            <a:extLst>
              <a:ext uri="{FF2B5EF4-FFF2-40B4-BE49-F238E27FC236}">
                <a16:creationId xmlns:a16="http://schemas.microsoft.com/office/drawing/2014/main" id="{EE9B8CA0-D754-4B6D-AADC-A2BD2A8A00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1338" y="2847803"/>
            <a:ext cx="2839058" cy="38033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8" name="Rectangle 10">
            <a:extLst>
              <a:ext uri="{FF2B5EF4-FFF2-40B4-BE49-F238E27FC236}">
                <a16:creationId xmlns:a16="http://schemas.microsoft.com/office/drawing/2014/main" id="{B07A9D6D-2A48-4788-8A28-6574A4682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652" y="1967053"/>
            <a:ext cx="49757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en-US" dirty="0"/>
              <a:t>Varianty zahloubených milířů  </a:t>
            </a:r>
          </a:p>
        </p:txBody>
      </p:sp>
      <p:graphicFrame>
        <p:nvGraphicFramePr>
          <p:cNvPr id="6" name="Object 10">
            <a:extLst>
              <a:ext uri="{FF2B5EF4-FFF2-40B4-BE49-F238E27FC236}">
                <a16:creationId xmlns:a16="http://schemas.microsoft.com/office/drawing/2014/main" id="{A719B4F6-A5FC-4108-B1A3-4C6328E59E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89837" y="2151719"/>
          <a:ext cx="3300413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13146335" imgH="18633501" progId="MSPhotoEd.3">
                  <p:embed/>
                </p:oleObj>
              </mc:Choice>
              <mc:Fallback>
                <p:oleObj name="Fotografie" r:id="rId4" imgW="13146335" imgH="18633501" progId="MSPhotoEd.3">
                  <p:embed/>
                  <p:pic>
                    <p:nvPicPr>
                      <p:cNvPr id="6" name="Object 10">
                        <a:extLst>
                          <a:ext uri="{FF2B5EF4-FFF2-40B4-BE49-F238E27FC236}">
                            <a16:creationId xmlns:a16="http://schemas.microsoft.com/office/drawing/2014/main" id="{A719B4F6-A5FC-4108-B1A3-4C6328E59E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9837" y="2151719"/>
                        <a:ext cx="3300413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 descr="Obsah obrázku stavební materiál, budova, tráva, kámen&#10;&#10;Popis byl vytvořen automaticky">
            <a:extLst>
              <a:ext uri="{FF2B5EF4-FFF2-40B4-BE49-F238E27FC236}">
                <a16:creationId xmlns:a16="http://schemas.microsoft.com/office/drawing/2014/main" id="{C1553279-75B3-4857-BDC3-7E9619DBF1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46" y="4608051"/>
            <a:ext cx="2690191" cy="2017643"/>
          </a:xfrm>
          <a:prstGeom prst="rect">
            <a:avLst/>
          </a:prstGeom>
        </p:spPr>
      </p:pic>
      <p:pic>
        <p:nvPicPr>
          <p:cNvPr id="5" name="Obrázek 4" descr="Obsah obrázku tráva, exteriér, země, skála&#10;&#10;Popis byl vytvořen automaticky">
            <a:extLst>
              <a:ext uri="{FF2B5EF4-FFF2-40B4-BE49-F238E27FC236}">
                <a16:creationId xmlns:a16="http://schemas.microsoft.com/office/drawing/2014/main" id="{D48D7133-7C1C-46D6-84AB-08A77DDB6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64" y="2508802"/>
            <a:ext cx="2761673" cy="184039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8BFBC0D-8E56-4BAE-91FE-3BE342814ED2}"/>
              </a:ext>
            </a:extLst>
          </p:cNvPr>
          <p:cNvSpPr/>
          <p:nvPr/>
        </p:nvSpPr>
        <p:spPr>
          <a:xfrm>
            <a:off x="6485040" y="1764875"/>
            <a:ext cx="2006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Kolomazné</a:t>
            </a:r>
            <a:r>
              <a:rPr lang="en-US" dirty="0"/>
              <a:t> </a:t>
            </a:r>
            <a:r>
              <a:rPr lang="en-US" dirty="0" err="1"/>
              <a:t>kameny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340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9" name="Picture 5">
            <a:extLst>
              <a:ext uri="{FF2B5EF4-FFF2-40B4-BE49-F238E27FC236}">
                <a16:creationId xmlns:a16="http://schemas.microsoft.com/office/drawing/2014/main" id="{2EE268CC-FD3E-44F9-98D8-801C713275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3962" y="2523517"/>
            <a:ext cx="4249737" cy="4164013"/>
          </a:xfrm>
          <a:noFill/>
          <a:ln/>
        </p:spPr>
      </p:pic>
      <p:pic>
        <p:nvPicPr>
          <p:cNvPr id="7" name="Picture 1034" descr="doukpec">
            <a:extLst>
              <a:ext uri="{FF2B5EF4-FFF2-40B4-BE49-F238E27FC236}">
                <a16:creationId xmlns:a16="http://schemas.microsoft.com/office/drawing/2014/main" id="{622DA12C-CC36-48AA-A0E9-223277AD7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8039" y="2678417"/>
            <a:ext cx="3281433" cy="39866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1037">
            <a:extLst>
              <a:ext uri="{FF2B5EF4-FFF2-40B4-BE49-F238E27FC236}">
                <a16:creationId xmlns:a16="http://schemas.microsoft.com/office/drawing/2014/main" id="{923E3D76-FB2F-4426-A3E9-9F6FE9EE7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052" y="1387320"/>
            <a:ext cx="32211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altLang="en-US" dirty="0"/>
              <a:t>Dvouplášťových komorové pece </a:t>
            </a:r>
          </a:p>
        </p:txBody>
      </p:sp>
      <p:pic>
        <p:nvPicPr>
          <p:cNvPr id="4" name="Obrázek 3" descr="Obsah obrázku strom, tráva, exteriér, země&#10;&#10;Popis byl vytvořen automaticky">
            <a:extLst>
              <a:ext uri="{FF2B5EF4-FFF2-40B4-BE49-F238E27FC236}">
                <a16:creationId xmlns:a16="http://schemas.microsoft.com/office/drawing/2014/main" id="{95DD5E58-652D-4D5B-90C3-3F623C5C0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4104151"/>
            <a:ext cx="3776562" cy="25208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C2F59B-E60F-40A1-BCC1-1B036AED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0879" y="351089"/>
            <a:ext cx="10515600" cy="481036"/>
          </a:xfrm>
        </p:spPr>
        <p:txBody>
          <a:bodyPr>
            <a:normAutofit/>
          </a:bodyPr>
          <a:lstStyle/>
          <a:p>
            <a:r>
              <a:rPr lang="cs-CZ" altLang="en-US" sz="2800" b="1" dirty="0">
                <a:latin typeface="+mn-lt"/>
              </a:rPr>
              <a:t>Výroba dřevěného uhlí a dehtu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strom, země, exteriér, doprava&#10;&#10;Popis byl vytvořen automaticky">
            <a:extLst>
              <a:ext uri="{FF2B5EF4-FFF2-40B4-BE49-F238E27FC236}">
                <a16:creationId xmlns:a16="http://schemas.microsoft.com/office/drawing/2014/main" id="{2A45DAC4-7CEB-4A04-935B-2D07DAEA3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9" y="2500658"/>
            <a:ext cx="5322956" cy="3992217"/>
          </a:xfrm>
          <a:prstGeom prst="rect">
            <a:avLst/>
          </a:prstGeom>
        </p:spPr>
      </p:pic>
      <p:pic>
        <p:nvPicPr>
          <p:cNvPr id="14" name="Obrázek 13" descr="Obsah obrázku tráva, vlak, stopa, exteriér&#10;&#10;Popis byl vytvořen automaticky">
            <a:extLst>
              <a:ext uri="{FF2B5EF4-FFF2-40B4-BE49-F238E27FC236}">
                <a16:creationId xmlns:a16="http://schemas.microsoft.com/office/drawing/2014/main" id="{F67BB54C-555A-43D4-95EC-BD28E262C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28" y="2500658"/>
            <a:ext cx="5221150" cy="3982882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20778DE7-95E7-4D01-8E07-2DC881707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0879" y="351089"/>
            <a:ext cx="10515600" cy="481036"/>
          </a:xfrm>
        </p:spPr>
        <p:txBody>
          <a:bodyPr>
            <a:normAutofit/>
          </a:bodyPr>
          <a:lstStyle/>
          <a:p>
            <a:r>
              <a:rPr lang="cs-CZ" altLang="en-US" sz="2800" b="1" dirty="0">
                <a:latin typeface="+mn-lt"/>
              </a:rPr>
              <a:t>Výroba dřevěného uhlí a dehtu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A66A9CD-16B0-4A85-9885-623B90275BFC}"/>
              </a:ext>
            </a:extLst>
          </p:cNvPr>
          <p:cNvSpPr txBox="1"/>
          <p:nvPr/>
        </p:nvSpPr>
        <p:spPr>
          <a:xfrm>
            <a:off x="702365" y="1590261"/>
            <a:ext cx="156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Kovová retorta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736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>
            <a:extLst>
              <a:ext uri="{FF2B5EF4-FFF2-40B4-BE49-F238E27FC236}">
                <a16:creationId xmlns:a16="http://schemas.microsoft.com/office/drawing/2014/main" id="{66EDB9D3-2A00-4031-9159-85FFCA3D4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3727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004" name="Rectangle 4">
            <a:extLst>
              <a:ext uri="{FF2B5EF4-FFF2-40B4-BE49-F238E27FC236}">
                <a16:creationId xmlns:a16="http://schemas.microsoft.com/office/drawing/2014/main" id="{08306AFD-EA7E-4663-B95C-C50CE3B6D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5490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28006" name="Picture 6" descr="mazani">
            <a:extLst>
              <a:ext uri="{FF2B5EF4-FFF2-40B4-BE49-F238E27FC236}">
                <a16:creationId xmlns:a16="http://schemas.microsoft.com/office/drawing/2014/main" id="{8310F874-73C6-426B-9268-318795D794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2877" y="2470131"/>
            <a:ext cx="33321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8009" name="Picture 9">
            <a:extLst>
              <a:ext uri="{FF2B5EF4-FFF2-40B4-BE49-F238E27FC236}">
                <a16:creationId xmlns:a16="http://schemas.microsoft.com/office/drawing/2014/main" id="{17608A24-51DB-4650-99C6-050C2BC47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58" y="3417687"/>
            <a:ext cx="3332163" cy="263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8B3B5707-61FB-45B8-9D7E-4CB3573BA144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527118"/>
            <a:ext cx="10515600" cy="46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en-US" sz="2800" b="1" dirty="0">
                <a:latin typeface="+mn-lt"/>
              </a:rPr>
              <a:t>Kolomaz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514C9B4-D802-4481-96D1-FBAFE23F89E3}"/>
              </a:ext>
            </a:extLst>
          </p:cNvPr>
          <p:cNvSpPr/>
          <p:nvPr/>
        </p:nvSpPr>
        <p:spPr>
          <a:xfrm>
            <a:off x="381000" y="1445240"/>
            <a:ext cx="116855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Kolomaz</a:t>
            </a:r>
            <a:r>
              <a:rPr lang="en-US" dirty="0"/>
              <a:t> je </a:t>
            </a:r>
            <a:r>
              <a:rPr lang="en-US" dirty="0" err="1"/>
              <a:t>maz</a:t>
            </a:r>
            <a:r>
              <a:rPr lang="cs-CZ" dirty="0" err="1"/>
              <a:t>iv</a:t>
            </a:r>
            <a:r>
              <a:rPr lang="en-US" dirty="0"/>
              <a:t>o, </a:t>
            </a:r>
            <a:r>
              <a:rPr lang="en-US" dirty="0" err="1"/>
              <a:t>používané</a:t>
            </a:r>
            <a:r>
              <a:rPr lang="en-US" dirty="0"/>
              <a:t> v </a:t>
            </a:r>
            <a:r>
              <a:rPr lang="en-US" dirty="0" err="1"/>
              <a:t>minulosti</a:t>
            </a:r>
            <a:r>
              <a:rPr lang="en-US" dirty="0"/>
              <a:t> pro </a:t>
            </a:r>
            <a:r>
              <a:rPr lang="en-US" dirty="0" err="1"/>
              <a:t>mazání</a:t>
            </a:r>
            <a:r>
              <a:rPr lang="en-US" dirty="0"/>
              <a:t> </a:t>
            </a:r>
            <a:r>
              <a:rPr lang="en-US" dirty="0" err="1"/>
              <a:t>kol</a:t>
            </a:r>
            <a:r>
              <a:rPr lang="en-US" dirty="0"/>
              <a:t> </a:t>
            </a:r>
            <a:r>
              <a:rPr lang="en-US" dirty="0" err="1"/>
              <a:t>dopravních</a:t>
            </a:r>
            <a:r>
              <a:rPr lang="en-US" dirty="0"/>
              <a:t> </a:t>
            </a:r>
            <a:r>
              <a:rPr lang="en-US" dirty="0" err="1"/>
              <a:t>prostředků</a:t>
            </a:r>
            <a:r>
              <a:rPr lang="en-US" dirty="0"/>
              <a:t>. </a:t>
            </a:r>
            <a:r>
              <a:rPr lang="cs-CZ" dirty="0"/>
              <a:t>B</a:t>
            </a:r>
            <a:r>
              <a:rPr lang="en-US" dirty="0" err="1"/>
              <a:t>yla</a:t>
            </a:r>
            <a:r>
              <a:rPr lang="en-US" dirty="0"/>
              <a:t> </a:t>
            </a:r>
            <a:r>
              <a:rPr lang="en-US" dirty="0" err="1"/>
              <a:t>vyráběna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do 19. </a:t>
            </a:r>
            <a:r>
              <a:rPr lang="en-US" dirty="0" err="1"/>
              <a:t>století</a:t>
            </a:r>
            <a:r>
              <a:rPr lang="en-US" dirty="0"/>
              <a:t> </a:t>
            </a:r>
            <a:r>
              <a:rPr lang="cs-CZ" dirty="0"/>
              <a:t>z dehtu získaného při výrobě </a:t>
            </a:r>
            <a:r>
              <a:rPr lang="en-US" dirty="0" err="1"/>
              <a:t>dřevěného</a:t>
            </a:r>
            <a:r>
              <a:rPr lang="en-US" dirty="0"/>
              <a:t> </a:t>
            </a:r>
            <a:r>
              <a:rPr lang="en-US" dirty="0" err="1"/>
              <a:t>uhlí</a:t>
            </a:r>
            <a:r>
              <a:rPr lang="cs-CZ" dirty="0"/>
              <a:t> z jehličnatého dřeva, který byl smíchán s tukem (lůj, lněný olej, apod).</a:t>
            </a:r>
            <a:r>
              <a:rPr lang="en-US" dirty="0"/>
              <a:t> </a:t>
            </a:r>
            <a:r>
              <a:rPr lang="en-US" dirty="0" err="1"/>
              <a:t>Během</a:t>
            </a:r>
            <a:r>
              <a:rPr lang="en-US" dirty="0"/>
              <a:t> 19. </a:t>
            </a:r>
            <a:r>
              <a:rPr lang="en-US" dirty="0" err="1"/>
              <a:t>století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vytlačena</a:t>
            </a:r>
            <a:r>
              <a:rPr lang="cs-CZ" dirty="0"/>
              <a:t> minerálními</a:t>
            </a:r>
            <a:r>
              <a:rPr lang="en-US" dirty="0"/>
              <a:t> </a:t>
            </a:r>
            <a:r>
              <a:rPr lang="en-US" dirty="0" err="1"/>
              <a:t>oleji</a:t>
            </a:r>
            <a:r>
              <a:rPr lang="en-US" dirty="0"/>
              <a:t> a </a:t>
            </a:r>
            <a:r>
              <a:rPr lang="en-US" dirty="0" err="1"/>
              <a:t>plastickými</a:t>
            </a:r>
            <a:r>
              <a:rPr lang="en-US" dirty="0"/>
              <a:t> </a:t>
            </a:r>
            <a:r>
              <a:rPr lang="en-US" dirty="0" err="1"/>
              <a:t>mazivy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výrazně</a:t>
            </a:r>
            <a:r>
              <a:rPr lang="en-US" dirty="0"/>
              <a:t> </a:t>
            </a:r>
            <a:r>
              <a:rPr lang="en-US" dirty="0" err="1"/>
              <a:t>lepší</a:t>
            </a:r>
            <a:r>
              <a:rPr lang="en-US" dirty="0"/>
              <a:t> </a:t>
            </a:r>
            <a:r>
              <a:rPr lang="en-US" dirty="0" err="1"/>
              <a:t>mazací</a:t>
            </a:r>
            <a:r>
              <a:rPr lang="en-US" dirty="0"/>
              <a:t> </a:t>
            </a:r>
            <a:r>
              <a:rPr lang="en-US" dirty="0" err="1"/>
              <a:t>vlastnosti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57116" y="1603386"/>
            <a:ext cx="11477767" cy="110799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cs-CZ" altLang="cs-CZ" b="1" dirty="0">
                <a:solidFill>
                  <a:srgbClr val="222222"/>
                </a:solidFill>
                <a:latin typeface="+mn-lt"/>
              </a:rPr>
              <a:t>Dřevěné uhlí</a:t>
            </a:r>
            <a:r>
              <a:rPr lang="cs-CZ" altLang="cs-CZ" dirty="0">
                <a:solidFill>
                  <a:srgbClr val="222222"/>
                </a:solidFill>
                <a:latin typeface="+mn-lt"/>
              </a:rPr>
              <a:t> je </a:t>
            </a:r>
            <a:r>
              <a:rPr lang="cs-CZ" altLang="cs-CZ" dirty="0">
                <a:latin typeface="+mn-lt"/>
              </a:rPr>
              <a:t>dřevo karbonizované za vysokých teplot bez přístupu vzduchu. Dříve se připravovalo v milířích, dnes v kovových </a:t>
            </a:r>
            <a:r>
              <a:rPr lang="cs-CZ" altLang="cs-CZ" dirty="0" err="1">
                <a:latin typeface="+mn-lt"/>
              </a:rPr>
              <a:t>karbonizérech</a:t>
            </a:r>
            <a:r>
              <a:rPr lang="cs-CZ" altLang="cs-CZ" dirty="0">
                <a:solidFill>
                  <a:srgbClr val="222222"/>
                </a:solidFill>
                <a:latin typeface="+mn-lt"/>
              </a:rPr>
              <a:t>. Dřevěné uhlí bylo po dlouhou dobu základním zdrojem tepla pro kovářské výhně</a:t>
            </a:r>
            <a:r>
              <a:rPr lang="cs-CZ" altLang="cs-CZ" dirty="0">
                <a:latin typeface="+mn-lt"/>
              </a:rPr>
              <a:t>, hutě a další </a:t>
            </a:r>
            <a:r>
              <a:rPr lang="cs-CZ" altLang="cs-CZ" dirty="0">
                <a:solidFill>
                  <a:srgbClr val="222222"/>
                </a:solidFill>
                <a:latin typeface="+mn-lt"/>
              </a:rPr>
              <a:t>provozy, je </a:t>
            </a:r>
            <a:r>
              <a:rPr lang="cs-CZ" altLang="cs-CZ" dirty="0">
                <a:latin typeface="+mn-lt"/>
              </a:rPr>
              <a:t>surovinou pro výrobu černého střelného prachu. Během 19. století bylo vytlačeno uhlím kamenným </a:t>
            </a:r>
            <a:r>
              <a:rPr lang="cs-CZ" dirty="0">
                <a:latin typeface="+mn-lt"/>
              </a:rPr>
              <a:t>a dnes je užíváno jen zřídka (grilování, apod). </a:t>
            </a:r>
            <a:endParaRPr lang="cs-CZ" altLang="cs-CZ" dirty="0">
              <a:latin typeface="+mn-lt"/>
            </a:endParaRPr>
          </a:p>
        </p:txBody>
      </p:sp>
      <p:pic>
        <p:nvPicPr>
          <p:cNvPr id="3" name="Obrázek 2" descr="Obsah obrázku strom, exteriér, země, tráva&#10;&#10;Popis byl vytvořen automaticky">
            <a:extLst>
              <a:ext uri="{FF2B5EF4-FFF2-40B4-BE49-F238E27FC236}">
                <a16:creationId xmlns:a16="http://schemas.microsoft.com/office/drawing/2014/main" id="{E78BA148-A41E-4199-BF9F-B836C421A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41" y="3615653"/>
            <a:ext cx="2871285" cy="287128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CDDE3C9-2EAC-46BE-8906-31A3A559B101}"/>
              </a:ext>
            </a:extLst>
          </p:cNvPr>
          <p:cNvSpPr/>
          <p:nvPr/>
        </p:nvSpPr>
        <p:spPr>
          <a:xfrm>
            <a:off x="357116" y="540891"/>
            <a:ext cx="2078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rgbClr val="222222"/>
                </a:solidFill>
              </a:rPr>
              <a:t>Dřevěné uhlí</a:t>
            </a:r>
            <a:endParaRPr lang="en-US" sz="2800" dirty="0"/>
          </a:p>
        </p:txBody>
      </p:sp>
      <p:pic>
        <p:nvPicPr>
          <p:cNvPr id="5" name="Obrázek 4" descr="Obsah obrázku skála, země, exteriér, příroda&#10;&#10;Popis byl vytvořen automaticky">
            <a:extLst>
              <a:ext uri="{FF2B5EF4-FFF2-40B4-BE49-F238E27FC236}">
                <a16:creationId xmlns:a16="http://schemas.microsoft.com/office/drawing/2014/main" id="{F0979617-3C55-4E89-9747-932F11E92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056" y="3004929"/>
            <a:ext cx="3336235" cy="33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00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CF764-CB6B-46C2-97F4-ED7564869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536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Destilace kamenouhelného dehtu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D0DC1914-693E-4F90-973B-C8B814FA0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64" y="212035"/>
            <a:ext cx="3687153" cy="2768254"/>
          </a:xfrm>
          <a:prstGeom prst="rect">
            <a:avLst/>
          </a:prstGeom>
        </p:spPr>
      </p:pic>
      <p:pic>
        <p:nvPicPr>
          <p:cNvPr id="8" name="Obrázek 7" descr="Obsah obrázku továrna, obloha, budova, exteriér&#10;&#10;Popis byl vytvořen automaticky">
            <a:extLst>
              <a:ext uri="{FF2B5EF4-FFF2-40B4-BE49-F238E27FC236}">
                <a16:creationId xmlns:a16="http://schemas.microsoft.com/office/drawing/2014/main" id="{3A398F40-77F2-4F3F-B0CA-C132372DE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3425481"/>
            <a:ext cx="5588000" cy="31623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45B47C7-CE6C-4C7A-85F9-B985D22BC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97" y="3425481"/>
            <a:ext cx="5438604" cy="32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494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1306F87-7180-4B5B-A280-DBBA24E84304}"/>
              </a:ext>
            </a:extLst>
          </p:cNvPr>
          <p:cNvSpPr/>
          <p:nvPr/>
        </p:nvSpPr>
        <p:spPr>
          <a:xfrm>
            <a:off x="259698" y="1315368"/>
            <a:ext cx="116726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   </a:t>
            </a:r>
            <a:r>
              <a:rPr lang="cs-CZ" b="1" dirty="0" err="1">
                <a:cs typeface="Arial" panose="020B0604020202020204" pitchFamily="34" charset="0"/>
              </a:rPr>
              <a:t>Biouhel</a:t>
            </a:r>
            <a:r>
              <a:rPr lang="cs-CZ" dirty="0">
                <a:cs typeface="Arial" panose="020B0604020202020204" pitchFamily="34" charset="0"/>
              </a:rPr>
              <a:t> je produktem rozkladu biomasy vlivem dostatečně vysoké teploty (300-600 °C) za velmi malého nebo žádného přístupu vzduchu. </a:t>
            </a:r>
            <a:r>
              <a:rPr lang="cs-CZ" dirty="0" err="1">
                <a:cs typeface="Arial" panose="020B0604020202020204" pitchFamily="34" charset="0"/>
              </a:rPr>
              <a:t>Biouhel</a:t>
            </a:r>
            <a:r>
              <a:rPr lang="cs-CZ" dirty="0">
                <a:cs typeface="Arial" panose="020B0604020202020204" pitchFamily="34" charset="0"/>
              </a:rPr>
              <a:t> má obsah živin (fosforu, alkálií) téměř stejný, jako původní biomasa, až na snížený obsah dusíku. Živiny se z něj uvolňují pomalu, nevyplavují  se. Uhlík v něm vázaný má dobu setrvání v půdě v řádu staletí až tisíciletí. Od dřevěného  uhlí se liší tím, že je drobnozrnná, že uhelnatění není uplatněno na kusové dříví,  a že výsledný pevný produkt se nepoužívá  jako palivo. </a:t>
            </a:r>
          </a:p>
        </p:txBody>
      </p:sp>
      <p:pic>
        <p:nvPicPr>
          <p:cNvPr id="5" name="Picture 2" descr="Zobrazit zdrojový obrázek">
            <a:extLst>
              <a:ext uri="{FF2B5EF4-FFF2-40B4-BE49-F238E27FC236}">
                <a16:creationId xmlns:a16="http://schemas.microsoft.com/office/drawing/2014/main" id="{2AB48A97-DDC6-43AB-AF63-40471CB51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81" y="3562855"/>
            <a:ext cx="4503370" cy="253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A76F0252-D6BF-402F-B544-0104AFFEE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39" y="3101454"/>
            <a:ext cx="6334961" cy="3346971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5C7E4F7-FCCC-4610-B517-7C7681DA1AB8}"/>
              </a:ext>
            </a:extLst>
          </p:cNvPr>
          <p:cNvSpPr/>
          <p:nvPr/>
        </p:nvSpPr>
        <p:spPr>
          <a:xfrm>
            <a:off x="368881" y="577333"/>
            <a:ext cx="1402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>
                <a:cs typeface="Arial" panose="020B0604020202020204" pitchFamily="34" charset="0"/>
              </a:rPr>
              <a:t>Biouhel</a:t>
            </a:r>
            <a:r>
              <a:rPr lang="cs-CZ" sz="2800" dirty="0"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60352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82053" y="1642282"/>
            <a:ext cx="116278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Aktivní uhlí</a:t>
            </a:r>
            <a:r>
              <a:rPr lang="cs-CZ" dirty="0">
                <a:cs typeface="Arial" panose="020B0604020202020204" pitchFamily="34" charset="0"/>
              </a:rPr>
              <a:t> (adsorpční uhlí) je produkt vyráběný z uhlí, dřeva nebo kokosových ořechů. Aktivní uhlí má pórovitou strukturu a velký vnitřní povrch (400 – 1500 m</a:t>
            </a:r>
            <a:r>
              <a:rPr lang="cs-CZ" baseline="30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/g). Může adsorbovat široké spektrum látek. Aktivní uhlí se vyrábí a používá ve formě válečků, kuliček, zlomků a prachu. Enormní vnitřní povrch umožňuje adsorbovat široký rozsah složek z kapalné nebo plynné fáze. Složka, která má být odstraněna, se uvede do styku s aktivním uhlím, difunduje do vnitřní sféry pórů, kde jsou její molekuly poutány slabými Van der </a:t>
            </a:r>
            <a:r>
              <a:rPr lang="cs-CZ" dirty="0" err="1">
                <a:cs typeface="Arial" panose="020B0604020202020204" pitchFamily="34" charset="0"/>
              </a:rPr>
              <a:t>Waalsovými</a:t>
            </a:r>
            <a:r>
              <a:rPr lang="cs-CZ" dirty="0">
                <a:cs typeface="Arial" panose="020B0604020202020204" pitchFamily="34" charset="0"/>
              </a:rPr>
              <a:t> silami. </a:t>
            </a:r>
          </a:p>
          <a:p>
            <a:r>
              <a:rPr lang="cs-CZ" dirty="0">
                <a:cs typeface="Arial" panose="020B0604020202020204" pitchFamily="34" charset="0"/>
              </a:rPr>
              <a:t>   </a:t>
            </a:r>
          </a:p>
          <a:p>
            <a:r>
              <a:rPr lang="cs-CZ" dirty="0">
                <a:cs typeface="Arial" panose="020B0604020202020204" pitchFamily="34" charset="0"/>
              </a:rPr>
              <a:t>Aktivní uhlí se užívá k terapii akutních průjmů především alimentárního původu („živočišné uhlí“), v případě akutních otrav brání vstřebání jedovaté látky do organismu.</a:t>
            </a:r>
          </a:p>
          <a:p>
            <a:r>
              <a:rPr lang="cs-CZ" dirty="0">
                <a:cs typeface="Arial" panose="020B0604020202020204" pitchFamily="34" charset="0"/>
              </a:rPr>
              <a:t>  V průmyslu se aktivní uhlí hojně využívá při výrobě pitné vody, záchytu těkavých látek, odbarvování kapalin, výrobě nealkoholického piva, při čištění bioplynu, skládkového plynu, ale i zemního plynu. Pro záchyt dioxinů se aktivní uhlí „vstřikuje“ spolu s dalšími látkami upravující pH do kouřových plynů ve spalovnách odpadů. </a:t>
            </a:r>
          </a:p>
          <a:p>
            <a:r>
              <a:rPr lang="cs-CZ" dirty="0">
                <a:cs typeface="Arial" panose="020B0604020202020204" pitchFamily="34" charset="0"/>
              </a:rPr>
              <a:t>V automobilu, kdy se používá jako náplň filtru pro záchyt úniku těkavých par benzínu. V domácnosti je přítomno v digestořích a ve filtrech fritovacích hrnců. </a:t>
            </a:r>
          </a:p>
          <a:p>
            <a:endParaRPr lang="cs-CZ" dirty="0"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6391CDE-2327-4866-A196-2AB0A72C5EBB}"/>
              </a:ext>
            </a:extLst>
          </p:cNvPr>
          <p:cNvSpPr/>
          <p:nvPr/>
        </p:nvSpPr>
        <p:spPr>
          <a:xfrm>
            <a:off x="422801" y="637611"/>
            <a:ext cx="1962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Aktivní uhlí</a:t>
            </a:r>
            <a:r>
              <a:rPr lang="cs-CZ" sz="2800" dirty="0"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64864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1813FE-8197-47C9-9B6C-42B11973A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64" y="225605"/>
            <a:ext cx="8120270" cy="846746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Výroba syntézního plynu z biomasy (</a:t>
            </a:r>
            <a:r>
              <a:rPr lang="cs-CZ" sz="2800" b="1" dirty="0" err="1">
                <a:latin typeface="+mn-lt"/>
              </a:rPr>
              <a:t>BtL</a:t>
            </a:r>
            <a:r>
              <a:rPr lang="cs-CZ" sz="2800" b="1" dirty="0">
                <a:latin typeface="+mn-lt"/>
              </a:rPr>
              <a:t>)</a:t>
            </a:r>
            <a:endParaRPr lang="en-US" sz="2800" b="1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B9BC50-EE51-42A2-84E2-E8E1F807D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86" y="3417570"/>
            <a:ext cx="7977809" cy="3440430"/>
          </a:xfrm>
          <a:prstGeom prst="rect">
            <a:avLst/>
          </a:prstGeom>
        </p:spPr>
      </p:pic>
      <p:pic>
        <p:nvPicPr>
          <p:cNvPr id="7" name="Obrázek 6" descr="Obsah obrázku budova, červená, země, patro&#10;&#10;Popis byl vytvořen automaticky">
            <a:extLst>
              <a:ext uri="{FF2B5EF4-FFF2-40B4-BE49-F238E27FC236}">
                <a16:creationId xmlns:a16="http://schemas.microsoft.com/office/drawing/2014/main" id="{4BB3CC48-6F1D-435E-9F28-E20B182E6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5" y="3637159"/>
            <a:ext cx="3608872" cy="2622447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4833604-DE05-4E1F-9AF4-53FAE03BA7D3}"/>
              </a:ext>
            </a:extLst>
          </p:cNvPr>
          <p:cNvSpPr/>
          <p:nvPr/>
        </p:nvSpPr>
        <p:spPr>
          <a:xfrm>
            <a:off x="189405" y="1263871"/>
            <a:ext cx="118131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 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technologii</a:t>
            </a:r>
            <a:r>
              <a:rPr lang="en-US" dirty="0"/>
              <a:t> </a:t>
            </a:r>
            <a:r>
              <a:rPr lang="en-US" dirty="0" err="1"/>
              <a:t>výroby</a:t>
            </a:r>
            <a:r>
              <a:rPr lang="en-US" dirty="0"/>
              <a:t> </a:t>
            </a:r>
            <a:r>
              <a:rPr lang="en-US" dirty="0" err="1"/>
              <a:t>kapalného</a:t>
            </a:r>
            <a:r>
              <a:rPr lang="en-US" dirty="0"/>
              <a:t> </a:t>
            </a:r>
            <a:r>
              <a:rPr lang="en-US" dirty="0" err="1"/>
              <a:t>paliva</a:t>
            </a:r>
            <a:r>
              <a:rPr lang="en-US" dirty="0"/>
              <a:t> z </a:t>
            </a:r>
            <a:r>
              <a:rPr lang="en-US" dirty="0" err="1"/>
              <a:t>biomasy</a:t>
            </a:r>
            <a:r>
              <a:rPr lang="en-US" dirty="0"/>
              <a:t> Biomass to Liquid (</a:t>
            </a:r>
            <a:r>
              <a:rPr lang="en-US" dirty="0" err="1"/>
              <a:t>BtL</a:t>
            </a:r>
            <a:r>
              <a:rPr lang="en-US" dirty="0"/>
              <a:t>) je </a:t>
            </a:r>
            <a:r>
              <a:rPr lang="en-US" dirty="0" err="1"/>
              <a:t>biomasa</a:t>
            </a:r>
            <a:r>
              <a:rPr lang="en-US" dirty="0"/>
              <a:t> </a:t>
            </a:r>
            <a:r>
              <a:rPr lang="en-US" dirty="0" err="1"/>
              <a:t>nejprve</a:t>
            </a:r>
            <a:r>
              <a:rPr lang="en-US" dirty="0"/>
              <a:t> </a:t>
            </a:r>
            <a:r>
              <a:rPr lang="en-US" dirty="0" err="1"/>
              <a:t>přeměněna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syntetický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převážně</a:t>
            </a:r>
            <a:r>
              <a:rPr lang="en-US" dirty="0"/>
              <a:t> CO, H</a:t>
            </a:r>
            <a:r>
              <a:rPr lang="en-US" baseline="-25000" dirty="0"/>
              <a:t>2</a:t>
            </a:r>
            <a:r>
              <a:rPr lang="en-US" dirty="0"/>
              <a:t>, CH</a:t>
            </a:r>
            <a:r>
              <a:rPr lang="en-US" baseline="-25000" dirty="0"/>
              <a:t>4</a:t>
            </a:r>
            <a:r>
              <a:rPr lang="en-US" dirty="0"/>
              <a:t> a H</a:t>
            </a:r>
            <a:r>
              <a:rPr lang="en-US" baseline="-25000" dirty="0"/>
              <a:t>2</a:t>
            </a:r>
            <a:r>
              <a:rPr lang="en-US" dirty="0"/>
              <a:t>O. </a:t>
            </a:r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 je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metodou</a:t>
            </a:r>
            <a:r>
              <a:rPr lang="en-US" dirty="0"/>
              <a:t> Fischer-</a:t>
            </a:r>
            <a:r>
              <a:rPr lang="en-US" dirty="0" err="1"/>
              <a:t>Tropsch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kobaltového</a:t>
            </a:r>
            <a:r>
              <a:rPr lang="en-US" dirty="0"/>
              <a:t> </a:t>
            </a:r>
            <a:r>
              <a:rPr lang="en-US" dirty="0" err="1"/>
              <a:t>katalyzátoru</a:t>
            </a:r>
            <a:r>
              <a:rPr lang="en-US" dirty="0"/>
              <a:t> </a:t>
            </a:r>
            <a:r>
              <a:rPr lang="en-US" dirty="0" err="1"/>
              <a:t>přeměněn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směs</a:t>
            </a:r>
            <a:r>
              <a:rPr lang="en-US" dirty="0"/>
              <a:t> </a:t>
            </a:r>
            <a:r>
              <a:rPr lang="en-US" dirty="0" err="1"/>
              <a:t>kapalných</a:t>
            </a:r>
            <a:r>
              <a:rPr lang="en-US" dirty="0"/>
              <a:t> </a:t>
            </a:r>
            <a:r>
              <a:rPr lang="en-US" dirty="0" err="1"/>
              <a:t>uhlovodíků</a:t>
            </a:r>
            <a:r>
              <a:rPr lang="en-US" dirty="0"/>
              <a:t>. </a:t>
            </a:r>
          </a:p>
          <a:p>
            <a:r>
              <a:rPr lang="cs-CZ" dirty="0"/>
              <a:t>   </a:t>
            </a:r>
            <a:r>
              <a:rPr lang="en-US" dirty="0"/>
              <a:t>V </a:t>
            </a:r>
            <a:r>
              <a:rPr lang="en-US" dirty="0" err="1"/>
              <a:t>továrně</a:t>
            </a:r>
            <a:r>
              <a:rPr lang="cs-CZ" dirty="0"/>
              <a:t> fy</a:t>
            </a:r>
            <a:r>
              <a:rPr lang="en-US" dirty="0"/>
              <a:t> </a:t>
            </a:r>
            <a:r>
              <a:rPr lang="en-US" dirty="0" err="1"/>
              <a:t>Choren</a:t>
            </a:r>
            <a:r>
              <a:rPr lang="en-US" dirty="0"/>
              <a:t> </a:t>
            </a:r>
            <a:r>
              <a:rPr lang="cs-CZ" dirty="0"/>
              <a:t>(</a:t>
            </a:r>
            <a:r>
              <a:rPr lang="en-US" dirty="0"/>
              <a:t>Freiberg v </a:t>
            </a:r>
            <a:r>
              <a:rPr lang="en-US" dirty="0" err="1"/>
              <a:t>Sasku</a:t>
            </a:r>
            <a:r>
              <a:rPr lang="cs-CZ" dirty="0"/>
              <a:t>) </a:t>
            </a:r>
            <a:r>
              <a:rPr lang="en-US" dirty="0" err="1"/>
              <a:t>zpracovávají</a:t>
            </a:r>
            <a:r>
              <a:rPr lang="en-US" dirty="0"/>
              <a:t> </a:t>
            </a:r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nepotravinářské</a:t>
            </a:r>
            <a:r>
              <a:rPr lang="en-US" dirty="0"/>
              <a:t> </a:t>
            </a:r>
            <a:r>
              <a:rPr lang="en-US" dirty="0" err="1"/>
              <a:t>suroviny</a:t>
            </a:r>
            <a:r>
              <a:rPr lang="en-US" dirty="0"/>
              <a:t>, </a:t>
            </a:r>
            <a:r>
              <a:rPr lang="en-US" dirty="0" err="1"/>
              <a:t>především</a:t>
            </a:r>
            <a:r>
              <a:rPr lang="en-US" dirty="0"/>
              <a:t> </a:t>
            </a:r>
            <a:r>
              <a:rPr lang="en-US" dirty="0" err="1"/>
              <a:t>dřevo</a:t>
            </a:r>
            <a:r>
              <a:rPr lang="en-US" dirty="0"/>
              <a:t> a </a:t>
            </a:r>
            <a:r>
              <a:rPr lang="en-US" dirty="0" err="1"/>
              <a:t>slámu</a:t>
            </a:r>
            <a:r>
              <a:rPr lang="en-US" dirty="0"/>
              <a:t>. </a:t>
            </a:r>
            <a:r>
              <a:rPr lang="en-US" dirty="0" err="1"/>
              <a:t>Produkují</a:t>
            </a:r>
            <a:r>
              <a:rPr lang="en-US" dirty="0"/>
              <a:t> </a:t>
            </a:r>
            <a:r>
              <a:rPr lang="en-US" dirty="0" err="1"/>
              <a:t>výjimečně</a:t>
            </a:r>
            <a:r>
              <a:rPr lang="en-US" dirty="0"/>
              <a:t> </a:t>
            </a:r>
            <a:r>
              <a:rPr lang="en-US" dirty="0" err="1"/>
              <a:t>čistou</a:t>
            </a:r>
            <a:r>
              <a:rPr lang="en-US" dirty="0"/>
              <a:t> </a:t>
            </a:r>
            <a:r>
              <a:rPr lang="en-US" dirty="0" err="1"/>
              <a:t>motorovou</a:t>
            </a:r>
            <a:r>
              <a:rPr lang="en-US" dirty="0"/>
              <a:t> </a:t>
            </a:r>
            <a:r>
              <a:rPr lang="en-US" dirty="0" err="1"/>
              <a:t>bionaftu</a:t>
            </a:r>
            <a:r>
              <a:rPr lang="en-US" dirty="0"/>
              <a:t> (</a:t>
            </a:r>
            <a:r>
              <a:rPr lang="en-US" dirty="0" err="1"/>
              <a:t>Sundiesel</a:t>
            </a:r>
            <a:r>
              <a:rPr lang="en-US" dirty="0"/>
              <a:t>), </a:t>
            </a:r>
            <a:r>
              <a:rPr lang="en-US" dirty="0" err="1"/>
              <a:t>určenou</a:t>
            </a:r>
            <a:r>
              <a:rPr lang="en-US" dirty="0"/>
              <a:t> pro </a:t>
            </a:r>
            <a:r>
              <a:rPr lang="en-US" dirty="0" err="1"/>
              <a:t>silniční</a:t>
            </a:r>
            <a:r>
              <a:rPr lang="en-US" dirty="0"/>
              <a:t> </a:t>
            </a:r>
            <a:r>
              <a:rPr lang="en-US" dirty="0" err="1"/>
              <a:t>dopravu</a:t>
            </a:r>
            <a:r>
              <a:rPr lang="en-US" dirty="0"/>
              <a:t>, s </a:t>
            </a:r>
            <a:r>
              <a:rPr lang="en-US" dirty="0" err="1"/>
              <a:t>cílem</a:t>
            </a:r>
            <a:r>
              <a:rPr lang="en-US" dirty="0"/>
              <a:t> </a:t>
            </a:r>
            <a:r>
              <a:rPr lang="en-US" dirty="0" err="1"/>
              <a:t>snížení</a:t>
            </a:r>
            <a:r>
              <a:rPr lang="en-US" dirty="0"/>
              <a:t> </a:t>
            </a:r>
            <a:r>
              <a:rPr lang="en-US" dirty="0" err="1"/>
              <a:t>emisí</a:t>
            </a:r>
            <a:r>
              <a:rPr lang="en-US" dirty="0"/>
              <a:t> CO</a:t>
            </a:r>
            <a:r>
              <a:rPr lang="en-US" baseline="-25000" dirty="0"/>
              <a:t>2</a:t>
            </a:r>
            <a:r>
              <a:rPr lang="en-US" dirty="0"/>
              <a:t> z </a:t>
            </a:r>
            <a:r>
              <a:rPr lang="en-US" dirty="0" err="1"/>
              <a:t>fosilních</a:t>
            </a:r>
            <a:r>
              <a:rPr lang="en-US" dirty="0"/>
              <a:t> </a:t>
            </a:r>
            <a:r>
              <a:rPr lang="en-US" dirty="0" err="1"/>
              <a:t>zdrojů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76667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A8750C38-796F-499F-B8DC-189D9F55B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12" y="1617332"/>
            <a:ext cx="5830957" cy="4356233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3D83C514-5ADB-4B1C-89CE-28065EA6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46" y="1862146"/>
            <a:ext cx="4058975" cy="386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4318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B8B7323F-359F-4478-B0A7-B7CE89791708}"/>
              </a:ext>
            </a:extLst>
          </p:cNvPr>
          <p:cNvSpPr/>
          <p:nvPr/>
        </p:nvSpPr>
        <p:spPr>
          <a:xfrm>
            <a:off x="304800" y="324681"/>
            <a:ext cx="1158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222222"/>
                </a:solidFill>
              </a:rPr>
              <a:t>Dřevoplyn</a:t>
            </a:r>
            <a:endParaRPr lang="en-US" sz="2800" b="0" i="0" u="none" strike="noStrike" dirty="0">
              <a:solidFill>
                <a:srgbClr val="222222"/>
              </a:solidFill>
              <a:effectLst/>
            </a:endParaRPr>
          </a:p>
        </p:txBody>
      </p:sp>
      <p:pic>
        <p:nvPicPr>
          <p:cNvPr id="6" name="Obrázek 5" descr="Obsah obrázku strom, exteriér, obloha, staré&#10;&#10;Popis byl vytvořen automaticky">
            <a:extLst>
              <a:ext uri="{FF2B5EF4-FFF2-40B4-BE49-F238E27FC236}">
                <a16:creationId xmlns:a16="http://schemas.microsoft.com/office/drawing/2014/main" id="{276242D2-3153-4188-BAA3-3B0E6EA61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56" y="2633005"/>
            <a:ext cx="3288700" cy="397373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A281D56-3E0D-4DCB-9BEE-0DF8CDE43806}"/>
              </a:ext>
            </a:extLst>
          </p:cNvPr>
          <p:cNvSpPr/>
          <p:nvPr/>
        </p:nvSpPr>
        <p:spPr>
          <a:xfrm>
            <a:off x="304799" y="1030454"/>
            <a:ext cx="11489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  </a:t>
            </a:r>
            <a:r>
              <a:rPr lang="en-US" dirty="0" err="1"/>
              <a:t>Dřevoplyn</a:t>
            </a:r>
            <a:r>
              <a:rPr lang="en-US" dirty="0"/>
              <a:t> je </a:t>
            </a:r>
            <a:r>
              <a:rPr lang="en-US" dirty="0" err="1"/>
              <a:t>produkt</a:t>
            </a:r>
            <a:r>
              <a:rPr lang="en-US" dirty="0"/>
              <a:t> </a:t>
            </a:r>
            <a:r>
              <a:rPr lang="en-US" dirty="0" err="1"/>
              <a:t>zplyňování</a:t>
            </a:r>
            <a:r>
              <a:rPr lang="en-US" dirty="0"/>
              <a:t> </a:t>
            </a:r>
            <a:r>
              <a:rPr lang="en-US" dirty="0" err="1"/>
              <a:t>biomasy</a:t>
            </a:r>
            <a:r>
              <a:rPr lang="en-US" dirty="0"/>
              <a:t>,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kterém</a:t>
            </a:r>
            <a:r>
              <a:rPr lang="en-US" dirty="0"/>
              <a:t> </a:t>
            </a:r>
            <a:r>
              <a:rPr lang="en-US" dirty="0" err="1"/>
              <a:t>uhlík</a:t>
            </a:r>
            <a:r>
              <a:rPr lang="en-US" dirty="0"/>
              <a:t> v </a:t>
            </a:r>
            <a:r>
              <a:rPr lang="en-US" dirty="0" err="1"/>
              <a:t>molekulách</a:t>
            </a:r>
            <a:r>
              <a:rPr lang="en-US" dirty="0"/>
              <a:t> </a:t>
            </a:r>
            <a:r>
              <a:rPr lang="en-US" dirty="0" err="1"/>
              <a:t>reaguje</a:t>
            </a:r>
            <a:r>
              <a:rPr lang="en-US" dirty="0"/>
              <a:t> za </a:t>
            </a:r>
            <a:r>
              <a:rPr lang="en-US" dirty="0" err="1"/>
              <a:t>vysoké</a:t>
            </a:r>
            <a:r>
              <a:rPr lang="en-US" dirty="0"/>
              <a:t> </a:t>
            </a:r>
            <a:r>
              <a:rPr lang="en-US" dirty="0" err="1"/>
              <a:t>teploty</a:t>
            </a:r>
            <a:r>
              <a:rPr lang="en-US" dirty="0"/>
              <a:t> (&gt;500 °C) s </a:t>
            </a:r>
            <a:r>
              <a:rPr lang="en-US" dirty="0" err="1"/>
              <a:t>párou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kyslíkem</a:t>
            </a:r>
            <a:r>
              <a:rPr lang="en-US" dirty="0"/>
              <a:t>, </a:t>
            </a:r>
            <a:r>
              <a:rPr lang="en-US" dirty="0" err="1"/>
              <a:t>čímž</a:t>
            </a:r>
            <a:r>
              <a:rPr lang="en-US" dirty="0"/>
              <a:t> </a:t>
            </a:r>
            <a:r>
              <a:rPr lang="en-US" dirty="0" err="1"/>
              <a:t>vzniká</a:t>
            </a:r>
            <a:r>
              <a:rPr lang="en-US" dirty="0"/>
              <a:t> </a:t>
            </a:r>
            <a:r>
              <a:rPr lang="en-US" dirty="0" err="1"/>
              <a:t>směs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uhelnatého</a:t>
            </a:r>
            <a:r>
              <a:rPr lang="en-US" dirty="0"/>
              <a:t> (CO), </a:t>
            </a:r>
            <a:r>
              <a:rPr lang="en-US" dirty="0" err="1"/>
              <a:t>vodíku</a:t>
            </a:r>
            <a:r>
              <a:rPr lang="en-US" dirty="0"/>
              <a:t> (H</a:t>
            </a:r>
            <a:r>
              <a:rPr lang="en-US" baseline="-25000" dirty="0"/>
              <a:t>2</a:t>
            </a:r>
            <a:r>
              <a:rPr lang="en-US" dirty="0"/>
              <a:t>), </a:t>
            </a:r>
            <a:r>
              <a:rPr lang="en-US" dirty="0" err="1"/>
              <a:t>methanu</a:t>
            </a:r>
            <a:r>
              <a:rPr lang="en-US" dirty="0"/>
              <a:t> (CH</a:t>
            </a:r>
            <a:r>
              <a:rPr lang="en-US" baseline="-25000" dirty="0"/>
              <a:t>4</a:t>
            </a:r>
            <a:r>
              <a:rPr lang="en-US" dirty="0"/>
              <a:t>) a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uhličitého</a:t>
            </a:r>
            <a:r>
              <a:rPr lang="en-US" dirty="0"/>
              <a:t> (CO</a:t>
            </a:r>
            <a:r>
              <a:rPr lang="en-US" baseline="-25000" dirty="0"/>
              <a:t>2</a:t>
            </a:r>
            <a:r>
              <a:rPr lang="en-US" dirty="0"/>
              <a:t>). V </a:t>
            </a:r>
            <a:r>
              <a:rPr lang="en-US" dirty="0" err="1"/>
              <a:t>některých</a:t>
            </a:r>
            <a:r>
              <a:rPr lang="en-US" dirty="0"/>
              <a:t> </a:t>
            </a:r>
            <a:r>
              <a:rPr lang="en-US" dirty="0" err="1"/>
              <a:t>generátorech</a:t>
            </a:r>
            <a:r>
              <a:rPr lang="en-US" dirty="0"/>
              <a:t> </a:t>
            </a:r>
            <a:r>
              <a:rPr lang="en-US" dirty="0" err="1"/>
              <a:t>vzniká</a:t>
            </a:r>
            <a:r>
              <a:rPr lang="en-US" dirty="0"/>
              <a:t>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větší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dehtových</a:t>
            </a:r>
            <a:r>
              <a:rPr lang="en-US" dirty="0"/>
              <a:t> </a:t>
            </a:r>
            <a:r>
              <a:rPr lang="en-US" dirty="0" err="1"/>
              <a:t>látek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obsahují</a:t>
            </a:r>
            <a:r>
              <a:rPr lang="en-US" dirty="0"/>
              <a:t> </a:t>
            </a:r>
            <a:r>
              <a:rPr lang="en-US" dirty="0" err="1"/>
              <a:t>rakovinotvorné</a:t>
            </a:r>
            <a:r>
              <a:rPr lang="en-US" dirty="0"/>
              <a:t> </a:t>
            </a:r>
            <a:r>
              <a:rPr lang="en-US" dirty="0" err="1"/>
              <a:t>polycyklické</a:t>
            </a:r>
            <a:r>
              <a:rPr lang="en-US" dirty="0"/>
              <a:t> </a:t>
            </a:r>
            <a:r>
              <a:rPr lang="en-US" dirty="0" err="1"/>
              <a:t>aromatické</a:t>
            </a:r>
            <a:r>
              <a:rPr lang="en-US" dirty="0"/>
              <a:t> </a:t>
            </a:r>
            <a:r>
              <a:rPr lang="en-US" dirty="0" err="1"/>
              <a:t>uhlovodíky</a:t>
            </a:r>
            <a:r>
              <a:rPr lang="en-US" dirty="0"/>
              <a:t>.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BE89360-D74E-42FB-9E6B-0EF6B2766C58}"/>
              </a:ext>
            </a:extLst>
          </p:cNvPr>
          <p:cNvSpPr/>
          <p:nvPr/>
        </p:nvSpPr>
        <p:spPr>
          <a:xfrm>
            <a:off x="304799" y="2413337"/>
            <a:ext cx="7235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Dřevoplyn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využit</a:t>
            </a:r>
            <a:r>
              <a:rPr lang="en-US" dirty="0"/>
              <a:t> k </a:t>
            </a:r>
            <a:r>
              <a:rPr lang="en-US" dirty="0" err="1"/>
              <a:t>pohonu</a:t>
            </a:r>
            <a:r>
              <a:rPr lang="en-US" dirty="0"/>
              <a:t> </a:t>
            </a:r>
            <a:r>
              <a:rPr lang="en-US" dirty="0" err="1"/>
              <a:t>automobilů</a:t>
            </a:r>
            <a:r>
              <a:rPr lang="en-US" dirty="0"/>
              <a:t> v </a:t>
            </a:r>
            <a:r>
              <a:rPr lang="en-US" dirty="0" err="1"/>
              <a:t>běžných</a:t>
            </a:r>
            <a:r>
              <a:rPr lang="en-US" dirty="0"/>
              <a:t> </a:t>
            </a:r>
            <a:r>
              <a:rPr lang="en-US" dirty="0" err="1"/>
              <a:t>spalovacích</a:t>
            </a:r>
            <a:r>
              <a:rPr lang="en-US" dirty="0"/>
              <a:t> </a:t>
            </a:r>
            <a:r>
              <a:rPr lang="en-US" dirty="0" err="1"/>
              <a:t>motorech</a:t>
            </a:r>
            <a:r>
              <a:rPr lang="en-US" dirty="0"/>
              <a:t>, k </a:t>
            </a:r>
            <a:r>
              <a:rPr lang="en-US" dirty="0" err="1"/>
              <a:t>nimž</a:t>
            </a:r>
            <a:r>
              <a:rPr lang="en-US" dirty="0"/>
              <a:t> je </a:t>
            </a:r>
            <a:r>
              <a:rPr lang="en-US" dirty="0" err="1"/>
              <a:t>připojen</a:t>
            </a:r>
            <a:r>
              <a:rPr lang="en-US" dirty="0"/>
              <a:t> </a:t>
            </a:r>
            <a:r>
              <a:rPr lang="en-US" dirty="0" err="1"/>
              <a:t>zplyňovací</a:t>
            </a:r>
            <a:r>
              <a:rPr lang="en-US" dirty="0"/>
              <a:t> </a:t>
            </a:r>
            <a:r>
              <a:rPr lang="en-US" dirty="0" err="1"/>
              <a:t>generátor</a:t>
            </a:r>
            <a:r>
              <a:rPr lang="en-US" dirty="0"/>
              <a:t>. V </a:t>
            </a:r>
            <a:r>
              <a:rPr lang="en-US" dirty="0" err="1"/>
              <a:t>takovém</a:t>
            </a:r>
            <a:r>
              <a:rPr lang="en-US" dirty="0"/>
              <a:t> </a:t>
            </a:r>
            <a:r>
              <a:rPr lang="en-US" dirty="0" err="1"/>
              <a:t>případě</a:t>
            </a:r>
            <a:r>
              <a:rPr lang="en-US" dirty="0"/>
              <a:t> se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jedná</a:t>
            </a:r>
            <a:r>
              <a:rPr lang="en-US" dirty="0"/>
              <a:t> o </a:t>
            </a:r>
            <a:r>
              <a:rPr lang="en-US" dirty="0" err="1"/>
              <a:t>druh</a:t>
            </a:r>
            <a:r>
              <a:rPr lang="en-US" dirty="0"/>
              <a:t> </a:t>
            </a:r>
            <a:r>
              <a:rPr lang="en-US" dirty="0" err="1"/>
              <a:t>generátorového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. </a:t>
            </a:r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způsob</a:t>
            </a:r>
            <a:r>
              <a:rPr lang="en-US" dirty="0"/>
              <a:t> </a:t>
            </a:r>
            <a:r>
              <a:rPr lang="en-US" dirty="0" err="1"/>
              <a:t>využití</a:t>
            </a:r>
            <a:r>
              <a:rPr lang="en-US" dirty="0"/>
              <a:t>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en-US" dirty="0" err="1"/>
              <a:t>rozšířený</a:t>
            </a:r>
            <a:r>
              <a:rPr lang="en-US" dirty="0"/>
              <a:t> v </a:t>
            </a:r>
            <a:r>
              <a:rPr lang="en-US" dirty="0" err="1"/>
              <a:t>některých</a:t>
            </a:r>
            <a:r>
              <a:rPr lang="en-US" dirty="0"/>
              <a:t> </a:t>
            </a:r>
            <a:r>
              <a:rPr lang="en-US" dirty="0" err="1"/>
              <a:t>evropských</a:t>
            </a:r>
            <a:r>
              <a:rPr lang="en-US" dirty="0"/>
              <a:t> </a:t>
            </a:r>
            <a:r>
              <a:rPr lang="en-US" dirty="0" err="1"/>
              <a:t>státech</a:t>
            </a:r>
            <a:r>
              <a:rPr lang="en-US" dirty="0"/>
              <a:t> (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Protektorátu</a:t>
            </a:r>
            <a:r>
              <a:rPr lang="en-US" dirty="0"/>
              <a:t> </a:t>
            </a:r>
            <a:r>
              <a:rPr lang="en-US" dirty="0" err="1"/>
              <a:t>Čechy</a:t>
            </a:r>
            <a:r>
              <a:rPr lang="en-US" dirty="0"/>
              <a:t> a Morava) </a:t>
            </a:r>
            <a:r>
              <a:rPr lang="en-US" dirty="0" err="1"/>
              <a:t>během</a:t>
            </a:r>
            <a:r>
              <a:rPr lang="en-US" dirty="0"/>
              <a:t> </a:t>
            </a:r>
            <a:r>
              <a:rPr lang="en-US" dirty="0" err="1"/>
              <a:t>druhé</a:t>
            </a:r>
            <a:r>
              <a:rPr lang="en-US" dirty="0"/>
              <a:t> </a:t>
            </a:r>
            <a:r>
              <a:rPr lang="en-US" dirty="0" err="1"/>
              <a:t>světové</a:t>
            </a:r>
            <a:r>
              <a:rPr lang="en-US" dirty="0"/>
              <a:t> </a:t>
            </a:r>
            <a:r>
              <a:rPr lang="en-US" dirty="0" err="1"/>
              <a:t>války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ropa</a:t>
            </a:r>
            <a:r>
              <a:rPr lang="en-US" dirty="0"/>
              <a:t> a </a:t>
            </a:r>
            <a:r>
              <a:rPr lang="en-US" dirty="0" err="1"/>
              <a:t>produkty</a:t>
            </a:r>
            <a:r>
              <a:rPr lang="en-US" dirty="0"/>
              <a:t> z </a:t>
            </a:r>
            <a:r>
              <a:rPr lang="en-US" dirty="0" err="1"/>
              <a:t>ní</a:t>
            </a:r>
            <a:r>
              <a:rPr lang="en-US" dirty="0"/>
              <a:t> </a:t>
            </a:r>
            <a:r>
              <a:rPr lang="en-US" dirty="0" err="1"/>
              <a:t>byly</a:t>
            </a:r>
            <a:r>
              <a:rPr lang="en-US" dirty="0"/>
              <a:t> k </a:t>
            </a:r>
            <a:r>
              <a:rPr lang="en-US" dirty="0" err="1"/>
              <a:t>dispozici</a:t>
            </a:r>
            <a:r>
              <a:rPr lang="en-US" dirty="0"/>
              <a:t> </a:t>
            </a:r>
            <a:r>
              <a:rPr lang="en-US" dirty="0" err="1"/>
              <a:t>především</a:t>
            </a:r>
            <a:r>
              <a:rPr lang="en-US" dirty="0"/>
              <a:t> pro </a:t>
            </a:r>
            <a:r>
              <a:rPr lang="en-US" dirty="0" err="1"/>
              <a:t>vojenské</a:t>
            </a:r>
            <a:r>
              <a:rPr lang="en-US" dirty="0"/>
              <a:t> </a:t>
            </a:r>
            <a:r>
              <a:rPr lang="en-US" dirty="0" err="1"/>
              <a:t>účely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78830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BB0A682-7B9D-435F-B052-2D3B59040128}"/>
              </a:ext>
            </a:extLst>
          </p:cNvPr>
          <p:cNvSpPr/>
          <p:nvPr/>
        </p:nvSpPr>
        <p:spPr>
          <a:xfrm>
            <a:off x="573157" y="345589"/>
            <a:ext cx="4206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444444"/>
                </a:solidFill>
              </a:rPr>
              <a:t>Parní</a:t>
            </a:r>
            <a:r>
              <a:rPr lang="en-US" sz="2800" b="1" dirty="0">
                <a:solidFill>
                  <a:srgbClr val="444444"/>
                </a:solidFill>
              </a:rPr>
              <a:t> </a:t>
            </a:r>
            <a:r>
              <a:rPr lang="en-US" sz="2800" b="1" dirty="0" err="1">
                <a:solidFill>
                  <a:srgbClr val="444444"/>
                </a:solidFill>
              </a:rPr>
              <a:t>reformování</a:t>
            </a:r>
            <a:r>
              <a:rPr lang="en-US" sz="2800" b="1" dirty="0">
                <a:solidFill>
                  <a:srgbClr val="444444"/>
                </a:solidFill>
              </a:rPr>
              <a:t> </a:t>
            </a:r>
            <a:r>
              <a:rPr lang="en-US" sz="2800" b="1" dirty="0" err="1">
                <a:solidFill>
                  <a:srgbClr val="444444"/>
                </a:solidFill>
              </a:rPr>
              <a:t>biomasy</a:t>
            </a:r>
            <a:endParaRPr lang="en-US" sz="28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5DCD9C6-CC8A-43CA-ADF2-ADBB0B430B48}"/>
              </a:ext>
            </a:extLst>
          </p:cNvPr>
          <p:cNvSpPr/>
          <p:nvPr/>
        </p:nvSpPr>
        <p:spPr>
          <a:xfrm>
            <a:off x="477079" y="1168261"/>
            <a:ext cx="112544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C2C2C"/>
                </a:solidFill>
              </a:rPr>
              <a:t>Parní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reformování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biomasy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sestává</a:t>
            </a:r>
            <a:r>
              <a:rPr lang="en-US" dirty="0">
                <a:solidFill>
                  <a:srgbClr val="2C2C2C"/>
                </a:solidFill>
              </a:rPr>
              <a:t> ze </a:t>
            </a:r>
            <a:r>
              <a:rPr lang="en-US" dirty="0" err="1">
                <a:solidFill>
                  <a:srgbClr val="2C2C2C"/>
                </a:solidFill>
              </a:rPr>
              <a:t>dvou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základních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kroků</a:t>
            </a:r>
            <a:r>
              <a:rPr lang="en-US" dirty="0">
                <a:solidFill>
                  <a:srgbClr val="2C2C2C"/>
                </a:solidFill>
              </a:rPr>
              <a:t>. </a:t>
            </a:r>
            <a:endParaRPr lang="cs-CZ" dirty="0">
              <a:solidFill>
                <a:srgbClr val="2C2C2C"/>
              </a:solidFill>
            </a:endParaRPr>
          </a:p>
          <a:p>
            <a:r>
              <a:rPr lang="cs-CZ" dirty="0">
                <a:solidFill>
                  <a:srgbClr val="2C2C2C"/>
                </a:solidFill>
              </a:rPr>
              <a:t>1. </a:t>
            </a:r>
            <a:r>
              <a:rPr lang="en-US" dirty="0" err="1">
                <a:solidFill>
                  <a:srgbClr val="2C2C2C"/>
                </a:solidFill>
              </a:rPr>
              <a:t>Pyrolýza</a:t>
            </a:r>
            <a:r>
              <a:rPr lang="en-US" dirty="0">
                <a:solidFill>
                  <a:srgbClr val="2C2C2C"/>
                </a:solidFill>
              </a:rPr>
              <a:t>, </a:t>
            </a:r>
            <a:r>
              <a:rPr lang="en-US" dirty="0" err="1">
                <a:solidFill>
                  <a:srgbClr val="2C2C2C"/>
                </a:solidFill>
              </a:rPr>
              <a:t>při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které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vznikají</a:t>
            </a:r>
            <a:r>
              <a:rPr lang="en-US" dirty="0">
                <a:solidFill>
                  <a:srgbClr val="2C2C2C"/>
                </a:solidFill>
              </a:rPr>
              <a:t> z </a:t>
            </a:r>
            <a:r>
              <a:rPr lang="en-US" dirty="0" err="1">
                <a:solidFill>
                  <a:srgbClr val="2C2C2C"/>
                </a:solidFill>
              </a:rPr>
              <a:t>biomasy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převážně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plynné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produkty</a:t>
            </a:r>
            <a:r>
              <a:rPr lang="en-US" dirty="0">
                <a:solidFill>
                  <a:srgbClr val="2C2C2C"/>
                </a:solidFill>
              </a:rPr>
              <a:t> (</a:t>
            </a:r>
            <a:r>
              <a:rPr lang="en-US" dirty="0" err="1">
                <a:solidFill>
                  <a:srgbClr val="2C2C2C"/>
                </a:solidFill>
              </a:rPr>
              <a:t>methan</a:t>
            </a:r>
            <a:r>
              <a:rPr lang="en-US" dirty="0">
                <a:solidFill>
                  <a:srgbClr val="2C2C2C"/>
                </a:solidFill>
              </a:rPr>
              <a:t>, </a:t>
            </a:r>
            <a:r>
              <a:rPr lang="en-US" dirty="0" err="1">
                <a:solidFill>
                  <a:srgbClr val="2C2C2C"/>
                </a:solidFill>
              </a:rPr>
              <a:t>vodík</a:t>
            </a:r>
            <a:r>
              <a:rPr lang="en-US" dirty="0">
                <a:solidFill>
                  <a:srgbClr val="2C2C2C"/>
                </a:solidFill>
              </a:rPr>
              <a:t>, </a:t>
            </a:r>
            <a:r>
              <a:rPr lang="en-US" dirty="0" err="1">
                <a:solidFill>
                  <a:srgbClr val="2C2C2C"/>
                </a:solidFill>
              </a:rPr>
              <a:t>oxid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uhelnatý</a:t>
            </a:r>
            <a:r>
              <a:rPr lang="en-US" dirty="0">
                <a:solidFill>
                  <a:srgbClr val="2C2C2C"/>
                </a:solidFill>
              </a:rPr>
              <a:t>)</a:t>
            </a:r>
            <a:r>
              <a:rPr lang="cs-CZ" dirty="0">
                <a:solidFill>
                  <a:srgbClr val="2C2C2C"/>
                </a:solidFill>
              </a:rPr>
              <a:t>:</a:t>
            </a:r>
          </a:p>
          <a:p>
            <a:pPr algn="ctr"/>
            <a:r>
              <a:rPr lang="cs-CZ" dirty="0" err="1">
                <a:solidFill>
                  <a:srgbClr val="2C2C2C"/>
                </a:solidFill>
              </a:rPr>
              <a:t>CH</a:t>
            </a:r>
            <a:r>
              <a:rPr lang="cs-CZ" i="1" baseline="-25000" dirty="0" err="1">
                <a:solidFill>
                  <a:srgbClr val="2C2C2C"/>
                </a:solidFill>
              </a:rPr>
              <a:t>x</a:t>
            </a:r>
            <a:r>
              <a:rPr lang="cs-CZ" dirty="0" err="1">
                <a:solidFill>
                  <a:srgbClr val="2C2C2C"/>
                </a:solidFill>
              </a:rPr>
              <a:t>O</a:t>
            </a:r>
            <a:r>
              <a:rPr lang="cs-CZ" i="1" baseline="-25000" dirty="0" err="1">
                <a:solidFill>
                  <a:srgbClr val="2C2C2C"/>
                </a:solidFill>
              </a:rPr>
              <a:t>y</a:t>
            </a:r>
            <a:r>
              <a:rPr lang="cs-CZ" dirty="0">
                <a:solidFill>
                  <a:srgbClr val="2C2C2C"/>
                </a:solidFill>
              </a:rPr>
              <a:t> → (1-</a:t>
            </a:r>
            <a:r>
              <a:rPr lang="cs-CZ" i="1" dirty="0">
                <a:solidFill>
                  <a:srgbClr val="2C2C2C"/>
                </a:solidFill>
              </a:rPr>
              <a:t>y</a:t>
            </a:r>
            <a:r>
              <a:rPr lang="cs-CZ" dirty="0">
                <a:solidFill>
                  <a:srgbClr val="2C2C2C"/>
                </a:solidFill>
              </a:rPr>
              <a:t>) C + </a:t>
            </a:r>
            <a:r>
              <a:rPr lang="cs-CZ" i="1" dirty="0">
                <a:solidFill>
                  <a:srgbClr val="2C2C2C"/>
                </a:solidFill>
              </a:rPr>
              <a:t>y</a:t>
            </a:r>
            <a:r>
              <a:rPr lang="cs-CZ" dirty="0">
                <a:solidFill>
                  <a:srgbClr val="2C2C2C"/>
                </a:solidFill>
              </a:rPr>
              <a:t> CO + </a:t>
            </a:r>
            <a:r>
              <a:rPr lang="cs-CZ" i="1" dirty="0">
                <a:solidFill>
                  <a:srgbClr val="2C2C2C"/>
                </a:solidFill>
              </a:rPr>
              <a:t>x</a:t>
            </a:r>
            <a:r>
              <a:rPr lang="cs-CZ" dirty="0">
                <a:solidFill>
                  <a:srgbClr val="2C2C2C"/>
                </a:solidFill>
              </a:rPr>
              <a:t>/2 H</a:t>
            </a:r>
            <a:r>
              <a:rPr lang="cs-CZ" baseline="-25000" dirty="0">
                <a:solidFill>
                  <a:srgbClr val="2C2C2C"/>
                </a:solidFill>
              </a:rPr>
              <a:t>2</a:t>
            </a:r>
          </a:p>
          <a:p>
            <a:pPr algn="ctr"/>
            <a:r>
              <a:rPr lang="cs-CZ" dirty="0" err="1">
                <a:solidFill>
                  <a:srgbClr val="2C2C2C"/>
                </a:solidFill>
              </a:rPr>
              <a:t>CH</a:t>
            </a:r>
            <a:r>
              <a:rPr lang="cs-CZ" i="1" baseline="-25000" dirty="0" err="1">
                <a:solidFill>
                  <a:srgbClr val="2C2C2C"/>
                </a:solidFill>
              </a:rPr>
              <a:t>x</a:t>
            </a:r>
            <a:r>
              <a:rPr lang="cs-CZ" dirty="0" err="1">
                <a:solidFill>
                  <a:srgbClr val="2C2C2C"/>
                </a:solidFill>
              </a:rPr>
              <a:t>O</a:t>
            </a:r>
            <a:r>
              <a:rPr lang="cs-CZ" i="1" baseline="-25000" dirty="0" err="1">
                <a:solidFill>
                  <a:srgbClr val="2C2C2C"/>
                </a:solidFill>
              </a:rPr>
              <a:t>y</a:t>
            </a:r>
            <a:r>
              <a:rPr lang="cs-CZ" dirty="0">
                <a:solidFill>
                  <a:srgbClr val="2C2C2C"/>
                </a:solidFill>
              </a:rPr>
              <a:t> → (1-</a:t>
            </a:r>
            <a:r>
              <a:rPr lang="cs-CZ" i="1" dirty="0">
                <a:solidFill>
                  <a:srgbClr val="2C2C2C"/>
                </a:solidFill>
              </a:rPr>
              <a:t>y-x/</a:t>
            </a:r>
            <a:r>
              <a:rPr lang="cs-CZ" dirty="0">
                <a:solidFill>
                  <a:srgbClr val="2C2C2C"/>
                </a:solidFill>
              </a:rPr>
              <a:t>8) C + </a:t>
            </a:r>
            <a:r>
              <a:rPr lang="cs-CZ" i="1" dirty="0">
                <a:solidFill>
                  <a:srgbClr val="2C2C2C"/>
                </a:solidFill>
              </a:rPr>
              <a:t>y</a:t>
            </a:r>
            <a:r>
              <a:rPr lang="cs-CZ" dirty="0">
                <a:solidFill>
                  <a:srgbClr val="2C2C2C"/>
                </a:solidFill>
              </a:rPr>
              <a:t> CO + </a:t>
            </a:r>
            <a:r>
              <a:rPr lang="cs-CZ" i="1" dirty="0">
                <a:solidFill>
                  <a:srgbClr val="2C2C2C"/>
                </a:solidFill>
              </a:rPr>
              <a:t>x</a:t>
            </a:r>
            <a:r>
              <a:rPr lang="cs-CZ" dirty="0">
                <a:solidFill>
                  <a:srgbClr val="2C2C2C"/>
                </a:solidFill>
              </a:rPr>
              <a:t>/4 H</a:t>
            </a:r>
            <a:r>
              <a:rPr lang="cs-CZ" baseline="-25000" dirty="0">
                <a:solidFill>
                  <a:srgbClr val="2C2C2C"/>
                </a:solidFill>
              </a:rPr>
              <a:t>2 </a:t>
            </a:r>
            <a:r>
              <a:rPr lang="cs-CZ" dirty="0">
                <a:solidFill>
                  <a:srgbClr val="2C2C2C"/>
                </a:solidFill>
              </a:rPr>
              <a:t>+ </a:t>
            </a:r>
            <a:r>
              <a:rPr lang="cs-CZ" i="1" dirty="0">
                <a:solidFill>
                  <a:srgbClr val="2C2C2C"/>
                </a:solidFill>
              </a:rPr>
              <a:t>x</a:t>
            </a:r>
            <a:r>
              <a:rPr lang="cs-CZ" dirty="0">
                <a:solidFill>
                  <a:srgbClr val="2C2C2C"/>
                </a:solidFill>
              </a:rPr>
              <a:t>/8 CH</a:t>
            </a:r>
            <a:r>
              <a:rPr lang="cs-CZ" baseline="-25000" dirty="0">
                <a:solidFill>
                  <a:srgbClr val="2C2C2C"/>
                </a:solidFill>
              </a:rPr>
              <a:t>4</a:t>
            </a:r>
            <a:endParaRPr lang="en-US" baseline="-25000" dirty="0"/>
          </a:p>
          <a:p>
            <a:r>
              <a:rPr lang="cs-CZ" dirty="0"/>
              <a:t>2. Z</a:t>
            </a:r>
            <a:r>
              <a:rPr lang="en-US" dirty="0" err="1"/>
              <a:t>bylé</a:t>
            </a:r>
            <a:r>
              <a:rPr lang="en-US" dirty="0"/>
              <a:t> </a:t>
            </a:r>
            <a:r>
              <a:rPr lang="en-US" dirty="0" err="1"/>
              <a:t>organické</a:t>
            </a:r>
            <a:r>
              <a:rPr lang="en-US" dirty="0"/>
              <a:t> </a:t>
            </a:r>
            <a:r>
              <a:rPr lang="en-US" dirty="0" err="1"/>
              <a:t>pevné</a:t>
            </a:r>
            <a:r>
              <a:rPr lang="en-US" dirty="0"/>
              <a:t> </a:t>
            </a:r>
            <a:r>
              <a:rPr lang="en-US" dirty="0" err="1"/>
              <a:t>látky</a:t>
            </a:r>
            <a:r>
              <a:rPr lang="en-US" dirty="0"/>
              <a:t> a </a:t>
            </a:r>
            <a:r>
              <a:rPr lang="en-US" dirty="0" err="1"/>
              <a:t>methan</a:t>
            </a:r>
            <a:r>
              <a:rPr lang="en-US" dirty="0"/>
              <a:t> </a:t>
            </a:r>
            <a:r>
              <a:rPr lang="cs-CZ" dirty="0"/>
              <a:t>jsou </a:t>
            </a:r>
            <a:r>
              <a:rPr lang="en-US" dirty="0" err="1"/>
              <a:t>převedeny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páry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oxid</a:t>
            </a:r>
            <a:r>
              <a:rPr lang="en-US" dirty="0"/>
              <a:t> </a:t>
            </a:r>
            <a:r>
              <a:rPr lang="en-US" dirty="0" err="1"/>
              <a:t>uhelnatý</a:t>
            </a:r>
            <a:r>
              <a:rPr lang="en-US" dirty="0"/>
              <a:t> a </a:t>
            </a:r>
            <a:r>
              <a:rPr lang="en-US" dirty="0" err="1"/>
              <a:t>vodík</a:t>
            </a:r>
            <a:r>
              <a:rPr lang="en-US" dirty="0"/>
              <a:t> a </a:t>
            </a:r>
            <a:r>
              <a:rPr lang="en-US" dirty="0" err="1"/>
              <a:t>při</a:t>
            </a:r>
            <a:r>
              <a:rPr lang="en-US" dirty="0"/>
              <a:t> 600-1000 °C </a:t>
            </a:r>
            <a:r>
              <a:rPr lang="en-US" dirty="0" err="1"/>
              <a:t>převedení</a:t>
            </a:r>
            <a:r>
              <a:rPr lang="cs-CZ" dirty="0"/>
              <a:t>m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uhelnatého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oxid</a:t>
            </a:r>
            <a:r>
              <a:rPr lang="en-US" dirty="0"/>
              <a:t> </a:t>
            </a:r>
            <a:r>
              <a:rPr lang="en-US" dirty="0" err="1"/>
              <a:t>uhličitý</a:t>
            </a:r>
            <a:r>
              <a:rPr lang="en-US" dirty="0"/>
              <a:t> a </a:t>
            </a:r>
            <a:r>
              <a:rPr lang="en-US" dirty="0" err="1"/>
              <a:t>vodík</a:t>
            </a:r>
            <a:r>
              <a:rPr lang="cs-CZ" dirty="0"/>
              <a:t>:</a:t>
            </a:r>
          </a:p>
          <a:p>
            <a:pPr algn="ctr"/>
            <a:r>
              <a:rPr lang="pt-BR" dirty="0"/>
              <a:t>CH</a:t>
            </a:r>
            <a:r>
              <a:rPr lang="pt-BR" baseline="-25000" dirty="0"/>
              <a:t>4</a:t>
            </a:r>
            <a:r>
              <a:rPr lang="pt-BR" dirty="0"/>
              <a:t> + H</a:t>
            </a:r>
            <a:r>
              <a:rPr lang="pt-BR" baseline="-25000" dirty="0"/>
              <a:t>2</a:t>
            </a:r>
            <a:r>
              <a:rPr lang="pt-BR" dirty="0"/>
              <a:t>O ⇌ CO + 3 H</a:t>
            </a:r>
            <a:r>
              <a:rPr lang="pt-BR" baseline="-25000" dirty="0"/>
              <a:t>2</a:t>
            </a:r>
          </a:p>
          <a:p>
            <a:pPr algn="ctr"/>
            <a:r>
              <a:rPr lang="pt-BR" dirty="0"/>
              <a:t>CO + H</a:t>
            </a:r>
            <a:r>
              <a:rPr lang="pt-BR" baseline="-25000" dirty="0"/>
              <a:t>2</a:t>
            </a:r>
            <a:r>
              <a:rPr lang="pt-BR" dirty="0"/>
              <a:t>O ⇌ CO</a:t>
            </a:r>
            <a:r>
              <a:rPr lang="pt-BR" baseline="-25000" dirty="0"/>
              <a:t>2</a:t>
            </a:r>
            <a:r>
              <a:rPr lang="pt-BR" dirty="0"/>
              <a:t> + H</a:t>
            </a:r>
            <a:r>
              <a:rPr lang="pt-BR" baseline="-25000" dirty="0"/>
              <a:t>2</a:t>
            </a:r>
            <a:endParaRPr lang="cs-CZ" baseline="-25000" dirty="0"/>
          </a:p>
        </p:txBody>
      </p:sp>
      <p:pic>
        <p:nvPicPr>
          <p:cNvPr id="15364" name="Picture 4" descr="Zobrazit zdrojový obrázek">
            <a:extLst>
              <a:ext uri="{FF2B5EF4-FFF2-40B4-BE49-F238E27FC236}">
                <a16:creationId xmlns:a16="http://schemas.microsoft.com/office/drawing/2014/main" id="{59A437AD-E005-49E8-9F10-ABC13A772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8" y="3631097"/>
            <a:ext cx="6261237" cy="304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D7F80596-AD23-485A-9B82-CCD015E01C7C}"/>
              </a:ext>
            </a:extLst>
          </p:cNvPr>
          <p:cNvSpPr/>
          <p:nvPr/>
        </p:nvSpPr>
        <p:spPr>
          <a:xfrm>
            <a:off x="7381461" y="4716997"/>
            <a:ext cx="45454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C2C2C"/>
                </a:solidFill>
              </a:rPr>
              <a:t>Substráty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zpracovatelné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touto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metodou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tvoří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široké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spektrum</a:t>
            </a:r>
            <a:r>
              <a:rPr lang="en-US" dirty="0">
                <a:solidFill>
                  <a:srgbClr val="2C2C2C"/>
                </a:solidFill>
              </a:rPr>
              <a:t> od </a:t>
            </a:r>
            <a:r>
              <a:rPr lang="en-US" dirty="0" err="1">
                <a:solidFill>
                  <a:srgbClr val="2C2C2C"/>
                </a:solidFill>
              </a:rPr>
              <a:t>pevného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komunálního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odpadu</a:t>
            </a:r>
            <a:r>
              <a:rPr lang="en-US" dirty="0">
                <a:solidFill>
                  <a:srgbClr val="2C2C2C"/>
                </a:solidFill>
              </a:rPr>
              <a:t>, </a:t>
            </a:r>
            <a:r>
              <a:rPr lang="en-US" dirty="0" err="1">
                <a:solidFill>
                  <a:srgbClr val="2C2C2C"/>
                </a:solidFill>
              </a:rPr>
              <a:t>přes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odpady</a:t>
            </a:r>
            <a:r>
              <a:rPr lang="en-US" dirty="0">
                <a:solidFill>
                  <a:srgbClr val="2C2C2C"/>
                </a:solidFill>
              </a:rPr>
              <a:t> z </a:t>
            </a:r>
            <a:r>
              <a:rPr lang="en-US" dirty="0" err="1">
                <a:solidFill>
                  <a:srgbClr val="2C2C2C"/>
                </a:solidFill>
              </a:rPr>
              <a:t>potravinářského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průmyslu</a:t>
            </a:r>
            <a:r>
              <a:rPr lang="en-US" dirty="0">
                <a:solidFill>
                  <a:srgbClr val="2C2C2C"/>
                </a:solidFill>
              </a:rPr>
              <a:t>, </a:t>
            </a:r>
            <a:r>
              <a:rPr lang="en-US" dirty="0" err="1">
                <a:solidFill>
                  <a:srgbClr val="2C2C2C"/>
                </a:solidFill>
              </a:rPr>
              <a:t>oleje</a:t>
            </a:r>
            <a:r>
              <a:rPr lang="en-US" dirty="0">
                <a:solidFill>
                  <a:srgbClr val="2C2C2C"/>
                </a:solidFill>
              </a:rPr>
              <a:t>, </a:t>
            </a:r>
            <a:r>
              <a:rPr lang="en-US" dirty="0" err="1">
                <a:solidFill>
                  <a:srgbClr val="2C2C2C"/>
                </a:solidFill>
              </a:rPr>
              <a:t>cíleně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pěstovanou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nebo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odpadní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zemědělskou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biomasu</a:t>
            </a:r>
            <a:r>
              <a:rPr lang="en-US" dirty="0">
                <a:solidFill>
                  <a:srgbClr val="2C2C2C"/>
                </a:solidFill>
              </a:rPr>
              <a:t>, </a:t>
            </a:r>
            <a:r>
              <a:rPr lang="en-US" dirty="0" err="1">
                <a:solidFill>
                  <a:srgbClr val="2C2C2C"/>
                </a:solidFill>
              </a:rPr>
              <a:t>až</a:t>
            </a:r>
            <a:r>
              <a:rPr lang="en-US" dirty="0">
                <a:solidFill>
                  <a:srgbClr val="2C2C2C"/>
                </a:solidFill>
              </a:rPr>
              <a:t> po </a:t>
            </a:r>
            <a:r>
              <a:rPr lang="en-US" dirty="0" err="1">
                <a:solidFill>
                  <a:srgbClr val="2C2C2C"/>
                </a:solidFill>
              </a:rPr>
              <a:t>paliva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fosilního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původu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např</a:t>
            </a:r>
            <a:r>
              <a:rPr lang="en-US" dirty="0">
                <a:solidFill>
                  <a:srgbClr val="2C2C2C"/>
                </a:solidFill>
              </a:rPr>
              <a:t>. </a:t>
            </a:r>
            <a:r>
              <a:rPr lang="en-US" dirty="0" err="1">
                <a:solidFill>
                  <a:srgbClr val="2C2C2C"/>
                </a:solidFill>
              </a:rPr>
              <a:t>uhlí</a:t>
            </a:r>
            <a:r>
              <a:rPr lang="en-US" dirty="0">
                <a:solidFill>
                  <a:srgbClr val="2C2C2C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444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3B70961-0CF7-4C5E-93C0-741D937B4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95321"/>
            <a:ext cx="7129666" cy="573344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C739539-8771-4880-BE5C-A2900E092323}"/>
              </a:ext>
            </a:extLst>
          </p:cNvPr>
          <p:cNvSpPr/>
          <p:nvPr/>
        </p:nvSpPr>
        <p:spPr>
          <a:xfrm>
            <a:off x="185534" y="2057378"/>
            <a:ext cx="43997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Termální</a:t>
            </a:r>
            <a:r>
              <a:rPr lang="en-US" dirty="0"/>
              <a:t> </a:t>
            </a:r>
            <a:r>
              <a:rPr lang="en-US" dirty="0" err="1"/>
              <a:t>depolymerizace</a:t>
            </a:r>
            <a:r>
              <a:rPr lang="en-US" dirty="0"/>
              <a:t> je </a:t>
            </a:r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sloužící</a:t>
            </a:r>
            <a:r>
              <a:rPr lang="en-US" dirty="0"/>
              <a:t> k </a:t>
            </a:r>
            <a:r>
              <a:rPr lang="en-US" dirty="0" err="1"/>
              <a:t>přeměně</a:t>
            </a:r>
            <a:r>
              <a:rPr lang="en-US" dirty="0"/>
              <a:t> </a:t>
            </a:r>
            <a:r>
              <a:rPr lang="en-US" dirty="0" err="1"/>
              <a:t>komplexních</a:t>
            </a:r>
            <a:r>
              <a:rPr lang="en-US" dirty="0"/>
              <a:t> </a:t>
            </a:r>
            <a:r>
              <a:rPr lang="en-US" dirty="0" err="1"/>
              <a:t>organických</a:t>
            </a:r>
            <a:r>
              <a:rPr lang="en-US" dirty="0"/>
              <a:t> </a:t>
            </a:r>
            <a:r>
              <a:rPr lang="en-US" dirty="0" err="1"/>
              <a:t>materiálů</a:t>
            </a:r>
            <a:r>
              <a:rPr lang="en-US" dirty="0"/>
              <a:t> (</a:t>
            </a:r>
            <a:r>
              <a:rPr lang="en-US" dirty="0" err="1"/>
              <a:t>obvykle</a:t>
            </a:r>
            <a:r>
              <a:rPr lang="en-US" dirty="0"/>
              <a:t> </a:t>
            </a:r>
            <a:r>
              <a:rPr lang="en-US" dirty="0" err="1"/>
              <a:t>různých</a:t>
            </a:r>
            <a:r>
              <a:rPr lang="en-US" dirty="0"/>
              <a:t> </a:t>
            </a:r>
            <a:r>
              <a:rPr lang="en-US" dirty="0" err="1"/>
              <a:t>odpadních</a:t>
            </a:r>
            <a:r>
              <a:rPr lang="en-US" dirty="0"/>
              <a:t> </a:t>
            </a:r>
            <a:r>
              <a:rPr lang="en-US" dirty="0" err="1"/>
              <a:t>produktů</a:t>
            </a:r>
            <a:r>
              <a:rPr lang="en-US" dirty="0"/>
              <a:t>)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lehkou</a:t>
            </a:r>
            <a:r>
              <a:rPr lang="en-US" dirty="0"/>
              <a:t> </a:t>
            </a:r>
            <a:r>
              <a:rPr lang="en-US" dirty="0" err="1"/>
              <a:t>ropu</a:t>
            </a:r>
            <a:r>
              <a:rPr lang="en-US" dirty="0"/>
              <a:t>. </a:t>
            </a:r>
            <a:r>
              <a:rPr lang="en-US" dirty="0" err="1"/>
              <a:t>Imituje</a:t>
            </a:r>
            <a:r>
              <a:rPr lang="en-US" dirty="0"/>
              <a:t> </a:t>
            </a:r>
            <a:r>
              <a:rPr lang="en-US" dirty="0" err="1"/>
              <a:t>přirozené</a:t>
            </a:r>
            <a:r>
              <a:rPr lang="en-US" dirty="0"/>
              <a:t> </a:t>
            </a:r>
            <a:r>
              <a:rPr lang="en-US" dirty="0" err="1"/>
              <a:t>geologické</a:t>
            </a:r>
            <a:r>
              <a:rPr lang="en-US" dirty="0"/>
              <a:t> </a:t>
            </a:r>
            <a:r>
              <a:rPr lang="en-US" dirty="0" err="1"/>
              <a:t>procesy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se </a:t>
            </a:r>
            <a:r>
              <a:rPr lang="en-US" dirty="0" err="1"/>
              <a:t>odehrávaly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vzniku</a:t>
            </a:r>
            <a:r>
              <a:rPr lang="en-US" dirty="0"/>
              <a:t> ropy. </a:t>
            </a:r>
            <a:r>
              <a:rPr lang="en-US" dirty="0" err="1"/>
              <a:t>Vlivem</a:t>
            </a:r>
            <a:r>
              <a:rPr lang="en-US" dirty="0"/>
              <a:t> </a:t>
            </a:r>
            <a:r>
              <a:rPr lang="en-US" dirty="0" err="1"/>
              <a:t>tepla</a:t>
            </a:r>
            <a:r>
              <a:rPr lang="en-US" dirty="0"/>
              <a:t> a </a:t>
            </a:r>
            <a:r>
              <a:rPr lang="en-US" dirty="0" err="1"/>
              <a:t>tlaku</a:t>
            </a:r>
            <a:r>
              <a:rPr lang="en-US" dirty="0"/>
              <a:t> se </a:t>
            </a:r>
            <a:r>
              <a:rPr lang="en-US" dirty="0" err="1"/>
              <a:t>dlouhé</a:t>
            </a:r>
            <a:r>
              <a:rPr lang="en-US" dirty="0"/>
              <a:t> </a:t>
            </a:r>
            <a:r>
              <a:rPr lang="en-US" dirty="0" err="1"/>
              <a:t>uhlovodíkové</a:t>
            </a:r>
            <a:r>
              <a:rPr lang="en-US" dirty="0"/>
              <a:t> </a:t>
            </a:r>
            <a:r>
              <a:rPr lang="en-US" dirty="0" err="1"/>
              <a:t>polymery</a:t>
            </a:r>
            <a:r>
              <a:rPr lang="en-US" dirty="0"/>
              <a:t> </a:t>
            </a:r>
            <a:r>
              <a:rPr lang="en-US" dirty="0" err="1"/>
              <a:t>štěpí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krátké</a:t>
            </a:r>
            <a:r>
              <a:rPr lang="en-US" dirty="0"/>
              <a:t> </a:t>
            </a:r>
            <a:r>
              <a:rPr lang="en-US" dirty="0" err="1"/>
              <a:t>řetězce</a:t>
            </a:r>
            <a:r>
              <a:rPr lang="en-US" dirty="0"/>
              <a:t> s </a:t>
            </a:r>
            <a:r>
              <a:rPr lang="en-US" dirty="0" err="1"/>
              <a:t>maximální</a:t>
            </a:r>
            <a:r>
              <a:rPr lang="en-US" dirty="0"/>
              <a:t> </a:t>
            </a:r>
            <a:r>
              <a:rPr lang="en-US" dirty="0" err="1"/>
              <a:t>délkou</a:t>
            </a:r>
            <a:r>
              <a:rPr lang="en-US" dirty="0"/>
              <a:t> </a:t>
            </a:r>
            <a:r>
              <a:rPr lang="en-US" dirty="0" err="1"/>
              <a:t>okolo</a:t>
            </a:r>
            <a:r>
              <a:rPr lang="en-US" dirty="0"/>
              <a:t> C18.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8330B6A-DE30-4B61-B307-94C09FC206BB}"/>
              </a:ext>
            </a:extLst>
          </p:cNvPr>
          <p:cNvSpPr/>
          <p:nvPr/>
        </p:nvSpPr>
        <p:spPr>
          <a:xfrm>
            <a:off x="387251" y="795321"/>
            <a:ext cx="3996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Termální</a:t>
            </a:r>
            <a:r>
              <a:rPr lang="en-US" sz="2800" b="1" dirty="0"/>
              <a:t> </a:t>
            </a:r>
            <a:r>
              <a:rPr lang="en-US" sz="2800" b="1" dirty="0" err="1"/>
              <a:t>depolymerizace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42892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97192CE-29E4-491B-A1BE-BD8C4319391C}"/>
              </a:ext>
            </a:extLst>
          </p:cNvPr>
          <p:cNvSpPr/>
          <p:nvPr/>
        </p:nvSpPr>
        <p:spPr>
          <a:xfrm>
            <a:off x="278295" y="1123195"/>
            <a:ext cx="116354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Pla</a:t>
            </a:r>
            <a:r>
              <a:rPr lang="cs-CZ" dirty="0"/>
              <a:t>z</a:t>
            </a:r>
            <a:r>
              <a:rPr lang="en-US" dirty="0"/>
              <a:t>m</a:t>
            </a:r>
            <a:r>
              <a:rPr lang="cs-CZ" dirty="0" err="1"/>
              <a:t>ové</a:t>
            </a:r>
            <a:r>
              <a:rPr lang="cs-CZ" dirty="0"/>
              <a:t> zplynování využívá plazmový výboj pro přeměnu organických látek na s</a:t>
            </a:r>
            <a:r>
              <a:rPr lang="en-US" dirty="0" err="1"/>
              <a:t>yn</a:t>
            </a:r>
            <a:r>
              <a:rPr lang="cs-CZ" dirty="0" err="1"/>
              <a:t>tézní</a:t>
            </a:r>
            <a:r>
              <a:rPr lang="cs-CZ" dirty="0"/>
              <a:t> plyn. Komerční využití je zatím pro spalování odpadu, testováno bylo pro zplynování komunálního, nebezpečného a průmyslového odpadu, </a:t>
            </a:r>
            <a:r>
              <a:rPr lang="en-US" dirty="0" err="1"/>
              <a:t>biomas</a:t>
            </a:r>
            <a:r>
              <a:rPr lang="cs-CZ" dirty="0"/>
              <a:t>y</a:t>
            </a:r>
            <a:r>
              <a:rPr lang="en-US" dirty="0"/>
              <a:t>, </a:t>
            </a:r>
            <a:r>
              <a:rPr lang="cs-CZ" dirty="0"/>
              <a:t>uhlí, pevných frakcí z destilace uhlí a ropy.</a:t>
            </a:r>
            <a:endParaRPr lang="en-US" dirty="0"/>
          </a:p>
        </p:txBody>
      </p:sp>
      <p:pic>
        <p:nvPicPr>
          <p:cNvPr id="4" name="Obrázek 3" descr="Obsah obrázku interiér&#10;&#10;Popis byl vytvořen automaticky">
            <a:extLst>
              <a:ext uri="{FF2B5EF4-FFF2-40B4-BE49-F238E27FC236}">
                <a16:creationId xmlns:a16="http://schemas.microsoft.com/office/drawing/2014/main" id="{E1B11119-BC23-47C0-89FA-53A32B86D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04" y="2228883"/>
            <a:ext cx="7341704" cy="438666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859A20E-785A-41B3-A466-2AB6D275F713}"/>
              </a:ext>
            </a:extLst>
          </p:cNvPr>
          <p:cNvSpPr txBox="1"/>
          <p:nvPr/>
        </p:nvSpPr>
        <p:spPr>
          <a:xfrm>
            <a:off x="371060" y="410817"/>
            <a:ext cx="3296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Pla</a:t>
            </a:r>
            <a:r>
              <a:rPr lang="cs-CZ" sz="2800" b="1" dirty="0"/>
              <a:t>z</a:t>
            </a:r>
            <a:r>
              <a:rPr lang="en-US" sz="2800" b="1" dirty="0"/>
              <a:t>m</a:t>
            </a:r>
            <a:r>
              <a:rPr lang="cs-CZ" sz="2800" b="1" dirty="0" err="1"/>
              <a:t>ové</a:t>
            </a:r>
            <a:r>
              <a:rPr lang="cs-CZ" sz="2800" b="1" dirty="0"/>
              <a:t> zplynování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659669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F38E65-3A20-430C-A477-628B4754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520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+mn-lt"/>
              </a:rPr>
              <a:t>Methanol to hydrocarbons, olefins, gasoline</a:t>
            </a:r>
            <a:endParaRPr lang="en-US" sz="2800" dirty="0">
              <a:latin typeface="+mn-lt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A28BBC7-09E9-48CD-A3AA-9F28395CF471}"/>
              </a:ext>
            </a:extLst>
          </p:cNvPr>
          <p:cNvSpPr/>
          <p:nvPr/>
        </p:nvSpPr>
        <p:spPr>
          <a:xfrm>
            <a:off x="298174" y="1249283"/>
            <a:ext cx="115956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Methanol to hydrocarbons, olefins, gasoline</a:t>
            </a:r>
            <a:endParaRPr 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K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onden</a:t>
            </a:r>
            <a:r>
              <a:rPr lang="cs-CZ" dirty="0" err="1">
                <a:solidFill>
                  <a:srgbClr val="222222"/>
                </a:solidFill>
                <a:latin typeface="Arial" panose="020B0604020202020204" pitchFamily="34" charset="0"/>
              </a:rPr>
              <a:t>zace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methanol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u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za vzniku uhlovodíků , případně aromátů: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cs-CZ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	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methanol-to-hydrocarbons (MTH)</a:t>
            </a:r>
            <a:endParaRPr lang="cs-CZ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	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methanol to gasoline (MTG)</a:t>
            </a:r>
            <a:endParaRPr lang="cs-CZ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	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methanol to olefins (MTO)</a:t>
            </a:r>
            <a:endParaRPr lang="cs-CZ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	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methanol to propylene (MTP).</a:t>
            </a:r>
            <a:endParaRPr lang="cs-CZ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</a:t>
            </a:r>
            <a:r>
              <a:rPr lang="cs-CZ" dirty="0" err="1">
                <a:solidFill>
                  <a:srgbClr val="222222"/>
                </a:solidFill>
                <a:latin typeface="Arial" panose="020B0604020202020204" pitchFamily="34" charset="0"/>
              </a:rPr>
              <a:t>yto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 přeměny jsou katalyzovány zeolity. Zatím byl komercionalizován pouze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MTG process 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v </a:t>
            </a:r>
            <a:r>
              <a:rPr lang="cs-CZ" dirty="0" err="1">
                <a:solidFill>
                  <a:srgbClr val="222222"/>
                </a:solidFill>
                <a:latin typeface="Arial" panose="020B0604020202020204" pitchFamily="34" charset="0"/>
              </a:rPr>
              <a:t>Motunui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 na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N</a:t>
            </a:r>
            <a:r>
              <a:rPr lang="cs-CZ" dirty="0" err="1">
                <a:solidFill>
                  <a:srgbClr val="222222"/>
                </a:solidFill>
                <a:latin typeface="Arial" panose="020B0604020202020204" pitchFamily="34" charset="0"/>
              </a:rPr>
              <a:t>ovém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Z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é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land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u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cs-CZ" baseline="30000" dirty="0">
              <a:solidFill>
                <a:srgbClr val="0645AD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Obrázek 5" descr="Obsah obrázku mapa, text&#10;&#10;Popis byl vytvořen automaticky">
            <a:extLst>
              <a:ext uri="{FF2B5EF4-FFF2-40B4-BE49-F238E27FC236}">
                <a16:creationId xmlns:a16="http://schemas.microsoft.com/office/drawing/2014/main" id="{1E48FD49-028F-4955-BA1B-D3168B964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42" y="3682469"/>
            <a:ext cx="7931516" cy="25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644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0B850E7-9E63-4ADF-888E-22ADD6DF4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569" y="380121"/>
            <a:ext cx="9201150" cy="630555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668B9A6-FDCD-4F43-9BBF-7FDA04B750E4}"/>
              </a:ext>
            </a:extLst>
          </p:cNvPr>
          <p:cNvSpPr/>
          <p:nvPr/>
        </p:nvSpPr>
        <p:spPr>
          <a:xfrm>
            <a:off x="426281" y="1063842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222222"/>
                </a:solidFill>
                <a:latin typeface="Arial" panose="020B0604020202020204" pitchFamily="34" charset="0"/>
              </a:rPr>
              <a:t>M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ethanol-to-hydrocarbons (MTH)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2529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78F34D25-B6A5-4E30-96DD-E0AFCF30F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90" y="469704"/>
            <a:ext cx="6075252" cy="59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945E6B5-AB1F-40EB-A296-6DD1EF9D2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8" y="2355919"/>
            <a:ext cx="4687861" cy="214616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0019D95B-5EE1-4FF4-AD43-F5140BF1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404881"/>
            <a:ext cx="10515600" cy="615536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Destilace kamenouhelného dehtu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8604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85723A85-2A1D-44C9-8F3A-95210234C3EE}"/>
              </a:ext>
            </a:extLst>
          </p:cNvPr>
          <p:cNvSpPr/>
          <p:nvPr/>
        </p:nvSpPr>
        <p:spPr>
          <a:xfrm>
            <a:off x="1627649" y="1136817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222222"/>
                </a:solidFill>
                <a:latin typeface="Arial" panose="020B0604020202020204" pitchFamily="34" charset="0"/>
              </a:rPr>
              <a:t>M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ethanol-to-</a:t>
            </a:r>
            <a:r>
              <a:rPr lang="cs-CZ" b="1" dirty="0" err="1">
                <a:solidFill>
                  <a:srgbClr val="222222"/>
                </a:solidFill>
                <a:latin typeface="Arial" panose="020B0604020202020204" pitchFamily="34" charset="0"/>
              </a:rPr>
              <a:t>gasoline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 (MT</a:t>
            </a:r>
            <a:r>
              <a:rPr lang="cs-CZ" b="1" dirty="0">
                <a:solidFill>
                  <a:srgbClr val="222222"/>
                </a:solidFill>
                <a:latin typeface="Arial" panose="020B0604020202020204" pitchFamily="34" charset="0"/>
              </a:rPr>
              <a:t>G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) </a:t>
            </a:r>
            <a:endParaRPr lang="en-US" b="1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F8FEDA4-1908-4041-8993-CD06E148C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96" y="2342764"/>
            <a:ext cx="6345804" cy="4005028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99CC39CC-E19D-4751-A286-98AB7CCD9893}"/>
              </a:ext>
            </a:extLst>
          </p:cNvPr>
          <p:cNvSpPr/>
          <p:nvPr/>
        </p:nvSpPr>
        <p:spPr>
          <a:xfrm>
            <a:off x="7425448" y="1120694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222222"/>
                </a:solidFill>
                <a:latin typeface="Arial" panose="020B0604020202020204" pitchFamily="34" charset="0"/>
              </a:rPr>
              <a:t>M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ethanol-to-</a:t>
            </a:r>
            <a:r>
              <a:rPr lang="cs-CZ" b="1" dirty="0">
                <a:solidFill>
                  <a:srgbClr val="222222"/>
                </a:solidFill>
                <a:latin typeface="Arial" panose="020B0604020202020204" pitchFamily="34" charset="0"/>
              </a:rPr>
              <a:t>ethylene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 (MT</a:t>
            </a:r>
            <a:r>
              <a:rPr lang="cs-CZ" b="1" dirty="0">
                <a:solidFill>
                  <a:srgbClr val="222222"/>
                </a:solidFill>
                <a:latin typeface="Arial" panose="020B0604020202020204" pitchFamily="34" charset="0"/>
              </a:rPr>
              <a:t>E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) </a:t>
            </a:r>
            <a:endParaRPr lang="en-US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1E2C24C-1C49-4997-BBAA-8E6712632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3" y="2143981"/>
            <a:ext cx="5955859" cy="375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214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76B40F2-D5F7-4825-8179-601E5D6171B6}"/>
              </a:ext>
            </a:extLst>
          </p:cNvPr>
          <p:cNvSpPr/>
          <p:nvPr/>
        </p:nvSpPr>
        <p:spPr>
          <a:xfrm>
            <a:off x="330118" y="275848"/>
            <a:ext cx="6493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444444"/>
                </a:solidFill>
              </a:rPr>
              <a:t>Katalytické</a:t>
            </a:r>
            <a:r>
              <a:rPr lang="en-US" sz="2800" b="1" dirty="0">
                <a:solidFill>
                  <a:srgbClr val="444444"/>
                </a:solidFill>
              </a:rPr>
              <a:t> </a:t>
            </a:r>
            <a:r>
              <a:rPr lang="en-US" sz="2800" b="1" dirty="0" err="1">
                <a:solidFill>
                  <a:srgbClr val="444444"/>
                </a:solidFill>
              </a:rPr>
              <a:t>parní</a:t>
            </a:r>
            <a:r>
              <a:rPr lang="en-US" sz="2800" b="1" dirty="0">
                <a:solidFill>
                  <a:srgbClr val="444444"/>
                </a:solidFill>
              </a:rPr>
              <a:t> </a:t>
            </a:r>
            <a:r>
              <a:rPr lang="en-US" sz="2800" b="1" dirty="0" err="1">
                <a:solidFill>
                  <a:srgbClr val="444444"/>
                </a:solidFill>
              </a:rPr>
              <a:t>reformování</a:t>
            </a:r>
            <a:r>
              <a:rPr lang="en-US" sz="2800" b="1" dirty="0">
                <a:solidFill>
                  <a:srgbClr val="444444"/>
                </a:solidFill>
              </a:rPr>
              <a:t> </a:t>
            </a:r>
            <a:r>
              <a:rPr lang="en-US" sz="2800" b="1" dirty="0" err="1">
                <a:solidFill>
                  <a:srgbClr val="444444"/>
                </a:solidFill>
              </a:rPr>
              <a:t>bioethanolu</a:t>
            </a:r>
            <a:endParaRPr lang="en-US" sz="28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3062522-39C4-4916-A0D3-6EE930532ECE}"/>
              </a:ext>
            </a:extLst>
          </p:cNvPr>
          <p:cNvSpPr/>
          <p:nvPr/>
        </p:nvSpPr>
        <p:spPr>
          <a:xfrm>
            <a:off x="330118" y="1020562"/>
            <a:ext cx="1156914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C2C2C"/>
                </a:solidFill>
              </a:rPr>
              <a:t>Technicky</a:t>
            </a:r>
            <a:r>
              <a:rPr lang="en-US" dirty="0">
                <a:solidFill>
                  <a:srgbClr val="2C2C2C"/>
                </a:solidFill>
              </a:rPr>
              <a:t> je </a:t>
            </a:r>
            <a:r>
              <a:rPr lang="en-US" dirty="0" err="1">
                <a:solidFill>
                  <a:srgbClr val="2C2C2C"/>
                </a:solidFill>
              </a:rPr>
              <a:t>proces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provozován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podobně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jako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reformování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methanu</a:t>
            </a:r>
            <a:r>
              <a:rPr lang="en-US" dirty="0">
                <a:solidFill>
                  <a:srgbClr val="2C2C2C"/>
                </a:solidFill>
              </a:rPr>
              <a:t>/</a:t>
            </a:r>
            <a:r>
              <a:rPr lang="en-US" dirty="0" err="1">
                <a:solidFill>
                  <a:srgbClr val="2C2C2C"/>
                </a:solidFill>
              </a:rPr>
              <a:t>bioplynu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ve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třech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krocích</a:t>
            </a:r>
            <a:r>
              <a:rPr lang="cs-CZ" dirty="0">
                <a:solidFill>
                  <a:srgbClr val="2C2C2C"/>
                </a:solidFill>
              </a:rPr>
              <a:t>:</a:t>
            </a:r>
            <a:r>
              <a:rPr lang="en-US" dirty="0">
                <a:solidFill>
                  <a:srgbClr val="2C2C2C"/>
                </a:solidFill>
              </a:rPr>
              <a:t> </a:t>
            </a:r>
            <a:endParaRPr lang="cs-CZ" dirty="0">
              <a:solidFill>
                <a:srgbClr val="2C2C2C"/>
              </a:solidFill>
            </a:endParaRPr>
          </a:p>
          <a:p>
            <a:pPr marL="400050" indent="-400050" algn="just">
              <a:buAutoNum type="romanLcParenBoth"/>
            </a:pPr>
            <a:r>
              <a:rPr lang="en-US" b="1" dirty="0" err="1">
                <a:solidFill>
                  <a:srgbClr val="2C2C2C"/>
                </a:solidFill>
              </a:rPr>
              <a:t>parní</a:t>
            </a:r>
            <a:r>
              <a:rPr lang="en-US" b="1" dirty="0">
                <a:solidFill>
                  <a:srgbClr val="2C2C2C"/>
                </a:solidFill>
              </a:rPr>
              <a:t> </a:t>
            </a:r>
            <a:r>
              <a:rPr lang="en-US" b="1" dirty="0" err="1">
                <a:solidFill>
                  <a:srgbClr val="2C2C2C"/>
                </a:solidFill>
              </a:rPr>
              <a:t>reformování</a:t>
            </a:r>
            <a:r>
              <a:rPr lang="en-US" dirty="0">
                <a:solidFill>
                  <a:srgbClr val="2C2C2C"/>
                </a:solidFill>
              </a:rPr>
              <a:t> za </a:t>
            </a:r>
            <a:r>
              <a:rPr lang="en-US" dirty="0" err="1">
                <a:solidFill>
                  <a:srgbClr val="2C2C2C"/>
                </a:solidFill>
              </a:rPr>
              <a:t>přítomnosti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katalyzátoru</a:t>
            </a:r>
            <a:r>
              <a:rPr lang="en-US" dirty="0">
                <a:solidFill>
                  <a:srgbClr val="2C2C2C"/>
                </a:solidFill>
              </a:rPr>
              <a:t> za </a:t>
            </a:r>
            <a:r>
              <a:rPr lang="en-US" dirty="0" err="1">
                <a:solidFill>
                  <a:srgbClr val="2C2C2C"/>
                </a:solidFill>
              </a:rPr>
              <a:t>teplot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okolo</a:t>
            </a:r>
            <a:r>
              <a:rPr lang="en-US" dirty="0">
                <a:solidFill>
                  <a:srgbClr val="2C2C2C"/>
                </a:solidFill>
              </a:rPr>
              <a:t> 750-800 °C. C</a:t>
            </a:r>
            <a:r>
              <a:rPr lang="en-US" baseline="-25000" dirty="0">
                <a:solidFill>
                  <a:srgbClr val="2C2C2C"/>
                </a:solidFill>
              </a:rPr>
              <a:t>2</a:t>
            </a:r>
            <a:r>
              <a:rPr lang="en-US" dirty="0">
                <a:solidFill>
                  <a:srgbClr val="2C2C2C"/>
                </a:solidFill>
              </a:rPr>
              <a:t>H</a:t>
            </a:r>
            <a:r>
              <a:rPr lang="en-US" baseline="-25000" dirty="0">
                <a:solidFill>
                  <a:srgbClr val="2C2C2C"/>
                </a:solidFill>
              </a:rPr>
              <a:t>5</a:t>
            </a:r>
            <a:r>
              <a:rPr lang="en-US" dirty="0">
                <a:solidFill>
                  <a:srgbClr val="2C2C2C"/>
                </a:solidFill>
              </a:rPr>
              <a:t>OH </a:t>
            </a:r>
            <a:r>
              <a:rPr lang="en-US" dirty="0" err="1">
                <a:solidFill>
                  <a:srgbClr val="2C2C2C"/>
                </a:solidFill>
              </a:rPr>
              <a:t>přiváděn</a:t>
            </a:r>
            <a:r>
              <a:rPr lang="en-US" dirty="0">
                <a:solidFill>
                  <a:srgbClr val="2C2C2C"/>
                </a:solidFill>
              </a:rPr>
              <a:t> do </a:t>
            </a:r>
            <a:r>
              <a:rPr lang="en-US" dirty="0" err="1">
                <a:solidFill>
                  <a:srgbClr val="2C2C2C"/>
                </a:solidFill>
              </a:rPr>
              <a:t>reaktoru</a:t>
            </a:r>
            <a:r>
              <a:rPr lang="en-US" dirty="0">
                <a:solidFill>
                  <a:srgbClr val="2C2C2C"/>
                </a:solidFill>
              </a:rPr>
              <a:t> (</a:t>
            </a:r>
            <a:r>
              <a:rPr lang="en-US" dirty="0" err="1">
                <a:solidFill>
                  <a:srgbClr val="2C2C2C"/>
                </a:solidFill>
              </a:rPr>
              <a:t>reformeru</a:t>
            </a:r>
            <a:r>
              <a:rPr lang="en-US" dirty="0">
                <a:solidFill>
                  <a:srgbClr val="2C2C2C"/>
                </a:solidFill>
              </a:rPr>
              <a:t>) a </a:t>
            </a:r>
            <a:r>
              <a:rPr lang="en-US" dirty="0" err="1">
                <a:solidFill>
                  <a:srgbClr val="2C2C2C"/>
                </a:solidFill>
              </a:rPr>
              <a:t>termochemicky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štěpen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na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jednodušší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cs-CZ" dirty="0">
                <a:solidFill>
                  <a:srgbClr val="2C2C2C"/>
                </a:solidFill>
              </a:rPr>
              <a:t>produkty, které </a:t>
            </a:r>
            <a:r>
              <a:rPr lang="en-US" dirty="0" err="1">
                <a:solidFill>
                  <a:srgbClr val="2C2C2C"/>
                </a:solidFill>
              </a:rPr>
              <a:t>dále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reagují</a:t>
            </a:r>
            <a:r>
              <a:rPr lang="en-US" dirty="0">
                <a:solidFill>
                  <a:srgbClr val="2C2C2C"/>
                </a:solidFill>
              </a:rPr>
              <a:t> s vodou za </a:t>
            </a:r>
            <a:r>
              <a:rPr lang="en-US" dirty="0" err="1">
                <a:solidFill>
                  <a:srgbClr val="2C2C2C"/>
                </a:solidFill>
              </a:rPr>
              <a:t>vzniku</a:t>
            </a:r>
            <a:r>
              <a:rPr lang="en-US" dirty="0">
                <a:solidFill>
                  <a:srgbClr val="2C2C2C"/>
                </a:solidFill>
              </a:rPr>
              <a:t> CO, CO</a:t>
            </a:r>
            <a:r>
              <a:rPr lang="en-US" baseline="-25000" dirty="0">
                <a:solidFill>
                  <a:srgbClr val="2C2C2C"/>
                </a:solidFill>
              </a:rPr>
              <a:t>2</a:t>
            </a:r>
            <a:r>
              <a:rPr lang="en-US" dirty="0">
                <a:solidFill>
                  <a:srgbClr val="2C2C2C"/>
                </a:solidFill>
              </a:rPr>
              <a:t>, C</a:t>
            </a:r>
            <a:r>
              <a:rPr lang="en-US" baseline="-25000" dirty="0">
                <a:solidFill>
                  <a:srgbClr val="2C2C2C"/>
                </a:solidFill>
              </a:rPr>
              <a:t>2</a:t>
            </a:r>
            <a:r>
              <a:rPr lang="en-US" dirty="0">
                <a:solidFill>
                  <a:srgbClr val="2C2C2C"/>
                </a:solidFill>
              </a:rPr>
              <a:t>H</a:t>
            </a:r>
            <a:r>
              <a:rPr lang="en-US" baseline="-25000" dirty="0">
                <a:solidFill>
                  <a:srgbClr val="2C2C2C"/>
                </a:solidFill>
              </a:rPr>
              <a:t>4</a:t>
            </a:r>
            <a:r>
              <a:rPr lang="en-US" dirty="0">
                <a:solidFill>
                  <a:srgbClr val="2C2C2C"/>
                </a:solidFill>
              </a:rPr>
              <a:t>O, C</a:t>
            </a:r>
            <a:r>
              <a:rPr lang="en-US" baseline="-25000" dirty="0">
                <a:solidFill>
                  <a:srgbClr val="2C2C2C"/>
                </a:solidFill>
              </a:rPr>
              <a:t>2</a:t>
            </a:r>
            <a:r>
              <a:rPr lang="en-US" dirty="0">
                <a:solidFill>
                  <a:srgbClr val="2C2C2C"/>
                </a:solidFill>
              </a:rPr>
              <a:t>H</a:t>
            </a:r>
            <a:r>
              <a:rPr lang="en-US" baseline="-25000" dirty="0">
                <a:solidFill>
                  <a:srgbClr val="2C2C2C"/>
                </a:solidFill>
              </a:rPr>
              <a:t>4</a:t>
            </a:r>
            <a:r>
              <a:rPr lang="en-US" dirty="0">
                <a:solidFill>
                  <a:srgbClr val="2C2C2C"/>
                </a:solidFill>
              </a:rPr>
              <a:t>, </a:t>
            </a:r>
            <a:r>
              <a:rPr lang="en-US" dirty="0" err="1">
                <a:solidFill>
                  <a:srgbClr val="2C2C2C"/>
                </a:solidFill>
              </a:rPr>
              <a:t>nebo</a:t>
            </a:r>
            <a:r>
              <a:rPr lang="en-US" dirty="0">
                <a:solidFill>
                  <a:srgbClr val="2C2C2C"/>
                </a:solidFill>
              </a:rPr>
              <a:t> CH</a:t>
            </a:r>
            <a:r>
              <a:rPr lang="en-US" baseline="-25000" dirty="0">
                <a:solidFill>
                  <a:srgbClr val="2C2C2C"/>
                </a:solidFill>
              </a:rPr>
              <a:t>3</a:t>
            </a:r>
            <a:r>
              <a:rPr lang="en-US" dirty="0">
                <a:solidFill>
                  <a:srgbClr val="2C2C2C"/>
                </a:solidFill>
              </a:rPr>
              <a:t>COCH</a:t>
            </a:r>
            <a:r>
              <a:rPr lang="en-US" baseline="-25000" dirty="0">
                <a:solidFill>
                  <a:srgbClr val="2C2C2C"/>
                </a:solidFill>
              </a:rPr>
              <a:t>3</a:t>
            </a:r>
            <a:r>
              <a:rPr lang="en-US" dirty="0">
                <a:solidFill>
                  <a:srgbClr val="2C2C2C"/>
                </a:solidFill>
              </a:rPr>
              <a:t>. </a:t>
            </a:r>
            <a:endParaRPr lang="cs-CZ" dirty="0">
              <a:solidFill>
                <a:srgbClr val="2C2C2C"/>
              </a:solidFill>
            </a:endParaRPr>
          </a:p>
          <a:p>
            <a:pPr algn="ctr"/>
            <a:r>
              <a:rPr lang="cs-CZ" dirty="0">
                <a:solidFill>
                  <a:srgbClr val="2C2C2C"/>
                </a:solidFill>
              </a:rPr>
              <a:t>C</a:t>
            </a:r>
            <a:r>
              <a:rPr lang="cs-CZ" baseline="-25000" dirty="0">
                <a:solidFill>
                  <a:srgbClr val="2C2C2C"/>
                </a:solidFill>
              </a:rPr>
              <a:t>2</a:t>
            </a:r>
            <a:r>
              <a:rPr lang="cs-CZ" dirty="0">
                <a:solidFill>
                  <a:srgbClr val="2C2C2C"/>
                </a:solidFill>
              </a:rPr>
              <a:t>H</a:t>
            </a:r>
            <a:r>
              <a:rPr lang="cs-CZ" i="1" baseline="-25000" dirty="0">
                <a:solidFill>
                  <a:srgbClr val="2C2C2C"/>
                </a:solidFill>
              </a:rPr>
              <a:t>5</a:t>
            </a:r>
            <a:r>
              <a:rPr lang="cs-CZ" dirty="0">
                <a:solidFill>
                  <a:srgbClr val="2C2C2C"/>
                </a:solidFill>
              </a:rPr>
              <a:t>OH + H</a:t>
            </a:r>
            <a:r>
              <a:rPr lang="cs-CZ" baseline="-25000" dirty="0">
                <a:solidFill>
                  <a:srgbClr val="2C2C2C"/>
                </a:solidFill>
              </a:rPr>
              <a:t>2</a:t>
            </a:r>
            <a:r>
              <a:rPr lang="cs-CZ" dirty="0">
                <a:solidFill>
                  <a:srgbClr val="2C2C2C"/>
                </a:solidFill>
              </a:rPr>
              <a:t>O → CH</a:t>
            </a:r>
            <a:r>
              <a:rPr lang="cs-CZ" baseline="-25000" dirty="0">
                <a:solidFill>
                  <a:srgbClr val="2C2C2C"/>
                </a:solidFill>
              </a:rPr>
              <a:t>4 </a:t>
            </a:r>
            <a:r>
              <a:rPr lang="cs-CZ" dirty="0">
                <a:solidFill>
                  <a:srgbClr val="2C2C2C"/>
                </a:solidFill>
              </a:rPr>
              <a:t>+ CO</a:t>
            </a:r>
            <a:r>
              <a:rPr lang="cs-CZ" baseline="-25000" dirty="0">
                <a:solidFill>
                  <a:srgbClr val="2C2C2C"/>
                </a:solidFill>
              </a:rPr>
              <a:t>2</a:t>
            </a:r>
            <a:r>
              <a:rPr lang="cs-CZ" dirty="0">
                <a:solidFill>
                  <a:srgbClr val="2C2C2C"/>
                </a:solidFill>
              </a:rPr>
              <a:t> + H</a:t>
            </a:r>
            <a:r>
              <a:rPr lang="cs-CZ" baseline="-25000" dirty="0">
                <a:solidFill>
                  <a:srgbClr val="2C2C2C"/>
                </a:solidFill>
              </a:rPr>
              <a:t>2</a:t>
            </a:r>
          </a:p>
          <a:p>
            <a:pPr algn="ctr"/>
            <a:r>
              <a:rPr lang="cs-CZ" dirty="0">
                <a:solidFill>
                  <a:srgbClr val="2C2C2C"/>
                </a:solidFill>
              </a:rPr>
              <a:t>CH</a:t>
            </a:r>
            <a:r>
              <a:rPr lang="cs-CZ" i="1" baseline="-25000" dirty="0">
                <a:solidFill>
                  <a:srgbClr val="2C2C2C"/>
                </a:solidFill>
              </a:rPr>
              <a:t>4</a:t>
            </a:r>
            <a:r>
              <a:rPr lang="cs-CZ" dirty="0">
                <a:solidFill>
                  <a:srgbClr val="2C2C2C"/>
                </a:solidFill>
              </a:rPr>
              <a:t> + H</a:t>
            </a:r>
            <a:r>
              <a:rPr lang="cs-CZ" baseline="-25000" dirty="0">
                <a:solidFill>
                  <a:srgbClr val="2C2C2C"/>
                </a:solidFill>
              </a:rPr>
              <a:t>2</a:t>
            </a:r>
            <a:r>
              <a:rPr lang="cs-CZ" dirty="0">
                <a:solidFill>
                  <a:srgbClr val="2C2C2C"/>
                </a:solidFill>
              </a:rPr>
              <a:t>O → CO + 3 H</a:t>
            </a:r>
            <a:r>
              <a:rPr lang="cs-CZ" baseline="-25000" dirty="0">
                <a:solidFill>
                  <a:srgbClr val="2C2C2C"/>
                </a:solidFill>
              </a:rPr>
              <a:t>2</a:t>
            </a:r>
            <a:endParaRPr lang="en-US" baseline="-25000" dirty="0"/>
          </a:p>
          <a:p>
            <a:endParaRPr lang="cs-CZ" dirty="0">
              <a:solidFill>
                <a:srgbClr val="2C2C2C"/>
              </a:solidFill>
            </a:endParaRPr>
          </a:p>
          <a:p>
            <a:r>
              <a:rPr lang="en-US" dirty="0">
                <a:solidFill>
                  <a:srgbClr val="2C2C2C"/>
                </a:solidFill>
              </a:rPr>
              <a:t>(ii) </a:t>
            </a:r>
            <a:r>
              <a:rPr lang="en-US" b="1" dirty="0">
                <a:solidFill>
                  <a:srgbClr val="2C2C2C"/>
                </a:solidFill>
              </a:rPr>
              <a:t>WGS </a:t>
            </a:r>
            <a:r>
              <a:rPr lang="en-US" b="1" dirty="0" err="1">
                <a:solidFill>
                  <a:srgbClr val="2C2C2C"/>
                </a:solidFill>
              </a:rPr>
              <a:t>reakce</a:t>
            </a:r>
            <a:r>
              <a:rPr lang="en-US" b="1" dirty="0">
                <a:solidFill>
                  <a:srgbClr val="2C2C2C"/>
                </a:solidFill>
              </a:rPr>
              <a:t> </a:t>
            </a:r>
            <a:r>
              <a:rPr lang="cs-CZ" dirty="0">
                <a:solidFill>
                  <a:srgbClr val="2C2C2C"/>
                </a:solidFill>
              </a:rPr>
              <a:t>kdy</a:t>
            </a:r>
            <a:r>
              <a:rPr lang="cs-CZ" b="1" dirty="0">
                <a:solidFill>
                  <a:srgbClr val="2C2C2C"/>
                </a:solidFill>
              </a:rPr>
              <a:t> </a:t>
            </a:r>
            <a:r>
              <a:rPr lang="en-US" dirty="0" err="1"/>
              <a:t>dochází</a:t>
            </a:r>
            <a:r>
              <a:rPr lang="en-US" dirty="0"/>
              <a:t> </a:t>
            </a:r>
            <a:r>
              <a:rPr lang="en-US" dirty="0" err="1"/>
              <a:t>během</a:t>
            </a:r>
            <a:r>
              <a:rPr lang="en-US" dirty="0"/>
              <a:t> </a:t>
            </a:r>
            <a:r>
              <a:rPr lang="en-US" dirty="0" err="1"/>
              <a:t>ní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snížení</a:t>
            </a:r>
            <a:r>
              <a:rPr lang="en-US" dirty="0"/>
              <a:t> </a:t>
            </a:r>
            <a:r>
              <a:rPr lang="en-US" dirty="0" err="1"/>
              <a:t>obsahu</a:t>
            </a:r>
            <a:r>
              <a:rPr lang="en-US" dirty="0"/>
              <a:t> CO </a:t>
            </a:r>
            <a:r>
              <a:rPr lang="en-US" dirty="0" err="1"/>
              <a:t>reakcí</a:t>
            </a:r>
            <a:r>
              <a:rPr lang="en-US" dirty="0"/>
              <a:t> </a:t>
            </a:r>
            <a:endParaRPr lang="cs-CZ" dirty="0"/>
          </a:p>
          <a:p>
            <a:pPr algn="ctr"/>
            <a:r>
              <a:rPr lang="pt-BR" dirty="0"/>
              <a:t>CO + H</a:t>
            </a:r>
            <a:r>
              <a:rPr lang="pt-BR" baseline="-25000" dirty="0"/>
              <a:t>2</a:t>
            </a:r>
            <a:r>
              <a:rPr lang="pt-BR" dirty="0"/>
              <a:t>O ⇌ CO</a:t>
            </a:r>
            <a:r>
              <a:rPr lang="pt-BR" baseline="-25000" dirty="0"/>
              <a:t>2</a:t>
            </a:r>
            <a:r>
              <a:rPr lang="pt-BR" dirty="0"/>
              <a:t> + H</a:t>
            </a:r>
            <a:r>
              <a:rPr lang="pt-BR" baseline="-25000" dirty="0"/>
              <a:t>2</a:t>
            </a:r>
            <a:endParaRPr lang="cs-CZ" baseline="-25000" dirty="0"/>
          </a:p>
          <a:p>
            <a:r>
              <a:rPr lang="en-US" dirty="0"/>
              <a:t>Tato </a:t>
            </a:r>
            <a:r>
              <a:rPr lang="en-US" dirty="0" err="1"/>
              <a:t>vratná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 je </a:t>
            </a:r>
            <a:r>
              <a:rPr lang="en-US" dirty="0" err="1"/>
              <a:t>posouvána</a:t>
            </a:r>
            <a:r>
              <a:rPr lang="en-US" dirty="0"/>
              <a:t> </a:t>
            </a:r>
            <a:r>
              <a:rPr lang="en-US" dirty="0" err="1"/>
              <a:t>směrem</a:t>
            </a:r>
            <a:r>
              <a:rPr lang="en-US" dirty="0"/>
              <a:t> k </a:t>
            </a:r>
            <a:r>
              <a:rPr lang="en-US" dirty="0" err="1"/>
              <a:t>produktům</a:t>
            </a:r>
            <a:r>
              <a:rPr lang="en-US" dirty="0"/>
              <a:t> za </a:t>
            </a:r>
            <a:r>
              <a:rPr lang="en-US" dirty="0" err="1"/>
              <a:t>snižováním</a:t>
            </a:r>
            <a:r>
              <a:rPr lang="en-US" dirty="0"/>
              <a:t> </a:t>
            </a:r>
            <a:r>
              <a:rPr lang="en-US" dirty="0" err="1"/>
              <a:t>teploty</a:t>
            </a:r>
            <a:r>
              <a:rPr lang="en-US" dirty="0"/>
              <a:t>. Z </a:t>
            </a:r>
            <a:r>
              <a:rPr lang="en-US" dirty="0" err="1"/>
              <a:t>hlediska</a:t>
            </a:r>
            <a:r>
              <a:rPr lang="en-US" dirty="0"/>
              <a:t> </a:t>
            </a:r>
            <a:r>
              <a:rPr lang="en-US" dirty="0" err="1"/>
              <a:t>kinetiky</a:t>
            </a:r>
            <a:r>
              <a:rPr lang="en-US" dirty="0"/>
              <a:t> je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preferována</a:t>
            </a:r>
            <a:r>
              <a:rPr lang="en-US" dirty="0"/>
              <a:t>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. Z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důvodu</a:t>
            </a:r>
            <a:r>
              <a:rPr lang="en-US" dirty="0"/>
              <a:t> se </a:t>
            </a:r>
            <a:r>
              <a:rPr lang="en-US" dirty="0" err="1"/>
              <a:t>obvykle</a:t>
            </a:r>
            <a:r>
              <a:rPr lang="en-US" dirty="0"/>
              <a:t> </a:t>
            </a:r>
            <a:r>
              <a:rPr lang="en-US" dirty="0" err="1"/>
              <a:t>používá</a:t>
            </a:r>
            <a:r>
              <a:rPr lang="en-US" dirty="0"/>
              <a:t> </a:t>
            </a:r>
            <a:r>
              <a:rPr lang="en-US" dirty="0" err="1"/>
              <a:t>dvou</a:t>
            </a:r>
            <a:r>
              <a:rPr lang="en-US" dirty="0"/>
              <a:t> </a:t>
            </a:r>
            <a:r>
              <a:rPr lang="en-US" dirty="0" err="1"/>
              <a:t>kroků</a:t>
            </a:r>
            <a:r>
              <a:rPr lang="en-US" dirty="0"/>
              <a:t>, </a:t>
            </a:r>
            <a:r>
              <a:rPr lang="en-US" dirty="0" err="1"/>
              <a:t>nejprve</a:t>
            </a:r>
            <a:r>
              <a:rPr lang="en-US" dirty="0"/>
              <a:t> </a:t>
            </a:r>
            <a:r>
              <a:rPr lang="en-US" dirty="0" err="1"/>
              <a:t>vysokoteplotního</a:t>
            </a:r>
            <a:r>
              <a:rPr lang="en-US" dirty="0"/>
              <a:t> a </a:t>
            </a:r>
            <a:r>
              <a:rPr lang="en-US" dirty="0" err="1"/>
              <a:t>poté</a:t>
            </a:r>
            <a:r>
              <a:rPr lang="en-US" dirty="0"/>
              <a:t> </a:t>
            </a:r>
            <a:r>
              <a:rPr lang="en-US" dirty="0" err="1"/>
              <a:t>nízkoteplotního</a:t>
            </a:r>
            <a:r>
              <a:rPr lang="en-US" dirty="0"/>
              <a:t>. V </a:t>
            </a:r>
            <a:r>
              <a:rPr lang="en-US" dirty="0" err="1"/>
              <a:t>prvním</a:t>
            </a:r>
            <a:r>
              <a:rPr lang="en-US" dirty="0"/>
              <a:t> </a:t>
            </a:r>
            <a:r>
              <a:rPr lang="en-US" dirty="0" err="1"/>
              <a:t>kroku</a:t>
            </a:r>
            <a:r>
              <a:rPr lang="en-US" dirty="0"/>
              <a:t> </a:t>
            </a:r>
            <a:r>
              <a:rPr lang="en-US" dirty="0" err="1"/>
              <a:t>dochází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konverzi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90% a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druhém</a:t>
            </a:r>
            <a:r>
              <a:rPr lang="en-US" dirty="0"/>
              <a:t> je </a:t>
            </a:r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zužitkováno</a:t>
            </a:r>
            <a:r>
              <a:rPr lang="en-US" dirty="0"/>
              <a:t> </a:t>
            </a:r>
            <a:r>
              <a:rPr lang="en-US" dirty="0" err="1"/>
              <a:t>dalších</a:t>
            </a:r>
            <a:r>
              <a:rPr lang="en-US" dirty="0"/>
              <a:t> 90 % </a:t>
            </a:r>
            <a:r>
              <a:rPr lang="en-US" dirty="0" err="1"/>
              <a:t>zbylého</a:t>
            </a:r>
            <a:r>
              <a:rPr lang="en-US" dirty="0"/>
              <a:t> CO. </a:t>
            </a:r>
            <a:r>
              <a:rPr lang="en-US" dirty="0" err="1"/>
              <a:t>Dalšího</a:t>
            </a:r>
            <a:r>
              <a:rPr lang="en-US" dirty="0"/>
              <a:t> </a:t>
            </a:r>
            <a:r>
              <a:rPr lang="en-US" dirty="0" err="1"/>
              <a:t>snížení</a:t>
            </a:r>
            <a:r>
              <a:rPr lang="en-US" dirty="0"/>
              <a:t> </a:t>
            </a:r>
            <a:r>
              <a:rPr lang="en-US" dirty="0" err="1"/>
              <a:t>obsahu</a:t>
            </a:r>
            <a:r>
              <a:rPr lang="en-US" dirty="0"/>
              <a:t> CO v </a:t>
            </a:r>
            <a:r>
              <a:rPr lang="en-US" dirty="0" err="1"/>
              <a:t>reformátu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dosaženo</a:t>
            </a:r>
            <a:r>
              <a:rPr lang="en-US" dirty="0"/>
              <a:t> </a:t>
            </a:r>
            <a:r>
              <a:rPr lang="en-US" dirty="0" err="1"/>
              <a:t>katalytickou</a:t>
            </a:r>
            <a:r>
              <a:rPr lang="en-US" dirty="0"/>
              <a:t> </a:t>
            </a:r>
            <a:r>
              <a:rPr lang="en-US" dirty="0" err="1"/>
              <a:t>metanací</a:t>
            </a:r>
            <a:r>
              <a:rPr lang="cs-CZ" dirty="0"/>
              <a:t>.</a:t>
            </a:r>
          </a:p>
          <a:p>
            <a:r>
              <a:rPr lang="en-US" dirty="0">
                <a:solidFill>
                  <a:srgbClr val="2C2C2C"/>
                </a:solidFill>
              </a:rPr>
              <a:t> </a:t>
            </a:r>
            <a:endParaRPr lang="cs-CZ" dirty="0">
              <a:solidFill>
                <a:srgbClr val="2C2C2C"/>
              </a:solidFill>
            </a:endParaRPr>
          </a:p>
          <a:p>
            <a:r>
              <a:rPr lang="en-US" dirty="0">
                <a:solidFill>
                  <a:srgbClr val="2C2C2C"/>
                </a:solidFill>
              </a:rPr>
              <a:t>(iii) </a:t>
            </a:r>
            <a:r>
              <a:rPr lang="en-US" dirty="0" err="1">
                <a:solidFill>
                  <a:srgbClr val="2C2C2C"/>
                </a:solidFill>
              </a:rPr>
              <a:t>metanizace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nebo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purifikace</a:t>
            </a:r>
            <a:r>
              <a:rPr lang="en-US" dirty="0">
                <a:solidFill>
                  <a:srgbClr val="2C2C2C"/>
                </a:solidFill>
              </a:rPr>
              <a:t> z </a:t>
            </a:r>
            <a:r>
              <a:rPr lang="en-US" dirty="0" err="1">
                <a:solidFill>
                  <a:srgbClr val="2C2C2C"/>
                </a:solidFill>
              </a:rPr>
              <a:t>důvodu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odstranění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zbytkového</a:t>
            </a:r>
            <a:r>
              <a:rPr lang="en-US" dirty="0">
                <a:solidFill>
                  <a:srgbClr val="2C2C2C"/>
                </a:solidFill>
              </a:rPr>
              <a:t> CO (</a:t>
            </a:r>
            <a:r>
              <a:rPr lang="en-US" dirty="0" err="1">
                <a:solidFill>
                  <a:srgbClr val="2C2C2C"/>
                </a:solidFill>
              </a:rPr>
              <a:t>katalytický</a:t>
            </a:r>
            <a:r>
              <a:rPr lang="en-US" dirty="0">
                <a:solidFill>
                  <a:srgbClr val="2C2C2C"/>
                </a:solidFill>
              </a:rPr>
              <a:t> </a:t>
            </a:r>
            <a:r>
              <a:rPr lang="en-US" dirty="0" err="1">
                <a:solidFill>
                  <a:srgbClr val="2C2C2C"/>
                </a:solidFill>
              </a:rPr>
              <a:t>jed</a:t>
            </a:r>
            <a:r>
              <a:rPr lang="en-US" dirty="0">
                <a:solidFill>
                  <a:srgbClr val="2C2C2C"/>
                </a:solidFill>
              </a:rPr>
              <a:t>)</a:t>
            </a:r>
            <a:r>
              <a:rPr lang="cs-CZ" dirty="0">
                <a:solidFill>
                  <a:srgbClr val="2C2C2C"/>
                </a:solidFill>
              </a:rPr>
              <a:t>:</a:t>
            </a:r>
          </a:p>
          <a:p>
            <a:pPr algn="ctr"/>
            <a:r>
              <a:rPr lang="cs-CZ" dirty="0">
                <a:solidFill>
                  <a:srgbClr val="2C2C2C"/>
                </a:solidFill>
              </a:rPr>
              <a:t>CO + 3 H</a:t>
            </a:r>
            <a:r>
              <a:rPr lang="cs-CZ" baseline="-25000" dirty="0">
                <a:solidFill>
                  <a:srgbClr val="2C2C2C"/>
                </a:solidFill>
              </a:rPr>
              <a:t>2</a:t>
            </a:r>
            <a:r>
              <a:rPr lang="cs-CZ" dirty="0">
                <a:solidFill>
                  <a:srgbClr val="2C2C2C"/>
                </a:solidFill>
              </a:rPr>
              <a:t> → CH</a:t>
            </a:r>
            <a:r>
              <a:rPr lang="cs-CZ" baseline="-25000" dirty="0">
                <a:solidFill>
                  <a:srgbClr val="2C2C2C"/>
                </a:solidFill>
              </a:rPr>
              <a:t>4</a:t>
            </a:r>
            <a:r>
              <a:rPr lang="cs-CZ" dirty="0">
                <a:solidFill>
                  <a:srgbClr val="2C2C2C"/>
                </a:solidFill>
              </a:rPr>
              <a:t> + H</a:t>
            </a:r>
            <a:r>
              <a:rPr lang="cs-CZ" baseline="-25000" dirty="0">
                <a:solidFill>
                  <a:srgbClr val="2C2C2C"/>
                </a:solidFill>
              </a:rPr>
              <a:t>2</a:t>
            </a:r>
            <a:r>
              <a:rPr lang="cs-CZ" dirty="0">
                <a:solidFill>
                  <a:srgbClr val="2C2C2C"/>
                </a:solidFill>
              </a:rPr>
              <a:t>O</a:t>
            </a:r>
          </a:p>
          <a:p>
            <a:pPr algn="ctr"/>
            <a:r>
              <a:rPr lang="cs-CZ" dirty="0">
                <a:solidFill>
                  <a:srgbClr val="2C2C2C"/>
                </a:solidFill>
              </a:rPr>
              <a:t>CO</a:t>
            </a:r>
            <a:r>
              <a:rPr lang="cs-CZ" baseline="-25000" dirty="0">
                <a:solidFill>
                  <a:srgbClr val="2C2C2C"/>
                </a:solidFill>
              </a:rPr>
              <a:t>2</a:t>
            </a:r>
            <a:r>
              <a:rPr lang="cs-CZ" dirty="0">
                <a:solidFill>
                  <a:srgbClr val="2C2C2C"/>
                </a:solidFill>
              </a:rPr>
              <a:t> + 4 H</a:t>
            </a:r>
            <a:r>
              <a:rPr lang="cs-CZ" baseline="-25000" dirty="0">
                <a:solidFill>
                  <a:srgbClr val="2C2C2C"/>
                </a:solidFill>
              </a:rPr>
              <a:t>2</a:t>
            </a:r>
            <a:r>
              <a:rPr lang="cs-CZ" dirty="0">
                <a:solidFill>
                  <a:srgbClr val="2C2C2C"/>
                </a:solidFill>
              </a:rPr>
              <a:t> → CH</a:t>
            </a:r>
            <a:r>
              <a:rPr lang="cs-CZ" baseline="-25000" dirty="0">
                <a:solidFill>
                  <a:srgbClr val="2C2C2C"/>
                </a:solidFill>
              </a:rPr>
              <a:t>4 </a:t>
            </a:r>
            <a:r>
              <a:rPr lang="cs-CZ" dirty="0">
                <a:solidFill>
                  <a:srgbClr val="2C2C2C"/>
                </a:solidFill>
              </a:rPr>
              <a:t>+ 2 H</a:t>
            </a:r>
            <a:r>
              <a:rPr lang="cs-CZ" baseline="-25000" dirty="0">
                <a:solidFill>
                  <a:srgbClr val="2C2C2C"/>
                </a:solidFill>
              </a:rPr>
              <a:t>2</a:t>
            </a:r>
            <a:r>
              <a:rPr lang="cs-CZ" dirty="0">
                <a:solidFill>
                  <a:srgbClr val="2C2C2C"/>
                </a:solidFill>
              </a:rPr>
              <a:t>O</a:t>
            </a:r>
            <a:endParaRPr lang="en-US" baseline="-25000" dirty="0"/>
          </a:p>
          <a:p>
            <a:pPr algn="ctr"/>
            <a:endParaRPr lang="en-US" baseline="-25000" dirty="0"/>
          </a:p>
          <a:p>
            <a:endParaRPr lang="cs-CZ" dirty="0">
              <a:solidFill>
                <a:srgbClr val="2C2C2C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773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9C0D9-E3CD-4C8D-AD33-D26CA08F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587" y="1756603"/>
            <a:ext cx="5416826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Enzymové technologie</a:t>
            </a:r>
            <a:br>
              <a:rPr lang="cs-CZ" b="1" dirty="0"/>
            </a:br>
            <a:r>
              <a:rPr lang="cs-CZ" b="1" dirty="0"/>
              <a:t>(využití mikroorganismů)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214816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A2F6C5-845A-4FDD-844F-48ED7894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365" y="289763"/>
            <a:ext cx="7408366" cy="76131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Biopaliva</a:t>
            </a:r>
            <a:endParaRPr lang="en-US" sz="2800" b="1" dirty="0">
              <a:latin typeface="+mn-lt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84D2B5F-7A3C-4111-A814-BF12850BECED}"/>
              </a:ext>
            </a:extLst>
          </p:cNvPr>
          <p:cNvSpPr/>
          <p:nvPr/>
        </p:nvSpPr>
        <p:spPr>
          <a:xfrm>
            <a:off x="482448" y="1223351"/>
            <a:ext cx="108369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Rozdělení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generací</a:t>
            </a:r>
            <a:r>
              <a:rPr lang="en-US" dirty="0"/>
              <a:t>: </a:t>
            </a:r>
          </a:p>
          <a:p>
            <a:r>
              <a:rPr lang="cs-CZ" dirty="0"/>
              <a:t>	</a:t>
            </a:r>
            <a:r>
              <a:rPr lang="en-US" u="sng" dirty="0"/>
              <a:t>1. </a:t>
            </a:r>
            <a:r>
              <a:rPr lang="en-US" u="sng" dirty="0" err="1"/>
              <a:t>generace</a:t>
            </a:r>
            <a:r>
              <a:rPr lang="en-US" u="sng" dirty="0"/>
              <a:t>: z </a:t>
            </a:r>
            <a:r>
              <a:rPr lang="en-US" u="sng" dirty="0" err="1"/>
              <a:t>polysacharidů</a:t>
            </a:r>
            <a:r>
              <a:rPr lang="en-US" u="sng" dirty="0"/>
              <a:t> a </a:t>
            </a:r>
            <a:r>
              <a:rPr lang="en-US" u="sng" dirty="0" err="1"/>
              <a:t>olejnin</a:t>
            </a:r>
            <a:r>
              <a:rPr lang="en-US" u="sng" dirty="0"/>
              <a:t> - </a:t>
            </a:r>
            <a:r>
              <a:rPr lang="en-US" u="sng" dirty="0" err="1"/>
              <a:t>mohou</a:t>
            </a:r>
            <a:r>
              <a:rPr lang="en-US" u="sng" dirty="0"/>
              <a:t> </a:t>
            </a:r>
            <a:r>
              <a:rPr lang="en-US" u="sng" dirty="0" err="1"/>
              <a:t>konkurovat</a:t>
            </a:r>
            <a:r>
              <a:rPr lang="en-US" u="sng" dirty="0"/>
              <a:t> </a:t>
            </a:r>
            <a:r>
              <a:rPr lang="en-US" u="sng" dirty="0" err="1"/>
              <a:t>výrobě</a:t>
            </a:r>
            <a:r>
              <a:rPr lang="en-US" u="sng" dirty="0"/>
              <a:t> </a:t>
            </a:r>
            <a:r>
              <a:rPr lang="en-US" u="sng" dirty="0" err="1"/>
              <a:t>potravin</a:t>
            </a:r>
            <a:endParaRPr lang="en-US" u="sng" dirty="0"/>
          </a:p>
          <a:p>
            <a:r>
              <a:rPr lang="cs-CZ" dirty="0"/>
              <a:t>	</a:t>
            </a:r>
            <a:r>
              <a:rPr lang="en-US" u="sng" dirty="0"/>
              <a:t>2. </a:t>
            </a:r>
            <a:r>
              <a:rPr lang="en-US" u="sng" dirty="0" err="1"/>
              <a:t>generace</a:t>
            </a:r>
            <a:r>
              <a:rPr lang="en-US" u="sng" dirty="0"/>
              <a:t>: z </a:t>
            </a:r>
            <a:r>
              <a:rPr lang="en-US" u="sng" dirty="0" err="1"/>
              <a:t>lignocelulozových</a:t>
            </a:r>
            <a:r>
              <a:rPr lang="en-US" u="sng" dirty="0"/>
              <a:t> </a:t>
            </a:r>
            <a:r>
              <a:rPr lang="en-US" u="sng" dirty="0" err="1"/>
              <a:t>zbytků</a:t>
            </a:r>
            <a:r>
              <a:rPr lang="en-US" u="sng" dirty="0"/>
              <a:t> (</a:t>
            </a:r>
            <a:r>
              <a:rPr lang="en-US" u="sng" dirty="0" err="1"/>
              <a:t>dendromasa</a:t>
            </a:r>
            <a:r>
              <a:rPr lang="en-US" u="sng" dirty="0"/>
              <a:t> a </a:t>
            </a:r>
            <a:r>
              <a:rPr lang="en-US" u="sng" dirty="0" err="1"/>
              <a:t>zbytková</a:t>
            </a:r>
            <a:r>
              <a:rPr lang="en-US" u="sng" dirty="0"/>
              <a:t> </a:t>
            </a:r>
            <a:r>
              <a:rPr lang="en-US" u="sng" dirty="0" err="1"/>
              <a:t>biomasa</a:t>
            </a:r>
            <a:r>
              <a:rPr lang="en-US" u="sng" dirty="0"/>
              <a:t>)</a:t>
            </a:r>
          </a:p>
          <a:p>
            <a:r>
              <a:rPr lang="cs-CZ" dirty="0"/>
              <a:t>	</a:t>
            </a:r>
            <a:r>
              <a:rPr lang="en-US" dirty="0"/>
              <a:t>3. </a:t>
            </a:r>
            <a:r>
              <a:rPr lang="en-US" dirty="0" err="1"/>
              <a:t>generace</a:t>
            </a:r>
            <a:r>
              <a:rPr lang="en-US" dirty="0"/>
              <a:t>: z </a:t>
            </a:r>
            <a:r>
              <a:rPr lang="en-US" dirty="0" err="1"/>
              <a:t>řas</a:t>
            </a:r>
            <a:r>
              <a:rPr lang="en-US" dirty="0"/>
              <a:t> a </a:t>
            </a:r>
            <a:r>
              <a:rPr lang="en-US" dirty="0" err="1"/>
              <a:t>mikroorganismů</a:t>
            </a:r>
            <a:r>
              <a:rPr lang="en-US" dirty="0"/>
              <a:t> - </a:t>
            </a:r>
            <a:r>
              <a:rPr lang="en-US" dirty="0" err="1"/>
              <a:t>průběžná</a:t>
            </a:r>
            <a:r>
              <a:rPr lang="en-US" dirty="0"/>
              <a:t> </a:t>
            </a:r>
            <a:r>
              <a:rPr lang="en-US" dirty="0" err="1"/>
              <a:t>sklizeň</a:t>
            </a:r>
            <a:endParaRPr lang="en-US" dirty="0"/>
          </a:p>
          <a:p>
            <a:r>
              <a:rPr lang="cs-CZ" dirty="0"/>
              <a:t>	</a:t>
            </a:r>
            <a:r>
              <a:rPr lang="en-US" dirty="0"/>
              <a:t>4. </a:t>
            </a:r>
            <a:r>
              <a:rPr lang="en-US" dirty="0" err="1"/>
              <a:t>generace</a:t>
            </a:r>
            <a:r>
              <a:rPr lang="en-US" dirty="0"/>
              <a:t>: </a:t>
            </a:r>
            <a:r>
              <a:rPr lang="en-US" dirty="0" err="1"/>
              <a:t>neobdělávatelná</a:t>
            </a:r>
            <a:r>
              <a:rPr lang="en-US" dirty="0"/>
              <a:t> </a:t>
            </a:r>
            <a:r>
              <a:rPr lang="en-US" dirty="0" err="1"/>
              <a:t>půda</a:t>
            </a:r>
            <a:r>
              <a:rPr lang="en-US" dirty="0"/>
              <a:t>, bez </a:t>
            </a:r>
            <a:r>
              <a:rPr lang="en-US" dirty="0" err="1"/>
              <a:t>nutnosti</a:t>
            </a:r>
            <a:r>
              <a:rPr lang="en-US" dirty="0"/>
              <a:t> </a:t>
            </a:r>
            <a:r>
              <a:rPr lang="en-US" dirty="0" err="1"/>
              <a:t>destrukce</a:t>
            </a:r>
            <a:r>
              <a:rPr lang="en-US" dirty="0"/>
              <a:t> </a:t>
            </a:r>
            <a:r>
              <a:rPr lang="en-US" dirty="0" err="1"/>
              <a:t>biomasy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CD2C64-8CDF-429D-9950-8A03250BE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42" y="3138018"/>
            <a:ext cx="6149794" cy="34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168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153" y="3429000"/>
            <a:ext cx="4778629" cy="319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642" y="235589"/>
            <a:ext cx="3048000" cy="249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Zobrazit zdrojový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39881"/>
            <a:ext cx="4457563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48F98D6-62C4-44BE-B458-07683AD506EB}"/>
              </a:ext>
            </a:extLst>
          </p:cNvPr>
          <p:cNvSpPr txBox="1"/>
          <p:nvPr/>
        </p:nvSpPr>
        <p:spPr>
          <a:xfrm>
            <a:off x="326774" y="384312"/>
            <a:ext cx="6235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Tvorba methanu anaerobním mikrobiálním rozkladem celulózy</a:t>
            </a:r>
            <a:endParaRPr lang="en-US" sz="28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7F04746-3E40-401B-9EDA-064F85ABBF3D}"/>
              </a:ext>
            </a:extLst>
          </p:cNvPr>
          <p:cNvSpPr txBox="1"/>
          <p:nvPr/>
        </p:nvSpPr>
        <p:spPr>
          <a:xfrm>
            <a:off x="1020417" y="1749287"/>
            <a:ext cx="323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v trávicím systému přežvýkavců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743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609" y="3714952"/>
            <a:ext cx="281054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0" name="Picture 2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51" y="3600854"/>
            <a:ext cx="4622495" cy="312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36849" y="1129629"/>
            <a:ext cx="118076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Bioplyn</a:t>
            </a:r>
            <a:r>
              <a:rPr lang="cs-CZ" dirty="0">
                <a:cs typeface="Arial" panose="020B0604020202020204" pitchFamily="34" charset="0"/>
              </a:rPr>
              <a:t> je plyn produkovaný během anaerobní digesce organických materiálů a skládající se zejména z </a:t>
            </a:r>
            <a:r>
              <a:rPr lang="cs-CZ" dirty="0" err="1">
                <a:cs typeface="Arial" panose="020B0604020202020204" pitchFamily="34" charset="0"/>
              </a:rPr>
              <a:t>methanu</a:t>
            </a:r>
            <a:r>
              <a:rPr lang="cs-CZ" dirty="0">
                <a:cs typeface="Arial" panose="020B0604020202020204" pitchFamily="34" charset="0"/>
              </a:rPr>
              <a:t> (CH</a:t>
            </a:r>
            <a:r>
              <a:rPr lang="cs-CZ" baseline="-25000" dirty="0">
                <a:cs typeface="Arial" panose="020B0604020202020204" pitchFamily="34" charset="0"/>
              </a:rPr>
              <a:t>4</a:t>
            </a:r>
            <a:r>
              <a:rPr lang="cs-CZ" dirty="0">
                <a:cs typeface="Arial" panose="020B0604020202020204" pitchFamily="34" charset="0"/>
              </a:rPr>
              <a:t>) a oxidu uhličitého (CO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).</a:t>
            </a: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cs-CZ" dirty="0">
                <a:cs typeface="Arial" panose="020B0604020202020204" pitchFamily="34" charset="0"/>
              </a:rPr>
              <a:t>Výskyt</a:t>
            </a:r>
          </a:p>
          <a:p>
            <a:r>
              <a:rPr lang="cs-CZ" dirty="0">
                <a:cs typeface="Arial" panose="020B0604020202020204" pitchFamily="34" charset="0"/>
              </a:rPr>
              <a:t>- v přirozených prostředích (mokřady, sedimenty, trávící ústrojí - zejména u přežvýkavců)</a:t>
            </a:r>
          </a:p>
          <a:p>
            <a:r>
              <a:rPr lang="cs-CZ" dirty="0">
                <a:cs typeface="Arial" panose="020B0604020202020204" pitchFamily="34" charset="0"/>
              </a:rPr>
              <a:t>- v zemědělských prostředích (rýžová pole, uskladnění hnoje a kejdy)</a:t>
            </a:r>
          </a:p>
          <a:p>
            <a:r>
              <a:rPr lang="cs-CZ" dirty="0">
                <a:cs typeface="Arial" panose="020B0604020202020204" pitchFamily="34" charset="0"/>
              </a:rPr>
              <a:t>- v odpadovém hospodářství (na skládkách odpadů - skládkový plyn, na anaerobních čistírnách odpadních vod (ČOV), v </a:t>
            </a:r>
            <a:r>
              <a:rPr lang="cs-CZ" b="1" dirty="0">
                <a:cs typeface="Arial" panose="020B0604020202020204" pitchFamily="34" charset="0"/>
              </a:rPr>
              <a:t>bioplynových stanicích</a:t>
            </a:r>
            <a:r>
              <a:rPr lang="cs-CZ" dirty="0">
                <a:cs typeface="Arial" panose="020B0604020202020204" pitchFamily="34" charset="0"/>
              </a:rPr>
              <a:t>).</a:t>
            </a:r>
          </a:p>
          <a:p>
            <a:r>
              <a:rPr lang="cs-CZ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47D2820-C48A-4563-BB99-761CDADB9825}"/>
              </a:ext>
            </a:extLst>
          </p:cNvPr>
          <p:cNvSpPr/>
          <p:nvPr/>
        </p:nvSpPr>
        <p:spPr>
          <a:xfrm>
            <a:off x="688854" y="432895"/>
            <a:ext cx="1309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Bioplyn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29253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385B32D-A0EE-427B-8DD8-4BAB3A84CF9E}"/>
              </a:ext>
            </a:extLst>
          </p:cNvPr>
          <p:cNvSpPr/>
          <p:nvPr/>
        </p:nvSpPr>
        <p:spPr>
          <a:xfrm>
            <a:off x="476561" y="580647"/>
            <a:ext cx="4617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00"/>
                </a:solidFill>
              </a:rPr>
              <a:t>Výroba methanolu z methanu</a:t>
            </a:r>
            <a:endParaRPr lang="en-US" sz="28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9B02761-7514-4067-BD73-E04F94B8A4A1}"/>
              </a:ext>
            </a:extLst>
          </p:cNvPr>
          <p:cNvSpPr/>
          <p:nvPr/>
        </p:nvSpPr>
        <p:spPr>
          <a:xfrm>
            <a:off x="304799" y="1397675"/>
            <a:ext cx="11675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cs-CZ" dirty="0"/>
              <a:t>Technologie využívá </a:t>
            </a:r>
            <a:r>
              <a:rPr lang="en-US" dirty="0" err="1"/>
              <a:t>methanotro</a:t>
            </a:r>
            <a:r>
              <a:rPr lang="cs-CZ" dirty="0" err="1"/>
              <a:t>fní</a:t>
            </a:r>
            <a:r>
              <a:rPr lang="cs-CZ" dirty="0"/>
              <a:t> </a:t>
            </a:r>
            <a:r>
              <a:rPr lang="cs-CZ" dirty="0" err="1"/>
              <a:t>enzy</a:t>
            </a:r>
            <a:r>
              <a:rPr lang="en-US" dirty="0"/>
              <a:t>m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cs-CZ" dirty="0"/>
              <a:t>které</a:t>
            </a:r>
            <a:r>
              <a:rPr lang="en-US" dirty="0"/>
              <a:t> </a:t>
            </a:r>
            <a:r>
              <a:rPr lang="cs-CZ" dirty="0"/>
              <a:t>oxidují</a:t>
            </a:r>
            <a:r>
              <a:rPr lang="en-US" dirty="0"/>
              <a:t> </a:t>
            </a:r>
            <a:r>
              <a:rPr lang="en-US" dirty="0" err="1"/>
              <a:t>methan</a:t>
            </a:r>
            <a:r>
              <a:rPr lang="cs-CZ" dirty="0"/>
              <a:t> na </a:t>
            </a:r>
            <a:r>
              <a:rPr lang="en-US" dirty="0"/>
              <a:t>methanol</a:t>
            </a:r>
            <a:r>
              <a:rPr lang="cs-CZ" dirty="0"/>
              <a:t> (</a:t>
            </a:r>
            <a:r>
              <a:rPr lang="en-US" dirty="0" err="1"/>
              <a:t>methan</a:t>
            </a:r>
            <a:r>
              <a:rPr lang="en-US" dirty="0"/>
              <a:t> </a:t>
            </a:r>
            <a:r>
              <a:rPr lang="en-US" dirty="0" err="1"/>
              <a:t>monooxygen</a:t>
            </a:r>
            <a:r>
              <a:rPr lang="cs-CZ" dirty="0" err="1"/>
              <a:t>ázy</a:t>
            </a:r>
            <a:r>
              <a:rPr lang="cs-CZ" dirty="0"/>
              <a:t>):</a:t>
            </a:r>
            <a:endParaRPr lang="en-US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8EDFF0F-6D25-4FDF-BC7B-D1392B0033B3}"/>
              </a:ext>
            </a:extLst>
          </p:cNvPr>
          <p:cNvSpPr/>
          <p:nvPr/>
        </p:nvSpPr>
        <p:spPr>
          <a:xfrm>
            <a:off x="3058005" y="2184160"/>
            <a:ext cx="5378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CH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4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+ O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+ NADPH + H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+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→ CH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OH + H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O + NAD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306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31174-7A56-4C36-848D-4A4761FB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1960"/>
          </a:xfrm>
        </p:spPr>
        <p:txBody>
          <a:bodyPr>
            <a:normAutofit/>
          </a:bodyPr>
          <a:lstStyle/>
          <a:p>
            <a:r>
              <a:rPr lang="cs-CZ" sz="2800" b="1" dirty="0" err="1">
                <a:latin typeface="+mn-lt"/>
              </a:rPr>
              <a:t>Bioethanol</a:t>
            </a:r>
            <a:r>
              <a:rPr lang="cs-CZ" sz="2800" b="1" dirty="0">
                <a:latin typeface="+mn-lt"/>
              </a:rPr>
              <a:t> z celulózy </a:t>
            </a:r>
            <a:endParaRPr lang="en-US" sz="2800" b="1" dirty="0">
              <a:latin typeface="+mn-lt"/>
            </a:endParaRPr>
          </a:p>
        </p:txBody>
      </p:sp>
      <p:pic>
        <p:nvPicPr>
          <p:cNvPr id="8" name="Obrázek 7" descr="Obsah obrázku objekt&#10;&#10;Popis byl vytvořen automaticky">
            <a:extLst>
              <a:ext uri="{FF2B5EF4-FFF2-40B4-BE49-F238E27FC236}">
                <a16:creationId xmlns:a16="http://schemas.microsoft.com/office/drawing/2014/main" id="{C5AC463B-44B3-4D6E-A3E2-96481475E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04" y="2633623"/>
            <a:ext cx="6145696" cy="403567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84293C2-B3D1-4ED9-9F88-C8CC12B83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4529"/>
            <a:ext cx="5459896" cy="2319094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96C03005-0590-4A9D-AE74-C0C539B60854}"/>
              </a:ext>
            </a:extLst>
          </p:cNvPr>
          <p:cNvSpPr/>
          <p:nvPr/>
        </p:nvSpPr>
        <p:spPr>
          <a:xfrm>
            <a:off x="419100" y="1690688"/>
            <a:ext cx="5173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Biopalivo</a:t>
            </a:r>
            <a:r>
              <a:rPr lang="en-US" dirty="0"/>
              <a:t> </a:t>
            </a:r>
            <a:r>
              <a:rPr lang="en-US" dirty="0" err="1"/>
              <a:t>produ</a:t>
            </a:r>
            <a:r>
              <a:rPr lang="cs-CZ" dirty="0"/>
              <a:t>kované z</a:t>
            </a:r>
            <a:r>
              <a:rPr lang="en-US" dirty="0"/>
              <a:t> </a:t>
            </a:r>
            <a:r>
              <a:rPr lang="cs-CZ" dirty="0"/>
              <a:t>biomasy obsahující celulózu</a:t>
            </a:r>
            <a:r>
              <a:rPr lang="en-US" dirty="0"/>
              <a:t>.</a:t>
            </a:r>
          </a:p>
        </p:txBody>
      </p:sp>
      <p:pic>
        <p:nvPicPr>
          <p:cNvPr id="14" name="Obrázek 13" descr="Obsah obrázku text, mapa&#10;&#10;Popis byl vytvořen automaticky">
            <a:extLst>
              <a:ext uri="{FF2B5EF4-FFF2-40B4-BE49-F238E27FC236}">
                <a16:creationId xmlns:a16="http://schemas.microsoft.com/office/drawing/2014/main" id="{0B980736-F6C3-4DBB-8FF5-D7682F3B8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3" y="3635375"/>
            <a:ext cx="4505325" cy="28575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202D729-2F33-433E-887C-4CAFE1C22576}"/>
              </a:ext>
            </a:extLst>
          </p:cNvPr>
          <p:cNvSpPr/>
          <p:nvPr/>
        </p:nvSpPr>
        <p:spPr>
          <a:xfrm>
            <a:off x="419100" y="2240132"/>
            <a:ext cx="3795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2C2C2C"/>
                </a:solidFill>
                <a:latin typeface="BoosterNextFY"/>
              </a:rPr>
              <a:t>přidávaný</a:t>
            </a:r>
            <a:r>
              <a:rPr lang="en-US" dirty="0">
                <a:solidFill>
                  <a:srgbClr val="2C2C2C"/>
                </a:solidFill>
                <a:latin typeface="BoosterNextFY"/>
              </a:rPr>
              <a:t> do </a:t>
            </a:r>
            <a:r>
              <a:rPr lang="en-US" dirty="0" err="1">
                <a:solidFill>
                  <a:srgbClr val="2C2C2C"/>
                </a:solidFill>
                <a:latin typeface="BoosterNextFY"/>
              </a:rPr>
              <a:t>automobilového</a:t>
            </a:r>
            <a:r>
              <a:rPr lang="en-US" dirty="0">
                <a:solidFill>
                  <a:srgbClr val="2C2C2C"/>
                </a:solidFill>
                <a:latin typeface="BoosterNextFY"/>
              </a:rPr>
              <a:t> </a:t>
            </a:r>
            <a:r>
              <a:rPr lang="en-US" dirty="0" err="1">
                <a:solidFill>
                  <a:srgbClr val="2C2C2C"/>
                </a:solidFill>
                <a:latin typeface="BoosterNextFY"/>
              </a:rPr>
              <a:t>benzinu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209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28737DC-BB9B-468A-9CBB-1DD1C41EE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9" y="466853"/>
            <a:ext cx="11458058" cy="61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751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9A8AF18-2F11-40EF-91A1-8CDC18CC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67" y="398948"/>
            <a:ext cx="10515600" cy="751960"/>
          </a:xfrm>
        </p:spPr>
        <p:txBody>
          <a:bodyPr>
            <a:normAutofit/>
          </a:bodyPr>
          <a:lstStyle/>
          <a:p>
            <a:r>
              <a:rPr lang="cs-CZ" sz="2800" b="1" dirty="0" err="1">
                <a:latin typeface="+mn-lt"/>
              </a:rPr>
              <a:t>Bioethanol</a:t>
            </a:r>
            <a:r>
              <a:rPr lang="cs-CZ" sz="2800" b="1" dirty="0">
                <a:latin typeface="+mn-lt"/>
              </a:rPr>
              <a:t> z kukuřičného škrobu </a:t>
            </a:r>
            <a:endParaRPr lang="en-US" sz="2800" b="1" dirty="0">
              <a:latin typeface="+mn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CD58379-9A31-49D5-8E18-669520019393}"/>
              </a:ext>
            </a:extLst>
          </p:cNvPr>
          <p:cNvSpPr/>
          <p:nvPr/>
        </p:nvSpPr>
        <p:spPr>
          <a:xfrm>
            <a:off x="355267" y="2210665"/>
            <a:ext cx="3795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2C2C2C"/>
                </a:solidFill>
                <a:latin typeface="BoosterNextFY"/>
              </a:rPr>
              <a:t>přidávaný</a:t>
            </a:r>
            <a:r>
              <a:rPr lang="en-US" dirty="0">
                <a:solidFill>
                  <a:srgbClr val="2C2C2C"/>
                </a:solidFill>
                <a:latin typeface="BoosterNextFY"/>
              </a:rPr>
              <a:t> do </a:t>
            </a:r>
            <a:r>
              <a:rPr lang="en-US" dirty="0" err="1">
                <a:solidFill>
                  <a:srgbClr val="2C2C2C"/>
                </a:solidFill>
                <a:latin typeface="BoosterNextFY"/>
              </a:rPr>
              <a:t>automobilového</a:t>
            </a:r>
            <a:r>
              <a:rPr lang="en-US" dirty="0">
                <a:solidFill>
                  <a:srgbClr val="2C2C2C"/>
                </a:solidFill>
                <a:latin typeface="BoosterNextFY"/>
              </a:rPr>
              <a:t> </a:t>
            </a:r>
            <a:r>
              <a:rPr lang="en-US" dirty="0" err="1">
                <a:solidFill>
                  <a:srgbClr val="2C2C2C"/>
                </a:solidFill>
                <a:latin typeface="BoosterNextFY"/>
              </a:rPr>
              <a:t>benzinu</a:t>
            </a:r>
            <a:endParaRPr lang="en-US" dirty="0"/>
          </a:p>
        </p:txBody>
      </p:sp>
      <p:pic>
        <p:nvPicPr>
          <p:cNvPr id="9" name="Obrázek 8" descr="Obsah obrázku kukuřice, jídlo&#10;&#10;Popis byl vytvořen automaticky">
            <a:extLst>
              <a:ext uri="{FF2B5EF4-FFF2-40B4-BE49-F238E27FC236}">
                <a16:creationId xmlns:a16="http://schemas.microsoft.com/office/drawing/2014/main" id="{B5E2E681-86C3-4DFF-9F65-354DB2897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66" y="3033221"/>
            <a:ext cx="1916683" cy="1244783"/>
          </a:xfrm>
          <a:prstGeom prst="rect">
            <a:avLst/>
          </a:prstGeom>
        </p:spPr>
      </p:pic>
      <p:pic>
        <p:nvPicPr>
          <p:cNvPr id="11" name="Obrázek 10" descr="Obsah obrázku interiér, zeď, přepážka, budova&#10;&#10;Popis byl vytvořen automaticky">
            <a:extLst>
              <a:ext uri="{FF2B5EF4-FFF2-40B4-BE49-F238E27FC236}">
                <a16:creationId xmlns:a16="http://schemas.microsoft.com/office/drawing/2014/main" id="{BFE85E1C-F820-4C85-ABF1-7EEF93D95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25" y="365126"/>
            <a:ext cx="5699795" cy="637760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6188740-9A24-4DEE-95FC-D46EB564A5C5}"/>
              </a:ext>
            </a:extLst>
          </p:cNvPr>
          <p:cNvSpPr txBox="1"/>
          <p:nvPr/>
        </p:nvSpPr>
        <p:spPr>
          <a:xfrm>
            <a:off x="355267" y="1750713"/>
            <a:ext cx="3318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fermentací kukuřičného škrobu.</a:t>
            </a:r>
            <a:endParaRPr lang="en-US" dirty="0"/>
          </a:p>
        </p:txBody>
      </p:sp>
      <p:pic>
        <p:nvPicPr>
          <p:cNvPr id="14" name="Obrázek 13" descr="Obsah obrázku tráva, obloha, nákladní auto, exteriér&#10;&#10;Popis byl vytvořen automaticky">
            <a:extLst>
              <a:ext uri="{FF2B5EF4-FFF2-40B4-BE49-F238E27FC236}">
                <a16:creationId xmlns:a16="http://schemas.microsoft.com/office/drawing/2014/main" id="{535D848F-A9E1-4246-9F62-DFA3534B5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09" y="4462310"/>
            <a:ext cx="3125795" cy="21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27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085C76-8C22-4057-B58C-F56A82B74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7" y="257361"/>
            <a:ext cx="9409042" cy="66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649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9C0D9-E3CD-4C8D-AD33-D26CA08F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72" y="562073"/>
            <a:ext cx="6253211" cy="95623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+mn-lt"/>
              </a:rPr>
              <a:t>Bionafta</a:t>
            </a:r>
            <a:r>
              <a:rPr lang="cs-CZ" sz="2800" b="1" dirty="0">
                <a:latin typeface="+mn-lt"/>
              </a:rPr>
              <a:t> (</a:t>
            </a:r>
            <a:r>
              <a:rPr lang="en-US" sz="2800" b="1" dirty="0">
                <a:solidFill>
                  <a:srgbClr val="2C2C2C"/>
                </a:solidFill>
                <a:latin typeface="+mn-lt"/>
              </a:rPr>
              <a:t>FAME</a:t>
            </a:r>
            <a:r>
              <a:rPr lang="cs-CZ" sz="2800" b="1" dirty="0">
                <a:solidFill>
                  <a:srgbClr val="2C2C2C"/>
                </a:solidFill>
                <a:latin typeface="+mn-lt"/>
              </a:rPr>
              <a:t>,</a:t>
            </a:r>
            <a:r>
              <a:rPr lang="en-US" sz="2800" b="1" dirty="0">
                <a:solidFill>
                  <a:srgbClr val="2C2C2C"/>
                </a:solidFill>
                <a:latin typeface="+mn-lt"/>
              </a:rPr>
              <a:t> MEŘO</a:t>
            </a:r>
            <a:r>
              <a:rPr lang="cs-CZ" sz="2800" b="1" dirty="0">
                <a:solidFill>
                  <a:srgbClr val="2C2C2C"/>
                </a:solidFill>
                <a:latin typeface="+mn-lt"/>
              </a:rPr>
              <a:t>, </a:t>
            </a:r>
            <a:r>
              <a:rPr lang="cs-CZ" sz="2800" b="1" dirty="0" err="1">
                <a:solidFill>
                  <a:srgbClr val="2C2C2C"/>
                </a:solidFill>
                <a:latin typeface="+mn-lt"/>
              </a:rPr>
              <a:t>Biodiesel</a:t>
            </a:r>
            <a:r>
              <a:rPr lang="en-US" sz="2800" b="1" dirty="0">
                <a:solidFill>
                  <a:srgbClr val="2C2C2C"/>
                </a:solidFill>
                <a:latin typeface="+mn-lt"/>
              </a:rPr>
              <a:t>) </a:t>
            </a:r>
            <a:endParaRPr lang="en-US" sz="2800" b="1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FDE344-B890-4419-BAD1-13652F215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1" y="2618688"/>
            <a:ext cx="6253211" cy="1620624"/>
          </a:xfrm>
          <a:prstGeom prst="rect">
            <a:avLst/>
          </a:prstGeom>
        </p:spPr>
      </p:pic>
      <p:pic>
        <p:nvPicPr>
          <p:cNvPr id="11" name="Obrázek 10" descr="Obsah obrázku text, podepsat&#10;&#10;Popis byl vytvořen automaticky">
            <a:extLst>
              <a:ext uri="{FF2B5EF4-FFF2-40B4-BE49-F238E27FC236}">
                <a16:creationId xmlns:a16="http://schemas.microsoft.com/office/drawing/2014/main" id="{DED97450-7744-4E02-9982-6D778FFC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13" y="357976"/>
            <a:ext cx="2985547" cy="3445347"/>
          </a:xfrm>
          <a:prstGeom prst="rect">
            <a:avLst/>
          </a:prstGeom>
        </p:spPr>
      </p:pic>
      <p:pic>
        <p:nvPicPr>
          <p:cNvPr id="12" name="Obrázek 11" descr="Obsah obrázku tráva, strom, exteriér, obloha&#10;&#10;Popis byl vytvořen automaticky">
            <a:extLst>
              <a:ext uri="{FF2B5EF4-FFF2-40B4-BE49-F238E27FC236}">
                <a16:creationId xmlns:a16="http://schemas.microsoft.com/office/drawing/2014/main" id="{19FA449A-027A-4E2C-A718-742A1D14B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148" y="4119284"/>
            <a:ext cx="3480046" cy="2607437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3CCBCBC-2C07-47AF-96C0-8729EC460A9F}"/>
              </a:ext>
            </a:extLst>
          </p:cNvPr>
          <p:cNvSpPr/>
          <p:nvPr/>
        </p:nvSpPr>
        <p:spPr>
          <a:xfrm>
            <a:off x="347003" y="1494999"/>
            <a:ext cx="7938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Bionafta</a:t>
            </a:r>
            <a:r>
              <a:rPr lang="en-US" dirty="0"/>
              <a:t> (FAME – fatty acid methyl ester) je </a:t>
            </a:r>
            <a:r>
              <a:rPr lang="en-US" dirty="0" err="1"/>
              <a:t>ekologické</a:t>
            </a:r>
            <a:r>
              <a:rPr lang="en-US" dirty="0"/>
              <a:t> </a:t>
            </a:r>
            <a:r>
              <a:rPr lang="en-US" dirty="0" err="1"/>
              <a:t>palivo</a:t>
            </a:r>
            <a:r>
              <a:rPr lang="en-US" dirty="0"/>
              <a:t> pro </a:t>
            </a:r>
            <a:r>
              <a:rPr lang="en-US" dirty="0" err="1"/>
              <a:t>vznětové</a:t>
            </a:r>
            <a:r>
              <a:rPr lang="en-US" dirty="0"/>
              <a:t> </a:t>
            </a:r>
            <a:r>
              <a:rPr lang="en-US" dirty="0" err="1"/>
              <a:t>motory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bázi</a:t>
            </a:r>
            <a:r>
              <a:rPr lang="en-US" dirty="0"/>
              <a:t> </a:t>
            </a:r>
            <a:r>
              <a:rPr lang="en-US" dirty="0" err="1"/>
              <a:t>metylesterů</a:t>
            </a:r>
            <a:r>
              <a:rPr lang="en-US" dirty="0"/>
              <a:t> </a:t>
            </a:r>
            <a:r>
              <a:rPr lang="en-US" dirty="0" err="1"/>
              <a:t>nenasycených</a:t>
            </a:r>
            <a:r>
              <a:rPr lang="en-US" dirty="0"/>
              <a:t> </a:t>
            </a:r>
            <a:r>
              <a:rPr lang="en-US" dirty="0" err="1"/>
              <a:t>mastných</a:t>
            </a:r>
            <a:r>
              <a:rPr lang="en-US" dirty="0"/>
              <a:t> </a:t>
            </a:r>
            <a:r>
              <a:rPr lang="en-US" dirty="0" err="1"/>
              <a:t>kyselin</a:t>
            </a:r>
            <a:r>
              <a:rPr lang="en-US" dirty="0"/>
              <a:t> </a:t>
            </a:r>
            <a:r>
              <a:rPr lang="en-US" dirty="0" err="1"/>
              <a:t>rostlinného</a:t>
            </a:r>
            <a:r>
              <a:rPr lang="en-US" dirty="0"/>
              <a:t> </a:t>
            </a:r>
            <a:r>
              <a:rPr lang="en-US" dirty="0" err="1"/>
              <a:t>původu</a:t>
            </a:r>
            <a:r>
              <a:rPr lang="en-US" dirty="0"/>
              <a:t>. </a:t>
            </a:r>
            <a:r>
              <a:rPr lang="en-US" dirty="0" err="1"/>
              <a:t>Vyrábí</a:t>
            </a:r>
            <a:r>
              <a:rPr lang="en-US" dirty="0"/>
              <a:t> se </a:t>
            </a:r>
            <a:r>
              <a:rPr lang="en-US" dirty="0" err="1"/>
              <a:t>rafinačním</a:t>
            </a:r>
            <a:r>
              <a:rPr lang="en-US" dirty="0"/>
              <a:t> </a:t>
            </a:r>
            <a:r>
              <a:rPr lang="en-US" dirty="0" err="1"/>
              <a:t>procesem</a:t>
            </a:r>
            <a:r>
              <a:rPr lang="en-US" dirty="0"/>
              <a:t> </a:t>
            </a:r>
            <a:r>
              <a:rPr lang="en-US" dirty="0" err="1"/>
              <a:t>zvaným</a:t>
            </a:r>
            <a:r>
              <a:rPr lang="en-US" dirty="0"/>
              <a:t> </a:t>
            </a:r>
            <a:r>
              <a:rPr lang="en-US" dirty="0" err="1"/>
              <a:t>transesterifikace</a:t>
            </a:r>
            <a:r>
              <a:rPr lang="en-US" dirty="0"/>
              <a:t>.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3C0E2EC-C37C-456E-85DB-C25EB17CF12E}"/>
              </a:ext>
            </a:extLst>
          </p:cNvPr>
          <p:cNvSpPr/>
          <p:nvPr/>
        </p:nvSpPr>
        <p:spPr>
          <a:xfrm>
            <a:off x="347002" y="4802860"/>
            <a:ext cx="79388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používána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palivo</a:t>
            </a:r>
            <a:r>
              <a:rPr lang="en-US" dirty="0"/>
              <a:t> bez </a:t>
            </a:r>
            <a:r>
              <a:rPr lang="en-US" dirty="0" err="1"/>
              <a:t>jakékoliv</a:t>
            </a:r>
            <a:r>
              <a:rPr lang="en-US" dirty="0"/>
              <a:t> </a:t>
            </a:r>
            <a:r>
              <a:rPr lang="en-US" dirty="0" err="1"/>
              <a:t>úpravy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vznětovém</a:t>
            </a:r>
            <a:r>
              <a:rPr lang="en-US" dirty="0"/>
              <a:t> </a:t>
            </a:r>
            <a:r>
              <a:rPr lang="en-US" dirty="0" err="1"/>
              <a:t>motoru</a:t>
            </a:r>
            <a:r>
              <a:rPr lang="en-US" dirty="0"/>
              <a:t> (</a:t>
            </a:r>
            <a:r>
              <a:rPr lang="en-US" dirty="0" err="1"/>
              <a:t>dieselu</a:t>
            </a:r>
            <a:r>
              <a:rPr lang="en-US" dirty="0"/>
              <a:t>). V </a:t>
            </a:r>
            <a:r>
              <a:rPr lang="en-US" dirty="0" err="1"/>
              <a:t>dnešní</a:t>
            </a:r>
            <a:r>
              <a:rPr lang="en-US" dirty="0"/>
              <a:t> </a:t>
            </a:r>
            <a:r>
              <a:rPr lang="en-US" dirty="0" err="1"/>
              <a:t>době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výrobci</a:t>
            </a:r>
            <a:r>
              <a:rPr lang="en-US" dirty="0"/>
              <a:t> </a:t>
            </a:r>
            <a:r>
              <a:rPr lang="en-US" dirty="0" err="1"/>
              <a:t>povinně</a:t>
            </a:r>
            <a:r>
              <a:rPr lang="en-US" dirty="0"/>
              <a:t> </a:t>
            </a:r>
            <a:r>
              <a:rPr lang="en-US" dirty="0" err="1"/>
              <a:t>přimíchat</a:t>
            </a:r>
            <a:r>
              <a:rPr lang="en-US" dirty="0"/>
              <a:t> 5 % </a:t>
            </a:r>
            <a:r>
              <a:rPr lang="en-US" dirty="0" err="1"/>
              <a:t>bionafty</a:t>
            </a:r>
            <a:r>
              <a:rPr lang="en-US" dirty="0"/>
              <a:t> do </a:t>
            </a:r>
            <a:r>
              <a:rPr lang="en-US" dirty="0" err="1"/>
              <a:t>nafty</a:t>
            </a:r>
            <a:r>
              <a:rPr lang="en-US" dirty="0"/>
              <a:t> </a:t>
            </a:r>
            <a:r>
              <a:rPr lang="en-US" dirty="0" err="1"/>
              <a:t>vyrobené</a:t>
            </a:r>
            <a:r>
              <a:rPr lang="en-US" dirty="0"/>
              <a:t> z ropy.</a:t>
            </a:r>
            <a:endParaRPr lang="cs-CZ" dirty="0"/>
          </a:p>
          <a:p>
            <a:r>
              <a:rPr lang="cs-CZ" dirty="0"/>
              <a:t>    </a:t>
            </a:r>
            <a:r>
              <a:rPr lang="en-US" dirty="0" err="1"/>
              <a:t>Bionaftu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vyrábět</a:t>
            </a:r>
            <a:r>
              <a:rPr lang="en-US" dirty="0"/>
              <a:t> z </a:t>
            </a:r>
            <a:r>
              <a:rPr lang="en-US" dirty="0" err="1"/>
              <a:t>jakéhokoliv</a:t>
            </a:r>
            <a:r>
              <a:rPr lang="en-US" dirty="0"/>
              <a:t> </a:t>
            </a:r>
            <a:r>
              <a:rPr lang="en-US" dirty="0" err="1"/>
              <a:t>rostlinného</a:t>
            </a:r>
            <a:r>
              <a:rPr lang="en-US" dirty="0"/>
              <a:t> </a:t>
            </a:r>
            <a:r>
              <a:rPr lang="en-US" dirty="0" err="1"/>
              <a:t>oleje</a:t>
            </a:r>
            <a:r>
              <a:rPr lang="en-US" dirty="0"/>
              <a:t> (</a:t>
            </a:r>
            <a:r>
              <a:rPr lang="en-US" dirty="0" err="1"/>
              <a:t>řepkový</a:t>
            </a:r>
            <a:r>
              <a:rPr lang="en-US" dirty="0"/>
              <a:t>, </a:t>
            </a:r>
            <a:r>
              <a:rPr lang="en-US" dirty="0" err="1"/>
              <a:t>slunečnicový</a:t>
            </a:r>
            <a:r>
              <a:rPr lang="en-US" dirty="0"/>
              <a:t>, </a:t>
            </a:r>
            <a:r>
              <a:rPr lang="en-US" dirty="0" err="1"/>
              <a:t>sojový</a:t>
            </a:r>
            <a:r>
              <a:rPr lang="en-US" dirty="0"/>
              <a:t>, </a:t>
            </a:r>
            <a:r>
              <a:rPr lang="en-US" dirty="0" err="1"/>
              <a:t>použité</a:t>
            </a:r>
            <a:r>
              <a:rPr lang="en-US" dirty="0"/>
              <a:t> </a:t>
            </a:r>
            <a:r>
              <a:rPr lang="en-US" dirty="0" err="1"/>
              <a:t>fritovací</a:t>
            </a:r>
            <a:r>
              <a:rPr lang="en-US" dirty="0"/>
              <a:t> </a:t>
            </a:r>
            <a:r>
              <a:rPr lang="en-US" dirty="0" err="1"/>
              <a:t>oleje</a:t>
            </a:r>
            <a:r>
              <a:rPr lang="en-US" dirty="0"/>
              <a:t> …). V </a:t>
            </a:r>
            <a:r>
              <a:rPr lang="en-US" dirty="0" err="1"/>
              <a:t>České</a:t>
            </a:r>
            <a:r>
              <a:rPr lang="en-US" dirty="0"/>
              <a:t> </a:t>
            </a:r>
            <a:r>
              <a:rPr lang="en-US" dirty="0" err="1"/>
              <a:t>republice</a:t>
            </a:r>
            <a:r>
              <a:rPr lang="en-US" dirty="0"/>
              <a:t> se </a:t>
            </a:r>
            <a:r>
              <a:rPr lang="en-US" dirty="0" err="1"/>
              <a:t>nejčastěji</a:t>
            </a:r>
            <a:r>
              <a:rPr lang="en-US" dirty="0"/>
              <a:t> </a:t>
            </a:r>
            <a:r>
              <a:rPr lang="en-US" dirty="0" err="1"/>
              <a:t>používá</a:t>
            </a:r>
            <a:r>
              <a:rPr lang="en-US" dirty="0"/>
              <a:t> k </a:t>
            </a:r>
            <a:r>
              <a:rPr lang="en-US" dirty="0" err="1"/>
              <a:t>výrobě</a:t>
            </a:r>
            <a:r>
              <a:rPr lang="en-US" dirty="0"/>
              <a:t> </a:t>
            </a:r>
            <a:r>
              <a:rPr lang="en-US" dirty="0" err="1"/>
              <a:t>olej</a:t>
            </a:r>
            <a:r>
              <a:rPr lang="en-US" dirty="0"/>
              <a:t> </a:t>
            </a:r>
            <a:r>
              <a:rPr lang="en-US" dirty="0" err="1"/>
              <a:t>získaný</a:t>
            </a:r>
            <a:r>
              <a:rPr lang="en-US" dirty="0"/>
              <a:t> z </a:t>
            </a:r>
            <a:r>
              <a:rPr lang="en-US" dirty="0" err="1"/>
              <a:t>řepky</a:t>
            </a:r>
            <a:r>
              <a:rPr lang="en-US" dirty="0"/>
              <a:t> </a:t>
            </a:r>
            <a:r>
              <a:rPr lang="en-US" dirty="0" err="1"/>
              <a:t>olejné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031057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C1A6C7CF-C2F5-4EED-B558-5D388862E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02" y="615295"/>
            <a:ext cx="7837796" cy="562741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92F22FF-DBAB-4B10-A3E6-48D3654CA690}"/>
              </a:ext>
            </a:extLst>
          </p:cNvPr>
          <p:cNvSpPr txBox="1"/>
          <p:nvPr/>
        </p:nvSpPr>
        <p:spPr>
          <a:xfrm>
            <a:off x="410817" y="4439478"/>
            <a:ext cx="3277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Problémy</a:t>
            </a:r>
            <a:r>
              <a:rPr lang="cs-CZ" dirty="0"/>
              <a:t>:</a:t>
            </a:r>
          </a:p>
          <a:p>
            <a:pPr marL="285750" indent="-285750">
              <a:buFontTx/>
              <a:buChar char="-"/>
            </a:pPr>
            <a:r>
              <a:rPr lang="cs-CZ" dirty="0"/>
              <a:t>omezená trvanlivost, žluknutí.</a:t>
            </a:r>
          </a:p>
          <a:p>
            <a:pPr marL="285750" indent="-285750">
              <a:buFontTx/>
              <a:buChar char="-"/>
            </a:pPr>
            <a:r>
              <a:rPr lang="cs-CZ" dirty="0"/>
              <a:t>poškozování motorů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250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A15-B15D-4E2D-AE7D-08CA11A2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792" y="1995143"/>
            <a:ext cx="5257800" cy="1325563"/>
          </a:xfrm>
        </p:spPr>
        <p:txBody>
          <a:bodyPr/>
          <a:lstStyle/>
          <a:p>
            <a:r>
              <a:rPr lang="en-US" dirty="0"/>
              <a:t>V</a:t>
            </a:r>
            <a:r>
              <a:rPr lang="cs-CZ" dirty="0"/>
              <a:t>ý</a:t>
            </a:r>
            <a:r>
              <a:rPr lang="en-US" dirty="0" err="1"/>
              <a:t>roba</a:t>
            </a:r>
            <a:r>
              <a:rPr lang="cs-CZ" dirty="0"/>
              <a:t> paliv z CO</a:t>
            </a:r>
            <a:r>
              <a:rPr lang="cs-CZ" baseline="-25000" dirty="0"/>
              <a:t>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6354055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B4D02D-CCCA-411D-85AB-861C4DC7F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536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Zachycování CO</a:t>
            </a:r>
            <a:r>
              <a:rPr lang="cs-CZ" sz="2800" b="1" baseline="-25000" dirty="0">
                <a:latin typeface="+mn-lt"/>
              </a:rPr>
              <a:t>2</a:t>
            </a:r>
            <a:r>
              <a:rPr lang="cs-CZ" sz="2800" b="1" dirty="0">
                <a:latin typeface="+mn-lt"/>
              </a:rPr>
              <a:t> v </a:t>
            </a:r>
            <a:r>
              <a:rPr lang="cs-CZ" sz="2800" b="1" dirty="0" err="1">
                <a:latin typeface="+mn-lt"/>
              </a:rPr>
              <a:t>ethanolaminu</a:t>
            </a:r>
            <a:endParaRPr lang="en-US" sz="2800" b="1" dirty="0"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58AE5E-6D53-4BCE-B6A2-996F11198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104" y="2821245"/>
            <a:ext cx="8223906" cy="36716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5A8686B-CDEF-4FE5-B1B0-6544FEF8D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97" y="1773236"/>
            <a:ext cx="7594654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705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23EF5875-6769-4DF8-BBD5-049E9070D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6" y="598483"/>
            <a:ext cx="10349948" cy="584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476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0D965-DEEA-45C3-8F60-B320309C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Výroba methanu z</a:t>
            </a:r>
            <a:r>
              <a:rPr lang="en-US" sz="2800" b="1" dirty="0">
                <a:latin typeface="+mn-lt"/>
              </a:rPr>
              <a:t> CO</a:t>
            </a:r>
            <a:r>
              <a:rPr lang="en-US" sz="2800" b="1" baseline="-25000" dirty="0">
                <a:latin typeface="+mn-lt"/>
              </a:rPr>
              <a:t>2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FC14C6B-305C-4945-BE9A-DCAE49292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4748" y="1370177"/>
            <a:ext cx="4010025" cy="71465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30C7C4B-761F-4371-ACD2-CAB17606E2FC}"/>
              </a:ext>
            </a:extLst>
          </p:cNvPr>
          <p:cNvSpPr txBox="1"/>
          <p:nvPr/>
        </p:nvSpPr>
        <p:spPr>
          <a:xfrm>
            <a:off x="649357" y="1358174"/>
            <a:ext cx="35318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Sabatierova</a:t>
            </a:r>
            <a:r>
              <a:rPr lang="cs-CZ" b="1" dirty="0"/>
              <a:t> reakce</a:t>
            </a:r>
            <a:r>
              <a:rPr lang="cs-CZ" dirty="0"/>
              <a:t>: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Katalyzátor: Ni, později </a:t>
            </a:r>
            <a:r>
              <a:rPr lang="cs-CZ" dirty="0" err="1"/>
              <a:t>Ru</a:t>
            </a:r>
            <a:r>
              <a:rPr lang="cs-CZ" dirty="0"/>
              <a:t> na Al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3</a:t>
            </a:r>
            <a:endParaRPr lang="en-US" baseline="-250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34D28F7-B27D-43BC-BC43-AB03E4B9C2B9}"/>
              </a:ext>
            </a:extLst>
          </p:cNvPr>
          <p:cNvSpPr/>
          <p:nvPr/>
        </p:nvSpPr>
        <p:spPr>
          <a:xfrm>
            <a:off x="563377" y="2722445"/>
            <a:ext cx="11178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cs-CZ" dirty="0"/>
              <a:t>se získává ze vzduchu nebo odpadního plynu z pyrolýzy fosilních paliv nebo biomasy</a:t>
            </a:r>
            <a:r>
              <a:rPr lang="en-US" dirty="0"/>
              <a:t> </a:t>
            </a:r>
            <a:r>
              <a:rPr lang="cs-CZ" dirty="0"/>
              <a:t>zachycením v </a:t>
            </a:r>
            <a:r>
              <a:rPr lang="en-US" dirty="0"/>
              <a:t>amine</a:t>
            </a:r>
            <a:r>
              <a:rPr lang="cs-CZ" dirty="0"/>
              <a:t>ch.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2986B60-F473-411C-8BC2-46169C730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74" y="3258384"/>
            <a:ext cx="6867674" cy="338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349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6DF4E-0385-4D4D-945A-596479B5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771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Výroba methanolu</a:t>
            </a:r>
            <a:endParaRPr lang="en-US" sz="2800" b="1" dirty="0">
              <a:latin typeface="+mn-lt"/>
            </a:endParaRPr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B8CC089F-A76F-40DE-AE7D-9053BC6BB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43" y="2468176"/>
            <a:ext cx="5737947" cy="4065128"/>
          </a:xfrm>
          <a:prstGeom prst="rect">
            <a:avLst/>
          </a:prstGeom>
        </p:spPr>
      </p:pic>
      <p:pic>
        <p:nvPicPr>
          <p:cNvPr id="8195" name="Picture 3" descr="Výsledek obrázku pro methanol from co2">
            <a:hlinkClick r:id="rId3"/>
            <a:extLst>
              <a:ext uri="{FF2B5EF4-FFF2-40B4-BE49-F238E27FC236}">
                <a16:creationId xmlns:a16="http://schemas.microsoft.com/office/drawing/2014/main" id="{3E7287FA-B633-4FDF-8383-FD7A8D907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914" y="518779"/>
            <a:ext cx="5527476" cy="194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2DE5311-0672-4F91-9186-D3FFE5F7FDEB}"/>
              </a:ext>
            </a:extLst>
          </p:cNvPr>
          <p:cNvSpPr txBox="1"/>
          <p:nvPr/>
        </p:nvSpPr>
        <p:spPr>
          <a:xfrm>
            <a:off x="1020418" y="1490695"/>
            <a:ext cx="295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Katalytická hydrogenace CO</a:t>
            </a:r>
            <a:r>
              <a:rPr lang="cs-CZ" baseline="-25000" dirty="0"/>
              <a:t>2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D512437-E6E8-4360-8DEE-397769911D11}"/>
              </a:ext>
            </a:extLst>
          </p:cNvPr>
          <p:cNvSpPr txBox="1"/>
          <p:nvPr/>
        </p:nvSpPr>
        <p:spPr>
          <a:xfrm>
            <a:off x="1113183" y="2463632"/>
            <a:ext cx="22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palivo</a:t>
            </a:r>
          </a:p>
          <a:p>
            <a:r>
              <a:rPr lang="cs-CZ" dirty="0"/>
              <a:t>- aditivum do benzínu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5531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9C0D9-E3CD-4C8D-AD33-D26CA08F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587" y="1756603"/>
            <a:ext cx="5416826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Enzymové technologie</a:t>
            </a:r>
            <a:br>
              <a:rPr lang="cs-CZ" b="1" dirty="0"/>
            </a:br>
            <a:r>
              <a:rPr lang="cs-CZ" b="1" dirty="0"/>
              <a:t>(využití mikroorganismů)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50682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A2F6C5-845A-4FDD-844F-48ED7894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365" y="289763"/>
            <a:ext cx="7408366" cy="76131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Biopaliva</a:t>
            </a:r>
            <a:endParaRPr lang="en-US" sz="2800" b="1" dirty="0">
              <a:latin typeface="+mn-lt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84D2B5F-7A3C-4111-A814-BF12850BECED}"/>
              </a:ext>
            </a:extLst>
          </p:cNvPr>
          <p:cNvSpPr/>
          <p:nvPr/>
        </p:nvSpPr>
        <p:spPr>
          <a:xfrm>
            <a:off x="482448" y="1223351"/>
            <a:ext cx="108369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Rozdělení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generací</a:t>
            </a:r>
            <a:r>
              <a:rPr lang="en-US" dirty="0"/>
              <a:t>: </a:t>
            </a:r>
          </a:p>
          <a:p>
            <a:r>
              <a:rPr lang="cs-CZ" dirty="0"/>
              <a:t>	</a:t>
            </a:r>
            <a:r>
              <a:rPr lang="en-US" u="sng" dirty="0"/>
              <a:t>1. </a:t>
            </a:r>
            <a:r>
              <a:rPr lang="en-US" u="sng" dirty="0" err="1"/>
              <a:t>generace</a:t>
            </a:r>
            <a:r>
              <a:rPr lang="en-US" u="sng" dirty="0"/>
              <a:t>: z </a:t>
            </a:r>
            <a:r>
              <a:rPr lang="en-US" u="sng" dirty="0" err="1"/>
              <a:t>polysacharidů</a:t>
            </a:r>
            <a:r>
              <a:rPr lang="en-US" u="sng" dirty="0"/>
              <a:t> a </a:t>
            </a:r>
            <a:r>
              <a:rPr lang="en-US" u="sng" dirty="0" err="1"/>
              <a:t>olejnin</a:t>
            </a:r>
            <a:r>
              <a:rPr lang="en-US" u="sng" dirty="0"/>
              <a:t> - </a:t>
            </a:r>
            <a:r>
              <a:rPr lang="en-US" u="sng" dirty="0" err="1"/>
              <a:t>mohou</a:t>
            </a:r>
            <a:r>
              <a:rPr lang="en-US" u="sng" dirty="0"/>
              <a:t> </a:t>
            </a:r>
            <a:r>
              <a:rPr lang="en-US" u="sng" dirty="0" err="1"/>
              <a:t>konkurovat</a:t>
            </a:r>
            <a:r>
              <a:rPr lang="en-US" u="sng" dirty="0"/>
              <a:t> </a:t>
            </a:r>
            <a:r>
              <a:rPr lang="en-US" u="sng" dirty="0" err="1"/>
              <a:t>výrobě</a:t>
            </a:r>
            <a:r>
              <a:rPr lang="en-US" u="sng" dirty="0"/>
              <a:t> </a:t>
            </a:r>
            <a:r>
              <a:rPr lang="en-US" u="sng" dirty="0" err="1"/>
              <a:t>potravin</a:t>
            </a:r>
            <a:endParaRPr lang="en-US" u="sng" dirty="0"/>
          </a:p>
          <a:p>
            <a:r>
              <a:rPr lang="cs-CZ" dirty="0"/>
              <a:t>	</a:t>
            </a:r>
            <a:r>
              <a:rPr lang="en-US" u="sng" dirty="0"/>
              <a:t>2. </a:t>
            </a:r>
            <a:r>
              <a:rPr lang="en-US" u="sng" dirty="0" err="1"/>
              <a:t>generace</a:t>
            </a:r>
            <a:r>
              <a:rPr lang="en-US" u="sng" dirty="0"/>
              <a:t>: z </a:t>
            </a:r>
            <a:r>
              <a:rPr lang="en-US" u="sng" dirty="0" err="1"/>
              <a:t>lignocelulozových</a:t>
            </a:r>
            <a:r>
              <a:rPr lang="en-US" u="sng" dirty="0"/>
              <a:t> </a:t>
            </a:r>
            <a:r>
              <a:rPr lang="en-US" u="sng" dirty="0" err="1"/>
              <a:t>zbytků</a:t>
            </a:r>
            <a:r>
              <a:rPr lang="en-US" u="sng" dirty="0"/>
              <a:t> (</a:t>
            </a:r>
            <a:r>
              <a:rPr lang="en-US" u="sng" dirty="0" err="1"/>
              <a:t>dendromasa</a:t>
            </a:r>
            <a:r>
              <a:rPr lang="en-US" u="sng" dirty="0"/>
              <a:t> a </a:t>
            </a:r>
            <a:r>
              <a:rPr lang="en-US" u="sng" dirty="0" err="1"/>
              <a:t>zbytková</a:t>
            </a:r>
            <a:r>
              <a:rPr lang="en-US" u="sng" dirty="0"/>
              <a:t> </a:t>
            </a:r>
            <a:r>
              <a:rPr lang="en-US" u="sng" dirty="0" err="1"/>
              <a:t>biomasa</a:t>
            </a:r>
            <a:r>
              <a:rPr lang="en-US" u="sng" dirty="0"/>
              <a:t>)</a:t>
            </a:r>
          </a:p>
          <a:p>
            <a:r>
              <a:rPr lang="cs-CZ" dirty="0"/>
              <a:t>	</a:t>
            </a:r>
            <a:r>
              <a:rPr lang="en-US" dirty="0"/>
              <a:t>3. </a:t>
            </a:r>
            <a:r>
              <a:rPr lang="en-US" dirty="0" err="1"/>
              <a:t>generace</a:t>
            </a:r>
            <a:r>
              <a:rPr lang="en-US" dirty="0"/>
              <a:t>: z </a:t>
            </a:r>
            <a:r>
              <a:rPr lang="en-US" dirty="0" err="1"/>
              <a:t>řas</a:t>
            </a:r>
            <a:r>
              <a:rPr lang="en-US" dirty="0"/>
              <a:t> a </a:t>
            </a:r>
            <a:r>
              <a:rPr lang="en-US" dirty="0" err="1"/>
              <a:t>mikroorganismů</a:t>
            </a:r>
            <a:r>
              <a:rPr lang="en-US" dirty="0"/>
              <a:t> - </a:t>
            </a:r>
            <a:r>
              <a:rPr lang="en-US" dirty="0" err="1"/>
              <a:t>průběžná</a:t>
            </a:r>
            <a:r>
              <a:rPr lang="en-US" dirty="0"/>
              <a:t> </a:t>
            </a:r>
            <a:r>
              <a:rPr lang="en-US" dirty="0" err="1"/>
              <a:t>sklizeň</a:t>
            </a:r>
            <a:endParaRPr lang="en-US" dirty="0"/>
          </a:p>
          <a:p>
            <a:r>
              <a:rPr lang="cs-CZ" dirty="0"/>
              <a:t>	</a:t>
            </a:r>
            <a:r>
              <a:rPr lang="en-US" dirty="0"/>
              <a:t>4. </a:t>
            </a:r>
            <a:r>
              <a:rPr lang="en-US" dirty="0" err="1"/>
              <a:t>generace</a:t>
            </a:r>
            <a:r>
              <a:rPr lang="en-US" dirty="0"/>
              <a:t>: </a:t>
            </a:r>
            <a:r>
              <a:rPr lang="cs-CZ" dirty="0"/>
              <a:t>využití </a:t>
            </a:r>
            <a:r>
              <a:rPr lang="en-US" dirty="0" err="1"/>
              <a:t>neobdělávateln</a:t>
            </a:r>
            <a:r>
              <a:rPr lang="cs-CZ" dirty="0"/>
              <a:t>é</a:t>
            </a:r>
            <a:r>
              <a:rPr lang="en-US" dirty="0"/>
              <a:t> </a:t>
            </a:r>
            <a:r>
              <a:rPr lang="en-US" dirty="0" err="1"/>
              <a:t>půd</a:t>
            </a:r>
            <a:r>
              <a:rPr lang="cs-CZ" dirty="0"/>
              <a:t>y</a:t>
            </a:r>
            <a:r>
              <a:rPr lang="en-US" dirty="0"/>
              <a:t>, </a:t>
            </a:r>
            <a:r>
              <a:rPr lang="cs-CZ" dirty="0"/>
              <a:t>technologie </a:t>
            </a:r>
            <a:r>
              <a:rPr lang="en-US" dirty="0"/>
              <a:t>bez </a:t>
            </a:r>
            <a:r>
              <a:rPr lang="en-US" dirty="0" err="1"/>
              <a:t>nutnosti</a:t>
            </a:r>
            <a:r>
              <a:rPr lang="en-US" dirty="0"/>
              <a:t> </a:t>
            </a:r>
            <a:r>
              <a:rPr lang="en-US" dirty="0" err="1"/>
              <a:t>destrukce</a:t>
            </a:r>
            <a:r>
              <a:rPr lang="en-US" dirty="0"/>
              <a:t> </a:t>
            </a:r>
            <a:r>
              <a:rPr lang="en-US" dirty="0" err="1"/>
              <a:t>biomasy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CD2C64-8CDF-429D-9950-8A03250BE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42" y="3138018"/>
            <a:ext cx="6149794" cy="34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480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153" y="3429000"/>
            <a:ext cx="4778629" cy="319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642" y="235589"/>
            <a:ext cx="3048000" cy="249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Zobrazit zdrojový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39881"/>
            <a:ext cx="4457563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48F98D6-62C4-44BE-B458-07683AD506EB}"/>
              </a:ext>
            </a:extLst>
          </p:cNvPr>
          <p:cNvSpPr txBox="1"/>
          <p:nvPr/>
        </p:nvSpPr>
        <p:spPr>
          <a:xfrm>
            <a:off x="326774" y="384312"/>
            <a:ext cx="6235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Tvorba methanu anaerobním mikrobiálním rozkladem celulózy</a:t>
            </a:r>
            <a:endParaRPr lang="en-US" sz="28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7F04746-3E40-401B-9EDA-064F85ABBF3D}"/>
              </a:ext>
            </a:extLst>
          </p:cNvPr>
          <p:cNvSpPr txBox="1"/>
          <p:nvPr/>
        </p:nvSpPr>
        <p:spPr>
          <a:xfrm>
            <a:off x="1020417" y="1749287"/>
            <a:ext cx="323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v trávicím systému přežvýkavců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29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země, exteriér, plot, lavice&#10;&#10;Popis byl vytvořen automaticky">
            <a:extLst>
              <a:ext uri="{FF2B5EF4-FFF2-40B4-BE49-F238E27FC236}">
                <a16:creationId xmlns:a16="http://schemas.microsoft.com/office/drawing/2014/main" id="{949DA37E-98C4-408B-BB2F-AE2F2E6DF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704" y="2711105"/>
            <a:ext cx="5086589" cy="3814941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E7FB416-A8BB-428D-B435-10D7651297B1}"/>
              </a:ext>
            </a:extLst>
          </p:cNvPr>
          <p:cNvSpPr/>
          <p:nvPr/>
        </p:nvSpPr>
        <p:spPr>
          <a:xfrm>
            <a:off x="178904" y="331954"/>
            <a:ext cx="118341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Kreosot</a:t>
            </a:r>
            <a:r>
              <a:rPr lang="en-US" b="1" dirty="0"/>
              <a:t> z </a:t>
            </a:r>
            <a:r>
              <a:rPr lang="en-US" b="1" dirty="0" err="1"/>
              <a:t>uhelného</a:t>
            </a:r>
            <a:r>
              <a:rPr lang="en-US" b="1" dirty="0"/>
              <a:t> </a:t>
            </a:r>
            <a:r>
              <a:rPr lang="en-US" b="1" dirty="0" err="1"/>
              <a:t>dehtu</a:t>
            </a:r>
            <a:r>
              <a:rPr lang="en-US" b="1" dirty="0"/>
              <a:t> </a:t>
            </a:r>
            <a:r>
              <a:rPr lang="en-US" dirty="0"/>
              <a:t>je </a:t>
            </a:r>
            <a:r>
              <a:rPr lang="en-US" dirty="0" err="1"/>
              <a:t>kalná</a:t>
            </a:r>
            <a:r>
              <a:rPr lang="en-US" dirty="0"/>
              <a:t>, </a:t>
            </a:r>
            <a:r>
              <a:rPr lang="en-US" dirty="0" err="1"/>
              <a:t>olejovitá</a:t>
            </a:r>
            <a:r>
              <a:rPr lang="en-US" dirty="0"/>
              <a:t> </a:t>
            </a:r>
            <a:r>
              <a:rPr lang="en-US" dirty="0" err="1"/>
              <a:t>kapalina</a:t>
            </a:r>
            <a:r>
              <a:rPr lang="en-US" dirty="0"/>
              <a:t> </a:t>
            </a:r>
            <a:r>
              <a:rPr lang="en-US" dirty="0" err="1"/>
              <a:t>typicky</a:t>
            </a:r>
            <a:r>
              <a:rPr lang="en-US" dirty="0"/>
              <a:t> </a:t>
            </a:r>
            <a:r>
              <a:rPr lang="en-US" dirty="0" err="1"/>
              <a:t>jantarové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černé</a:t>
            </a:r>
            <a:r>
              <a:rPr lang="en-US" dirty="0"/>
              <a:t> </a:t>
            </a:r>
            <a:r>
              <a:rPr lang="en-US" dirty="0" err="1"/>
              <a:t>barvy</a:t>
            </a:r>
            <a:r>
              <a:rPr lang="en-US" dirty="0"/>
              <a:t>. </a:t>
            </a:r>
            <a:r>
              <a:rPr lang="en-US" dirty="0" err="1"/>
              <a:t>Destiluje</a:t>
            </a:r>
            <a:r>
              <a:rPr lang="en-US" dirty="0"/>
              <a:t> se ze </a:t>
            </a:r>
            <a:r>
              <a:rPr lang="en-US" dirty="0" err="1"/>
              <a:t>surového</a:t>
            </a:r>
            <a:r>
              <a:rPr lang="en-US" dirty="0"/>
              <a:t> </a:t>
            </a:r>
            <a:r>
              <a:rPr lang="en-US" dirty="0" err="1"/>
              <a:t>koksárenského</a:t>
            </a:r>
            <a:r>
              <a:rPr lang="en-US" dirty="0"/>
              <a:t> </a:t>
            </a:r>
            <a:r>
              <a:rPr lang="en-US" dirty="0" err="1"/>
              <a:t>dehtu</a:t>
            </a:r>
            <a:r>
              <a:rPr lang="en-US" dirty="0"/>
              <a:t> a je </a:t>
            </a:r>
            <a:r>
              <a:rPr lang="en-US" dirty="0" err="1"/>
              <a:t>tvořen</a:t>
            </a:r>
            <a:r>
              <a:rPr lang="en-US" dirty="0"/>
              <a:t> </a:t>
            </a:r>
            <a:r>
              <a:rPr lang="en-US" dirty="0" err="1"/>
              <a:t>především</a:t>
            </a:r>
            <a:r>
              <a:rPr lang="en-US" dirty="0"/>
              <a:t> </a:t>
            </a:r>
            <a:r>
              <a:rPr lang="en-US" dirty="0" err="1"/>
              <a:t>polycyklickými</a:t>
            </a:r>
            <a:r>
              <a:rPr lang="en-US" dirty="0"/>
              <a:t> </a:t>
            </a:r>
            <a:r>
              <a:rPr lang="en-US" dirty="0" err="1"/>
              <a:t>aromatickými</a:t>
            </a:r>
            <a:r>
              <a:rPr lang="en-US" dirty="0"/>
              <a:t> </a:t>
            </a:r>
            <a:r>
              <a:rPr lang="en-US" dirty="0" err="1"/>
              <a:t>uhlovodíky</a:t>
            </a:r>
            <a:r>
              <a:rPr lang="en-US" dirty="0"/>
              <a:t> (PAU, PAH), ale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fenoly</a:t>
            </a:r>
            <a:r>
              <a:rPr lang="en-US" dirty="0"/>
              <a:t> a </a:t>
            </a:r>
            <a:r>
              <a:rPr lang="en-US" dirty="0" err="1"/>
              <a:t>kresoly</a:t>
            </a:r>
            <a:r>
              <a:rPr lang="en-US" dirty="0"/>
              <a:t>. </a:t>
            </a:r>
            <a:endParaRPr lang="cs-CZ" dirty="0"/>
          </a:p>
          <a:p>
            <a:endParaRPr lang="cs-CZ" dirty="0"/>
          </a:p>
          <a:p>
            <a:r>
              <a:rPr lang="en-US" dirty="0" err="1"/>
              <a:t>Převažujícím</a:t>
            </a:r>
            <a:r>
              <a:rPr lang="en-US" dirty="0"/>
              <a:t> </a:t>
            </a:r>
            <a:r>
              <a:rPr lang="en-US" dirty="0" err="1"/>
              <a:t>využitím</a:t>
            </a:r>
            <a:r>
              <a:rPr lang="en-US" dirty="0"/>
              <a:t> </a:t>
            </a:r>
            <a:r>
              <a:rPr lang="en-US" dirty="0" err="1"/>
              <a:t>kreosotu</a:t>
            </a:r>
            <a:r>
              <a:rPr lang="en-US" dirty="0"/>
              <a:t> je </a:t>
            </a:r>
            <a:r>
              <a:rPr lang="en-US" dirty="0" err="1"/>
              <a:t>ochrana</a:t>
            </a:r>
            <a:r>
              <a:rPr lang="en-US" dirty="0"/>
              <a:t> </a:t>
            </a:r>
            <a:r>
              <a:rPr lang="en-US" dirty="0" err="1"/>
              <a:t>sloupů</a:t>
            </a:r>
            <a:r>
              <a:rPr lang="en-US" dirty="0"/>
              <a:t> </a:t>
            </a:r>
            <a:r>
              <a:rPr lang="en-US" dirty="0" err="1"/>
              <a:t>nadzemních</a:t>
            </a:r>
            <a:r>
              <a:rPr lang="en-US" dirty="0"/>
              <a:t> </a:t>
            </a:r>
            <a:r>
              <a:rPr lang="en-US" dirty="0" err="1"/>
              <a:t>vedení</a:t>
            </a:r>
            <a:r>
              <a:rPr lang="en-US" dirty="0"/>
              <a:t>, </a:t>
            </a:r>
            <a:r>
              <a:rPr lang="en-US" dirty="0" err="1"/>
              <a:t>železničních</a:t>
            </a:r>
            <a:r>
              <a:rPr lang="en-US" dirty="0"/>
              <a:t> </a:t>
            </a:r>
            <a:r>
              <a:rPr lang="en-US" dirty="0" err="1"/>
              <a:t>pražců</a:t>
            </a:r>
            <a:r>
              <a:rPr lang="en-US" dirty="0"/>
              <a:t> a </a:t>
            </a:r>
            <a:r>
              <a:rPr lang="en-US" dirty="0" err="1"/>
              <a:t>dřevěných</a:t>
            </a:r>
            <a:r>
              <a:rPr lang="en-US" dirty="0"/>
              <a:t> </a:t>
            </a:r>
            <a:r>
              <a:rPr lang="en-US" dirty="0" err="1"/>
              <a:t>mostních</a:t>
            </a:r>
            <a:r>
              <a:rPr lang="en-US" dirty="0"/>
              <a:t> </a:t>
            </a:r>
            <a:r>
              <a:rPr lang="en-US" dirty="0" err="1"/>
              <a:t>konstrukcí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hnilobě</a:t>
            </a:r>
            <a:r>
              <a:rPr lang="en-US" dirty="0"/>
              <a:t>.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karcinogenitě</a:t>
            </a:r>
            <a:r>
              <a:rPr lang="en-US" dirty="0"/>
              <a:t> </a:t>
            </a:r>
            <a:r>
              <a:rPr lang="en-US" dirty="0" err="1"/>
              <a:t>kreosotu</a:t>
            </a:r>
            <a:r>
              <a:rPr lang="en-US" dirty="0"/>
              <a:t> </a:t>
            </a:r>
            <a:r>
              <a:rPr lang="en-US" dirty="0" err="1"/>
              <a:t>zakázala</a:t>
            </a:r>
            <a:r>
              <a:rPr lang="en-US" dirty="0"/>
              <a:t> EU </a:t>
            </a:r>
            <a:r>
              <a:rPr lang="en-US" dirty="0" err="1"/>
              <a:t>prodej</a:t>
            </a:r>
            <a:r>
              <a:rPr lang="en-US" dirty="0"/>
              <a:t> </a:t>
            </a:r>
            <a:r>
              <a:rPr lang="en-US" dirty="0" err="1"/>
              <a:t>dřeva</a:t>
            </a:r>
            <a:r>
              <a:rPr lang="en-US" dirty="0"/>
              <a:t> </a:t>
            </a:r>
            <a:r>
              <a:rPr lang="en-US" dirty="0" err="1"/>
              <a:t>ošetřeného</a:t>
            </a:r>
            <a:r>
              <a:rPr lang="en-US" dirty="0"/>
              <a:t> </a:t>
            </a:r>
            <a:r>
              <a:rPr lang="en-US" dirty="0" err="1"/>
              <a:t>kreosotem</a:t>
            </a:r>
            <a:r>
              <a:rPr lang="en-US" dirty="0"/>
              <a:t> a </a:t>
            </a:r>
            <a:r>
              <a:rPr lang="en-US" dirty="0" err="1"/>
              <a:t>vyžaduje</a:t>
            </a:r>
            <a:r>
              <a:rPr lang="en-US" dirty="0"/>
              <a:t>, aby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en-US" dirty="0" err="1"/>
              <a:t>prodej</a:t>
            </a:r>
            <a:r>
              <a:rPr lang="en-US" dirty="0"/>
              <a:t> </a:t>
            </a:r>
            <a:r>
              <a:rPr lang="en-US" dirty="0" err="1"/>
              <a:t>kreosotu</a:t>
            </a:r>
            <a:r>
              <a:rPr lang="en-US" dirty="0"/>
              <a:t> </a:t>
            </a:r>
            <a:r>
              <a:rPr lang="en-US" dirty="0" err="1"/>
              <a:t>omezen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profesionální</a:t>
            </a:r>
            <a:r>
              <a:rPr lang="en-US" dirty="0"/>
              <a:t> </a:t>
            </a:r>
            <a:r>
              <a:rPr lang="en-US" dirty="0" err="1"/>
              <a:t>uživatele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52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609" y="3714952"/>
            <a:ext cx="281054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0" name="Picture 2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51" y="3600854"/>
            <a:ext cx="4622495" cy="312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36849" y="1129629"/>
            <a:ext cx="118076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Bioplyn</a:t>
            </a:r>
            <a:r>
              <a:rPr lang="cs-CZ" dirty="0">
                <a:cs typeface="Arial" panose="020B0604020202020204" pitchFamily="34" charset="0"/>
              </a:rPr>
              <a:t> je plyn produkovaný během anaerobní digesce organických materiálů a skládající se zejména z </a:t>
            </a:r>
            <a:r>
              <a:rPr lang="cs-CZ" dirty="0" err="1">
                <a:cs typeface="Arial" panose="020B0604020202020204" pitchFamily="34" charset="0"/>
              </a:rPr>
              <a:t>methanu</a:t>
            </a:r>
            <a:r>
              <a:rPr lang="cs-CZ" dirty="0">
                <a:cs typeface="Arial" panose="020B0604020202020204" pitchFamily="34" charset="0"/>
              </a:rPr>
              <a:t> (CH</a:t>
            </a:r>
            <a:r>
              <a:rPr lang="cs-CZ" baseline="-25000" dirty="0">
                <a:cs typeface="Arial" panose="020B0604020202020204" pitchFamily="34" charset="0"/>
              </a:rPr>
              <a:t>4</a:t>
            </a:r>
            <a:r>
              <a:rPr lang="cs-CZ" dirty="0">
                <a:cs typeface="Arial" panose="020B0604020202020204" pitchFamily="34" charset="0"/>
              </a:rPr>
              <a:t>) a oxidu uhličitého (CO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).</a:t>
            </a: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cs-CZ" dirty="0">
                <a:cs typeface="Arial" panose="020B0604020202020204" pitchFamily="34" charset="0"/>
              </a:rPr>
              <a:t>Výskyt</a:t>
            </a:r>
          </a:p>
          <a:p>
            <a:r>
              <a:rPr lang="cs-CZ" dirty="0">
                <a:cs typeface="Arial" panose="020B0604020202020204" pitchFamily="34" charset="0"/>
              </a:rPr>
              <a:t>- v přirozených prostředích (mokřady, sedimenty, trávící ústrojí - zejména u přežvýkavců)</a:t>
            </a:r>
          </a:p>
          <a:p>
            <a:r>
              <a:rPr lang="cs-CZ" dirty="0">
                <a:cs typeface="Arial" panose="020B0604020202020204" pitchFamily="34" charset="0"/>
              </a:rPr>
              <a:t>- v zemědělských prostředích (rýžová pole, uskladnění hnoje a kejdy)</a:t>
            </a:r>
          </a:p>
          <a:p>
            <a:r>
              <a:rPr lang="cs-CZ" dirty="0">
                <a:cs typeface="Arial" panose="020B0604020202020204" pitchFamily="34" charset="0"/>
              </a:rPr>
              <a:t>- v odpadovém hospodářství (na skládkách odpadů - skládkový plyn, na anaerobních čistírnách odpadních vod (ČOV), v </a:t>
            </a:r>
            <a:r>
              <a:rPr lang="cs-CZ" b="1" dirty="0">
                <a:cs typeface="Arial" panose="020B0604020202020204" pitchFamily="34" charset="0"/>
              </a:rPr>
              <a:t>bioplynových stanicích</a:t>
            </a:r>
            <a:r>
              <a:rPr lang="cs-CZ" dirty="0">
                <a:cs typeface="Arial" panose="020B0604020202020204" pitchFamily="34" charset="0"/>
              </a:rPr>
              <a:t>).</a:t>
            </a:r>
          </a:p>
          <a:p>
            <a:r>
              <a:rPr lang="cs-CZ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47D2820-C48A-4563-BB99-761CDADB9825}"/>
              </a:ext>
            </a:extLst>
          </p:cNvPr>
          <p:cNvSpPr/>
          <p:nvPr/>
        </p:nvSpPr>
        <p:spPr>
          <a:xfrm>
            <a:off x="688854" y="432895"/>
            <a:ext cx="1309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Bioplyn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71864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385B32D-A0EE-427B-8DD8-4BAB3A84CF9E}"/>
              </a:ext>
            </a:extLst>
          </p:cNvPr>
          <p:cNvSpPr/>
          <p:nvPr/>
        </p:nvSpPr>
        <p:spPr>
          <a:xfrm>
            <a:off x="476561" y="580647"/>
            <a:ext cx="4617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00"/>
                </a:solidFill>
              </a:rPr>
              <a:t>Výroba methanolu z methanu</a:t>
            </a:r>
            <a:endParaRPr lang="en-US" sz="28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9B02761-7514-4067-BD73-E04F94B8A4A1}"/>
              </a:ext>
            </a:extLst>
          </p:cNvPr>
          <p:cNvSpPr/>
          <p:nvPr/>
        </p:nvSpPr>
        <p:spPr>
          <a:xfrm>
            <a:off x="304799" y="1397675"/>
            <a:ext cx="11675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cs-CZ" dirty="0"/>
              <a:t>Technologie využívá </a:t>
            </a:r>
            <a:r>
              <a:rPr lang="en-US" dirty="0" err="1"/>
              <a:t>methanotro</a:t>
            </a:r>
            <a:r>
              <a:rPr lang="cs-CZ" dirty="0" err="1"/>
              <a:t>fní</a:t>
            </a:r>
            <a:r>
              <a:rPr lang="cs-CZ" dirty="0"/>
              <a:t> </a:t>
            </a:r>
            <a:r>
              <a:rPr lang="cs-CZ" dirty="0" err="1"/>
              <a:t>enzy</a:t>
            </a:r>
            <a:r>
              <a:rPr lang="en-US" dirty="0"/>
              <a:t>m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cs-CZ" dirty="0"/>
              <a:t>které</a:t>
            </a:r>
            <a:r>
              <a:rPr lang="en-US" dirty="0"/>
              <a:t> </a:t>
            </a:r>
            <a:r>
              <a:rPr lang="cs-CZ" dirty="0"/>
              <a:t>oxidují</a:t>
            </a:r>
            <a:r>
              <a:rPr lang="en-US" dirty="0"/>
              <a:t> </a:t>
            </a:r>
            <a:r>
              <a:rPr lang="en-US" dirty="0" err="1"/>
              <a:t>methan</a:t>
            </a:r>
            <a:r>
              <a:rPr lang="cs-CZ" dirty="0"/>
              <a:t> na </a:t>
            </a:r>
            <a:r>
              <a:rPr lang="en-US" dirty="0"/>
              <a:t>methanol</a:t>
            </a:r>
            <a:r>
              <a:rPr lang="cs-CZ" dirty="0"/>
              <a:t> (</a:t>
            </a:r>
            <a:r>
              <a:rPr lang="en-US" dirty="0" err="1"/>
              <a:t>methan</a:t>
            </a:r>
            <a:r>
              <a:rPr lang="en-US" dirty="0"/>
              <a:t> </a:t>
            </a:r>
            <a:r>
              <a:rPr lang="en-US" dirty="0" err="1"/>
              <a:t>monooxygen</a:t>
            </a:r>
            <a:r>
              <a:rPr lang="cs-CZ" dirty="0" err="1"/>
              <a:t>ázy</a:t>
            </a:r>
            <a:r>
              <a:rPr lang="cs-CZ" dirty="0"/>
              <a:t>):</a:t>
            </a:r>
            <a:endParaRPr lang="en-US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8EDFF0F-6D25-4FDF-BC7B-D1392B0033B3}"/>
              </a:ext>
            </a:extLst>
          </p:cNvPr>
          <p:cNvSpPr/>
          <p:nvPr/>
        </p:nvSpPr>
        <p:spPr>
          <a:xfrm>
            <a:off x="954885" y="2216261"/>
            <a:ext cx="5378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CH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4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+ O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+ NADPH + H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+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→ CH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OH + H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O + NAD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+</a:t>
            </a:r>
            <a:endParaRPr lang="en-US" dirty="0"/>
          </a:p>
        </p:txBody>
      </p:sp>
      <p:pic>
        <p:nvPicPr>
          <p:cNvPr id="1026" name="Picture 2" descr="Methane monooxygenase and its related biomimetic models - ScienceDirect">
            <a:extLst>
              <a:ext uri="{FF2B5EF4-FFF2-40B4-BE49-F238E27FC236}">
                <a16:creationId xmlns:a16="http://schemas.microsoft.com/office/drawing/2014/main" id="{43A4DB4A-5B74-4338-A55F-96098ADE8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59" y="1937007"/>
            <a:ext cx="4299004" cy="459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quest for the particulate methane monooxygenase active site - Dalton  Transactions (RSC Publishing)">
            <a:extLst>
              <a:ext uri="{FF2B5EF4-FFF2-40B4-BE49-F238E27FC236}">
                <a16:creationId xmlns:a16="http://schemas.microsoft.com/office/drawing/2014/main" id="{D44C7F94-C85E-4080-93BE-4CCE81C26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97" y="3435370"/>
            <a:ext cx="3811684" cy="18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3610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31174-7A56-4C36-848D-4A4761FB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1960"/>
          </a:xfrm>
        </p:spPr>
        <p:txBody>
          <a:bodyPr>
            <a:normAutofit/>
          </a:bodyPr>
          <a:lstStyle/>
          <a:p>
            <a:r>
              <a:rPr lang="cs-CZ" sz="2800" b="1" dirty="0" err="1">
                <a:latin typeface="+mn-lt"/>
              </a:rPr>
              <a:t>Bioethanol</a:t>
            </a:r>
            <a:r>
              <a:rPr lang="cs-CZ" sz="2800" b="1" dirty="0">
                <a:latin typeface="+mn-lt"/>
              </a:rPr>
              <a:t> z celulózy </a:t>
            </a:r>
            <a:endParaRPr lang="en-US" sz="2800" b="1" dirty="0">
              <a:latin typeface="+mn-lt"/>
            </a:endParaRPr>
          </a:p>
        </p:txBody>
      </p:sp>
      <p:pic>
        <p:nvPicPr>
          <p:cNvPr id="8" name="Obrázek 7" descr="Obsah obrázku objekt&#10;&#10;Popis byl vytvořen automaticky">
            <a:extLst>
              <a:ext uri="{FF2B5EF4-FFF2-40B4-BE49-F238E27FC236}">
                <a16:creationId xmlns:a16="http://schemas.microsoft.com/office/drawing/2014/main" id="{C5AC463B-44B3-4D6E-A3E2-96481475E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04" y="2633623"/>
            <a:ext cx="6145696" cy="403567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84293C2-B3D1-4ED9-9F88-C8CC12B83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4529"/>
            <a:ext cx="5459896" cy="2319094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96C03005-0590-4A9D-AE74-C0C539B60854}"/>
              </a:ext>
            </a:extLst>
          </p:cNvPr>
          <p:cNvSpPr/>
          <p:nvPr/>
        </p:nvSpPr>
        <p:spPr>
          <a:xfrm>
            <a:off x="419100" y="1690688"/>
            <a:ext cx="5173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Biopalivo</a:t>
            </a:r>
            <a:r>
              <a:rPr lang="en-US" dirty="0"/>
              <a:t> </a:t>
            </a:r>
            <a:r>
              <a:rPr lang="en-US" dirty="0" err="1"/>
              <a:t>produ</a:t>
            </a:r>
            <a:r>
              <a:rPr lang="cs-CZ" dirty="0"/>
              <a:t>kované z</a:t>
            </a:r>
            <a:r>
              <a:rPr lang="en-US" dirty="0"/>
              <a:t> </a:t>
            </a:r>
            <a:r>
              <a:rPr lang="cs-CZ" dirty="0"/>
              <a:t>biomasy obsahující celulózu</a:t>
            </a:r>
            <a:r>
              <a:rPr lang="en-US" dirty="0"/>
              <a:t>.</a:t>
            </a:r>
          </a:p>
        </p:txBody>
      </p:sp>
      <p:pic>
        <p:nvPicPr>
          <p:cNvPr id="14" name="Obrázek 13" descr="Obsah obrázku text, mapa&#10;&#10;Popis byl vytvořen automaticky">
            <a:extLst>
              <a:ext uri="{FF2B5EF4-FFF2-40B4-BE49-F238E27FC236}">
                <a16:creationId xmlns:a16="http://schemas.microsoft.com/office/drawing/2014/main" id="{0B980736-F6C3-4DBB-8FF5-D7682F3B8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3" y="3635375"/>
            <a:ext cx="4505325" cy="28575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202D729-2F33-433E-887C-4CAFE1C22576}"/>
              </a:ext>
            </a:extLst>
          </p:cNvPr>
          <p:cNvSpPr/>
          <p:nvPr/>
        </p:nvSpPr>
        <p:spPr>
          <a:xfrm>
            <a:off x="419100" y="2240132"/>
            <a:ext cx="3795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2C2C2C"/>
                </a:solidFill>
                <a:latin typeface="BoosterNextFY"/>
              </a:rPr>
              <a:t>přidávaný</a:t>
            </a:r>
            <a:r>
              <a:rPr lang="en-US" dirty="0">
                <a:solidFill>
                  <a:srgbClr val="2C2C2C"/>
                </a:solidFill>
                <a:latin typeface="BoosterNextFY"/>
              </a:rPr>
              <a:t> do </a:t>
            </a:r>
            <a:r>
              <a:rPr lang="en-US" dirty="0" err="1">
                <a:solidFill>
                  <a:srgbClr val="2C2C2C"/>
                </a:solidFill>
                <a:latin typeface="BoosterNextFY"/>
              </a:rPr>
              <a:t>automobilového</a:t>
            </a:r>
            <a:r>
              <a:rPr lang="en-US" dirty="0">
                <a:solidFill>
                  <a:srgbClr val="2C2C2C"/>
                </a:solidFill>
                <a:latin typeface="BoosterNextFY"/>
              </a:rPr>
              <a:t> </a:t>
            </a:r>
            <a:r>
              <a:rPr lang="en-US" dirty="0" err="1">
                <a:solidFill>
                  <a:srgbClr val="2C2C2C"/>
                </a:solidFill>
                <a:latin typeface="BoosterNextFY"/>
              </a:rPr>
              <a:t>benzinu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0587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28737DC-BB9B-468A-9CBB-1DD1C41EE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9" y="466853"/>
            <a:ext cx="11458058" cy="61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682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9A8AF18-2F11-40EF-91A1-8CDC18CC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67" y="398948"/>
            <a:ext cx="10515600" cy="751960"/>
          </a:xfrm>
        </p:spPr>
        <p:txBody>
          <a:bodyPr>
            <a:normAutofit/>
          </a:bodyPr>
          <a:lstStyle/>
          <a:p>
            <a:r>
              <a:rPr lang="cs-CZ" sz="2800" b="1" dirty="0" err="1">
                <a:latin typeface="+mn-lt"/>
              </a:rPr>
              <a:t>Bioethanol</a:t>
            </a:r>
            <a:r>
              <a:rPr lang="cs-CZ" sz="2800" b="1" dirty="0">
                <a:latin typeface="+mn-lt"/>
              </a:rPr>
              <a:t> z kukuřičného škrobu </a:t>
            </a:r>
            <a:endParaRPr lang="en-US" sz="2800" b="1" dirty="0">
              <a:latin typeface="+mn-lt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CD58379-9A31-49D5-8E18-669520019393}"/>
              </a:ext>
            </a:extLst>
          </p:cNvPr>
          <p:cNvSpPr/>
          <p:nvPr/>
        </p:nvSpPr>
        <p:spPr>
          <a:xfrm>
            <a:off x="355267" y="2210665"/>
            <a:ext cx="3795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2C2C2C"/>
                </a:solidFill>
                <a:latin typeface="BoosterNextFY"/>
              </a:rPr>
              <a:t>přidávaný</a:t>
            </a:r>
            <a:r>
              <a:rPr lang="en-US" dirty="0">
                <a:solidFill>
                  <a:srgbClr val="2C2C2C"/>
                </a:solidFill>
                <a:latin typeface="BoosterNextFY"/>
              </a:rPr>
              <a:t> do </a:t>
            </a:r>
            <a:r>
              <a:rPr lang="en-US" dirty="0" err="1">
                <a:solidFill>
                  <a:srgbClr val="2C2C2C"/>
                </a:solidFill>
                <a:latin typeface="BoosterNextFY"/>
              </a:rPr>
              <a:t>automobilového</a:t>
            </a:r>
            <a:r>
              <a:rPr lang="en-US" dirty="0">
                <a:solidFill>
                  <a:srgbClr val="2C2C2C"/>
                </a:solidFill>
                <a:latin typeface="BoosterNextFY"/>
              </a:rPr>
              <a:t> </a:t>
            </a:r>
            <a:r>
              <a:rPr lang="en-US" dirty="0" err="1">
                <a:solidFill>
                  <a:srgbClr val="2C2C2C"/>
                </a:solidFill>
                <a:latin typeface="BoosterNextFY"/>
              </a:rPr>
              <a:t>benzinu</a:t>
            </a:r>
            <a:endParaRPr lang="en-US" dirty="0"/>
          </a:p>
        </p:txBody>
      </p:sp>
      <p:pic>
        <p:nvPicPr>
          <p:cNvPr id="9" name="Obrázek 8" descr="Obsah obrázku kukuřice, jídlo&#10;&#10;Popis byl vytvořen automaticky">
            <a:extLst>
              <a:ext uri="{FF2B5EF4-FFF2-40B4-BE49-F238E27FC236}">
                <a16:creationId xmlns:a16="http://schemas.microsoft.com/office/drawing/2014/main" id="{B5E2E681-86C3-4DFF-9F65-354DB2897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66" y="3033221"/>
            <a:ext cx="1916683" cy="1244783"/>
          </a:xfrm>
          <a:prstGeom prst="rect">
            <a:avLst/>
          </a:prstGeom>
        </p:spPr>
      </p:pic>
      <p:pic>
        <p:nvPicPr>
          <p:cNvPr id="11" name="Obrázek 10" descr="Obsah obrázku interiér, zeď, přepážka, budova&#10;&#10;Popis byl vytvořen automaticky">
            <a:extLst>
              <a:ext uri="{FF2B5EF4-FFF2-40B4-BE49-F238E27FC236}">
                <a16:creationId xmlns:a16="http://schemas.microsoft.com/office/drawing/2014/main" id="{BFE85E1C-F820-4C85-ABF1-7EEF93D95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25" y="365126"/>
            <a:ext cx="5699795" cy="637760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6188740-9A24-4DEE-95FC-D46EB564A5C5}"/>
              </a:ext>
            </a:extLst>
          </p:cNvPr>
          <p:cNvSpPr txBox="1"/>
          <p:nvPr/>
        </p:nvSpPr>
        <p:spPr>
          <a:xfrm>
            <a:off x="355267" y="1750713"/>
            <a:ext cx="3318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fermentací kukuřičného škrobu.</a:t>
            </a:r>
            <a:endParaRPr lang="en-US" dirty="0"/>
          </a:p>
        </p:txBody>
      </p:sp>
      <p:pic>
        <p:nvPicPr>
          <p:cNvPr id="14" name="Obrázek 13" descr="Obsah obrázku tráva, obloha, nákladní auto, exteriér&#10;&#10;Popis byl vytvořen automaticky">
            <a:extLst>
              <a:ext uri="{FF2B5EF4-FFF2-40B4-BE49-F238E27FC236}">
                <a16:creationId xmlns:a16="http://schemas.microsoft.com/office/drawing/2014/main" id="{535D848F-A9E1-4246-9F62-DFA3534B5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09" y="4462310"/>
            <a:ext cx="3125795" cy="21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667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9C0D9-E3CD-4C8D-AD33-D26CA08F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72" y="562073"/>
            <a:ext cx="6253211" cy="95623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+mn-lt"/>
              </a:rPr>
              <a:t>Bionafta</a:t>
            </a:r>
            <a:r>
              <a:rPr lang="cs-CZ" sz="2800" b="1" dirty="0">
                <a:latin typeface="+mn-lt"/>
              </a:rPr>
              <a:t> (</a:t>
            </a:r>
            <a:r>
              <a:rPr lang="en-US" sz="2800" b="1" dirty="0">
                <a:solidFill>
                  <a:srgbClr val="2C2C2C"/>
                </a:solidFill>
                <a:latin typeface="+mn-lt"/>
              </a:rPr>
              <a:t>FAME</a:t>
            </a:r>
            <a:r>
              <a:rPr lang="cs-CZ" sz="2800" b="1" dirty="0">
                <a:solidFill>
                  <a:srgbClr val="2C2C2C"/>
                </a:solidFill>
                <a:latin typeface="+mn-lt"/>
              </a:rPr>
              <a:t>,</a:t>
            </a:r>
            <a:r>
              <a:rPr lang="en-US" sz="2800" b="1" dirty="0">
                <a:solidFill>
                  <a:srgbClr val="2C2C2C"/>
                </a:solidFill>
                <a:latin typeface="+mn-lt"/>
              </a:rPr>
              <a:t> MEŘO</a:t>
            </a:r>
            <a:r>
              <a:rPr lang="cs-CZ" sz="2800" b="1" dirty="0">
                <a:solidFill>
                  <a:srgbClr val="2C2C2C"/>
                </a:solidFill>
                <a:latin typeface="+mn-lt"/>
              </a:rPr>
              <a:t>, </a:t>
            </a:r>
            <a:r>
              <a:rPr lang="cs-CZ" sz="2800" b="1" dirty="0" err="1">
                <a:solidFill>
                  <a:srgbClr val="2C2C2C"/>
                </a:solidFill>
                <a:latin typeface="+mn-lt"/>
              </a:rPr>
              <a:t>Biodiesel</a:t>
            </a:r>
            <a:r>
              <a:rPr lang="en-US" sz="2800" b="1" dirty="0">
                <a:solidFill>
                  <a:srgbClr val="2C2C2C"/>
                </a:solidFill>
                <a:latin typeface="+mn-lt"/>
              </a:rPr>
              <a:t>) </a:t>
            </a:r>
            <a:endParaRPr lang="en-US" sz="2800" b="1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FDE344-B890-4419-BAD1-13652F215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1" y="2618688"/>
            <a:ext cx="6253211" cy="1620624"/>
          </a:xfrm>
          <a:prstGeom prst="rect">
            <a:avLst/>
          </a:prstGeom>
        </p:spPr>
      </p:pic>
      <p:pic>
        <p:nvPicPr>
          <p:cNvPr id="11" name="Obrázek 10" descr="Obsah obrázku text, podepsat&#10;&#10;Popis byl vytvořen automaticky">
            <a:extLst>
              <a:ext uri="{FF2B5EF4-FFF2-40B4-BE49-F238E27FC236}">
                <a16:creationId xmlns:a16="http://schemas.microsoft.com/office/drawing/2014/main" id="{DED97450-7744-4E02-9982-6D778FFC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13" y="357976"/>
            <a:ext cx="2985547" cy="3445347"/>
          </a:xfrm>
          <a:prstGeom prst="rect">
            <a:avLst/>
          </a:prstGeom>
        </p:spPr>
      </p:pic>
      <p:pic>
        <p:nvPicPr>
          <p:cNvPr id="12" name="Obrázek 11" descr="Obsah obrázku tráva, strom, exteriér, obloha&#10;&#10;Popis byl vytvořen automaticky">
            <a:extLst>
              <a:ext uri="{FF2B5EF4-FFF2-40B4-BE49-F238E27FC236}">
                <a16:creationId xmlns:a16="http://schemas.microsoft.com/office/drawing/2014/main" id="{19FA449A-027A-4E2C-A718-742A1D14B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148" y="4119284"/>
            <a:ext cx="3480046" cy="2607437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3CCBCBC-2C07-47AF-96C0-8729EC460A9F}"/>
              </a:ext>
            </a:extLst>
          </p:cNvPr>
          <p:cNvSpPr/>
          <p:nvPr/>
        </p:nvSpPr>
        <p:spPr>
          <a:xfrm>
            <a:off x="347003" y="1494999"/>
            <a:ext cx="7938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Bionafta</a:t>
            </a:r>
            <a:r>
              <a:rPr lang="en-US" dirty="0"/>
              <a:t> (FAME – fatty acid methyl ester) je </a:t>
            </a:r>
            <a:r>
              <a:rPr lang="en-US" dirty="0" err="1"/>
              <a:t>ekologické</a:t>
            </a:r>
            <a:r>
              <a:rPr lang="en-US" dirty="0"/>
              <a:t> </a:t>
            </a:r>
            <a:r>
              <a:rPr lang="en-US" dirty="0" err="1"/>
              <a:t>palivo</a:t>
            </a:r>
            <a:r>
              <a:rPr lang="en-US" dirty="0"/>
              <a:t> pro </a:t>
            </a:r>
            <a:r>
              <a:rPr lang="en-US" dirty="0" err="1"/>
              <a:t>vznětové</a:t>
            </a:r>
            <a:r>
              <a:rPr lang="en-US" dirty="0"/>
              <a:t> </a:t>
            </a:r>
            <a:r>
              <a:rPr lang="en-US" dirty="0" err="1"/>
              <a:t>motory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bázi</a:t>
            </a:r>
            <a:r>
              <a:rPr lang="en-US" dirty="0"/>
              <a:t> </a:t>
            </a:r>
            <a:r>
              <a:rPr lang="en-US" dirty="0" err="1"/>
              <a:t>metylesterů</a:t>
            </a:r>
            <a:r>
              <a:rPr lang="en-US" dirty="0"/>
              <a:t> </a:t>
            </a:r>
            <a:r>
              <a:rPr lang="en-US" dirty="0" err="1"/>
              <a:t>nenasycených</a:t>
            </a:r>
            <a:r>
              <a:rPr lang="en-US" dirty="0"/>
              <a:t> </a:t>
            </a:r>
            <a:r>
              <a:rPr lang="en-US" dirty="0" err="1"/>
              <a:t>mastných</a:t>
            </a:r>
            <a:r>
              <a:rPr lang="en-US" dirty="0"/>
              <a:t> </a:t>
            </a:r>
            <a:r>
              <a:rPr lang="en-US" dirty="0" err="1"/>
              <a:t>kyselin</a:t>
            </a:r>
            <a:r>
              <a:rPr lang="en-US" dirty="0"/>
              <a:t> </a:t>
            </a:r>
            <a:r>
              <a:rPr lang="en-US" dirty="0" err="1"/>
              <a:t>rostlinného</a:t>
            </a:r>
            <a:r>
              <a:rPr lang="en-US" dirty="0"/>
              <a:t> </a:t>
            </a:r>
            <a:r>
              <a:rPr lang="en-US" dirty="0" err="1"/>
              <a:t>původu</a:t>
            </a:r>
            <a:r>
              <a:rPr lang="en-US" dirty="0"/>
              <a:t>. </a:t>
            </a:r>
            <a:r>
              <a:rPr lang="en-US" dirty="0" err="1"/>
              <a:t>Vyrábí</a:t>
            </a:r>
            <a:r>
              <a:rPr lang="en-US" dirty="0"/>
              <a:t> se </a:t>
            </a:r>
            <a:r>
              <a:rPr lang="en-US" dirty="0" err="1"/>
              <a:t>rafinačním</a:t>
            </a:r>
            <a:r>
              <a:rPr lang="en-US" dirty="0"/>
              <a:t> </a:t>
            </a:r>
            <a:r>
              <a:rPr lang="en-US" dirty="0" err="1"/>
              <a:t>procesem</a:t>
            </a:r>
            <a:r>
              <a:rPr lang="en-US" dirty="0"/>
              <a:t> </a:t>
            </a:r>
            <a:r>
              <a:rPr lang="en-US" dirty="0" err="1"/>
              <a:t>zvaným</a:t>
            </a:r>
            <a:r>
              <a:rPr lang="en-US" dirty="0"/>
              <a:t> </a:t>
            </a:r>
            <a:r>
              <a:rPr lang="en-US" dirty="0" err="1"/>
              <a:t>transesterifikace</a:t>
            </a:r>
            <a:r>
              <a:rPr lang="en-US" dirty="0"/>
              <a:t>.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3C0E2EC-C37C-456E-85DB-C25EB17CF12E}"/>
              </a:ext>
            </a:extLst>
          </p:cNvPr>
          <p:cNvSpPr/>
          <p:nvPr/>
        </p:nvSpPr>
        <p:spPr>
          <a:xfrm>
            <a:off x="347002" y="4802860"/>
            <a:ext cx="79388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používána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palivo</a:t>
            </a:r>
            <a:r>
              <a:rPr lang="en-US" dirty="0"/>
              <a:t> bez </a:t>
            </a:r>
            <a:r>
              <a:rPr lang="en-US" dirty="0" err="1"/>
              <a:t>jakékoliv</a:t>
            </a:r>
            <a:r>
              <a:rPr lang="en-US" dirty="0"/>
              <a:t> </a:t>
            </a:r>
            <a:r>
              <a:rPr lang="en-US" dirty="0" err="1"/>
              <a:t>úpravy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vznětovém</a:t>
            </a:r>
            <a:r>
              <a:rPr lang="en-US" dirty="0"/>
              <a:t> </a:t>
            </a:r>
            <a:r>
              <a:rPr lang="en-US" dirty="0" err="1"/>
              <a:t>motoru</a:t>
            </a:r>
            <a:r>
              <a:rPr lang="en-US" dirty="0"/>
              <a:t> (</a:t>
            </a:r>
            <a:r>
              <a:rPr lang="en-US" dirty="0" err="1"/>
              <a:t>dieselu</a:t>
            </a:r>
            <a:r>
              <a:rPr lang="en-US" dirty="0"/>
              <a:t>). V </a:t>
            </a:r>
            <a:r>
              <a:rPr lang="en-US" dirty="0" err="1"/>
              <a:t>dnešní</a:t>
            </a:r>
            <a:r>
              <a:rPr lang="en-US" dirty="0"/>
              <a:t> </a:t>
            </a:r>
            <a:r>
              <a:rPr lang="en-US" dirty="0" err="1"/>
              <a:t>době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výrobci</a:t>
            </a:r>
            <a:r>
              <a:rPr lang="en-US" dirty="0"/>
              <a:t> </a:t>
            </a:r>
            <a:r>
              <a:rPr lang="en-US" dirty="0" err="1"/>
              <a:t>povinně</a:t>
            </a:r>
            <a:r>
              <a:rPr lang="en-US" dirty="0"/>
              <a:t> </a:t>
            </a:r>
            <a:r>
              <a:rPr lang="en-US" dirty="0" err="1"/>
              <a:t>přimíchat</a:t>
            </a:r>
            <a:r>
              <a:rPr lang="en-US" dirty="0"/>
              <a:t> 5 % </a:t>
            </a:r>
            <a:r>
              <a:rPr lang="en-US" dirty="0" err="1"/>
              <a:t>bionafty</a:t>
            </a:r>
            <a:r>
              <a:rPr lang="en-US" dirty="0"/>
              <a:t> do </a:t>
            </a:r>
            <a:r>
              <a:rPr lang="en-US" dirty="0" err="1"/>
              <a:t>nafty</a:t>
            </a:r>
            <a:r>
              <a:rPr lang="en-US" dirty="0"/>
              <a:t> </a:t>
            </a:r>
            <a:r>
              <a:rPr lang="en-US" dirty="0" err="1"/>
              <a:t>vyrobené</a:t>
            </a:r>
            <a:r>
              <a:rPr lang="en-US" dirty="0"/>
              <a:t> z ropy.</a:t>
            </a:r>
            <a:endParaRPr lang="cs-CZ" dirty="0"/>
          </a:p>
          <a:p>
            <a:r>
              <a:rPr lang="cs-CZ" dirty="0"/>
              <a:t>    </a:t>
            </a:r>
            <a:r>
              <a:rPr lang="en-US" dirty="0" err="1"/>
              <a:t>Bionaftu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vyrábět</a:t>
            </a:r>
            <a:r>
              <a:rPr lang="en-US" dirty="0"/>
              <a:t> z </a:t>
            </a:r>
            <a:r>
              <a:rPr lang="en-US" dirty="0" err="1"/>
              <a:t>jakéhokoliv</a:t>
            </a:r>
            <a:r>
              <a:rPr lang="en-US" dirty="0"/>
              <a:t> </a:t>
            </a:r>
            <a:r>
              <a:rPr lang="en-US" dirty="0" err="1"/>
              <a:t>rostlinného</a:t>
            </a:r>
            <a:r>
              <a:rPr lang="en-US" dirty="0"/>
              <a:t> </a:t>
            </a:r>
            <a:r>
              <a:rPr lang="en-US" dirty="0" err="1"/>
              <a:t>oleje</a:t>
            </a:r>
            <a:r>
              <a:rPr lang="en-US" dirty="0"/>
              <a:t> (</a:t>
            </a:r>
            <a:r>
              <a:rPr lang="en-US" dirty="0" err="1"/>
              <a:t>řepkový</a:t>
            </a:r>
            <a:r>
              <a:rPr lang="en-US" dirty="0"/>
              <a:t>, </a:t>
            </a:r>
            <a:r>
              <a:rPr lang="en-US" dirty="0" err="1"/>
              <a:t>slunečnicový</a:t>
            </a:r>
            <a:r>
              <a:rPr lang="en-US" dirty="0"/>
              <a:t>, </a:t>
            </a:r>
            <a:r>
              <a:rPr lang="en-US" dirty="0" err="1"/>
              <a:t>sojový</a:t>
            </a:r>
            <a:r>
              <a:rPr lang="en-US" dirty="0"/>
              <a:t>, </a:t>
            </a:r>
            <a:r>
              <a:rPr lang="en-US" dirty="0" err="1"/>
              <a:t>použité</a:t>
            </a:r>
            <a:r>
              <a:rPr lang="en-US" dirty="0"/>
              <a:t> </a:t>
            </a:r>
            <a:r>
              <a:rPr lang="en-US" dirty="0" err="1"/>
              <a:t>fritovací</a:t>
            </a:r>
            <a:r>
              <a:rPr lang="en-US" dirty="0"/>
              <a:t> </a:t>
            </a:r>
            <a:r>
              <a:rPr lang="en-US" dirty="0" err="1"/>
              <a:t>oleje</a:t>
            </a:r>
            <a:r>
              <a:rPr lang="en-US" dirty="0"/>
              <a:t> …). V </a:t>
            </a:r>
            <a:r>
              <a:rPr lang="en-US" dirty="0" err="1"/>
              <a:t>České</a:t>
            </a:r>
            <a:r>
              <a:rPr lang="en-US" dirty="0"/>
              <a:t> </a:t>
            </a:r>
            <a:r>
              <a:rPr lang="en-US" dirty="0" err="1"/>
              <a:t>republice</a:t>
            </a:r>
            <a:r>
              <a:rPr lang="en-US" dirty="0"/>
              <a:t> se </a:t>
            </a:r>
            <a:r>
              <a:rPr lang="en-US" dirty="0" err="1"/>
              <a:t>nejčastěji</a:t>
            </a:r>
            <a:r>
              <a:rPr lang="en-US" dirty="0"/>
              <a:t> </a:t>
            </a:r>
            <a:r>
              <a:rPr lang="en-US" dirty="0" err="1"/>
              <a:t>používá</a:t>
            </a:r>
            <a:r>
              <a:rPr lang="en-US" dirty="0"/>
              <a:t> k </a:t>
            </a:r>
            <a:r>
              <a:rPr lang="en-US" dirty="0" err="1"/>
              <a:t>výrobě</a:t>
            </a:r>
            <a:r>
              <a:rPr lang="en-US" dirty="0"/>
              <a:t> </a:t>
            </a:r>
            <a:r>
              <a:rPr lang="en-US" dirty="0" err="1"/>
              <a:t>olej</a:t>
            </a:r>
            <a:r>
              <a:rPr lang="en-US" dirty="0"/>
              <a:t> </a:t>
            </a:r>
            <a:r>
              <a:rPr lang="en-US" dirty="0" err="1"/>
              <a:t>získaný</a:t>
            </a:r>
            <a:r>
              <a:rPr lang="en-US" dirty="0"/>
              <a:t> z </a:t>
            </a:r>
            <a:r>
              <a:rPr lang="en-US" dirty="0" err="1"/>
              <a:t>řepky</a:t>
            </a:r>
            <a:r>
              <a:rPr lang="en-US" dirty="0"/>
              <a:t> </a:t>
            </a:r>
            <a:r>
              <a:rPr lang="en-US" dirty="0" err="1"/>
              <a:t>olejné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82416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C1A6C7CF-C2F5-4EED-B558-5D388862E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02" y="615295"/>
            <a:ext cx="7837796" cy="562741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92F22FF-DBAB-4B10-A3E6-48D3654CA690}"/>
              </a:ext>
            </a:extLst>
          </p:cNvPr>
          <p:cNvSpPr txBox="1"/>
          <p:nvPr/>
        </p:nvSpPr>
        <p:spPr>
          <a:xfrm>
            <a:off x="410817" y="4439478"/>
            <a:ext cx="3277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Problémy</a:t>
            </a:r>
            <a:r>
              <a:rPr lang="cs-CZ" dirty="0"/>
              <a:t>:</a:t>
            </a:r>
          </a:p>
          <a:p>
            <a:pPr marL="285750" indent="-285750">
              <a:buFontTx/>
              <a:buChar char="-"/>
            </a:pPr>
            <a:r>
              <a:rPr lang="cs-CZ" dirty="0"/>
              <a:t>omezená trvanlivost, žluknutí.</a:t>
            </a:r>
          </a:p>
          <a:p>
            <a:pPr marL="285750" indent="-285750">
              <a:buFontTx/>
              <a:buChar char="-"/>
            </a:pPr>
            <a:r>
              <a:rPr lang="cs-CZ" dirty="0"/>
              <a:t>poškozování motorů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020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DCA15-B15D-4E2D-AE7D-08CA11A2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792" y="1995143"/>
            <a:ext cx="5257800" cy="1325563"/>
          </a:xfrm>
        </p:spPr>
        <p:txBody>
          <a:bodyPr/>
          <a:lstStyle/>
          <a:p>
            <a:r>
              <a:rPr lang="en-US" dirty="0"/>
              <a:t>V</a:t>
            </a:r>
            <a:r>
              <a:rPr lang="cs-CZ" dirty="0"/>
              <a:t>ý</a:t>
            </a:r>
            <a:r>
              <a:rPr lang="en-US" dirty="0" err="1"/>
              <a:t>roba</a:t>
            </a:r>
            <a:r>
              <a:rPr lang="cs-CZ" dirty="0"/>
              <a:t> paliv z CO</a:t>
            </a:r>
            <a:r>
              <a:rPr lang="cs-CZ" baseline="-25000" dirty="0"/>
              <a:t>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088645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B4D02D-CCCA-411D-85AB-861C4DC7F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536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Zachycování CO</a:t>
            </a:r>
            <a:r>
              <a:rPr lang="cs-CZ" sz="2800" b="1" baseline="-25000" dirty="0">
                <a:latin typeface="+mn-lt"/>
              </a:rPr>
              <a:t>2</a:t>
            </a:r>
            <a:r>
              <a:rPr lang="cs-CZ" sz="2800" b="1" dirty="0">
                <a:latin typeface="+mn-lt"/>
              </a:rPr>
              <a:t> v </a:t>
            </a:r>
            <a:r>
              <a:rPr lang="cs-CZ" sz="2800" b="1" dirty="0" err="1">
                <a:latin typeface="+mn-lt"/>
              </a:rPr>
              <a:t>ethanolaminu</a:t>
            </a:r>
            <a:endParaRPr lang="en-US" sz="2800" b="1" dirty="0"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58AE5E-6D53-4BCE-B6A2-996F11198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104" y="2821245"/>
            <a:ext cx="8223906" cy="36716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5A8686B-CDEF-4FE5-B1B0-6544FEF8D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97" y="1773236"/>
            <a:ext cx="7594654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879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23EF5875-6769-4DF8-BBD5-049E9070D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6" y="598483"/>
            <a:ext cx="10349948" cy="584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318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5082</TotalTime>
  <Words>6026</Words>
  <Application>Microsoft Office PowerPoint</Application>
  <PresentationFormat>Širokoúhlá obrazovka</PresentationFormat>
  <Paragraphs>355</Paragraphs>
  <Slides>101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101</vt:i4>
      </vt:variant>
    </vt:vector>
  </HeadingPairs>
  <TitlesOfParts>
    <vt:vector size="112" baseType="lpstr">
      <vt:lpstr>&amp;quot</vt:lpstr>
      <vt:lpstr>Arial</vt:lpstr>
      <vt:lpstr>BoosterNextFY</vt:lpstr>
      <vt:lpstr>Calibri</vt:lpstr>
      <vt:lpstr>Calibri Light</vt:lpstr>
      <vt:lpstr>Georgia</vt:lpstr>
      <vt:lpstr>Merriweather Sans</vt:lpstr>
      <vt:lpstr>Montserrat</vt:lpstr>
      <vt:lpstr>Motiv Office</vt:lpstr>
      <vt:lpstr>ChemSketch</vt:lpstr>
      <vt:lpstr>Fotografie</vt:lpstr>
      <vt:lpstr>Destilace (karbonizace) uhlí</vt:lpstr>
      <vt:lpstr>Koksovna</vt:lpstr>
      <vt:lpstr>Prezentace aplikace PowerPoint</vt:lpstr>
      <vt:lpstr>Prezentace aplikace PowerPoint</vt:lpstr>
      <vt:lpstr>Prezentace aplikace PowerPoint</vt:lpstr>
      <vt:lpstr>Destilace kamenouhelného dehtu</vt:lpstr>
      <vt:lpstr>Destilace kamenouhelného dehtu</vt:lpstr>
      <vt:lpstr>Prezentace aplikace PowerPoint</vt:lpstr>
      <vt:lpstr>Prezentace aplikace PowerPoint</vt:lpstr>
      <vt:lpstr>Nízkotepelná karbonizace (doutnění) hnědého uhlí</vt:lpstr>
      <vt:lpstr>Destruktivní hydrogenace</vt:lpstr>
      <vt:lpstr>Zplyňování uhlí</vt:lpstr>
      <vt:lpstr>Zplyňování uhlí </vt:lpstr>
      <vt:lpstr>Plynárna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Generátorový a vodní plyn</vt:lpstr>
      <vt:lpstr>Vysokopecní (kychtový) plyn</vt:lpstr>
      <vt:lpstr>Syntézní plyny (Syngas)</vt:lpstr>
      <vt:lpstr>Prezentace aplikace PowerPoint</vt:lpstr>
      <vt:lpstr>Methanol</vt:lpstr>
      <vt:lpstr>Prezentace aplikace PowerPoint</vt:lpstr>
      <vt:lpstr>Prezentace aplikace PowerPoint</vt:lpstr>
      <vt:lpstr>Prezentace aplikace PowerPoint</vt:lpstr>
      <vt:lpstr>Zpracování ropy</vt:lpstr>
      <vt:lpstr>Prezentace aplikace PowerPoint</vt:lpstr>
      <vt:lpstr>Prezentace aplikace PowerPoint</vt:lpstr>
      <vt:lpstr>Prezentace aplikace PowerPoint</vt:lpstr>
      <vt:lpstr>Prezentace aplikace PowerPoint</vt:lpstr>
      <vt:lpstr>Ropné rafinérie v ČR</vt:lpstr>
      <vt:lpstr>Prezentace aplikace PowerPoint</vt:lpstr>
      <vt:lpstr>Nafta</vt:lpstr>
      <vt:lpstr>Petrolej</vt:lpstr>
      <vt:lpstr>Mazut</vt:lpstr>
      <vt:lpstr>Asfalt</vt:lpstr>
      <vt:lpstr>Prezentace aplikace PowerPoint</vt:lpstr>
      <vt:lpstr>Parafín</vt:lpstr>
      <vt:lpstr>Krakování těžších frakcí ropy</vt:lpstr>
      <vt:lpstr>Prezentace aplikace PowerPoint</vt:lpstr>
      <vt:lpstr>Olejový plyn</vt:lpstr>
      <vt:lpstr>Parní reformování methanu</vt:lpstr>
      <vt:lpstr>Prezentace aplikace PowerPoint</vt:lpstr>
      <vt:lpstr>Dřevo a biomasa</vt:lpstr>
      <vt:lpstr>Dřevo</vt:lpstr>
      <vt:lpstr>Prezentace aplikace PowerPoint</vt:lpstr>
      <vt:lpstr>Dřevo</vt:lpstr>
      <vt:lpstr>Dřevěné pelety a brikety</vt:lpstr>
      <vt:lpstr>Kotle (kamna) na tuhá paliva</vt:lpstr>
      <vt:lpstr>Karbonizace dřeva</vt:lpstr>
      <vt:lpstr>Dehet z karbonizace borového dřeva</vt:lpstr>
      <vt:lpstr>Výroba dřevěného uhlí a dehtu</vt:lpstr>
      <vt:lpstr>Výroba dřevěného uhlí a dehtu</vt:lpstr>
      <vt:lpstr>Výroba dřevěného uhlí a dehtu</vt:lpstr>
      <vt:lpstr>Prezentace aplikace PowerPoint</vt:lpstr>
      <vt:lpstr>Prezentace aplikace PowerPoint</vt:lpstr>
      <vt:lpstr>Prezentace aplikace PowerPoint</vt:lpstr>
      <vt:lpstr>Prezentace aplikace PowerPoint</vt:lpstr>
      <vt:lpstr>Výroba syntézního plynu z biomasy (BtL)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Methanol to hydrocarbons, olefins, gasoline</vt:lpstr>
      <vt:lpstr>Prezentace aplikace PowerPoint</vt:lpstr>
      <vt:lpstr>Prezentace aplikace PowerPoint</vt:lpstr>
      <vt:lpstr>Prezentace aplikace PowerPoint</vt:lpstr>
      <vt:lpstr>Enzymové technologie (využití mikroorganismů)</vt:lpstr>
      <vt:lpstr>Biopaliva</vt:lpstr>
      <vt:lpstr>Prezentace aplikace PowerPoint</vt:lpstr>
      <vt:lpstr>Prezentace aplikace PowerPoint</vt:lpstr>
      <vt:lpstr>Prezentace aplikace PowerPoint</vt:lpstr>
      <vt:lpstr>Bioethanol z celulózy </vt:lpstr>
      <vt:lpstr>Prezentace aplikace PowerPoint</vt:lpstr>
      <vt:lpstr>Bioethanol z kukuřičného škrobu </vt:lpstr>
      <vt:lpstr>Bionafta (FAME, MEŘO, Biodiesel) </vt:lpstr>
      <vt:lpstr>Prezentace aplikace PowerPoint</vt:lpstr>
      <vt:lpstr>Výroba paliv z CO2</vt:lpstr>
      <vt:lpstr>Zachycování CO2 v ethanolaminu</vt:lpstr>
      <vt:lpstr>Prezentace aplikace PowerPoint</vt:lpstr>
      <vt:lpstr>Výroba methanu z CO2</vt:lpstr>
      <vt:lpstr>Výroba methanolu</vt:lpstr>
      <vt:lpstr>Enzymové technologie (využití mikroorganismů)</vt:lpstr>
      <vt:lpstr>Biopaliva</vt:lpstr>
      <vt:lpstr>Prezentace aplikace PowerPoint</vt:lpstr>
      <vt:lpstr>Prezentace aplikace PowerPoint</vt:lpstr>
      <vt:lpstr>Prezentace aplikace PowerPoint</vt:lpstr>
      <vt:lpstr>Bioethanol z celulózy </vt:lpstr>
      <vt:lpstr>Prezentace aplikace PowerPoint</vt:lpstr>
      <vt:lpstr>Bioethanol z kukuřičného škrobu </vt:lpstr>
      <vt:lpstr>Bionafta (FAME, MEŘO, Biodiesel) </vt:lpstr>
      <vt:lpstr>Prezentace aplikace PowerPoint</vt:lpstr>
      <vt:lpstr>Výroba paliv z CO2</vt:lpstr>
      <vt:lpstr>Zachycování CO2 v ethanolaminu</vt:lpstr>
      <vt:lpstr>Prezentace aplikace PowerPoint</vt:lpstr>
      <vt:lpstr>Výroba methanu z CO2</vt:lpstr>
      <vt:lpstr>Výroba methanolu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Lubomír Prokeš</cp:lastModifiedBy>
  <cp:revision>268</cp:revision>
  <dcterms:created xsi:type="dcterms:W3CDTF">2019-09-15T22:42:54Z</dcterms:created>
  <dcterms:modified xsi:type="dcterms:W3CDTF">2025-01-04T19:21:02Z</dcterms:modified>
</cp:coreProperties>
</file>