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4" r:id="rId3"/>
    <p:sldId id="295" r:id="rId4"/>
    <p:sldId id="296" r:id="rId5"/>
    <p:sldId id="297" r:id="rId6"/>
    <p:sldId id="298" r:id="rId7"/>
    <p:sldId id="299" r:id="rId8"/>
    <p:sldId id="300" r:id="rId9"/>
    <p:sldId id="301" r:id="rId10"/>
    <p:sldId id="302" r:id="rId11"/>
    <p:sldId id="303" r:id="rId12"/>
    <p:sldId id="304" r:id="rId13"/>
    <p:sldId id="306" r:id="rId14"/>
    <p:sldId id="305" r:id="rId15"/>
    <p:sldId id="307" r:id="rId16"/>
    <p:sldId id="316" r:id="rId17"/>
    <p:sldId id="309" r:id="rId18"/>
    <p:sldId id="308" r:id="rId19"/>
    <p:sldId id="317" r:id="rId20"/>
    <p:sldId id="322" r:id="rId21"/>
    <p:sldId id="318" r:id="rId22"/>
    <p:sldId id="310" r:id="rId23"/>
    <p:sldId id="311" r:id="rId24"/>
    <p:sldId id="312" r:id="rId25"/>
    <p:sldId id="313" r:id="rId26"/>
    <p:sldId id="314" r:id="rId27"/>
    <p:sldId id="319" r:id="rId28"/>
    <p:sldId id="320" r:id="rId29"/>
    <p:sldId id="321" r:id="rId30"/>
    <p:sldId id="323" r:id="rId31"/>
    <p:sldId id="325" r:id="rId32"/>
    <p:sldId id="326" r:id="rId33"/>
    <p:sldId id="327" r:id="rId34"/>
    <p:sldId id="315" r:id="rId3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řední sty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31"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AD13637B-14A7-4CAB-9201-3323E2EEE95F}"/>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 xmlns:a16="http://schemas.microsoft.com/office/drawing/2014/main" id="{4FB26742-E9C8-49D4-BA74-819874D3D2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 xmlns:a16="http://schemas.microsoft.com/office/drawing/2014/main" id="{748B1A03-DC8C-4790-A9AD-E270184FBC03}"/>
              </a:ext>
            </a:extLst>
          </p:cNvPr>
          <p:cNvSpPr>
            <a:spLocks noGrp="1"/>
          </p:cNvSpPr>
          <p:nvPr>
            <p:ph type="dt" sz="half" idx="10"/>
          </p:nvPr>
        </p:nvSpPr>
        <p:spPr/>
        <p:txBody>
          <a:bodyPr/>
          <a:lstStyle/>
          <a:p>
            <a:fld id="{16AB91F2-060F-41C5-8FE9-261B35BC3943}" type="datetimeFigureOut">
              <a:rPr lang="cs-CZ" smtClean="0"/>
              <a:t>11. 4. 2024</a:t>
            </a:fld>
            <a:endParaRPr lang="cs-CZ"/>
          </a:p>
        </p:txBody>
      </p:sp>
      <p:sp>
        <p:nvSpPr>
          <p:cNvPr id="5" name="Zástupný symbol pro zápatí 4">
            <a:extLst>
              <a:ext uri="{FF2B5EF4-FFF2-40B4-BE49-F238E27FC236}">
                <a16:creationId xmlns="" xmlns:a16="http://schemas.microsoft.com/office/drawing/2014/main" id="{3845EEB1-D9DB-49AA-AB9A-26787CC33D6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 xmlns:a16="http://schemas.microsoft.com/office/drawing/2014/main" id="{A19F7547-53DD-4B44-B1D1-C80FD6CDFDA0}"/>
              </a:ext>
            </a:extLst>
          </p:cNvPr>
          <p:cNvSpPr>
            <a:spLocks noGrp="1"/>
          </p:cNvSpPr>
          <p:nvPr>
            <p:ph type="sldNum" sz="quarter" idx="12"/>
          </p:nvPr>
        </p:nvSpPr>
        <p:spPr/>
        <p:txBody>
          <a:bodyPr/>
          <a:lstStyle/>
          <a:p>
            <a:fld id="{0E1FF19C-B3BB-484A-8ACA-80FBC0D0B9AF}" type="slidenum">
              <a:rPr lang="cs-CZ" smtClean="0"/>
              <a:t>‹#›</a:t>
            </a:fld>
            <a:endParaRPr lang="cs-CZ"/>
          </a:p>
        </p:txBody>
      </p:sp>
    </p:spTree>
    <p:extLst>
      <p:ext uri="{BB962C8B-B14F-4D97-AF65-F5344CB8AC3E}">
        <p14:creationId xmlns:p14="http://schemas.microsoft.com/office/powerpoint/2010/main" val="3744623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DB4442E3-5651-4BEB-B514-6FC86BEBE119}"/>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 xmlns:a16="http://schemas.microsoft.com/office/drawing/2014/main" id="{7001424C-735F-48C2-89E0-F4C2A1D7F66B}"/>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 xmlns:a16="http://schemas.microsoft.com/office/drawing/2014/main" id="{18B7A14B-915B-49D6-A4FD-A3B6801A53B1}"/>
              </a:ext>
            </a:extLst>
          </p:cNvPr>
          <p:cNvSpPr>
            <a:spLocks noGrp="1"/>
          </p:cNvSpPr>
          <p:nvPr>
            <p:ph type="dt" sz="half" idx="10"/>
          </p:nvPr>
        </p:nvSpPr>
        <p:spPr/>
        <p:txBody>
          <a:bodyPr/>
          <a:lstStyle/>
          <a:p>
            <a:fld id="{16AB91F2-060F-41C5-8FE9-261B35BC3943}" type="datetimeFigureOut">
              <a:rPr lang="cs-CZ" smtClean="0"/>
              <a:t>11. 4. 2024</a:t>
            </a:fld>
            <a:endParaRPr lang="cs-CZ"/>
          </a:p>
        </p:txBody>
      </p:sp>
      <p:sp>
        <p:nvSpPr>
          <p:cNvPr id="5" name="Zástupný symbol pro zápatí 4">
            <a:extLst>
              <a:ext uri="{FF2B5EF4-FFF2-40B4-BE49-F238E27FC236}">
                <a16:creationId xmlns="" xmlns:a16="http://schemas.microsoft.com/office/drawing/2014/main" id="{C304050C-687B-4C77-A0CE-527FE2635E8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 xmlns:a16="http://schemas.microsoft.com/office/drawing/2014/main" id="{BB8FF91E-F71F-4C4A-B89E-A93F6EBDC71F}"/>
              </a:ext>
            </a:extLst>
          </p:cNvPr>
          <p:cNvSpPr>
            <a:spLocks noGrp="1"/>
          </p:cNvSpPr>
          <p:nvPr>
            <p:ph type="sldNum" sz="quarter" idx="12"/>
          </p:nvPr>
        </p:nvSpPr>
        <p:spPr/>
        <p:txBody>
          <a:bodyPr/>
          <a:lstStyle/>
          <a:p>
            <a:fld id="{0E1FF19C-B3BB-484A-8ACA-80FBC0D0B9AF}" type="slidenum">
              <a:rPr lang="cs-CZ" smtClean="0"/>
              <a:t>‹#›</a:t>
            </a:fld>
            <a:endParaRPr lang="cs-CZ"/>
          </a:p>
        </p:txBody>
      </p:sp>
    </p:spTree>
    <p:extLst>
      <p:ext uri="{BB962C8B-B14F-4D97-AF65-F5344CB8AC3E}">
        <p14:creationId xmlns:p14="http://schemas.microsoft.com/office/powerpoint/2010/main" val="1311325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 xmlns:a16="http://schemas.microsoft.com/office/drawing/2014/main" id="{EAC8A8C6-8AB2-4F8D-B60F-A8ADC354A360}"/>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 xmlns:a16="http://schemas.microsoft.com/office/drawing/2014/main" id="{F5B874E4-E00C-4D8F-95D6-2A5789DE1DC9}"/>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 xmlns:a16="http://schemas.microsoft.com/office/drawing/2014/main" id="{867F414A-3F9D-4D54-94E6-62DC8F54B16B}"/>
              </a:ext>
            </a:extLst>
          </p:cNvPr>
          <p:cNvSpPr>
            <a:spLocks noGrp="1"/>
          </p:cNvSpPr>
          <p:nvPr>
            <p:ph type="dt" sz="half" idx="10"/>
          </p:nvPr>
        </p:nvSpPr>
        <p:spPr/>
        <p:txBody>
          <a:bodyPr/>
          <a:lstStyle/>
          <a:p>
            <a:fld id="{16AB91F2-060F-41C5-8FE9-261B35BC3943}" type="datetimeFigureOut">
              <a:rPr lang="cs-CZ" smtClean="0"/>
              <a:t>11. 4. 2024</a:t>
            </a:fld>
            <a:endParaRPr lang="cs-CZ"/>
          </a:p>
        </p:txBody>
      </p:sp>
      <p:sp>
        <p:nvSpPr>
          <p:cNvPr id="5" name="Zástupný symbol pro zápatí 4">
            <a:extLst>
              <a:ext uri="{FF2B5EF4-FFF2-40B4-BE49-F238E27FC236}">
                <a16:creationId xmlns="" xmlns:a16="http://schemas.microsoft.com/office/drawing/2014/main" id="{2F993DD4-3225-4C57-AB79-AEB6B665EB3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 xmlns:a16="http://schemas.microsoft.com/office/drawing/2014/main" id="{33651386-FD72-418E-9634-912BA96A1B7F}"/>
              </a:ext>
            </a:extLst>
          </p:cNvPr>
          <p:cNvSpPr>
            <a:spLocks noGrp="1"/>
          </p:cNvSpPr>
          <p:nvPr>
            <p:ph type="sldNum" sz="quarter" idx="12"/>
          </p:nvPr>
        </p:nvSpPr>
        <p:spPr/>
        <p:txBody>
          <a:bodyPr/>
          <a:lstStyle/>
          <a:p>
            <a:fld id="{0E1FF19C-B3BB-484A-8ACA-80FBC0D0B9AF}" type="slidenum">
              <a:rPr lang="cs-CZ" smtClean="0"/>
              <a:t>‹#›</a:t>
            </a:fld>
            <a:endParaRPr lang="cs-CZ"/>
          </a:p>
        </p:txBody>
      </p:sp>
    </p:spTree>
    <p:extLst>
      <p:ext uri="{BB962C8B-B14F-4D97-AF65-F5344CB8AC3E}">
        <p14:creationId xmlns:p14="http://schemas.microsoft.com/office/powerpoint/2010/main" val="3051929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54DCF376-A3F0-4CB3-9027-3BB10287095F}"/>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 xmlns:a16="http://schemas.microsoft.com/office/drawing/2014/main" id="{4AECFA14-BC5C-4276-9357-502AA08683C6}"/>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 xmlns:a16="http://schemas.microsoft.com/office/drawing/2014/main" id="{AB02D8B0-5E0B-4393-B773-1338DA16FDC1}"/>
              </a:ext>
            </a:extLst>
          </p:cNvPr>
          <p:cNvSpPr>
            <a:spLocks noGrp="1"/>
          </p:cNvSpPr>
          <p:nvPr>
            <p:ph type="dt" sz="half" idx="10"/>
          </p:nvPr>
        </p:nvSpPr>
        <p:spPr/>
        <p:txBody>
          <a:bodyPr/>
          <a:lstStyle/>
          <a:p>
            <a:fld id="{16AB91F2-060F-41C5-8FE9-261B35BC3943}" type="datetimeFigureOut">
              <a:rPr lang="cs-CZ" smtClean="0"/>
              <a:t>11. 4. 2024</a:t>
            </a:fld>
            <a:endParaRPr lang="cs-CZ"/>
          </a:p>
        </p:txBody>
      </p:sp>
      <p:sp>
        <p:nvSpPr>
          <p:cNvPr id="5" name="Zástupný symbol pro zápatí 4">
            <a:extLst>
              <a:ext uri="{FF2B5EF4-FFF2-40B4-BE49-F238E27FC236}">
                <a16:creationId xmlns="" xmlns:a16="http://schemas.microsoft.com/office/drawing/2014/main" id="{CA326919-CB16-4D5E-92D6-6589D23402B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 xmlns:a16="http://schemas.microsoft.com/office/drawing/2014/main" id="{DC0DAB13-E2B0-4843-B3E4-A1C925AF78A4}"/>
              </a:ext>
            </a:extLst>
          </p:cNvPr>
          <p:cNvSpPr>
            <a:spLocks noGrp="1"/>
          </p:cNvSpPr>
          <p:nvPr>
            <p:ph type="sldNum" sz="quarter" idx="12"/>
          </p:nvPr>
        </p:nvSpPr>
        <p:spPr/>
        <p:txBody>
          <a:bodyPr/>
          <a:lstStyle/>
          <a:p>
            <a:fld id="{0E1FF19C-B3BB-484A-8ACA-80FBC0D0B9AF}" type="slidenum">
              <a:rPr lang="cs-CZ" smtClean="0"/>
              <a:t>‹#›</a:t>
            </a:fld>
            <a:endParaRPr lang="cs-CZ"/>
          </a:p>
        </p:txBody>
      </p:sp>
    </p:spTree>
    <p:extLst>
      <p:ext uri="{BB962C8B-B14F-4D97-AF65-F5344CB8AC3E}">
        <p14:creationId xmlns:p14="http://schemas.microsoft.com/office/powerpoint/2010/main" val="1026494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0E2D1CE0-BB93-4766-8C35-1DE88641C63A}"/>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 xmlns:a16="http://schemas.microsoft.com/office/drawing/2014/main" id="{4CF744D0-90EA-4D22-8C45-6B95177CDA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 xmlns:a16="http://schemas.microsoft.com/office/drawing/2014/main" id="{BC759E05-2043-428D-814E-C2559B722A6F}"/>
              </a:ext>
            </a:extLst>
          </p:cNvPr>
          <p:cNvSpPr>
            <a:spLocks noGrp="1"/>
          </p:cNvSpPr>
          <p:nvPr>
            <p:ph type="dt" sz="half" idx="10"/>
          </p:nvPr>
        </p:nvSpPr>
        <p:spPr/>
        <p:txBody>
          <a:bodyPr/>
          <a:lstStyle/>
          <a:p>
            <a:fld id="{16AB91F2-060F-41C5-8FE9-261B35BC3943}" type="datetimeFigureOut">
              <a:rPr lang="cs-CZ" smtClean="0"/>
              <a:t>11. 4. 2024</a:t>
            </a:fld>
            <a:endParaRPr lang="cs-CZ"/>
          </a:p>
        </p:txBody>
      </p:sp>
      <p:sp>
        <p:nvSpPr>
          <p:cNvPr id="5" name="Zástupný symbol pro zápatí 4">
            <a:extLst>
              <a:ext uri="{FF2B5EF4-FFF2-40B4-BE49-F238E27FC236}">
                <a16:creationId xmlns="" xmlns:a16="http://schemas.microsoft.com/office/drawing/2014/main" id="{820CF230-DB37-4C65-8A72-F104014E144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 xmlns:a16="http://schemas.microsoft.com/office/drawing/2014/main" id="{A6EB8E67-2DBD-4972-8952-CC4451F6B946}"/>
              </a:ext>
            </a:extLst>
          </p:cNvPr>
          <p:cNvSpPr>
            <a:spLocks noGrp="1"/>
          </p:cNvSpPr>
          <p:nvPr>
            <p:ph type="sldNum" sz="quarter" idx="12"/>
          </p:nvPr>
        </p:nvSpPr>
        <p:spPr/>
        <p:txBody>
          <a:bodyPr/>
          <a:lstStyle/>
          <a:p>
            <a:fld id="{0E1FF19C-B3BB-484A-8ACA-80FBC0D0B9AF}" type="slidenum">
              <a:rPr lang="cs-CZ" smtClean="0"/>
              <a:t>‹#›</a:t>
            </a:fld>
            <a:endParaRPr lang="cs-CZ"/>
          </a:p>
        </p:txBody>
      </p:sp>
    </p:spTree>
    <p:extLst>
      <p:ext uri="{BB962C8B-B14F-4D97-AF65-F5344CB8AC3E}">
        <p14:creationId xmlns:p14="http://schemas.microsoft.com/office/powerpoint/2010/main" val="2547575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414F349E-0563-4341-894B-2D590930A470}"/>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 xmlns:a16="http://schemas.microsoft.com/office/drawing/2014/main" id="{10295D82-EEB9-4C6A-AD6C-404365851A46}"/>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 xmlns:a16="http://schemas.microsoft.com/office/drawing/2014/main" id="{C71163A4-33C4-4B10-B8E0-141A78EF4234}"/>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 xmlns:a16="http://schemas.microsoft.com/office/drawing/2014/main" id="{928D79BA-0CB2-42E5-8154-54B6987245A7}"/>
              </a:ext>
            </a:extLst>
          </p:cNvPr>
          <p:cNvSpPr>
            <a:spLocks noGrp="1"/>
          </p:cNvSpPr>
          <p:nvPr>
            <p:ph type="dt" sz="half" idx="10"/>
          </p:nvPr>
        </p:nvSpPr>
        <p:spPr/>
        <p:txBody>
          <a:bodyPr/>
          <a:lstStyle/>
          <a:p>
            <a:fld id="{16AB91F2-060F-41C5-8FE9-261B35BC3943}" type="datetimeFigureOut">
              <a:rPr lang="cs-CZ" smtClean="0"/>
              <a:t>11. 4. 2024</a:t>
            </a:fld>
            <a:endParaRPr lang="cs-CZ"/>
          </a:p>
        </p:txBody>
      </p:sp>
      <p:sp>
        <p:nvSpPr>
          <p:cNvPr id="6" name="Zástupný symbol pro zápatí 5">
            <a:extLst>
              <a:ext uri="{FF2B5EF4-FFF2-40B4-BE49-F238E27FC236}">
                <a16:creationId xmlns="" xmlns:a16="http://schemas.microsoft.com/office/drawing/2014/main" id="{570D4293-42C7-40CB-8556-02FFACAD03D9}"/>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 xmlns:a16="http://schemas.microsoft.com/office/drawing/2014/main" id="{47E5F08F-3BC0-42B4-B480-38AB97072842}"/>
              </a:ext>
            </a:extLst>
          </p:cNvPr>
          <p:cNvSpPr>
            <a:spLocks noGrp="1"/>
          </p:cNvSpPr>
          <p:nvPr>
            <p:ph type="sldNum" sz="quarter" idx="12"/>
          </p:nvPr>
        </p:nvSpPr>
        <p:spPr/>
        <p:txBody>
          <a:bodyPr/>
          <a:lstStyle/>
          <a:p>
            <a:fld id="{0E1FF19C-B3BB-484A-8ACA-80FBC0D0B9AF}" type="slidenum">
              <a:rPr lang="cs-CZ" smtClean="0"/>
              <a:t>‹#›</a:t>
            </a:fld>
            <a:endParaRPr lang="cs-CZ"/>
          </a:p>
        </p:txBody>
      </p:sp>
    </p:spTree>
    <p:extLst>
      <p:ext uri="{BB962C8B-B14F-4D97-AF65-F5344CB8AC3E}">
        <p14:creationId xmlns:p14="http://schemas.microsoft.com/office/powerpoint/2010/main" val="1416239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13BAB9C4-E196-40BB-ACF5-F4E7D52FC5F9}"/>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 xmlns:a16="http://schemas.microsoft.com/office/drawing/2014/main" id="{12A0A522-7E56-4610-9575-72DAA2CBE7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 xmlns:a16="http://schemas.microsoft.com/office/drawing/2014/main" id="{3B782301-69BC-4D77-BC18-4AFDA180A330}"/>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 xmlns:a16="http://schemas.microsoft.com/office/drawing/2014/main" id="{2167EA68-E5A0-465E-9AFB-7D421BDAAE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 xmlns:a16="http://schemas.microsoft.com/office/drawing/2014/main" id="{856F0172-CE5B-49BC-86E7-16F1D40ABFEC}"/>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 xmlns:a16="http://schemas.microsoft.com/office/drawing/2014/main" id="{9BEB3633-1B86-4090-AF46-41238FE417A7}"/>
              </a:ext>
            </a:extLst>
          </p:cNvPr>
          <p:cNvSpPr>
            <a:spLocks noGrp="1"/>
          </p:cNvSpPr>
          <p:nvPr>
            <p:ph type="dt" sz="half" idx="10"/>
          </p:nvPr>
        </p:nvSpPr>
        <p:spPr/>
        <p:txBody>
          <a:bodyPr/>
          <a:lstStyle/>
          <a:p>
            <a:fld id="{16AB91F2-060F-41C5-8FE9-261B35BC3943}" type="datetimeFigureOut">
              <a:rPr lang="cs-CZ" smtClean="0"/>
              <a:t>11. 4. 2024</a:t>
            </a:fld>
            <a:endParaRPr lang="cs-CZ"/>
          </a:p>
        </p:txBody>
      </p:sp>
      <p:sp>
        <p:nvSpPr>
          <p:cNvPr id="8" name="Zástupný symbol pro zápatí 7">
            <a:extLst>
              <a:ext uri="{FF2B5EF4-FFF2-40B4-BE49-F238E27FC236}">
                <a16:creationId xmlns="" xmlns:a16="http://schemas.microsoft.com/office/drawing/2014/main" id="{64770755-7819-498A-B220-1C3BF5B9994B}"/>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 xmlns:a16="http://schemas.microsoft.com/office/drawing/2014/main" id="{9E8F53A3-5787-4CCE-A4D5-2EDB196A3F33}"/>
              </a:ext>
            </a:extLst>
          </p:cNvPr>
          <p:cNvSpPr>
            <a:spLocks noGrp="1"/>
          </p:cNvSpPr>
          <p:nvPr>
            <p:ph type="sldNum" sz="quarter" idx="12"/>
          </p:nvPr>
        </p:nvSpPr>
        <p:spPr/>
        <p:txBody>
          <a:bodyPr/>
          <a:lstStyle/>
          <a:p>
            <a:fld id="{0E1FF19C-B3BB-484A-8ACA-80FBC0D0B9AF}" type="slidenum">
              <a:rPr lang="cs-CZ" smtClean="0"/>
              <a:t>‹#›</a:t>
            </a:fld>
            <a:endParaRPr lang="cs-CZ"/>
          </a:p>
        </p:txBody>
      </p:sp>
    </p:spTree>
    <p:extLst>
      <p:ext uri="{BB962C8B-B14F-4D97-AF65-F5344CB8AC3E}">
        <p14:creationId xmlns:p14="http://schemas.microsoft.com/office/powerpoint/2010/main" val="752610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3996BD34-75B1-4FE9-8167-9FD0ADAF8DA9}"/>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 xmlns:a16="http://schemas.microsoft.com/office/drawing/2014/main" id="{88EEDDE2-35CB-4D06-B5DB-E7193BC849A4}"/>
              </a:ext>
            </a:extLst>
          </p:cNvPr>
          <p:cNvSpPr>
            <a:spLocks noGrp="1"/>
          </p:cNvSpPr>
          <p:nvPr>
            <p:ph type="dt" sz="half" idx="10"/>
          </p:nvPr>
        </p:nvSpPr>
        <p:spPr/>
        <p:txBody>
          <a:bodyPr/>
          <a:lstStyle/>
          <a:p>
            <a:fld id="{16AB91F2-060F-41C5-8FE9-261B35BC3943}" type="datetimeFigureOut">
              <a:rPr lang="cs-CZ" smtClean="0"/>
              <a:t>11. 4. 2024</a:t>
            </a:fld>
            <a:endParaRPr lang="cs-CZ"/>
          </a:p>
        </p:txBody>
      </p:sp>
      <p:sp>
        <p:nvSpPr>
          <p:cNvPr id="4" name="Zástupný symbol pro zápatí 3">
            <a:extLst>
              <a:ext uri="{FF2B5EF4-FFF2-40B4-BE49-F238E27FC236}">
                <a16:creationId xmlns="" xmlns:a16="http://schemas.microsoft.com/office/drawing/2014/main" id="{B44B693E-1CE7-42CE-A552-30B334752C07}"/>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 xmlns:a16="http://schemas.microsoft.com/office/drawing/2014/main" id="{118FD53D-0D7A-4C82-A7EA-4DC45CC7A076}"/>
              </a:ext>
            </a:extLst>
          </p:cNvPr>
          <p:cNvSpPr>
            <a:spLocks noGrp="1"/>
          </p:cNvSpPr>
          <p:nvPr>
            <p:ph type="sldNum" sz="quarter" idx="12"/>
          </p:nvPr>
        </p:nvSpPr>
        <p:spPr/>
        <p:txBody>
          <a:bodyPr/>
          <a:lstStyle/>
          <a:p>
            <a:fld id="{0E1FF19C-B3BB-484A-8ACA-80FBC0D0B9AF}" type="slidenum">
              <a:rPr lang="cs-CZ" smtClean="0"/>
              <a:t>‹#›</a:t>
            </a:fld>
            <a:endParaRPr lang="cs-CZ"/>
          </a:p>
        </p:txBody>
      </p:sp>
    </p:spTree>
    <p:extLst>
      <p:ext uri="{BB962C8B-B14F-4D97-AF65-F5344CB8AC3E}">
        <p14:creationId xmlns:p14="http://schemas.microsoft.com/office/powerpoint/2010/main" val="1148573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 xmlns:a16="http://schemas.microsoft.com/office/drawing/2014/main" id="{BC224777-0316-4B09-9941-C139DFF16E53}"/>
              </a:ext>
            </a:extLst>
          </p:cNvPr>
          <p:cNvSpPr>
            <a:spLocks noGrp="1"/>
          </p:cNvSpPr>
          <p:nvPr>
            <p:ph type="dt" sz="half" idx="10"/>
          </p:nvPr>
        </p:nvSpPr>
        <p:spPr/>
        <p:txBody>
          <a:bodyPr/>
          <a:lstStyle/>
          <a:p>
            <a:fld id="{16AB91F2-060F-41C5-8FE9-261B35BC3943}" type="datetimeFigureOut">
              <a:rPr lang="cs-CZ" smtClean="0"/>
              <a:t>11. 4. 2024</a:t>
            </a:fld>
            <a:endParaRPr lang="cs-CZ"/>
          </a:p>
        </p:txBody>
      </p:sp>
      <p:sp>
        <p:nvSpPr>
          <p:cNvPr id="3" name="Zástupný symbol pro zápatí 2">
            <a:extLst>
              <a:ext uri="{FF2B5EF4-FFF2-40B4-BE49-F238E27FC236}">
                <a16:creationId xmlns="" xmlns:a16="http://schemas.microsoft.com/office/drawing/2014/main" id="{B9C064C8-2446-43B8-83B2-8F7DFA650579}"/>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 xmlns:a16="http://schemas.microsoft.com/office/drawing/2014/main" id="{033ED13C-E674-4861-8472-C5822E942A62}"/>
              </a:ext>
            </a:extLst>
          </p:cNvPr>
          <p:cNvSpPr>
            <a:spLocks noGrp="1"/>
          </p:cNvSpPr>
          <p:nvPr>
            <p:ph type="sldNum" sz="quarter" idx="12"/>
          </p:nvPr>
        </p:nvSpPr>
        <p:spPr/>
        <p:txBody>
          <a:bodyPr/>
          <a:lstStyle/>
          <a:p>
            <a:fld id="{0E1FF19C-B3BB-484A-8ACA-80FBC0D0B9AF}" type="slidenum">
              <a:rPr lang="cs-CZ" smtClean="0"/>
              <a:t>‹#›</a:t>
            </a:fld>
            <a:endParaRPr lang="cs-CZ"/>
          </a:p>
        </p:txBody>
      </p:sp>
    </p:spTree>
    <p:extLst>
      <p:ext uri="{BB962C8B-B14F-4D97-AF65-F5344CB8AC3E}">
        <p14:creationId xmlns:p14="http://schemas.microsoft.com/office/powerpoint/2010/main" val="2519842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7F0F07B6-6634-430A-81F5-C31B5156F149}"/>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 xmlns:a16="http://schemas.microsoft.com/office/drawing/2014/main" id="{082CCB7E-C2B5-4A32-8F6C-405229B825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 xmlns:a16="http://schemas.microsoft.com/office/drawing/2014/main" id="{9CD80A9D-5893-43A8-88E3-F2D32CEF58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 xmlns:a16="http://schemas.microsoft.com/office/drawing/2014/main" id="{D143B1CA-9C59-41D5-AFD2-EAF0B85F6F8E}"/>
              </a:ext>
            </a:extLst>
          </p:cNvPr>
          <p:cNvSpPr>
            <a:spLocks noGrp="1"/>
          </p:cNvSpPr>
          <p:nvPr>
            <p:ph type="dt" sz="half" idx="10"/>
          </p:nvPr>
        </p:nvSpPr>
        <p:spPr/>
        <p:txBody>
          <a:bodyPr/>
          <a:lstStyle/>
          <a:p>
            <a:fld id="{16AB91F2-060F-41C5-8FE9-261B35BC3943}" type="datetimeFigureOut">
              <a:rPr lang="cs-CZ" smtClean="0"/>
              <a:t>11. 4. 2024</a:t>
            </a:fld>
            <a:endParaRPr lang="cs-CZ"/>
          </a:p>
        </p:txBody>
      </p:sp>
      <p:sp>
        <p:nvSpPr>
          <p:cNvPr id="6" name="Zástupný symbol pro zápatí 5">
            <a:extLst>
              <a:ext uri="{FF2B5EF4-FFF2-40B4-BE49-F238E27FC236}">
                <a16:creationId xmlns="" xmlns:a16="http://schemas.microsoft.com/office/drawing/2014/main" id="{FE464580-798B-41FE-878C-9F318717993E}"/>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 xmlns:a16="http://schemas.microsoft.com/office/drawing/2014/main" id="{FDDDDBC9-8371-44C5-8AB2-AC18C7640FD6}"/>
              </a:ext>
            </a:extLst>
          </p:cNvPr>
          <p:cNvSpPr>
            <a:spLocks noGrp="1"/>
          </p:cNvSpPr>
          <p:nvPr>
            <p:ph type="sldNum" sz="quarter" idx="12"/>
          </p:nvPr>
        </p:nvSpPr>
        <p:spPr/>
        <p:txBody>
          <a:bodyPr/>
          <a:lstStyle/>
          <a:p>
            <a:fld id="{0E1FF19C-B3BB-484A-8ACA-80FBC0D0B9AF}" type="slidenum">
              <a:rPr lang="cs-CZ" smtClean="0"/>
              <a:t>‹#›</a:t>
            </a:fld>
            <a:endParaRPr lang="cs-CZ"/>
          </a:p>
        </p:txBody>
      </p:sp>
    </p:spTree>
    <p:extLst>
      <p:ext uri="{BB962C8B-B14F-4D97-AF65-F5344CB8AC3E}">
        <p14:creationId xmlns:p14="http://schemas.microsoft.com/office/powerpoint/2010/main" val="3328558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82CFF6F3-F2DA-4B37-BAF4-AA8604120055}"/>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 xmlns:a16="http://schemas.microsoft.com/office/drawing/2014/main" id="{EFECFFEB-DFB4-45C8-A451-1B46427414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 xmlns:a16="http://schemas.microsoft.com/office/drawing/2014/main" id="{A9606990-E21A-44E0-A0B0-D960D87292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 xmlns:a16="http://schemas.microsoft.com/office/drawing/2014/main" id="{7AAC0E21-3B65-49E4-A094-A6C17D7CE6C8}"/>
              </a:ext>
            </a:extLst>
          </p:cNvPr>
          <p:cNvSpPr>
            <a:spLocks noGrp="1"/>
          </p:cNvSpPr>
          <p:nvPr>
            <p:ph type="dt" sz="half" idx="10"/>
          </p:nvPr>
        </p:nvSpPr>
        <p:spPr/>
        <p:txBody>
          <a:bodyPr/>
          <a:lstStyle/>
          <a:p>
            <a:fld id="{16AB91F2-060F-41C5-8FE9-261B35BC3943}" type="datetimeFigureOut">
              <a:rPr lang="cs-CZ" smtClean="0"/>
              <a:t>11. 4. 2024</a:t>
            </a:fld>
            <a:endParaRPr lang="cs-CZ"/>
          </a:p>
        </p:txBody>
      </p:sp>
      <p:sp>
        <p:nvSpPr>
          <p:cNvPr id="6" name="Zástupný symbol pro zápatí 5">
            <a:extLst>
              <a:ext uri="{FF2B5EF4-FFF2-40B4-BE49-F238E27FC236}">
                <a16:creationId xmlns="" xmlns:a16="http://schemas.microsoft.com/office/drawing/2014/main" id="{D40B90C4-D14C-4EC7-9BAD-581F8CA6AB44}"/>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 xmlns:a16="http://schemas.microsoft.com/office/drawing/2014/main" id="{EFFBBB0A-DB6D-4CE4-8A8B-9EA4C0CE5265}"/>
              </a:ext>
            </a:extLst>
          </p:cNvPr>
          <p:cNvSpPr>
            <a:spLocks noGrp="1"/>
          </p:cNvSpPr>
          <p:nvPr>
            <p:ph type="sldNum" sz="quarter" idx="12"/>
          </p:nvPr>
        </p:nvSpPr>
        <p:spPr/>
        <p:txBody>
          <a:bodyPr/>
          <a:lstStyle/>
          <a:p>
            <a:fld id="{0E1FF19C-B3BB-484A-8ACA-80FBC0D0B9AF}" type="slidenum">
              <a:rPr lang="cs-CZ" smtClean="0"/>
              <a:t>‹#›</a:t>
            </a:fld>
            <a:endParaRPr lang="cs-CZ"/>
          </a:p>
        </p:txBody>
      </p:sp>
    </p:spTree>
    <p:extLst>
      <p:ext uri="{BB962C8B-B14F-4D97-AF65-F5344CB8AC3E}">
        <p14:creationId xmlns:p14="http://schemas.microsoft.com/office/powerpoint/2010/main" val="81981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 xmlns:a16="http://schemas.microsoft.com/office/drawing/2014/main" id="{5E681D51-AC20-4263-B6DB-EA32438004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 xmlns:a16="http://schemas.microsoft.com/office/drawing/2014/main" id="{544AB324-6498-41A0-ACA9-C56BC7ED9D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 xmlns:a16="http://schemas.microsoft.com/office/drawing/2014/main" id="{F144E389-6FDB-45A7-B794-24C7472143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AB91F2-060F-41C5-8FE9-261B35BC3943}" type="datetimeFigureOut">
              <a:rPr lang="cs-CZ" smtClean="0"/>
              <a:t>11. 4. 2024</a:t>
            </a:fld>
            <a:endParaRPr lang="cs-CZ"/>
          </a:p>
        </p:txBody>
      </p:sp>
      <p:sp>
        <p:nvSpPr>
          <p:cNvPr id="5" name="Zástupný symbol pro zápatí 4">
            <a:extLst>
              <a:ext uri="{FF2B5EF4-FFF2-40B4-BE49-F238E27FC236}">
                <a16:creationId xmlns="" xmlns:a16="http://schemas.microsoft.com/office/drawing/2014/main" id="{DF229CCC-7C7F-4C9B-9618-1AC2510EC3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 xmlns:a16="http://schemas.microsoft.com/office/drawing/2014/main" id="{37BB820D-86FE-4783-B22C-7433D08664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1FF19C-B3BB-484A-8ACA-80FBC0D0B9AF}" type="slidenum">
              <a:rPr lang="cs-CZ" smtClean="0"/>
              <a:t>‹#›</a:t>
            </a:fld>
            <a:endParaRPr lang="cs-CZ"/>
          </a:p>
        </p:txBody>
      </p:sp>
    </p:spTree>
    <p:extLst>
      <p:ext uri="{BB962C8B-B14F-4D97-AF65-F5344CB8AC3E}">
        <p14:creationId xmlns:p14="http://schemas.microsoft.com/office/powerpoint/2010/main" val="2361299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6B51C0A3-DBFA-4572-82DC-5AF64F89AA72}"/>
              </a:ext>
            </a:extLst>
          </p:cNvPr>
          <p:cNvSpPr>
            <a:spLocks noGrp="1"/>
          </p:cNvSpPr>
          <p:nvPr>
            <p:ph type="ctrTitle"/>
          </p:nvPr>
        </p:nvSpPr>
        <p:spPr>
          <a:xfrm>
            <a:off x="1524000" y="2245809"/>
            <a:ext cx="9144000" cy="1564716"/>
          </a:xfrm>
        </p:spPr>
        <p:txBody>
          <a:bodyPr>
            <a:normAutofit/>
          </a:bodyPr>
          <a:lstStyle/>
          <a:p>
            <a:pPr algn="l"/>
            <a:r>
              <a:rPr lang="cs-CZ" sz="4800" dirty="0"/>
              <a:t>Poruchy učení v matematice a možnosti jejich nápravy</a:t>
            </a:r>
          </a:p>
        </p:txBody>
      </p:sp>
      <p:sp>
        <p:nvSpPr>
          <p:cNvPr id="3" name="Podnadpis 2">
            <a:extLst>
              <a:ext uri="{FF2B5EF4-FFF2-40B4-BE49-F238E27FC236}">
                <a16:creationId xmlns="" xmlns:a16="http://schemas.microsoft.com/office/drawing/2014/main" id="{3A38DABD-2028-4A51-9509-23613AE61E75}"/>
              </a:ext>
            </a:extLst>
          </p:cNvPr>
          <p:cNvSpPr>
            <a:spLocks noGrp="1"/>
          </p:cNvSpPr>
          <p:nvPr>
            <p:ph type="subTitle" idx="1"/>
          </p:nvPr>
        </p:nvSpPr>
        <p:spPr>
          <a:xfrm>
            <a:off x="1524000" y="3947050"/>
            <a:ext cx="9144000" cy="572583"/>
          </a:xfrm>
        </p:spPr>
        <p:txBody>
          <a:bodyPr>
            <a:normAutofit/>
          </a:bodyPr>
          <a:lstStyle/>
          <a:p>
            <a:pPr algn="l"/>
            <a:r>
              <a:rPr lang="cs-CZ" sz="2000" dirty="0" smtClean="0"/>
              <a:t>1. </a:t>
            </a:r>
            <a:r>
              <a:rPr lang="cs-CZ" sz="2000" dirty="0"/>
              <a:t>prezentace</a:t>
            </a:r>
          </a:p>
          <a:p>
            <a:pPr algn="l"/>
            <a:endParaRPr lang="cs-CZ" sz="2000" dirty="0"/>
          </a:p>
        </p:txBody>
      </p:sp>
      <p:sp>
        <p:nvSpPr>
          <p:cNvPr id="20" name="Freeform 14">
            <a:extLst>
              <a:ext uri="{FF2B5EF4-FFF2-40B4-BE49-F238E27FC236}">
                <a16:creationId xmlns="" xmlns:a16="http://schemas.microsoft.com/office/drawing/2014/main" id="{C66F2F30-5DC0-44A0-BFA6-E12F46ED16D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 xmlns:a16="http://schemas.microsoft.com/office/drawing/2014/main" id="{85872F57-7F42-4F97-8391-DDC8D0054C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Freeform: Shape 23">
            <a:extLst>
              <a:ext uri="{FF2B5EF4-FFF2-40B4-BE49-F238E27FC236}">
                <a16:creationId xmlns="" xmlns:a16="http://schemas.microsoft.com/office/drawing/2014/main" id="{04DC2037-48A0-4F22-B9D4-8EAEBC780AB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26" name="Freeform 22">
            <a:extLst>
              <a:ext uri="{FF2B5EF4-FFF2-40B4-BE49-F238E27FC236}">
                <a16:creationId xmlns="" xmlns:a16="http://schemas.microsoft.com/office/drawing/2014/main" id="{0006CBFD-ADA0-43D1-9332-9C34CA1C76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25">
            <a:extLst>
              <a:ext uri="{FF2B5EF4-FFF2-40B4-BE49-F238E27FC236}">
                <a16:creationId xmlns="" xmlns:a16="http://schemas.microsoft.com/office/drawing/2014/main" id="{2B931666-F28F-45F3-A074-66D2272D58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ovéPole 8"/>
          <p:cNvSpPr txBox="1"/>
          <p:nvPr/>
        </p:nvSpPr>
        <p:spPr>
          <a:xfrm>
            <a:off x="727364" y="5548745"/>
            <a:ext cx="2680854" cy="646331"/>
          </a:xfrm>
          <a:prstGeom prst="rect">
            <a:avLst/>
          </a:prstGeom>
          <a:noFill/>
        </p:spPr>
        <p:txBody>
          <a:bodyPr wrap="square" rtlCol="0">
            <a:spAutoFit/>
          </a:bodyPr>
          <a:lstStyle/>
          <a:p>
            <a:r>
              <a:rPr lang="cs-CZ" i="1" dirty="0" smtClean="0"/>
              <a:t>Mgr. Jitka Panáčová, Ph.D</a:t>
            </a:r>
            <a:r>
              <a:rPr lang="cs-CZ" dirty="0" smtClean="0"/>
              <a:t>.</a:t>
            </a:r>
          </a:p>
          <a:p>
            <a:r>
              <a:rPr lang="cs-CZ" dirty="0" err="1" smtClean="0"/>
              <a:t>PdF</a:t>
            </a:r>
            <a:r>
              <a:rPr lang="cs-CZ" dirty="0" smtClean="0"/>
              <a:t> MU Brno</a:t>
            </a:r>
            <a:endParaRPr lang="cs-CZ" dirty="0"/>
          </a:p>
        </p:txBody>
      </p:sp>
    </p:spTree>
    <p:extLst>
      <p:ext uri="{BB962C8B-B14F-4D97-AF65-F5344CB8AC3E}">
        <p14:creationId xmlns:p14="http://schemas.microsoft.com/office/powerpoint/2010/main" val="3817685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 xmlns:a16="http://schemas.microsoft.com/office/drawing/2014/main" id="{7CB4857B-ED7C-444D-9F04-2F885114A1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 xmlns:a16="http://schemas.microsoft.com/office/drawing/2014/main" id="{D18046FB-44EA-4FD8-A585-EA09A319B2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 xmlns:a16="http://schemas.microsoft.com/office/drawing/2014/main" id="{479F5F2B-8B58-4140-AE6A-51F6C67B18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 xmlns:a16="http://schemas.microsoft.com/office/drawing/2014/main" id="{C2F543B5-7A31-4254-965A-6D2B1AC1A5F0}"/>
              </a:ext>
            </a:extLst>
          </p:cNvPr>
          <p:cNvSpPr>
            <a:spLocks noGrp="1"/>
          </p:cNvSpPr>
          <p:nvPr>
            <p:ph idx="1"/>
          </p:nvPr>
        </p:nvSpPr>
        <p:spPr>
          <a:xfrm>
            <a:off x="971654" y="1799772"/>
            <a:ext cx="10678479" cy="5058228"/>
          </a:xfrm>
        </p:spPr>
        <p:txBody>
          <a:bodyPr>
            <a:normAutofit/>
          </a:bodyPr>
          <a:lstStyle/>
          <a:p>
            <a:pPr marL="0" indent="0">
              <a:buNone/>
            </a:pPr>
            <a:r>
              <a:rPr lang="cs-CZ" dirty="0"/>
              <a:t>Z hlediska matematických pojmů a operací budeme sledovat poruchy učení:</a:t>
            </a:r>
          </a:p>
          <a:p>
            <a:pPr marL="514350" indent="-514350">
              <a:buFont typeface="+mj-lt"/>
              <a:buAutoNum type="arabicPeriod"/>
            </a:pPr>
            <a:r>
              <a:rPr lang="cs-CZ" dirty="0"/>
              <a:t>Poruchy související s budování pojmu přirozeného čísla</a:t>
            </a:r>
          </a:p>
          <a:p>
            <a:pPr marL="514350" indent="-514350">
              <a:buFont typeface="+mj-lt"/>
              <a:buAutoNum type="arabicPeriod"/>
            </a:pPr>
            <a:r>
              <a:rPr lang="cs-CZ" dirty="0"/>
              <a:t>Poruchy související se zápisem přirozeného čísla</a:t>
            </a:r>
          </a:p>
          <a:p>
            <a:pPr marL="514350" indent="-514350">
              <a:buFont typeface="+mj-lt"/>
              <a:buAutoNum type="arabicPeriod"/>
            </a:pPr>
            <a:r>
              <a:rPr lang="cs-CZ" dirty="0"/>
              <a:t>Poruchy v oblasti operací s přirozenými čísly</a:t>
            </a:r>
          </a:p>
          <a:p>
            <a:pPr marL="514350" indent="-514350">
              <a:buFont typeface="+mj-lt"/>
              <a:buAutoNum type="arabicPeriod"/>
            </a:pPr>
            <a:r>
              <a:rPr lang="cs-CZ" dirty="0"/>
              <a:t>Poruchy související s řešením slovních úloh</a:t>
            </a:r>
          </a:p>
          <a:p>
            <a:pPr marL="514350" indent="-514350">
              <a:buFont typeface="+mj-lt"/>
              <a:buAutoNum type="arabicPeriod"/>
            </a:pPr>
            <a:r>
              <a:rPr lang="cs-CZ" dirty="0"/>
              <a:t>Poruchy v chápání jednotek měr, vztahů mezi nimi a počítání s nimi</a:t>
            </a:r>
          </a:p>
          <a:p>
            <a:endParaRPr lang="cs-CZ" dirty="0"/>
          </a:p>
        </p:txBody>
      </p:sp>
      <p:sp>
        <p:nvSpPr>
          <p:cNvPr id="6" name="Nadpis 1">
            <a:extLst>
              <a:ext uri="{FF2B5EF4-FFF2-40B4-BE49-F238E27FC236}">
                <a16:creationId xmlns=""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800"/>
              </a:spcAft>
            </a:pPr>
            <a:r>
              <a:rPr lang="cs-CZ" b="1" dirty="0">
                <a:latin typeface="Times New Roman" panose="02020603050405020304" pitchFamily="18" charset="0"/>
                <a:ea typeface="Calibri" panose="020F0502020204030204" pitchFamily="34" charset="0"/>
                <a:cs typeface="Times New Roman" panose="02020603050405020304" pitchFamily="18" charset="0"/>
              </a:rPr>
              <a:t>Klasifikace poruch z hlediska matematického obsahu</a:t>
            </a:r>
            <a:endParaRPr lang="cs-CZ"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300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 xmlns:a16="http://schemas.microsoft.com/office/drawing/2014/main" id="{7CB4857B-ED7C-444D-9F04-2F885114A1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 xmlns:a16="http://schemas.microsoft.com/office/drawing/2014/main" id="{D18046FB-44EA-4FD8-A585-EA09A319B2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 xmlns:a16="http://schemas.microsoft.com/office/drawing/2014/main" id="{479F5F2B-8B58-4140-AE6A-51F6C67B18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 xmlns:a16="http://schemas.microsoft.com/office/drawing/2014/main" id="{C2F543B5-7A31-4254-965A-6D2B1AC1A5F0}"/>
              </a:ext>
            </a:extLst>
          </p:cNvPr>
          <p:cNvSpPr>
            <a:spLocks noGrp="1"/>
          </p:cNvSpPr>
          <p:nvPr>
            <p:ph idx="1"/>
          </p:nvPr>
        </p:nvSpPr>
        <p:spPr>
          <a:xfrm>
            <a:off x="971654" y="1799772"/>
            <a:ext cx="10678479" cy="5058228"/>
          </a:xfrm>
        </p:spPr>
        <p:txBody>
          <a:bodyPr>
            <a:normAutofit/>
          </a:bodyPr>
          <a:lstStyle/>
          <a:p>
            <a:r>
              <a:rPr lang="cs-CZ" dirty="0"/>
              <a:t>Proces vytváření </a:t>
            </a:r>
            <a:r>
              <a:rPr lang="cs-CZ" b="1" dirty="0"/>
              <a:t>pojmu přirozeného čísla </a:t>
            </a:r>
            <a:r>
              <a:rPr lang="cs-CZ" dirty="0"/>
              <a:t>ve školské matematice je zahrnut do oblasti „numerace“.</a:t>
            </a:r>
          </a:p>
          <a:p>
            <a:r>
              <a:rPr lang="cs-CZ" b="1" dirty="0"/>
              <a:t>Numerace v oboru přirozených čísel </a:t>
            </a:r>
            <a:r>
              <a:rPr lang="cs-CZ" dirty="0"/>
              <a:t>– vybudování pojmu přirozeného čísla  a zvládnutí dalších vlastností, aby žák uměl:</a:t>
            </a:r>
          </a:p>
          <a:p>
            <a:pPr lvl="1"/>
            <a:r>
              <a:rPr lang="cs-CZ" dirty="0"/>
              <a:t>Počítat předměty v dané skupině</a:t>
            </a:r>
          </a:p>
          <a:p>
            <a:pPr lvl="1"/>
            <a:r>
              <a:rPr lang="cs-CZ" dirty="0"/>
              <a:t>Vytvořit skupinu o daném počtu prvků</a:t>
            </a:r>
          </a:p>
          <a:p>
            <a:pPr lvl="1"/>
            <a:r>
              <a:rPr lang="cs-CZ" dirty="0"/>
              <a:t>Psát číslice, zapisovat čísla</a:t>
            </a:r>
          </a:p>
          <a:p>
            <a:pPr lvl="1"/>
            <a:r>
              <a:rPr lang="cs-CZ" dirty="0"/>
              <a:t>Orientovat se v číselných řadách</a:t>
            </a:r>
          </a:p>
          <a:p>
            <a:pPr lvl="1"/>
            <a:r>
              <a:rPr lang="cs-CZ" dirty="0"/>
              <a:t>Znázornit čísla na číselné ose</a:t>
            </a:r>
          </a:p>
          <a:p>
            <a:pPr lvl="1"/>
            <a:r>
              <a:rPr lang="cs-CZ" dirty="0"/>
              <a:t>Porovnávat čísla</a:t>
            </a:r>
          </a:p>
          <a:p>
            <a:pPr lvl="1"/>
            <a:r>
              <a:rPr lang="cs-CZ" dirty="0"/>
              <a:t>Zaokrouhlovat čísla</a:t>
            </a:r>
          </a:p>
          <a:p>
            <a:pPr lvl="1"/>
            <a:endParaRPr lang="cs-CZ" dirty="0"/>
          </a:p>
        </p:txBody>
      </p:sp>
      <p:sp>
        <p:nvSpPr>
          <p:cNvPr id="6" name="Nadpis 1">
            <a:extLst>
              <a:ext uri="{FF2B5EF4-FFF2-40B4-BE49-F238E27FC236}">
                <a16:creationId xmlns=""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800"/>
              </a:spcAft>
            </a:pPr>
            <a:r>
              <a:rPr lang="cs-CZ" b="1" dirty="0">
                <a:latin typeface="Times New Roman" panose="02020603050405020304" pitchFamily="18" charset="0"/>
                <a:ea typeface="Calibri" panose="020F0502020204030204" pitchFamily="34" charset="0"/>
                <a:cs typeface="Times New Roman" panose="02020603050405020304" pitchFamily="18" charset="0"/>
              </a:rPr>
              <a:t>1. Vytváření pojmu přirozeného čísla</a:t>
            </a:r>
            <a:endParaRPr lang="cs-CZ"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1638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 xmlns:a16="http://schemas.microsoft.com/office/drawing/2014/main" id="{7CB4857B-ED7C-444D-9F04-2F885114A1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 xmlns:a16="http://schemas.microsoft.com/office/drawing/2014/main" id="{D18046FB-44EA-4FD8-A585-EA09A319B2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 xmlns:a16="http://schemas.microsoft.com/office/drawing/2014/main" id="{479F5F2B-8B58-4140-AE6A-51F6C67B18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 xmlns:a16="http://schemas.microsoft.com/office/drawing/2014/main" id="{C2F543B5-7A31-4254-965A-6D2B1AC1A5F0}"/>
              </a:ext>
            </a:extLst>
          </p:cNvPr>
          <p:cNvSpPr>
            <a:spLocks noGrp="1"/>
          </p:cNvSpPr>
          <p:nvPr>
            <p:ph idx="1"/>
          </p:nvPr>
        </p:nvSpPr>
        <p:spPr>
          <a:xfrm>
            <a:off x="971654" y="1799772"/>
            <a:ext cx="10678479" cy="5058228"/>
          </a:xfrm>
        </p:spPr>
        <p:txBody>
          <a:bodyPr>
            <a:normAutofit/>
          </a:bodyPr>
          <a:lstStyle/>
          <a:p>
            <a:r>
              <a:rPr lang="cs-CZ" dirty="0"/>
              <a:t>Co je to číslo/číslice/číslovka?</a:t>
            </a:r>
          </a:p>
          <a:p>
            <a:r>
              <a:rPr lang="cs-CZ" dirty="0"/>
              <a:t>Z historického hlediska prošel pojem čísla složitým vývojem – člověk při jeho vybudování musel abstrahovat od viditelných vlastností předmětů a chápat vlastnosti vyžadující vyšší stupeň abstrakce</a:t>
            </a:r>
          </a:p>
          <a:p>
            <a:r>
              <a:rPr lang="cs-CZ" dirty="0"/>
              <a:t>Proces, který se odehrál v historii probíhá analogicky při budování pojmu čísla u dětí a souvisí s vysokým stupněm abstrakce, neboť dítě musí přestat vnímat viditelné vlastnosti předmětů (tvar, velikost, barva atd.) a musí začít chápat, že mezi skupinami objektů existuje něco společného, což nesouvisí s viditelnými vlastnostmi objektů.  </a:t>
            </a:r>
          </a:p>
          <a:p>
            <a:r>
              <a:rPr lang="cs-CZ" dirty="0"/>
              <a:t>Dítě dokáže ukázat dvě nebo tři předměty (pastelky, kostky,…), ale neví, co je to číslo 2 nebo 3.</a:t>
            </a:r>
          </a:p>
          <a:p>
            <a:pPr lvl="1"/>
            <a:endParaRPr lang="cs-CZ" dirty="0"/>
          </a:p>
        </p:txBody>
      </p:sp>
      <p:sp>
        <p:nvSpPr>
          <p:cNvPr id="6" name="Nadpis 1">
            <a:extLst>
              <a:ext uri="{FF2B5EF4-FFF2-40B4-BE49-F238E27FC236}">
                <a16:creationId xmlns=""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800"/>
              </a:spcAft>
            </a:pPr>
            <a:r>
              <a:rPr lang="cs-CZ" sz="3600" b="1" dirty="0">
                <a:latin typeface="Times New Roman" panose="02020603050405020304" pitchFamily="18" charset="0"/>
                <a:ea typeface="Calibri" panose="020F0502020204030204" pitchFamily="34" charset="0"/>
                <a:cs typeface="Times New Roman" panose="02020603050405020304" pitchFamily="18" charset="0"/>
              </a:rPr>
              <a:t>1. Vytváření pojmu přirozeného čísla – základní problematika</a:t>
            </a:r>
            <a:endParaRPr lang="cs-CZ" sz="3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9943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 xmlns:a16="http://schemas.microsoft.com/office/drawing/2014/main" id="{7CB4857B-ED7C-444D-9F04-2F885114A1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 xmlns:a16="http://schemas.microsoft.com/office/drawing/2014/main" id="{D18046FB-44EA-4FD8-A585-EA09A319B2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 xmlns:a16="http://schemas.microsoft.com/office/drawing/2014/main" id="{479F5F2B-8B58-4140-AE6A-51F6C67B18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 xmlns:a16="http://schemas.microsoft.com/office/drawing/2014/main" id="{C2F543B5-7A31-4254-965A-6D2B1AC1A5F0}"/>
              </a:ext>
            </a:extLst>
          </p:cNvPr>
          <p:cNvSpPr>
            <a:spLocks noGrp="1"/>
          </p:cNvSpPr>
          <p:nvPr>
            <p:ph idx="1"/>
          </p:nvPr>
        </p:nvSpPr>
        <p:spPr>
          <a:xfrm>
            <a:off x="971654" y="1799772"/>
            <a:ext cx="10678479" cy="5058228"/>
          </a:xfrm>
        </p:spPr>
        <p:txBody>
          <a:bodyPr>
            <a:normAutofit/>
          </a:bodyPr>
          <a:lstStyle/>
          <a:p>
            <a:r>
              <a:rPr lang="cs-CZ" dirty="0"/>
              <a:t>K tomu, aby dítě pochopilo pojem čísla, musí mít hodně zkušeností, které mu dovolí pochopit, co je to „2“ nebo „3“ bez konkrétních předmětů.</a:t>
            </a:r>
          </a:p>
          <a:p>
            <a:r>
              <a:rPr lang="cs-CZ" dirty="0"/>
              <a:t>V době, kdy dítě neumí ještě počítat předměty, umí přiřazovat předměty předmětům (např. na stole přiřadí při prostírání každému talířku lžičku, vidličku, nůž apod.). Při kreslení umí znázornit situaci, kdy přiřadí například každému dítěti balonek apod. Dítě tak poznává vlastnost charakteristickou pro skupiny objektů: </a:t>
            </a:r>
            <a:r>
              <a:rPr lang="cs-CZ" b="1" dirty="0"/>
              <a:t>Každému prvku (objektu) dané skupiny je přiřazen právě jeden prvek (objekt) druhé skupiny. </a:t>
            </a:r>
            <a:r>
              <a:rPr lang="cs-CZ" dirty="0"/>
              <a:t>Prvky obou skupin umí dítě </a:t>
            </a:r>
            <a:r>
              <a:rPr lang="cs-CZ" b="1" dirty="0"/>
              <a:t>jednoznačně přiřadit</a:t>
            </a:r>
            <a:r>
              <a:rPr lang="cs-CZ" dirty="0"/>
              <a:t>.  U dítěte tak vzniká předpoklad pro chápání pojmu „</a:t>
            </a:r>
            <a:r>
              <a:rPr lang="cs-CZ" b="1" dirty="0"/>
              <a:t>stejně</a:t>
            </a:r>
            <a:r>
              <a:rPr lang="cs-CZ" dirty="0"/>
              <a:t>“. </a:t>
            </a:r>
            <a:endParaRPr lang="cs-CZ" b="1" dirty="0"/>
          </a:p>
          <a:p>
            <a:pPr lvl="1"/>
            <a:endParaRPr lang="cs-CZ" dirty="0"/>
          </a:p>
        </p:txBody>
      </p:sp>
      <p:sp>
        <p:nvSpPr>
          <p:cNvPr id="6" name="Nadpis 1">
            <a:extLst>
              <a:ext uri="{FF2B5EF4-FFF2-40B4-BE49-F238E27FC236}">
                <a16:creationId xmlns=""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500" b="1" dirty="0">
                <a:latin typeface="Times New Roman" panose="02020603050405020304" pitchFamily="18" charset="0"/>
                <a:cs typeface="Times New Roman" panose="02020603050405020304" pitchFamily="18" charset="0"/>
              </a:rPr>
              <a:t>1. Vytváření pojmu přirozeného čísla – základní problematika</a:t>
            </a:r>
          </a:p>
        </p:txBody>
      </p:sp>
    </p:spTree>
    <p:extLst>
      <p:ext uri="{BB962C8B-B14F-4D97-AF65-F5344CB8AC3E}">
        <p14:creationId xmlns:p14="http://schemas.microsoft.com/office/powerpoint/2010/main" val="1971141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 xmlns:a16="http://schemas.microsoft.com/office/drawing/2014/main" id="{7CB4857B-ED7C-444D-9F04-2F885114A1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 xmlns:a16="http://schemas.microsoft.com/office/drawing/2014/main" id="{D18046FB-44EA-4FD8-A585-EA09A319B2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 xmlns:a16="http://schemas.microsoft.com/office/drawing/2014/main" id="{479F5F2B-8B58-4140-AE6A-51F6C67B18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 xmlns:a16="http://schemas.microsoft.com/office/drawing/2014/main" id="{C2F543B5-7A31-4254-965A-6D2B1AC1A5F0}"/>
              </a:ext>
            </a:extLst>
          </p:cNvPr>
          <p:cNvSpPr>
            <a:spLocks noGrp="1"/>
          </p:cNvSpPr>
          <p:nvPr>
            <p:ph idx="1"/>
          </p:nvPr>
        </p:nvSpPr>
        <p:spPr>
          <a:xfrm>
            <a:off x="971654" y="1799772"/>
            <a:ext cx="10678479" cy="5058228"/>
          </a:xfrm>
        </p:spPr>
        <p:txBody>
          <a:bodyPr>
            <a:normAutofit lnSpcReduction="10000"/>
          </a:bodyPr>
          <a:lstStyle/>
          <a:p>
            <a:r>
              <a:rPr lang="cs-CZ" dirty="0"/>
              <a:t>Dítě si postupně uvědomuje, že skupiny, jejichž předměty lze jednoznačně přiřadit, mají stejný počet prvků a vůbec nezáleží na jejich vlastnostech</a:t>
            </a:r>
          </a:p>
          <a:p>
            <a:r>
              <a:rPr lang="cs-CZ" dirty="0"/>
              <a:t>Zpočátku: přiřazování konkrétních objektů </a:t>
            </a:r>
          </a:p>
          <a:p>
            <a:r>
              <a:rPr lang="cs-CZ" dirty="0"/>
              <a:t>Později: přiřazování zástupců těchto objektů</a:t>
            </a:r>
          </a:p>
          <a:p>
            <a:r>
              <a:rPr lang="cs-CZ" dirty="0"/>
              <a:t>Při tomto přiřazování se snažíme, aby děti abstrahovaly od specifických vlastností daných objektů ve skupině a soustředily se pouze na podstatnou vlastnost těchto skupin, tj. </a:t>
            </a:r>
            <a:r>
              <a:rPr lang="cs-CZ" b="1" dirty="0"/>
              <a:t>všechny sledované skupiny mají stejně prvků a určují přirozené číslo</a:t>
            </a:r>
            <a:r>
              <a:rPr lang="cs-CZ" dirty="0"/>
              <a:t>. </a:t>
            </a:r>
          </a:p>
          <a:p>
            <a:r>
              <a:rPr lang="cs-CZ" dirty="0"/>
              <a:t>Jestliže chceme vytvořit například pojem čísla pět, vytváříme různé skupiny prvků  tak, že každá skupina má stejný počet prvků jako zvolená.</a:t>
            </a:r>
          </a:p>
          <a:p>
            <a:pPr lvl="1"/>
            <a:endParaRPr lang="cs-CZ" dirty="0"/>
          </a:p>
        </p:txBody>
      </p:sp>
      <p:sp>
        <p:nvSpPr>
          <p:cNvPr id="6" name="Nadpis 1">
            <a:extLst>
              <a:ext uri="{FF2B5EF4-FFF2-40B4-BE49-F238E27FC236}">
                <a16:creationId xmlns=""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600" b="1" dirty="0">
                <a:latin typeface="Times New Roman" panose="02020603050405020304" pitchFamily="18" charset="0"/>
                <a:cs typeface="Times New Roman" panose="02020603050405020304" pitchFamily="18" charset="0"/>
              </a:rPr>
              <a:t>1. Vytváření pojmu přirozeného čísla – základní problematika</a:t>
            </a:r>
          </a:p>
        </p:txBody>
      </p:sp>
    </p:spTree>
    <p:extLst>
      <p:ext uri="{BB962C8B-B14F-4D97-AF65-F5344CB8AC3E}">
        <p14:creationId xmlns:p14="http://schemas.microsoft.com/office/powerpoint/2010/main" val="650716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 xmlns:a16="http://schemas.microsoft.com/office/drawing/2014/main" id="{7CB4857B-ED7C-444D-9F04-2F885114A1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 xmlns:a16="http://schemas.microsoft.com/office/drawing/2014/main" id="{D18046FB-44EA-4FD8-A585-EA09A319B2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 xmlns:a16="http://schemas.microsoft.com/office/drawing/2014/main" id="{479F5F2B-8B58-4140-AE6A-51F6C67B18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 xmlns:a16="http://schemas.microsoft.com/office/drawing/2014/main" id="{C2F543B5-7A31-4254-965A-6D2B1AC1A5F0}"/>
              </a:ext>
            </a:extLst>
          </p:cNvPr>
          <p:cNvSpPr>
            <a:spLocks noGrp="1"/>
          </p:cNvSpPr>
          <p:nvPr>
            <p:ph idx="1"/>
          </p:nvPr>
        </p:nvSpPr>
        <p:spPr>
          <a:xfrm>
            <a:off x="971654" y="1799772"/>
            <a:ext cx="10678479" cy="5058228"/>
          </a:xfrm>
        </p:spPr>
        <p:txBody>
          <a:bodyPr>
            <a:normAutofit/>
          </a:bodyPr>
          <a:lstStyle/>
          <a:p>
            <a:r>
              <a:rPr lang="cs-CZ" dirty="0"/>
              <a:t>Postupně by se měl u dítěte vytvořit takový stupeň abstrakce, že při vyslovení pojmu „pět“ nebo při přečtení zápisu „5“ nemusí vidět žádné konkrétní objekty a chápe je jako celou třídu skupin o daném počtu prvků.</a:t>
            </a:r>
          </a:p>
          <a:p>
            <a:r>
              <a:rPr lang="cs-CZ" dirty="0"/>
              <a:t>„</a:t>
            </a:r>
            <a:r>
              <a:rPr lang="cs-CZ" dirty="0" err="1"/>
              <a:t>Předčíselné</a:t>
            </a:r>
            <a:r>
              <a:rPr lang="cs-CZ" dirty="0"/>
              <a:t> představy“ – podněty a situace od nejranějšího věku – hry, třídění, obrázky, kreslení, přiřazování</a:t>
            </a:r>
          </a:p>
          <a:p>
            <a:pPr marL="457200" lvl="1" indent="0">
              <a:buNone/>
            </a:pPr>
            <a:endParaRPr lang="cs-CZ" dirty="0"/>
          </a:p>
        </p:txBody>
      </p:sp>
      <p:sp>
        <p:nvSpPr>
          <p:cNvPr id="6" name="Nadpis 1">
            <a:extLst>
              <a:ext uri="{FF2B5EF4-FFF2-40B4-BE49-F238E27FC236}">
                <a16:creationId xmlns=""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600" b="1" dirty="0">
                <a:latin typeface="Times New Roman" panose="02020603050405020304" pitchFamily="18" charset="0"/>
                <a:cs typeface="Times New Roman" panose="02020603050405020304" pitchFamily="18" charset="0"/>
              </a:rPr>
              <a:t>1. Vytváření pojmu přirozeného čísla – základní problematika</a:t>
            </a:r>
          </a:p>
        </p:txBody>
      </p:sp>
    </p:spTree>
    <p:extLst>
      <p:ext uri="{BB962C8B-B14F-4D97-AF65-F5344CB8AC3E}">
        <p14:creationId xmlns:p14="http://schemas.microsoft.com/office/powerpoint/2010/main" val="3403704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 xmlns:a16="http://schemas.microsoft.com/office/drawing/2014/main" id="{7CB4857B-ED7C-444D-9F04-2F885114A1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 xmlns:a16="http://schemas.microsoft.com/office/drawing/2014/main" id="{D18046FB-44EA-4FD8-A585-EA09A319B2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 xmlns:a16="http://schemas.microsoft.com/office/drawing/2014/main" id="{479F5F2B-8B58-4140-AE6A-51F6C67B18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 xmlns:a16="http://schemas.microsoft.com/office/drawing/2014/main" id="{C2F543B5-7A31-4254-965A-6D2B1AC1A5F0}"/>
              </a:ext>
            </a:extLst>
          </p:cNvPr>
          <p:cNvSpPr>
            <a:spLocks noGrp="1"/>
          </p:cNvSpPr>
          <p:nvPr>
            <p:ph idx="1"/>
          </p:nvPr>
        </p:nvSpPr>
        <p:spPr>
          <a:xfrm>
            <a:off x="971654" y="1799772"/>
            <a:ext cx="10678479" cy="5058228"/>
          </a:xfrm>
        </p:spPr>
        <p:txBody>
          <a:bodyPr>
            <a:normAutofit/>
          </a:bodyPr>
          <a:lstStyle/>
          <a:p>
            <a:r>
              <a:rPr lang="cs-CZ" b="1" dirty="0"/>
              <a:t>Přirozené číslo je abstraktní pojem </a:t>
            </a:r>
            <a:r>
              <a:rPr lang="cs-CZ" dirty="0"/>
              <a:t>a abychom s ním mohli pracovat, musíme ho </a:t>
            </a:r>
            <a:r>
              <a:rPr lang="cs-CZ" b="1" dirty="0"/>
              <a:t>označit a pojmenovat</a:t>
            </a:r>
            <a:r>
              <a:rPr lang="cs-CZ" dirty="0"/>
              <a:t>. Čísla zapisujeme pomocí znaků – číslic (například „5“) a čteme jej slovy (například „pět“).</a:t>
            </a:r>
          </a:p>
          <a:p>
            <a:endParaRPr lang="cs-CZ" dirty="0"/>
          </a:p>
          <a:p>
            <a:endParaRPr lang="cs-CZ" dirty="0"/>
          </a:p>
          <a:p>
            <a:pPr lvl="1"/>
            <a:endParaRPr lang="cs-CZ" dirty="0"/>
          </a:p>
        </p:txBody>
      </p:sp>
      <p:sp>
        <p:nvSpPr>
          <p:cNvPr id="6" name="Nadpis 1">
            <a:extLst>
              <a:ext uri="{FF2B5EF4-FFF2-40B4-BE49-F238E27FC236}">
                <a16:creationId xmlns=""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600" b="1" dirty="0">
                <a:latin typeface="Times New Roman" panose="02020603050405020304" pitchFamily="18" charset="0"/>
                <a:cs typeface="Times New Roman" panose="02020603050405020304" pitchFamily="18" charset="0"/>
              </a:rPr>
              <a:t>1. Vytváření pojmu přirozeného čísla – základní problematika</a:t>
            </a:r>
          </a:p>
        </p:txBody>
      </p:sp>
      <p:pic>
        <p:nvPicPr>
          <p:cNvPr id="7" name="Obrázek 6"/>
          <p:cNvPicPr>
            <a:picLocks noChangeAspect="1"/>
          </p:cNvPicPr>
          <p:nvPr/>
        </p:nvPicPr>
        <p:blipFill rotWithShape="1">
          <a:blip r:embed="rId2" cstate="print">
            <a:extLst>
              <a:ext uri="{28A0092B-C50C-407E-A947-70E740481C1C}">
                <a14:useLocalDpi xmlns:a14="http://schemas.microsoft.com/office/drawing/2010/main" val="0"/>
              </a:ext>
            </a:extLst>
          </a:blip>
          <a:srcRect l="21057" t="3716" r="20232" b="68789"/>
          <a:stretch/>
        </p:blipFill>
        <p:spPr>
          <a:xfrm>
            <a:off x="3117955" y="3522687"/>
            <a:ext cx="4347148" cy="2878113"/>
          </a:xfrm>
          <a:prstGeom prst="rect">
            <a:avLst/>
          </a:prstGeom>
        </p:spPr>
      </p:pic>
    </p:spTree>
    <p:extLst>
      <p:ext uri="{BB962C8B-B14F-4D97-AF65-F5344CB8AC3E}">
        <p14:creationId xmlns:p14="http://schemas.microsoft.com/office/powerpoint/2010/main" val="831991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 xmlns:a16="http://schemas.microsoft.com/office/drawing/2014/main" id="{7CB4857B-ED7C-444D-9F04-2F885114A1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 xmlns:a16="http://schemas.microsoft.com/office/drawing/2014/main" id="{D18046FB-44EA-4FD8-A585-EA09A319B2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 xmlns:a16="http://schemas.microsoft.com/office/drawing/2014/main" id="{479F5F2B-8B58-4140-AE6A-51F6C67B18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 xmlns:a16="http://schemas.microsoft.com/office/drawing/2014/main" id="{C2F543B5-7A31-4254-965A-6D2B1AC1A5F0}"/>
              </a:ext>
            </a:extLst>
          </p:cNvPr>
          <p:cNvSpPr>
            <a:spLocks noGrp="1"/>
          </p:cNvSpPr>
          <p:nvPr>
            <p:ph idx="1"/>
          </p:nvPr>
        </p:nvSpPr>
        <p:spPr>
          <a:xfrm>
            <a:off x="971654" y="1799772"/>
            <a:ext cx="10678479" cy="5058228"/>
          </a:xfrm>
        </p:spPr>
        <p:txBody>
          <a:bodyPr>
            <a:normAutofit/>
          </a:bodyPr>
          <a:lstStyle/>
          <a:p>
            <a:r>
              <a:rPr lang="cs-CZ" dirty="0"/>
              <a:t>Nejdříve se děti učí chápat čísla 1 až 5, potom 0 a dále 6 – 10.</a:t>
            </a:r>
          </a:p>
          <a:p>
            <a:r>
              <a:rPr lang="cs-CZ" dirty="0"/>
              <a:t>Pokud má dítě problémy s chápáním čísel do pěti, učíme ho nejdříve čísla 1, 2, 3 pomocí modelování příslušných skupin. Další čísla 4, 5 vytváříme následně pomocí důsledného modelování skupin o počtu prvků 4, 5.</a:t>
            </a:r>
          </a:p>
          <a:p>
            <a:r>
              <a:rPr lang="cs-CZ" dirty="0"/>
              <a:t>Další možnosti metodického postupu při odstraňování obtíží se správným chápáním čísel do pěti je postupné přidávání jednoho prvku ke skupině prvků, pomocí které se vytvořila představa pojmu předcházejícího již zvládnutého čísla.  Nejprve vytvoříme představu čísla 1 (jedna maminka, jeden nos,…). K jednomu prvku přidáme další jeden – vytvoříme číslo 2, ke dvěma prvkům přidáme další jeden – vytvoříme číslo 3. (Pohádka O Budulínkovi – přibývá lištiček po jedné).</a:t>
            </a:r>
          </a:p>
          <a:p>
            <a:pPr lvl="1"/>
            <a:endParaRPr lang="cs-CZ" dirty="0"/>
          </a:p>
        </p:txBody>
      </p:sp>
      <p:sp>
        <p:nvSpPr>
          <p:cNvPr id="6" name="Nadpis 1">
            <a:extLst>
              <a:ext uri="{FF2B5EF4-FFF2-40B4-BE49-F238E27FC236}">
                <a16:creationId xmlns=""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600" b="1" dirty="0">
                <a:latin typeface="Times New Roman" panose="02020603050405020304" pitchFamily="18" charset="0"/>
                <a:cs typeface="Times New Roman" panose="02020603050405020304" pitchFamily="18" charset="0"/>
              </a:rPr>
              <a:t>1. Vytváření pojmu přirozeného čísla – postupné budování pojmu přirozeného čísla</a:t>
            </a:r>
          </a:p>
        </p:txBody>
      </p:sp>
    </p:spTree>
    <p:extLst>
      <p:ext uri="{BB962C8B-B14F-4D97-AF65-F5344CB8AC3E}">
        <p14:creationId xmlns:p14="http://schemas.microsoft.com/office/powerpoint/2010/main" val="34120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 xmlns:a16="http://schemas.microsoft.com/office/drawing/2014/main" id="{7CB4857B-ED7C-444D-9F04-2F885114A1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 xmlns:a16="http://schemas.microsoft.com/office/drawing/2014/main" id="{D18046FB-44EA-4FD8-A585-EA09A319B2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 xmlns:a16="http://schemas.microsoft.com/office/drawing/2014/main" id="{479F5F2B-8B58-4140-AE6A-51F6C67B18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 xmlns:a16="http://schemas.microsoft.com/office/drawing/2014/main" id="{C2F543B5-7A31-4254-965A-6D2B1AC1A5F0}"/>
              </a:ext>
            </a:extLst>
          </p:cNvPr>
          <p:cNvSpPr>
            <a:spLocks noGrp="1"/>
          </p:cNvSpPr>
          <p:nvPr>
            <p:ph idx="1"/>
          </p:nvPr>
        </p:nvSpPr>
        <p:spPr>
          <a:xfrm>
            <a:off x="971654" y="1799772"/>
            <a:ext cx="10678479" cy="5058228"/>
          </a:xfrm>
        </p:spPr>
        <p:txBody>
          <a:bodyPr>
            <a:normAutofit/>
          </a:bodyPr>
          <a:lstStyle/>
          <a:p>
            <a:r>
              <a:rPr lang="cs-CZ" dirty="0"/>
              <a:t>Současně s pochopením pojmu určitého přirozeného čísla učíme děti psát příslušnou číslici – 1 (jednička), 2 (dvojka), 3 (trojka),…</a:t>
            </a:r>
          </a:p>
          <a:p>
            <a:r>
              <a:rPr lang="cs-CZ" dirty="0"/>
              <a:t>U dětí, které mají problémy v oblasti numerace, nebývá lehké se přiblížit k jejich specifickému vidění skutečnosti a bývá obtížné ovlivnit jejich chápání požadovaným směrem.</a:t>
            </a:r>
          </a:p>
          <a:p>
            <a:r>
              <a:rPr lang="cs-CZ" dirty="0"/>
              <a:t>Nedostatky v numeraci odstraňujeme trpělivou důslednou manipulativní činností a zábavnými příklady</a:t>
            </a:r>
          </a:p>
          <a:p>
            <a:r>
              <a:rPr lang="cs-CZ" dirty="0"/>
              <a:t>Při řešení vhodných úkolů s dítětem diskutujeme o možnostech provedení, snažíme se zjišťovat, co je příčinou chyb, zda dítě vidí to, co vidíme my, zda zadání rozumí a podle potřeby mu pomoci.</a:t>
            </a:r>
          </a:p>
        </p:txBody>
      </p:sp>
      <p:sp>
        <p:nvSpPr>
          <p:cNvPr id="6" name="Nadpis 1">
            <a:extLst>
              <a:ext uri="{FF2B5EF4-FFF2-40B4-BE49-F238E27FC236}">
                <a16:creationId xmlns=""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600" b="1" dirty="0">
                <a:latin typeface="Times New Roman" panose="02020603050405020304" pitchFamily="18" charset="0"/>
                <a:cs typeface="Times New Roman" panose="02020603050405020304" pitchFamily="18" charset="0"/>
              </a:rPr>
              <a:t>1. Vytváření pojmu přirozeného čísla – postupné budování pojmu přirozeného čísla</a:t>
            </a:r>
          </a:p>
        </p:txBody>
      </p:sp>
    </p:spTree>
    <p:extLst>
      <p:ext uri="{BB962C8B-B14F-4D97-AF65-F5344CB8AC3E}">
        <p14:creationId xmlns:p14="http://schemas.microsoft.com/office/powerpoint/2010/main" val="4029922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 xmlns:a16="http://schemas.microsoft.com/office/drawing/2014/main" id="{7CB4857B-ED7C-444D-9F04-2F885114A1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 xmlns:a16="http://schemas.microsoft.com/office/drawing/2014/main" id="{D18046FB-44EA-4FD8-A585-EA09A319B2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 xmlns:a16="http://schemas.microsoft.com/office/drawing/2014/main" id="{479F5F2B-8B58-4140-AE6A-51F6C67B18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Nadpis 1">
            <a:extLst>
              <a:ext uri="{FF2B5EF4-FFF2-40B4-BE49-F238E27FC236}">
                <a16:creationId xmlns=""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600" b="1" dirty="0">
                <a:latin typeface="Times New Roman" panose="02020603050405020304" pitchFamily="18" charset="0"/>
                <a:cs typeface="Times New Roman" panose="02020603050405020304" pitchFamily="18" charset="0"/>
              </a:rPr>
              <a:t>1. Vytváření pojmu přirozeného čísla – náměty k činnostem</a:t>
            </a:r>
          </a:p>
        </p:txBody>
      </p:sp>
      <p:sp>
        <p:nvSpPr>
          <p:cNvPr id="4" name="Zástupný obsah 3">
            <a:extLst>
              <a:ext uri="{FF2B5EF4-FFF2-40B4-BE49-F238E27FC236}">
                <a16:creationId xmlns="" xmlns:a16="http://schemas.microsoft.com/office/drawing/2014/main" id="{5F3A00ED-3CCA-474F-92CF-8B3CB2C425F2}"/>
              </a:ext>
            </a:extLst>
          </p:cNvPr>
          <p:cNvSpPr>
            <a:spLocks noGrp="1"/>
          </p:cNvSpPr>
          <p:nvPr>
            <p:ph idx="1"/>
          </p:nvPr>
        </p:nvSpPr>
        <p:spPr/>
        <p:txBody>
          <a:bodyPr/>
          <a:lstStyle/>
          <a:p>
            <a:pPr marL="0" indent="0">
              <a:buNone/>
            </a:pPr>
            <a:endParaRPr lang="cs-CZ" sz="3600" dirty="0"/>
          </a:p>
          <a:p>
            <a:pPr marL="0" indent="0">
              <a:buNone/>
            </a:pPr>
            <a:endParaRPr lang="cs-CZ" sz="3600" dirty="0"/>
          </a:p>
          <a:p>
            <a:pPr marL="0" indent="0">
              <a:buNone/>
            </a:pPr>
            <a:r>
              <a:rPr lang="cs-CZ" sz="3600" b="1" dirty="0"/>
              <a:t>Porucha</a:t>
            </a:r>
            <a:r>
              <a:rPr lang="cs-CZ" sz="3600" dirty="0"/>
              <a:t>: U dítěte není vytvořen pojem přirozeného čísla – dítě neumí vytvořit skupinu o daném počtu prvků, neumí určit počet prvků dané skupiny</a:t>
            </a:r>
          </a:p>
          <a:p>
            <a:endParaRPr lang="cs-CZ" dirty="0"/>
          </a:p>
        </p:txBody>
      </p:sp>
    </p:spTree>
    <p:extLst>
      <p:ext uri="{BB962C8B-B14F-4D97-AF65-F5344CB8AC3E}">
        <p14:creationId xmlns:p14="http://schemas.microsoft.com/office/powerpoint/2010/main" val="2453723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 xmlns:a16="http://schemas.microsoft.com/office/drawing/2014/main" id="{7CB4857B-ED7C-444D-9F04-2F885114A1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 xmlns:a16="http://schemas.microsoft.com/office/drawing/2014/main" id="{D18046FB-44EA-4FD8-A585-EA09A319B2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 xmlns:a16="http://schemas.microsoft.com/office/drawing/2014/main" id="{479F5F2B-8B58-4140-AE6A-51F6C67B18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Nadpis 1">
            <a:extLst>
              <a:ext uri="{FF2B5EF4-FFF2-40B4-BE49-F238E27FC236}">
                <a16:creationId xmlns="" xmlns:a16="http://schemas.microsoft.com/office/drawing/2014/main" id="{E3C46ECF-55A0-46A6-971F-0F537C9007FF}"/>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800"/>
              </a:spcAft>
            </a:pPr>
            <a:r>
              <a:rPr lang="cs-CZ" b="1" dirty="0">
                <a:latin typeface="Times New Roman" panose="02020603050405020304" pitchFamily="18" charset="0"/>
                <a:ea typeface="Calibri" panose="020F0502020204030204" pitchFamily="34" charset="0"/>
                <a:cs typeface="Times New Roman" panose="02020603050405020304" pitchFamily="18" charset="0"/>
              </a:rPr>
              <a:t>Klasifikace poruch učení</a:t>
            </a:r>
            <a:endParaRPr lang="cs-CZ"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Zástupný obsah 2">
            <a:extLst>
              <a:ext uri="{FF2B5EF4-FFF2-40B4-BE49-F238E27FC236}">
                <a16:creationId xmlns="" xmlns:a16="http://schemas.microsoft.com/office/drawing/2014/main" id="{C2F543B5-7A31-4254-965A-6D2B1AC1A5F0}"/>
              </a:ext>
            </a:extLst>
          </p:cNvPr>
          <p:cNvSpPr>
            <a:spLocks noGrp="1"/>
          </p:cNvSpPr>
          <p:nvPr>
            <p:ph idx="1"/>
          </p:nvPr>
        </p:nvSpPr>
        <p:spPr>
          <a:xfrm>
            <a:off x="971654" y="1799772"/>
            <a:ext cx="10892968" cy="5058228"/>
          </a:xfrm>
        </p:spPr>
        <p:txBody>
          <a:bodyPr>
            <a:normAutofit/>
          </a:bodyPr>
          <a:lstStyle/>
          <a:p>
            <a:r>
              <a:rPr lang="cs-CZ" dirty="0"/>
              <a:t>U některých dětí se objevují problémy při zvládání čtení, psaní, pravopisu či matematického učiva (3 – 4 %</a:t>
            </a:r>
            <a:r>
              <a:rPr lang="de-AT" dirty="0"/>
              <a:t> d</a:t>
            </a:r>
            <a:r>
              <a:rPr lang="cs-CZ" dirty="0" err="1"/>
              <a:t>ětí</a:t>
            </a:r>
            <a:r>
              <a:rPr lang="cs-CZ" dirty="0"/>
              <a:t> z běžné populace – mají přiměřenou inteligenci i dostatečně podnětné rodinné zázemí)</a:t>
            </a:r>
          </a:p>
          <a:p>
            <a:r>
              <a:rPr lang="cs-CZ" dirty="0"/>
              <a:t>Problémy souvisí s lehkou mozkovou dysfunkcí, mohou být dědičné, mohou být způsobeny vlivy z raných vývojových stádií dítěte</a:t>
            </a:r>
          </a:p>
          <a:p>
            <a:r>
              <a:rPr lang="cs-CZ" dirty="0"/>
              <a:t>Problémy mají individuální charakter</a:t>
            </a:r>
          </a:p>
          <a:p>
            <a:r>
              <a:rPr lang="cs-CZ" dirty="0"/>
              <a:t>Rozdělení poruch matematických schopností vychází z členění poruch funkcí centrální nervové soustavy.</a:t>
            </a:r>
          </a:p>
          <a:p>
            <a:endParaRPr lang="cs-CZ" b="1" dirty="0"/>
          </a:p>
          <a:p>
            <a:endParaRPr lang="cs-CZ" dirty="0"/>
          </a:p>
          <a:p>
            <a:endParaRPr lang="cs-CZ" dirty="0"/>
          </a:p>
        </p:txBody>
      </p:sp>
    </p:spTree>
    <p:extLst>
      <p:ext uri="{BB962C8B-B14F-4D97-AF65-F5344CB8AC3E}">
        <p14:creationId xmlns:p14="http://schemas.microsoft.com/office/powerpoint/2010/main" val="2265194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 xmlns:a16="http://schemas.microsoft.com/office/drawing/2014/main" id="{7CB4857B-ED7C-444D-9F04-2F885114A1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 xmlns:a16="http://schemas.microsoft.com/office/drawing/2014/main" id="{D18046FB-44EA-4FD8-A585-EA09A319B2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 xmlns:a16="http://schemas.microsoft.com/office/drawing/2014/main" id="{479F5F2B-8B58-4140-AE6A-51F6C67B18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Nadpis 1">
            <a:extLst>
              <a:ext uri="{FF2B5EF4-FFF2-40B4-BE49-F238E27FC236}">
                <a16:creationId xmlns=""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600" b="1" dirty="0">
                <a:latin typeface="Times New Roman" panose="02020603050405020304" pitchFamily="18" charset="0"/>
                <a:cs typeface="Times New Roman" panose="02020603050405020304" pitchFamily="18" charset="0"/>
              </a:rPr>
              <a:t>1. Vytváření pojmu přirozeného čísla – náměty k činnostem</a:t>
            </a:r>
          </a:p>
        </p:txBody>
      </p:sp>
      <p:pic>
        <p:nvPicPr>
          <p:cNvPr id="7" name="Zástupný symbol pro obsah 6"/>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5194" t="57384" r="18071" b="8597"/>
          <a:stretch/>
        </p:blipFill>
        <p:spPr>
          <a:xfrm rot="5400000">
            <a:off x="4054573" y="2960823"/>
            <a:ext cx="3598169" cy="3702570"/>
          </a:xfrm>
          <a:prstGeom prst="rect">
            <a:avLst/>
          </a:prstGeom>
        </p:spPr>
      </p:pic>
      <p:sp>
        <p:nvSpPr>
          <p:cNvPr id="2" name="Obdélník 1"/>
          <p:cNvSpPr/>
          <p:nvPr/>
        </p:nvSpPr>
        <p:spPr>
          <a:xfrm>
            <a:off x="1334124" y="2097517"/>
            <a:ext cx="8274571" cy="461665"/>
          </a:xfrm>
          <a:prstGeom prst="rect">
            <a:avLst/>
          </a:prstGeom>
        </p:spPr>
        <p:txBody>
          <a:bodyPr wrap="square">
            <a:spAutoFit/>
          </a:bodyPr>
          <a:lstStyle/>
          <a:p>
            <a:r>
              <a:rPr lang="cs-CZ" sz="2400" dirty="0"/>
              <a:t>I) Do prázdných rámečků napiš, kolik je věcí na obrázku</a:t>
            </a:r>
          </a:p>
        </p:txBody>
      </p:sp>
    </p:spTree>
    <p:extLst>
      <p:ext uri="{BB962C8B-B14F-4D97-AF65-F5344CB8AC3E}">
        <p14:creationId xmlns:p14="http://schemas.microsoft.com/office/powerpoint/2010/main" val="555073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 xmlns:a16="http://schemas.microsoft.com/office/drawing/2014/main" id="{7CB4857B-ED7C-444D-9F04-2F885114A1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 xmlns:a16="http://schemas.microsoft.com/office/drawing/2014/main" id="{D18046FB-44EA-4FD8-A585-EA09A319B2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 xmlns:a16="http://schemas.microsoft.com/office/drawing/2014/main" id="{479F5F2B-8B58-4140-AE6A-51F6C67B18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Nadpis 1">
            <a:extLst>
              <a:ext uri="{FF2B5EF4-FFF2-40B4-BE49-F238E27FC236}">
                <a16:creationId xmlns=""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600" b="1" dirty="0">
                <a:latin typeface="Times New Roman" panose="02020603050405020304" pitchFamily="18" charset="0"/>
                <a:cs typeface="Times New Roman" panose="02020603050405020304" pitchFamily="18" charset="0"/>
              </a:rPr>
              <a:t>1. Vytváření pojmu přirozeného čísla – náměty k činnostem</a:t>
            </a:r>
          </a:p>
        </p:txBody>
      </p:sp>
      <p:sp>
        <p:nvSpPr>
          <p:cNvPr id="2" name="Obdélník 1"/>
          <p:cNvSpPr/>
          <p:nvPr/>
        </p:nvSpPr>
        <p:spPr>
          <a:xfrm>
            <a:off x="1169417" y="1897349"/>
            <a:ext cx="9853165" cy="830997"/>
          </a:xfrm>
          <a:prstGeom prst="rect">
            <a:avLst/>
          </a:prstGeom>
        </p:spPr>
        <p:txBody>
          <a:bodyPr wrap="square">
            <a:spAutoFit/>
          </a:bodyPr>
          <a:lstStyle/>
          <a:p>
            <a:r>
              <a:rPr lang="cs-CZ" sz="2400" dirty="0"/>
              <a:t>II) Z nakreslených obrázků vyber ty, na kterých jsou 3 věci. </a:t>
            </a:r>
          </a:p>
          <a:p>
            <a:r>
              <a:rPr lang="cs-CZ" sz="2400" dirty="0"/>
              <a:t>Tyto obrázky vybarvi.</a:t>
            </a:r>
          </a:p>
        </p:txBody>
      </p:sp>
      <p:pic>
        <p:nvPicPr>
          <p:cNvPr id="9" name="Zástupný symbol pro obsah 8"/>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84800" t="52417" r="3549" b="4267"/>
          <a:stretch/>
        </p:blipFill>
        <p:spPr>
          <a:xfrm rot="5400000">
            <a:off x="7173433" y="-573502"/>
            <a:ext cx="1417604" cy="7450111"/>
          </a:xfrm>
          <a:prstGeom prst="rect">
            <a:avLst/>
          </a:prstGeom>
        </p:spPr>
      </p:pic>
      <p:sp>
        <p:nvSpPr>
          <p:cNvPr id="10" name="Obdélník 9"/>
          <p:cNvSpPr/>
          <p:nvPr/>
        </p:nvSpPr>
        <p:spPr>
          <a:xfrm>
            <a:off x="299803" y="4414103"/>
            <a:ext cx="4751881" cy="830997"/>
          </a:xfrm>
          <a:prstGeom prst="rect">
            <a:avLst/>
          </a:prstGeom>
        </p:spPr>
        <p:txBody>
          <a:bodyPr wrap="square">
            <a:spAutoFit/>
          </a:bodyPr>
          <a:lstStyle/>
          <a:p>
            <a:r>
              <a:rPr lang="cs-CZ" sz="2400" dirty="0"/>
              <a:t>III) Každý obrázek spoj s číslem, které vyjadřuje počet věcí na obrázku.</a:t>
            </a:r>
          </a:p>
        </p:txBody>
      </p:sp>
      <p:pic>
        <p:nvPicPr>
          <p:cNvPr id="11" name="Obrázek 10"/>
          <p:cNvPicPr>
            <a:picLocks noChangeAspect="1"/>
          </p:cNvPicPr>
          <p:nvPr/>
        </p:nvPicPr>
        <p:blipFill rotWithShape="1">
          <a:blip r:embed="rId2" cstate="print">
            <a:extLst>
              <a:ext uri="{28A0092B-C50C-407E-A947-70E740481C1C}">
                <a14:useLocalDpi xmlns:a14="http://schemas.microsoft.com/office/drawing/2010/main" val="0"/>
              </a:ext>
            </a:extLst>
          </a:blip>
          <a:srcRect l="10372" t="8211" r="71703" b="54977"/>
          <a:stretch/>
        </p:blipFill>
        <p:spPr>
          <a:xfrm rot="5400000">
            <a:off x="7120325" y="2858330"/>
            <a:ext cx="1858781" cy="5396459"/>
          </a:xfrm>
          <a:prstGeom prst="rect">
            <a:avLst/>
          </a:prstGeom>
        </p:spPr>
      </p:pic>
    </p:spTree>
    <p:extLst>
      <p:ext uri="{BB962C8B-B14F-4D97-AF65-F5344CB8AC3E}">
        <p14:creationId xmlns:p14="http://schemas.microsoft.com/office/powerpoint/2010/main" val="641703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 xmlns:a16="http://schemas.microsoft.com/office/drawing/2014/main" id="{7CB4857B-ED7C-444D-9F04-2F885114A1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 xmlns:a16="http://schemas.microsoft.com/office/drawing/2014/main" id="{D18046FB-44EA-4FD8-A585-EA09A319B2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 xmlns:a16="http://schemas.microsoft.com/office/drawing/2014/main" id="{479F5F2B-8B58-4140-AE6A-51F6C67B18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 xmlns:a16="http://schemas.microsoft.com/office/drawing/2014/main" id="{C2F543B5-7A31-4254-965A-6D2B1AC1A5F0}"/>
              </a:ext>
            </a:extLst>
          </p:cNvPr>
          <p:cNvSpPr>
            <a:spLocks noGrp="1"/>
          </p:cNvSpPr>
          <p:nvPr>
            <p:ph idx="1"/>
          </p:nvPr>
        </p:nvSpPr>
        <p:spPr>
          <a:xfrm>
            <a:off x="971654" y="1799772"/>
            <a:ext cx="10678479" cy="5058228"/>
          </a:xfrm>
        </p:spPr>
        <p:txBody>
          <a:bodyPr>
            <a:normAutofit/>
          </a:bodyPr>
          <a:lstStyle/>
          <a:p>
            <a:pPr marL="0" indent="0">
              <a:buNone/>
            </a:pPr>
            <a:r>
              <a:rPr lang="cs-CZ" dirty="0"/>
              <a:t>IV) Co k sobě patří? Přiřadit kartičku s číslem ke kartičce s obrázkem a postavit k nim příslušný </a:t>
            </a:r>
            <a:r>
              <a:rPr lang="cs-CZ"/>
              <a:t>počet krychlí.</a:t>
            </a:r>
            <a:endParaRPr lang="cs-CZ" dirty="0"/>
          </a:p>
        </p:txBody>
      </p:sp>
      <p:sp>
        <p:nvSpPr>
          <p:cNvPr id="6" name="Nadpis 1">
            <a:extLst>
              <a:ext uri="{FF2B5EF4-FFF2-40B4-BE49-F238E27FC236}">
                <a16:creationId xmlns=""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600" b="1" dirty="0">
                <a:latin typeface="Times New Roman" panose="02020603050405020304" pitchFamily="18" charset="0"/>
                <a:cs typeface="Times New Roman" panose="02020603050405020304" pitchFamily="18" charset="0"/>
              </a:rPr>
              <a:t>1. Vytváření pojmu přirozeného čísla – náměty k činnostem</a:t>
            </a:r>
          </a:p>
        </p:txBody>
      </p:sp>
      <p:pic>
        <p:nvPicPr>
          <p:cNvPr id="2" name="Obrázek 1"/>
          <p:cNvPicPr>
            <a:picLocks noChangeAspect="1"/>
          </p:cNvPicPr>
          <p:nvPr/>
        </p:nvPicPr>
        <p:blipFill rotWithShape="1">
          <a:blip r:embed="rId2" cstate="print">
            <a:extLst>
              <a:ext uri="{28A0092B-C50C-407E-A947-70E740481C1C}">
                <a14:useLocalDpi xmlns:a14="http://schemas.microsoft.com/office/drawing/2010/main" val="0"/>
              </a:ext>
            </a:extLst>
          </a:blip>
          <a:srcRect l="39677" t="51768" r="19625" b="3080"/>
          <a:stretch/>
        </p:blipFill>
        <p:spPr>
          <a:xfrm rot="5400000">
            <a:off x="3399777" y="2076233"/>
            <a:ext cx="3443543" cy="5400937"/>
          </a:xfrm>
          <a:prstGeom prst="rect">
            <a:avLst/>
          </a:prstGeom>
        </p:spPr>
      </p:pic>
    </p:spTree>
    <p:extLst>
      <p:ext uri="{BB962C8B-B14F-4D97-AF65-F5344CB8AC3E}">
        <p14:creationId xmlns:p14="http://schemas.microsoft.com/office/powerpoint/2010/main" val="1943543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 xmlns:a16="http://schemas.microsoft.com/office/drawing/2014/main" id="{7CB4857B-ED7C-444D-9F04-2F885114A1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 xmlns:a16="http://schemas.microsoft.com/office/drawing/2014/main" id="{D18046FB-44EA-4FD8-A585-EA09A319B2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 xmlns:a16="http://schemas.microsoft.com/office/drawing/2014/main" id="{479F5F2B-8B58-4140-AE6A-51F6C67B18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 xmlns:a16="http://schemas.microsoft.com/office/drawing/2014/main" id="{C2F543B5-7A31-4254-965A-6D2B1AC1A5F0}"/>
              </a:ext>
            </a:extLst>
          </p:cNvPr>
          <p:cNvSpPr>
            <a:spLocks noGrp="1"/>
          </p:cNvSpPr>
          <p:nvPr>
            <p:ph idx="1"/>
          </p:nvPr>
        </p:nvSpPr>
        <p:spPr>
          <a:xfrm>
            <a:off x="971654" y="1799772"/>
            <a:ext cx="10678479" cy="5058228"/>
          </a:xfrm>
        </p:spPr>
        <p:txBody>
          <a:bodyPr>
            <a:normAutofit/>
          </a:bodyPr>
          <a:lstStyle/>
          <a:p>
            <a:pPr marL="0" indent="0">
              <a:buNone/>
            </a:pPr>
            <a:r>
              <a:rPr lang="cs-CZ" dirty="0"/>
              <a:t>V) </a:t>
            </a:r>
            <a:r>
              <a:rPr lang="cs-CZ" b="1" dirty="0"/>
              <a:t>Doplňování puntíků </a:t>
            </a:r>
            <a:r>
              <a:rPr lang="cs-CZ" dirty="0"/>
              <a:t>– přiřadit do prázdného pole tolik puntíků, kolik určuje zapsané číslo</a:t>
            </a:r>
          </a:p>
        </p:txBody>
      </p:sp>
      <p:sp>
        <p:nvSpPr>
          <p:cNvPr id="6" name="Nadpis 1">
            <a:extLst>
              <a:ext uri="{FF2B5EF4-FFF2-40B4-BE49-F238E27FC236}">
                <a16:creationId xmlns=""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600" b="1" dirty="0">
                <a:latin typeface="Times New Roman" panose="02020603050405020304" pitchFamily="18" charset="0"/>
                <a:cs typeface="Times New Roman" panose="02020603050405020304" pitchFamily="18" charset="0"/>
              </a:rPr>
              <a:t>1. Vytváření pojmu přirozeného čísla – náměty k činnostem</a:t>
            </a:r>
          </a:p>
        </p:txBody>
      </p:sp>
      <p:pic>
        <p:nvPicPr>
          <p:cNvPr id="2" name="Obrázek 1"/>
          <p:cNvPicPr>
            <a:picLocks noChangeAspect="1"/>
          </p:cNvPicPr>
          <p:nvPr/>
        </p:nvPicPr>
        <p:blipFill rotWithShape="1">
          <a:blip r:embed="rId2" cstate="print">
            <a:extLst>
              <a:ext uri="{28A0092B-C50C-407E-A947-70E740481C1C}">
                <a14:useLocalDpi xmlns:a14="http://schemas.microsoft.com/office/drawing/2010/main" val="0"/>
              </a:ext>
            </a:extLst>
          </a:blip>
          <a:srcRect l="5447" t="2526" r="67779" b="51262"/>
          <a:stretch/>
        </p:blipFill>
        <p:spPr>
          <a:xfrm rot="5400000">
            <a:off x="4645249" y="1258885"/>
            <a:ext cx="2555135" cy="6234546"/>
          </a:xfrm>
          <a:prstGeom prst="rect">
            <a:avLst/>
          </a:prstGeom>
        </p:spPr>
      </p:pic>
    </p:spTree>
    <p:extLst>
      <p:ext uri="{BB962C8B-B14F-4D97-AF65-F5344CB8AC3E}">
        <p14:creationId xmlns:p14="http://schemas.microsoft.com/office/powerpoint/2010/main" val="199015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 xmlns:a16="http://schemas.microsoft.com/office/drawing/2014/main" id="{7CB4857B-ED7C-444D-9F04-2F885114A1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 xmlns:a16="http://schemas.microsoft.com/office/drawing/2014/main" id="{D18046FB-44EA-4FD8-A585-EA09A319B2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 xmlns:a16="http://schemas.microsoft.com/office/drawing/2014/main" id="{479F5F2B-8B58-4140-AE6A-51F6C67B18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 xmlns:a16="http://schemas.microsoft.com/office/drawing/2014/main" id="{C2F543B5-7A31-4254-965A-6D2B1AC1A5F0}"/>
              </a:ext>
            </a:extLst>
          </p:cNvPr>
          <p:cNvSpPr>
            <a:spLocks noGrp="1"/>
          </p:cNvSpPr>
          <p:nvPr>
            <p:ph idx="1"/>
          </p:nvPr>
        </p:nvSpPr>
        <p:spPr>
          <a:xfrm>
            <a:off x="971654" y="1799772"/>
            <a:ext cx="10678479" cy="5058228"/>
          </a:xfrm>
        </p:spPr>
        <p:txBody>
          <a:bodyPr>
            <a:normAutofit/>
          </a:bodyPr>
          <a:lstStyle/>
          <a:p>
            <a:pPr marL="0" indent="0">
              <a:buNone/>
            </a:pPr>
            <a:r>
              <a:rPr lang="cs-CZ" dirty="0"/>
              <a:t>VI) </a:t>
            </a:r>
            <a:r>
              <a:rPr lang="cs-CZ" b="1" dirty="0"/>
              <a:t>Loto</a:t>
            </a:r>
            <a:r>
              <a:rPr lang="cs-CZ" dirty="0"/>
              <a:t> – přiřadit správně kartičku s číslem na políčko s puntíky. Při obrácení kartiček vyjde správně složený obrázek</a:t>
            </a:r>
          </a:p>
        </p:txBody>
      </p:sp>
      <p:sp>
        <p:nvSpPr>
          <p:cNvPr id="6" name="Nadpis 1">
            <a:extLst>
              <a:ext uri="{FF2B5EF4-FFF2-40B4-BE49-F238E27FC236}">
                <a16:creationId xmlns=""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600" b="1" dirty="0">
                <a:latin typeface="Times New Roman" panose="02020603050405020304" pitchFamily="18" charset="0"/>
                <a:cs typeface="Times New Roman" panose="02020603050405020304" pitchFamily="18" charset="0"/>
              </a:rPr>
              <a:t>1. Vytváření pojmu přirozeného čísla – náměty k činnostem</a:t>
            </a:r>
          </a:p>
        </p:txBody>
      </p:sp>
      <p:pic>
        <p:nvPicPr>
          <p:cNvPr id="4" name="Obrázek 3"/>
          <p:cNvPicPr>
            <a:picLocks noChangeAspect="1"/>
          </p:cNvPicPr>
          <p:nvPr/>
        </p:nvPicPr>
        <p:blipFill rotWithShape="1">
          <a:blip r:embed="rId2">
            <a:extLst>
              <a:ext uri="{28A0092B-C50C-407E-A947-70E740481C1C}">
                <a14:useLocalDpi xmlns:a14="http://schemas.microsoft.com/office/drawing/2010/main" val="0"/>
              </a:ext>
            </a:extLst>
          </a:blip>
          <a:srcRect l="59237" t="51774" r="25801" b="5668"/>
          <a:stretch/>
        </p:blipFill>
        <p:spPr>
          <a:xfrm rot="5400000">
            <a:off x="4897295" y="90345"/>
            <a:ext cx="2140523" cy="8693154"/>
          </a:xfrm>
          <a:prstGeom prst="rect">
            <a:avLst/>
          </a:prstGeom>
        </p:spPr>
      </p:pic>
    </p:spTree>
    <p:extLst>
      <p:ext uri="{BB962C8B-B14F-4D97-AF65-F5344CB8AC3E}">
        <p14:creationId xmlns:p14="http://schemas.microsoft.com/office/powerpoint/2010/main" val="504764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 xmlns:a16="http://schemas.microsoft.com/office/drawing/2014/main" id="{7CB4857B-ED7C-444D-9F04-2F885114A1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 xmlns:a16="http://schemas.microsoft.com/office/drawing/2014/main" id="{D18046FB-44EA-4FD8-A585-EA09A319B2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 xmlns:a16="http://schemas.microsoft.com/office/drawing/2014/main" id="{479F5F2B-8B58-4140-AE6A-51F6C67B18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 xmlns:a16="http://schemas.microsoft.com/office/drawing/2014/main" id="{C2F543B5-7A31-4254-965A-6D2B1AC1A5F0}"/>
              </a:ext>
            </a:extLst>
          </p:cNvPr>
          <p:cNvSpPr>
            <a:spLocks noGrp="1"/>
          </p:cNvSpPr>
          <p:nvPr>
            <p:ph idx="1"/>
          </p:nvPr>
        </p:nvSpPr>
        <p:spPr>
          <a:xfrm>
            <a:off x="971654" y="1799772"/>
            <a:ext cx="10678479" cy="5058228"/>
          </a:xfrm>
        </p:spPr>
        <p:txBody>
          <a:bodyPr>
            <a:normAutofit/>
          </a:bodyPr>
          <a:lstStyle/>
          <a:p>
            <a:pPr marL="0" indent="0">
              <a:buNone/>
            </a:pPr>
            <a:r>
              <a:rPr lang="cs-CZ" dirty="0"/>
              <a:t>VII) </a:t>
            </a:r>
            <a:r>
              <a:rPr lang="cs-CZ" b="1" dirty="0"/>
              <a:t>Domino</a:t>
            </a:r>
            <a:r>
              <a:rPr lang="cs-CZ" dirty="0"/>
              <a:t> – sestavit domino tak, aby byly využity všechny kartičky a aby počet puntíků při přiložení správně odpovídal vyznačenému číslu</a:t>
            </a:r>
          </a:p>
        </p:txBody>
      </p:sp>
      <p:sp>
        <p:nvSpPr>
          <p:cNvPr id="6" name="Nadpis 1">
            <a:extLst>
              <a:ext uri="{FF2B5EF4-FFF2-40B4-BE49-F238E27FC236}">
                <a16:creationId xmlns=""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600" b="1" dirty="0">
                <a:latin typeface="Times New Roman" panose="02020603050405020304" pitchFamily="18" charset="0"/>
                <a:cs typeface="Times New Roman" panose="02020603050405020304" pitchFamily="18" charset="0"/>
              </a:rPr>
              <a:t>1. Vytváření pojmu přirozeného čísla – náměty k činnostem</a:t>
            </a:r>
          </a:p>
        </p:txBody>
      </p:sp>
      <p:pic>
        <p:nvPicPr>
          <p:cNvPr id="2" name="Obrázek 1"/>
          <p:cNvPicPr>
            <a:picLocks noChangeAspect="1"/>
          </p:cNvPicPr>
          <p:nvPr/>
        </p:nvPicPr>
        <p:blipFill rotWithShape="1">
          <a:blip r:embed="rId2">
            <a:extLst>
              <a:ext uri="{28A0092B-C50C-407E-A947-70E740481C1C}">
                <a14:useLocalDpi xmlns:a14="http://schemas.microsoft.com/office/drawing/2010/main" val="0"/>
              </a:ext>
            </a:extLst>
          </a:blip>
          <a:srcRect l="4394" t="7951" r="71818" b="56359"/>
          <a:stretch/>
        </p:blipFill>
        <p:spPr>
          <a:xfrm rot="5400000">
            <a:off x="3839548" y="2021142"/>
            <a:ext cx="2493597" cy="5288977"/>
          </a:xfrm>
          <a:prstGeom prst="rect">
            <a:avLst/>
          </a:prstGeom>
        </p:spPr>
      </p:pic>
    </p:spTree>
    <p:extLst>
      <p:ext uri="{BB962C8B-B14F-4D97-AF65-F5344CB8AC3E}">
        <p14:creationId xmlns:p14="http://schemas.microsoft.com/office/powerpoint/2010/main" val="18404230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 xmlns:a16="http://schemas.microsoft.com/office/drawing/2014/main" id="{7CB4857B-ED7C-444D-9F04-2F885114A1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 xmlns:a16="http://schemas.microsoft.com/office/drawing/2014/main" id="{D18046FB-44EA-4FD8-A585-EA09A319B2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 xmlns:a16="http://schemas.microsoft.com/office/drawing/2014/main" id="{479F5F2B-8B58-4140-AE6A-51F6C67B18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 xmlns:a16="http://schemas.microsoft.com/office/drawing/2014/main" id="{C2F543B5-7A31-4254-965A-6D2B1AC1A5F0}"/>
              </a:ext>
            </a:extLst>
          </p:cNvPr>
          <p:cNvSpPr>
            <a:spLocks noGrp="1"/>
          </p:cNvSpPr>
          <p:nvPr>
            <p:ph idx="1"/>
          </p:nvPr>
        </p:nvSpPr>
        <p:spPr>
          <a:xfrm>
            <a:off x="971654" y="1799772"/>
            <a:ext cx="10678479" cy="5058228"/>
          </a:xfrm>
        </p:spPr>
        <p:txBody>
          <a:bodyPr>
            <a:normAutofit lnSpcReduction="10000"/>
          </a:bodyPr>
          <a:lstStyle/>
          <a:p>
            <a:pPr marL="0" indent="0">
              <a:buNone/>
            </a:pPr>
            <a:r>
              <a:rPr lang="cs-CZ" dirty="0"/>
              <a:t>VIII) Zapiš čísla, která slyšíš – využití pohádek, básniček, říkadel - děti sledují pohádky nebo říkanky a zachycují čísla, která slyšely (například zapíší číslice)</a:t>
            </a:r>
          </a:p>
          <a:p>
            <a:r>
              <a:rPr lang="cs-CZ" i="1" dirty="0"/>
              <a:t>Byl </a:t>
            </a:r>
            <a:r>
              <a:rPr lang="cs-CZ" i="1" u="sng" dirty="0"/>
              <a:t>jeden</a:t>
            </a:r>
            <a:r>
              <a:rPr lang="cs-CZ" i="1" dirty="0"/>
              <a:t> král a ten měl </a:t>
            </a:r>
            <a:r>
              <a:rPr lang="cs-CZ" i="1" u="sng" dirty="0"/>
              <a:t>tři</a:t>
            </a:r>
            <a:r>
              <a:rPr lang="cs-CZ" i="1" dirty="0"/>
              <a:t> dcery….</a:t>
            </a:r>
          </a:p>
          <a:p>
            <a:r>
              <a:rPr lang="cs-CZ" i="1" u="sng" dirty="0"/>
              <a:t>Tři</a:t>
            </a:r>
            <a:r>
              <a:rPr lang="cs-CZ" i="1" dirty="0"/>
              <a:t> oříšky pro Popelku…</a:t>
            </a:r>
          </a:p>
          <a:p>
            <a:r>
              <a:rPr lang="cs-CZ" i="1" dirty="0"/>
              <a:t>Sněhurka a </a:t>
            </a:r>
            <a:r>
              <a:rPr lang="cs-CZ" i="1" u="sng" dirty="0"/>
              <a:t>sedm</a:t>
            </a:r>
            <a:r>
              <a:rPr lang="cs-CZ" i="1" dirty="0"/>
              <a:t> trpaslíků…</a:t>
            </a:r>
          </a:p>
          <a:p>
            <a:r>
              <a:rPr lang="cs-CZ" i="1" u="sng" dirty="0"/>
              <a:t>Tři</a:t>
            </a:r>
            <a:r>
              <a:rPr lang="cs-CZ" i="1" dirty="0"/>
              <a:t> bratři…</a:t>
            </a:r>
          </a:p>
          <a:p>
            <a:r>
              <a:rPr lang="cs-CZ" i="1" dirty="0"/>
              <a:t>Měla babka </a:t>
            </a:r>
            <a:r>
              <a:rPr lang="cs-CZ" i="1" u="sng" dirty="0"/>
              <a:t>čtyři</a:t>
            </a:r>
            <a:r>
              <a:rPr lang="cs-CZ" i="1" dirty="0"/>
              <a:t> </a:t>
            </a:r>
            <a:r>
              <a:rPr lang="cs-CZ" i="1" dirty="0" err="1"/>
              <a:t>jabka</a:t>
            </a:r>
            <a:r>
              <a:rPr lang="cs-CZ" i="1" dirty="0"/>
              <a:t>…</a:t>
            </a:r>
          </a:p>
          <a:p>
            <a:r>
              <a:rPr lang="cs-CZ" i="1" u="sng" dirty="0"/>
              <a:t>Jedna</a:t>
            </a:r>
            <a:r>
              <a:rPr lang="cs-CZ" i="1" dirty="0"/>
              <a:t>, </a:t>
            </a:r>
            <a:r>
              <a:rPr lang="cs-CZ" i="1" u="sng" dirty="0"/>
              <a:t>dvě</a:t>
            </a:r>
            <a:r>
              <a:rPr lang="cs-CZ" i="1" dirty="0"/>
              <a:t>, Honza jde…</a:t>
            </a:r>
          </a:p>
          <a:p>
            <a:r>
              <a:rPr lang="cs-CZ" i="1" u="sng" dirty="0"/>
              <a:t>Jedna</a:t>
            </a:r>
            <a:r>
              <a:rPr lang="cs-CZ" i="1" dirty="0"/>
              <a:t>, </a:t>
            </a:r>
            <a:r>
              <a:rPr lang="cs-CZ" i="1" u="sng" dirty="0"/>
              <a:t>dvě</a:t>
            </a:r>
            <a:r>
              <a:rPr lang="cs-CZ" i="1" dirty="0"/>
              <a:t>, </a:t>
            </a:r>
            <a:r>
              <a:rPr lang="cs-CZ" i="1" u="sng" dirty="0"/>
              <a:t>tři</a:t>
            </a:r>
            <a:r>
              <a:rPr lang="cs-CZ" i="1" dirty="0"/>
              <a:t>, </a:t>
            </a:r>
            <a:r>
              <a:rPr lang="cs-CZ" i="1" u="sng" dirty="0"/>
              <a:t>čtyři</a:t>
            </a:r>
            <a:r>
              <a:rPr lang="cs-CZ" i="1" dirty="0"/>
              <a:t>, </a:t>
            </a:r>
            <a:r>
              <a:rPr lang="cs-CZ" i="1" u="sng" dirty="0"/>
              <a:t>pět</a:t>
            </a:r>
            <a:r>
              <a:rPr lang="cs-CZ" i="1" dirty="0"/>
              <a:t>, cos to Janku, cos to </a:t>
            </a:r>
            <a:r>
              <a:rPr lang="cs-CZ" i="1" dirty="0" err="1"/>
              <a:t>sněd</a:t>
            </a:r>
            <a:r>
              <a:rPr lang="cs-CZ" i="1" dirty="0"/>
              <a:t>…</a:t>
            </a:r>
          </a:p>
          <a:p>
            <a:r>
              <a:rPr lang="cs-CZ" i="1" dirty="0"/>
              <a:t>Foukej, foukej, větříčku, shoď mi </a:t>
            </a:r>
            <a:r>
              <a:rPr lang="cs-CZ" i="1" u="sng" dirty="0"/>
              <a:t>jednu</a:t>
            </a:r>
            <a:r>
              <a:rPr lang="cs-CZ" i="1" dirty="0"/>
              <a:t> hruštičku…</a:t>
            </a:r>
          </a:p>
          <a:p>
            <a:endParaRPr lang="cs-CZ" dirty="0"/>
          </a:p>
          <a:p>
            <a:endParaRPr lang="cs-CZ" dirty="0"/>
          </a:p>
          <a:p>
            <a:endParaRPr lang="cs-CZ" dirty="0"/>
          </a:p>
          <a:p>
            <a:endParaRPr lang="cs-CZ" dirty="0"/>
          </a:p>
        </p:txBody>
      </p:sp>
      <p:sp>
        <p:nvSpPr>
          <p:cNvPr id="6" name="Nadpis 1">
            <a:extLst>
              <a:ext uri="{FF2B5EF4-FFF2-40B4-BE49-F238E27FC236}">
                <a16:creationId xmlns=""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600" b="1" dirty="0">
                <a:latin typeface="Times New Roman" panose="02020603050405020304" pitchFamily="18" charset="0"/>
                <a:cs typeface="Times New Roman" panose="02020603050405020304" pitchFamily="18" charset="0"/>
              </a:rPr>
              <a:t>1. Vytváření pojmu přirozeného čísla – náměty k činnostem</a:t>
            </a:r>
          </a:p>
        </p:txBody>
      </p:sp>
    </p:spTree>
    <p:extLst>
      <p:ext uri="{BB962C8B-B14F-4D97-AF65-F5344CB8AC3E}">
        <p14:creationId xmlns:p14="http://schemas.microsoft.com/office/powerpoint/2010/main" val="17449752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 xmlns:a16="http://schemas.microsoft.com/office/drawing/2014/main" id="{7CB4857B-ED7C-444D-9F04-2F885114A1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 xmlns:a16="http://schemas.microsoft.com/office/drawing/2014/main" id="{D18046FB-44EA-4FD8-A585-EA09A319B2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 xmlns:a16="http://schemas.microsoft.com/office/drawing/2014/main" id="{479F5F2B-8B58-4140-AE6A-51F6C67B18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 xmlns:a16="http://schemas.microsoft.com/office/drawing/2014/main" id="{C2F543B5-7A31-4254-965A-6D2B1AC1A5F0}"/>
              </a:ext>
            </a:extLst>
          </p:cNvPr>
          <p:cNvSpPr>
            <a:spLocks noGrp="1"/>
          </p:cNvSpPr>
          <p:nvPr>
            <p:ph idx="1"/>
          </p:nvPr>
        </p:nvSpPr>
        <p:spPr>
          <a:xfrm>
            <a:off x="971654" y="1799772"/>
            <a:ext cx="10678479" cy="5058228"/>
          </a:xfrm>
        </p:spPr>
        <p:txBody>
          <a:bodyPr>
            <a:normAutofit/>
          </a:bodyPr>
          <a:lstStyle/>
          <a:p>
            <a:r>
              <a:rPr lang="cs-CZ" dirty="0"/>
              <a:t>Jedním ze základních úkolů vyučování matematice 1. stupně je vybudování množiny všech přirozených čísel spolu s přirozeným uspořádáním těchto čísel.</a:t>
            </a:r>
          </a:p>
          <a:p>
            <a:r>
              <a:rPr lang="cs-CZ" dirty="0"/>
              <a:t>Děti by měly zvládnout vyjmenovat řadu čísel vzestupně i sestupně v oboru, který probírají</a:t>
            </a:r>
          </a:p>
          <a:p>
            <a:r>
              <a:rPr lang="cs-CZ" dirty="0"/>
              <a:t>Při počítání po jedné – nejprve od 1 – 5, pak od 0 – 10 (do 20, do 100) je nutné, aby dítě vždy vidělo pod názvem čísla počet prvků, tedy aby se řadu čísel neučilo jako říkanku bez obsahu</a:t>
            </a:r>
          </a:p>
          <a:p>
            <a:endParaRPr lang="cs-CZ" dirty="0"/>
          </a:p>
          <a:p>
            <a:endParaRPr lang="cs-CZ" dirty="0"/>
          </a:p>
          <a:p>
            <a:endParaRPr lang="cs-CZ" dirty="0"/>
          </a:p>
        </p:txBody>
      </p:sp>
      <p:sp>
        <p:nvSpPr>
          <p:cNvPr id="6" name="Nadpis 1">
            <a:extLst>
              <a:ext uri="{FF2B5EF4-FFF2-40B4-BE49-F238E27FC236}">
                <a16:creationId xmlns=""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600" b="1" dirty="0">
                <a:latin typeface="Times New Roman" panose="02020603050405020304" pitchFamily="18" charset="0"/>
                <a:cs typeface="Times New Roman" panose="02020603050405020304" pitchFamily="18" charset="0"/>
              </a:rPr>
              <a:t>2. Posloupnost přirozených čísel – řada čísel</a:t>
            </a:r>
          </a:p>
        </p:txBody>
      </p:sp>
    </p:spTree>
    <p:extLst>
      <p:ext uri="{BB962C8B-B14F-4D97-AF65-F5344CB8AC3E}">
        <p14:creationId xmlns:p14="http://schemas.microsoft.com/office/powerpoint/2010/main" val="1601062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 xmlns:a16="http://schemas.microsoft.com/office/drawing/2014/main" id="{7CB4857B-ED7C-444D-9F04-2F885114A1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 xmlns:a16="http://schemas.microsoft.com/office/drawing/2014/main" id="{D18046FB-44EA-4FD8-A585-EA09A319B2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 xmlns:a16="http://schemas.microsoft.com/office/drawing/2014/main" id="{479F5F2B-8B58-4140-AE6A-51F6C67B18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 xmlns:a16="http://schemas.microsoft.com/office/drawing/2014/main" id="{C2F543B5-7A31-4254-965A-6D2B1AC1A5F0}"/>
              </a:ext>
            </a:extLst>
          </p:cNvPr>
          <p:cNvSpPr>
            <a:spLocks noGrp="1"/>
          </p:cNvSpPr>
          <p:nvPr>
            <p:ph idx="1"/>
          </p:nvPr>
        </p:nvSpPr>
        <p:spPr>
          <a:xfrm>
            <a:off x="971654" y="1799772"/>
            <a:ext cx="10678479" cy="5058228"/>
          </a:xfrm>
        </p:spPr>
        <p:txBody>
          <a:bodyPr>
            <a:normAutofit/>
          </a:bodyPr>
          <a:lstStyle/>
          <a:p>
            <a:r>
              <a:rPr lang="cs-CZ" dirty="0"/>
              <a:t>Co děláme, když počítáme prvky v nějaké skupině, kdy nevidíme na první pohled, kolik jich je?</a:t>
            </a:r>
          </a:p>
          <a:p>
            <a:r>
              <a:rPr lang="cs-CZ" dirty="0"/>
              <a:t>Prvky ve skupině uspořádáme například tím, že na ně postupně ukazujeme prstem a každému prvku přiřadíme jednu číslovku z řady jedna, dva, tři, … Přitom poslední vyslovená číslovka udává počet prvků dané skupiny. Nesmíme přitom žádný prvek vynechat ani žádný prvek počítat dvakrát.</a:t>
            </a:r>
          </a:p>
          <a:p>
            <a:endParaRPr lang="cs-CZ" dirty="0"/>
          </a:p>
          <a:p>
            <a:endParaRPr lang="cs-CZ" dirty="0"/>
          </a:p>
          <a:p>
            <a:endParaRPr lang="cs-CZ" dirty="0"/>
          </a:p>
          <a:p>
            <a:endParaRPr lang="cs-CZ" dirty="0"/>
          </a:p>
        </p:txBody>
      </p:sp>
      <p:sp>
        <p:nvSpPr>
          <p:cNvPr id="6" name="Nadpis 1">
            <a:extLst>
              <a:ext uri="{FF2B5EF4-FFF2-40B4-BE49-F238E27FC236}">
                <a16:creationId xmlns=""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600" b="1" dirty="0">
                <a:latin typeface="Times New Roman" panose="02020603050405020304" pitchFamily="18" charset="0"/>
                <a:cs typeface="Times New Roman" panose="02020603050405020304" pitchFamily="18" charset="0"/>
              </a:rPr>
              <a:t>2. Posloupnost přirozených čísel – řada čísel</a:t>
            </a:r>
          </a:p>
        </p:txBody>
      </p:sp>
    </p:spTree>
    <p:extLst>
      <p:ext uri="{BB962C8B-B14F-4D97-AF65-F5344CB8AC3E}">
        <p14:creationId xmlns:p14="http://schemas.microsoft.com/office/powerpoint/2010/main" val="10630589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 xmlns:a16="http://schemas.microsoft.com/office/drawing/2014/main" id="{7CB4857B-ED7C-444D-9F04-2F885114A1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 xmlns:a16="http://schemas.microsoft.com/office/drawing/2014/main" id="{D18046FB-44EA-4FD8-A585-EA09A319B2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 xmlns:a16="http://schemas.microsoft.com/office/drawing/2014/main" id="{479F5F2B-8B58-4140-AE6A-51F6C67B18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 xmlns:a16="http://schemas.microsoft.com/office/drawing/2014/main" id="{C2F543B5-7A31-4254-965A-6D2B1AC1A5F0}"/>
              </a:ext>
            </a:extLst>
          </p:cNvPr>
          <p:cNvSpPr>
            <a:spLocks noGrp="1"/>
          </p:cNvSpPr>
          <p:nvPr>
            <p:ph idx="1"/>
          </p:nvPr>
        </p:nvSpPr>
        <p:spPr>
          <a:xfrm>
            <a:off x="971654" y="1799772"/>
            <a:ext cx="10678479" cy="5058228"/>
          </a:xfrm>
        </p:spPr>
        <p:txBody>
          <a:bodyPr>
            <a:normAutofit/>
          </a:bodyPr>
          <a:lstStyle/>
          <a:p>
            <a:pPr marL="0" indent="0">
              <a:buNone/>
            </a:pPr>
            <a:r>
              <a:rPr lang="cs-CZ" sz="3600" b="1" dirty="0"/>
              <a:t>Porucha</a:t>
            </a:r>
            <a:r>
              <a:rPr lang="cs-CZ" sz="3600" dirty="0"/>
              <a:t>: Dítě nepochopí řadu čísel 1, 2, 3,… v přirozeném uspořádání</a:t>
            </a:r>
          </a:p>
          <a:p>
            <a:endParaRPr lang="cs-CZ" dirty="0"/>
          </a:p>
          <a:p>
            <a:endParaRPr lang="cs-CZ" dirty="0"/>
          </a:p>
          <a:p>
            <a:endParaRPr lang="cs-CZ" dirty="0"/>
          </a:p>
          <a:p>
            <a:endParaRPr lang="cs-CZ" dirty="0"/>
          </a:p>
        </p:txBody>
      </p:sp>
      <p:sp>
        <p:nvSpPr>
          <p:cNvPr id="6" name="Nadpis 1">
            <a:extLst>
              <a:ext uri="{FF2B5EF4-FFF2-40B4-BE49-F238E27FC236}">
                <a16:creationId xmlns=""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600" b="1" dirty="0">
                <a:latin typeface="Times New Roman" panose="02020603050405020304" pitchFamily="18" charset="0"/>
                <a:cs typeface="Times New Roman" panose="02020603050405020304" pitchFamily="18" charset="0"/>
              </a:rPr>
              <a:t>2. Posloupnost přirozených čísel – řada čísel</a:t>
            </a:r>
          </a:p>
        </p:txBody>
      </p:sp>
    </p:spTree>
    <p:extLst>
      <p:ext uri="{BB962C8B-B14F-4D97-AF65-F5344CB8AC3E}">
        <p14:creationId xmlns:p14="http://schemas.microsoft.com/office/powerpoint/2010/main" val="557436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 xmlns:a16="http://schemas.microsoft.com/office/drawing/2014/main" id="{7CB4857B-ED7C-444D-9F04-2F885114A1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 xmlns:a16="http://schemas.microsoft.com/office/drawing/2014/main" id="{D18046FB-44EA-4FD8-A585-EA09A319B2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 xmlns:a16="http://schemas.microsoft.com/office/drawing/2014/main" id="{479F5F2B-8B58-4140-AE6A-51F6C67B18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Nadpis 1">
            <a:extLst>
              <a:ext uri="{FF2B5EF4-FFF2-40B4-BE49-F238E27FC236}">
                <a16:creationId xmlns="" xmlns:a16="http://schemas.microsoft.com/office/drawing/2014/main" id="{E3C46ECF-55A0-46A6-971F-0F537C9007FF}"/>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800"/>
              </a:spcAft>
            </a:pPr>
            <a:r>
              <a:rPr lang="cs-CZ" b="1" dirty="0">
                <a:latin typeface="Times New Roman" panose="02020603050405020304" pitchFamily="18" charset="0"/>
                <a:ea typeface="Calibri" panose="020F0502020204030204" pitchFamily="34" charset="0"/>
                <a:cs typeface="Times New Roman" panose="02020603050405020304" pitchFamily="18" charset="0"/>
              </a:rPr>
              <a:t>Klasifikace poruch učení – J. Novák</a:t>
            </a:r>
            <a:endParaRPr lang="cs-CZ"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Zástupný obsah 2">
            <a:extLst>
              <a:ext uri="{FF2B5EF4-FFF2-40B4-BE49-F238E27FC236}">
                <a16:creationId xmlns="" xmlns:a16="http://schemas.microsoft.com/office/drawing/2014/main" id="{C2F543B5-7A31-4254-965A-6D2B1AC1A5F0}"/>
              </a:ext>
            </a:extLst>
          </p:cNvPr>
          <p:cNvSpPr>
            <a:spLocks noGrp="1"/>
          </p:cNvSpPr>
          <p:nvPr>
            <p:ph idx="1"/>
          </p:nvPr>
        </p:nvSpPr>
        <p:spPr>
          <a:xfrm>
            <a:off x="971654" y="1799772"/>
            <a:ext cx="10780079" cy="5058228"/>
          </a:xfrm>
        </p:spPr>
        <p:txBody>
          <a:bodyPr>
            <a:normAutofit/>
          </a:bodyPr>
          <a:lstStyle/>
          <a:p>
            <a:pPr marL="0" indent="0">
              <a:buNone/>
            </a:pPr>
            <a:r>
              <a:rPr lang="cs-CZ" b="1" dirty="0"/>
              <a:t>J. Novák v (Novák, 1996) </a:t>
            </a:r>
            <a:r>
              <a:rPr lang="cs-CZ" dirty="0"/>
              <a:t>uvádí klasifikaci poruch matematických schopností:</a:t>
            </a:r>
          </a:p>
          <a:p>
            <a:pPr marL="514350" indent="-514350">
              <a:buAutoNum type="arabicPeriod"/>
            </a:pPr>
            <a:r>
              <a:rPr lang="cs-CZ" b="1" dirty="0" err="1"/>
              <a:t>Kalkulastenie</a:t>
            </a:r>
            <a:r>
              <a:rPr lang="cs-CZ" dirty="0"/>
              <a:t> – mírné narušení matematických schopností, nepovažují se za vývojovou poruchu učení. Dítě má normální schopnosti pro matematiku, ale ty nejsou rozvinuty v potřebné matematické dovednosti (podmíněno nedostatečnou či nesprávnou stimulací ze strany školy či rodiny)</a:t>
            </a:r>
          </a:p>
          <a:p>
            <a:pPr marL="514350" indent="-514350">
              <a:buAutoNum type="arabicPeriod"/>
            </a:pPr>
            <a:r>
              <a:rPr lang="cs-CZ" b="1" dirty="0" err="1"/>
              <a:t>Hypokalkulie</a:t>
            </a:r>
            <a:r>
              <a:rPr lang="cs-CZ" dirty="0"/>
              <a:t> – mírné narušení schopností pro matematiku, schopnosti se jeví podprůměrně, ale všeobecné rozumové předpoklady mohou být nadprůměrné, rodinná stimulace i příprava na výuku jsou přiměřené</a:t>
            </a:r>
          </a:p>
          <a:p>
            <a:pPr marL="514350" indent="-514350">
              <a:buAutoNum type="arabicPeriod"/>
            </a:pPr>
            <a:endParaRPr lang="cs-CZ" dirty="0"/>
          </a:p>
          <a:p>
            <a:endParaRPr lang="cs-CZ" dirty="0"/>
          </a:p>
        </p:txBody>
      </p:sp>
    </p:spTree>
    <p:extLst>
      <p:ext uri="{BB962C8B-B14F-4D97-AF65-F5344CB8AC3E}">
        <p14:creationId xmlns:p14="http://schemas.microsoft.com/office/powerpoint/2010/main" val="29737411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 xmlns:a16="http://schemas.microsoft.com/office/drawing/2014/main" id="{7CB4857B-ED7C-444D-9F04-2F885114A1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 xmlns:a16="http://schemas.microsoft.com/office/drawing/2014/main" id="{D18046FB-44EA-4FD8-A585-EA09A319B2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 xmlns:a16="http://schemas.microsoft.com/office/drawing/2014/main" id="{479F5F2B-8B58-4140-AE6A-51F6C67B18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 xmlns:a16="http://schemas.microsoft.com/office/drawing/2014/main" id="{C2F543B5-7A31-4254-965A-6D2B1AC1A5F0}"/>
              </a:ext>
            </a:extLst>
          </p:cNvPr>
          <p:cNvSpPr>
            <a:spLocks noGrp="1"/>
          </p:cNvSpPr>
          <p:nvPr>
            <p:ph idx="1"/>
          </p:nvPr>
        </p:nvSpPr>
        <p:spPr>
          <a:xfrm>
            <a:off x="971654" y="1799772"/>
            <a:ext cx="10678479" cy="5058228"/>
          </a:xfrm>
        </p:spPr>
        <p:txBody>
          <a:bodyPr>
            <a:normAutofit/>
          </a:bodyPr>
          <a:lstStyle/>
          <a:p>
            <a:endParaRPr lang="cs-CZ" dirty="0"/>
          </a:p>
          <a:p>
            <a:endParaRPr lang="cs-CZ" dirty="0"/>
          </a:p>
          <a:p>
            <a:endParaRPr lang="cs-CZ" dirty="0"/>
          </a:p>
          <a:p>
            <a:endParaRPr lang="cs-CZ" dirty="0"/>
          </a:p>
        </p:txBody>
      </p:sp>
      <p:sp>
        <p:nvSpPr>
          <p:cNvPr id="6" name="Nadpis 1">
            <a:extLst>
              <a:ext uri="{FF2B5EF4-FFF2-40B4-BE49-F238E27FC236}">
                <a16:creationId xmlns=""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600" b="1" dirty="0">
                <a:latin typeface="Times New Roman" panose="02020603050405020304" pitchFamily="18" charset="0"/>
                <a:cs typeface="Times New Roman" panose="02020603050405020304" pitchFamily="18" charset="0"/>
              </a:rPr>
              <a:t>2. Posloupnost přirozených čísel – řada čísel</a:t>
            </a:r>
          </a:p>
        </p:txBody>
      </p:sp>
      <p:pic>
        <p:nvPicPr>
          <p:cNvPr id="4" name="Obrázek 3" descr="Obsah obrázku text&#10;&#10;Popis byl vytvořen automaticky">
            <a:extLst>
              <a:ext uri="{FF2B5EF4-FFF2-40B4-BE49-F238E27FC236}">
                <a16:creationId xmlns="" xmlns:a16="http://schemas.microsoft.com/office/drawing/2014/main" id="{006A4482-FEC6-4221-9150-63C1BD7D9E50}"/>
              </a:ext>
            </a:extLst>
          </p:cNvPr>
          <p:cNvPicPr>
            <a:picLocks noChangeAspect="1"/>
          </p:cNvPicPr>
          <p:nvPr/>
        </p:nvPicPr>
        <p:blipFill rotWithShape="1">
          <a:blip r:embed="rId2">
            <a:extLst>
              <a:ext uri="{28A0092B-C50C-407E-A947-70E740481C1C}">
                <a14:useLocalDpi xmlns:a14="http://schemas.microsoft.com/office/drawing/2010/main" val="0"/>
              </a:ext>
            </a:extLst>
          </a:blip>
          <a:srcRect l="48197" t="5720" r="15501" b="51975"/>
          <a:stretch/>
        </p:blipFill>
        <p:spPr>
          <a:xfrm rot="5400000">
            <a:off x="3997103" y="1170376"/>
            <a:ext cx="3768815" cy="6208888"/>
          </a:xfrm>
          <a:prstGeom prst="rect">
            <a:avLst/>
          </a:prstGeom>
        </p:spPr>
      </p:pic>
    </p:spTree>
    <p:extLst>
      <p:ext uri="{BB962C8B-B14F-4D97-AF65-F5344CB8AC3E}">
        <p14:creationId xmlns:p14="http://schemas.microsoft.com/office/powerpoint/2010/main" val="39756714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 xmlns:a16="http://schemas.microsoft.com/office/drawing/2014/main" id="{7CB4857B-ED7C-444D-9F04-2F885114A1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 xmlns:a16="http://schemas.microsoft.com/office/drawing/2014/main" id="{D18046FB-44EA-4FD8-A585-EA09A319B2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 xmlns:a16="http://schemas.microsoft.com/office/drawing/2014/main" id="{479F5F2B-8B58-4140-AE6A-51F6C67B18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 xmlns:a16="http://schemas.microsoft.com/office/drawing/2014/main" id="{C2F543B5-7A31-4254-965A-6D2B1AC1A5F0}"/>
              </a:ext>
            </a:extLst>
          </p:cNvPr>
          <p:cNvSpPr>
            <a:spLocks noGrp="1"/>
          </p:cNvSpPr>
          <p:nvPr>
            <p:ph idx="1"/>
          </p:nvPr>
        </p:nvSpPr>
        <p:spPr>
          <a:xfrm>
            <a:off x="971654" y="1799772"/>
            <a:ext cx="10678479" cy="5058228"/>
          </a:xfrm>
        </p:spPr>
        <p:txBody>
          <a:bodyPr>
            <a:normAutofit/>
          </a:bodyPr>
          <a:lstStyle/>
          <a:p>
            <a:pPr marL="0" indent="0">
              <a:buNone/>
            </a:pPr>
            <a:r>
              <a:rPr lang="cs-CZ" sz="3600" dirty="0"/>
              <a:t>Správné počítání prvků po jedné je pro pochopení přirozených čísel a operací s nimi nezbytné.</a:t>
            </a:r>
          </a:p>
          <a:p>
            <a:pPr marL="0" indent="0">
              <a:buNone/>
            </a:pPr>
            <a:endParaRPr lang="cs-CZ" sz="3600" dirty="0"/>
          </a:p>
          <a:p>
            <a:pPr marL="0" indent="0">
              <a:buNone/>
            </a:pPr>
            <a:r>
              <a:rPr lang="cs-CZ" sz="3600" dirty="0"/>
              <a:t>U víceciferných čísel je třeba, aby děti správně pochopily princip poziční desítkové soustavy, tj. deset jednotek tvoří jednu desítku, deset desítek jednu stovku, deset stovek jeden tisíc apod. a správně uváděly přechody mezi desítkami, stovkami a tisíci. (aby neříkaly padesát devět, padesát deset)</a:t>
            </a:r>
          </a:p>
          <a:p>
            <a:endParaRPr lang="cs-CZ" dirty="0"/>
          </a:p>
          <a:p>
            <a:endParaRPr lang="cs-CZ" dirty="0"/>
          </a:p>
          <a:p>
            <a:endParaRPr lang="cs-CZ" dirty="0"/>
          </a:p>
          <a:p>
            <a:endParaRPr lang="cs-CZ" dirty="0"/>
          </a:p>
        </p:txBody>
      </p:sp>
      <p:sp>
        <p:nvSpPr>
          <p:cNvPr id="6" name="Nadpis 1">
            <a:extLst>
              <a:ext uri="{FF2B5EF4-FFF2-40B4-BE49-F238E27FC236}">
                <a16:creationId xmlns=""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600" b="1" dirty="0">
                <a:latin typeface="Times New Roman" panose="02020603050405020304" pitchFamily="18" charset="0"/>
                <a:cs typeface="Times New Roman" panose="02020603050405020304" pitchFamily="18" charset="0"/>
              </a:rPr>
              <a:t>2. Posloupnost přirozených čísel – řada čísel</a:t>
            </a:r>
          </a:p>
        </p:txBody>
      </p:sp>
    </p:spTree>
    <p:extLst>
      <p:ext uri="{BB962C8B-B14F-4D97-AF65-F5344CB8AC3E}">
        <p14:creationId xmlns:p14="http://schemas.microsoft.com/office/powerpoint/2010/main" val="3109260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 xmlns:a16="http://schemas.microsoft.com/office/drawing/2014/main" id="{7CB4857B-ED7C-444D-9F04-2F885114A1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 xmlns:a16="http://schemas.microsoft.com/office/drawing/2014/main" id="{D18046FB-44EA-4FD8-A585-EA09A319B2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 xmlns:a16="http://schemas.microsoft.com/office/drawing/2014/main" id="{479F5F2B-8B58-4140-AE6A-51F6C67B18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 xmlns:a16="http://schemas.microsoft.com/office/drawing/2014/main" id="{C2F543B5-7A31-4254-965A-6D2B1AC1A5F0}"/>
              </a:ext>
            </a:extLst>
          </p:cNvPr>
          <p:cNvSpPr>
            <a:spLocks noGrp="1"/>
          </p:cNvSpPr>
          <p:nvPr>
            <p:ph idx="1"/>
          </p:nvPr>
        </p:nvSpPr>
        <p:spPr>
          <a:xfrm>
            <a:off x="971654" y="1799772"/>
            <a:ext cx="10678479" cy="5058228"/>
          </a:xfrm>
        </p:spPr>
        <p:txBody>
          <a:bodyPr>
            <a:normAutofit/>
          </a:bodyPr>
          <a:lstStyle/>
          <a:p>
            <a:pPr marL="0" indent="0">
              <a:buNone/>
            </a:pPr>
            <a:r>
              <a:rPr lang="cs-CZ" sz="3600" dirty="0"/>
              <a:t>K nácviku správného vytváření číselné řady jsou vhodné úlohy pro doplňování – nejprve jednoho čísla, později více čísel, aby se vytvořila správná představa číselné řady.</a:t>
            </a:r>
          </a:p>
          <a:p>
            <a:endParaRPr lang="cs-CZ" dirty="0"/>
          </a:p>
          <a:p>
            <a:endParaRPr lang="cs-CZ" dirty="0"/>
          </a:p>
          <a:p>
            <a:endParaRPr lang="cs-CZ" dirty="0"/>
          </a:p>
          <a:p>
            <a:endParaRPr lang="cs-CZ" dirty="0"/>
          </a:p>
        </p:txBody>
      </p:sp>
      <p:sp>
        <p:nvSpPr>
          <p:cNvPr id="6" name="Nadpis 1">
            <a:extLst>
              <a:ext uri="{FF2B5EF4-FFF2-40B4-BE49-F238E27FC236}">
                <a16:creationId xmlns=""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600" b="1" dirty="0">
                <a:latin typeface="Times New Roman" panose="02020603050405020304" pitchFamily="18" charset="0"/>
                <a:cs typeface="Times New Roman" panose="02020603050405020304" pitchFamily="18" charset="0"/>
              </a:rPr>
              <a:t>2. Posloupnost přirozených čísel – řada čísel</a:t>
            </a:r>
          </a:p>
        </p:txBody>
      </p:sp>
      <p:pic>
        <p:nvPicPr>
          <p:cNvPr id="4" name="Obrázek 3">
            <a:extLst>
              <a:ext uri="{FF2B5EF4-FFF2-40B4-BE49-F238E27FC236}">
                <a16:creationId xmlns="" xmlns:a16="http://schemas.microsoft.com/office/drawing/2014/main" id="{8D99227E-B17E-48ED-A2E9-716E27047CDB}"/>
              </a:ext>
            </a:extLst>
          </p:cNvPr>
          <p:cNvPicPr>
            <a:picLocks noChangeAspect="1"/>
          </p:cNvPicPr>
          <p:nvPr/>
        </p:nvPicPr>
        <p:blipFill rotWithShape="1">
          <a:blip r:embed="rId2">
            <a:extLst>
              <a:ext uri="{28A0092B-C50C-407E-A947-70E740481C1C}">
                <a14:useLocalDpi xmlns:a14="http://schemas.microsoft.com/office/drawing/2010/main" val="0"/>
              </a:ext>
            </a:extLst>
          </a:blip>
          <a:srcRect l="23143" t="51295" r="56814" b="4317"/>
          <a:stretch/>
        </p:blipFill>
        <p:spPr>
          <a:xfrm rot="5400000">
            <a:off x="5573951" y="2042145"/>
            <a:ext cx="1689949" cy="5291158"/>
          </a:xfrm>
          <a:prstGeom prst="rect">
            <a:avLst/>
          </a:prstGeom>
        </p:spPr>
      </p:pic>
    </p:spTree>
    <p:extLst>
      <p:ext uri="{BB962C8B-B14F-4D97-AF65-F5344CB8AC3E}">
        <p14:creationId xmlns:p14="http://schemas.microsoft.com/office/powerpoint/2010/main" val="19150931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 xmlns:a16="http://schemas.microsoft.com/office/drawing/2014/main" id="{7CB4857B-ED7C-444D-9F04-2F885114A1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 xmlns:a16="http://schemas.microsoft.com/office/drawing/2014/main" id="{D18046FB-44EA-4FD8-A585-EA09A319B2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 xmlns:a16="http://schemas.microsoft.com/office/drawing/2014/main" id="{479F5F2B-8B58-4140-AE6A-51F6C67B18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 xmlns:a16="http://schemas.microsoft.com/office/drawing/2014/main" id="{C2F543B5-7A31-4254-965A-6D2B1AC1A5F0}"/>
              </a:ext>
            </a:extLst>
          </p:cNvPr>
          <p:cNvSpPr>
            <a:spLocks noGrp="1"/>
          </p:cNvSpPr>
          <p:nvPr>
            <p:ph idx="1"/>
          </p:nvPr>
        </p:nvSpPr>
        <p:spPr>
          <a:xfrm>
            <a:off x="971654" y="1799772"/>
            <a:ext cx="10678479" cy="5058228"/>
          </a:xfrm>
        </p:spPr>
        <p:txBody>
          <a:bodyPr>
            <a:normAutofit/>
          </a:bodyPr>
          <a:lstStyle/>
          <a:p>
            <a:pPr marL="0" indent="0">
              <a:buNone/>
            </a:pPr>
            <a:r>
              <a:rPr lang="cs-CZ" sz="3600" dirty="0"/>
              <a:t>U víceciferných čísel je třeba jejich ilustrace prostřednictvím příkladů čísel, které děti v běžném životě obklopují. Např. čísla do sta: počet žáků ve třídě, hmotnost dítěte v kg, počet zubů dítěte, počet hodin v jednom dni, počet minut v jedné hodině, ceny některých potravin,…</a:t>
            </a:r>
          </a:p>
          <a:p>
            <a:pPr marL="0" indent="0">
              <a:buNone/>
            </a:pPr>
            <a:r>
              <a:rPr lang="cs-CZ" sz="3600" dirty="0"/>
              <a:t>Čísla do tisíce ilustrujeme: výška dítěte v cm, počet dnů v roce, ceny oblečení nebo bot,…</a:t>
            </a:r>
          </a:p>
          <a:p>
            <a:endParaRPr lang="cs-CZ" dirty="0"/>
          </a:p>
          <a:p>
            <a:endParaRPr lang="cs-CZ" dirty="0"/>
          </a:p>
          <a:p>
            <a:endParaRPr lang="cs-CZ" dirty="0"/>
          </a:p>
          <a:p>
            <a:endParaRPr lang="cs-CZ" dirty="0"/>
          </a:p>
        </p:txBody>
      </p:sp>
      <p:sp>
        <p:nvSpPr>
          <p:cNvPr id="6" name="Nadpis 1">
            <a:extLst>
              <a:ext uri="{FF2B5EF4-FFF2-40B4-BE49-F238E27FC236}">
                <a16:creationId xmlns=""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600" b="1" dirty="0">
                <a:latin typeface="Times New Roman" panose="02020603050405020304" pitchFamily="18" charset="0"/>
                <a:cs typeface="Times New Roman" panose="02020603050405020304" pitchFamily="18" charset="0"/>
              </a:rPr>
              <a:t>2. Posloupnost přirozených čísel – řada čísel</a:t>
            </a:r>
          </a:p>
        </p:txBody>
      </p:sp>
    </p:spTree>
    <p:extLst>
      <p:ext uri="{BB962C8B-B14F-4D97-AF65-F5344CB8AC3E}">
        <p14:creationId xmlns:p14="http://schemas.microsoft.com/office/powerpoint/2010/main" val="15394793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 xmlns:a16="http://schemas.microsoft.com/office/drawing/2014/main" id="{7CB4857B-ED7C-444D-9F04-2F885114A1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 xmlns:a16="http://schemas.microsoft.com/office/drawing/2014/main" id="{D18046FB-44EA-4FD8-A585-EA09A319B2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 xmlns:a16="http://schemas.microsoft.com/office/drawing/2014/main" id="{479F5F2B-8B58-4140-AE6A-51F6C67B18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 xmlns:a16="http://schemas.microsoft.com/office/drawing/2014/main" id="{C2F543B5-7A31-4254-965A-6D2B1AC1A5F0}"/>
              </a:ext>
            </a:extLst>
          </p:cNvPr>
          <p:cNvSpPr>
            <a:spLocks noGrp="1"/>
          </p:cNvSpPr>
          <p:nvPr>
            <p:ph idx="1"/>
          </p:nvPr>
        </p:nvSpPr>
        <p:spPr>
          <a:xfrm>
            <a:off x="971654" y="1799772"/>
            <a:ext cx="10678479" cy="5058228"/>
          </a:xfrm>
        </p:spPr>
        <p:txBody>
          <a:bodyPr>
            <a:normAutofit/>
          </a:bodyPr>
          <a:lstStyle/>
          <a:p>
            <a:pPr marL="514350" indent="-514350">
              <a:buAutoNum type="arabicPeriod"/>
            </a:pPr>
            <a:r>
              <a:rPr lang="cs-CZ" dirty="0"/>
              <a:t>Blažková, R., Matoušková, K., Vaňurová, M., Blažek, M. (2000). </a:t>
            </a:r>
            <a:r>
              <a:rPr lang="cs-CZ" i="1" dirty="0"/>
              <a:t>Poruchy učení v matematice a možnosti jejich nápravy</a:t>
            </a:r>
            <a:r>
              <a:rPr lang="cs-CZ" dirty="0"/>
              <a:t>. Brno. </a:t>
            </a:r>
            <a:r>
              <a:rPr lang="cs-CZ" dirty="0" err="1"/>
              <a:t>Paido</a:t>
            </a:r>
            <a:r>
              <a:rPr lang="cs-CZ" dirty="0"/>
              <a:t>.</a:t>
            </a:r>
          </a:p>
          <a:p>
            <a:pPr marL="514350" indent="-514350">
              <a:buAutoNum type="arabicPeriod"/>
            </a:pPr>
            <a:r>
              <a:rPr lang="cs-CZ" dirty="0" err="1"/>
              <a:t>Kumorovitzová</a:t>
            </a:r>
            <a:r>
              <a:rPr lang="cs-CZ" dirty="0"/>
              <a:t>, M., Novák, J. (1996). </a:t>
            </a:r>
            <a:r>
              <a:rPr lang="cs-CZ" i="1" dirty="0"/>
              <a:t>Nauč mě počítat. </a:t>
            </a:r>
            <a:r>
              <a:rPr lang="cs-CZ" dirty="0"/>
              <a:t>Praha: KPP. </a:t>
            </a:r>
          </a:p>
          <a:p>
            <a:pPr marL="514350" indent="-514350">
              <a:buAutoNum type="arabicPeriod"/>
            </a:pPr>
            <a:r>
              <a:rPr lang="cs-CZ" dirty="0" err="1"/>
              <a:t>Košč</a:t>
            </a:r>
            <a:r>
              <a:rPr lang="cs-CZ" dirty="0"/>
              <a:t>, L. (1984). </a:t>
            </a:r>
            <a:r>
              <a:rPr lang="cs-CZ" i="1" dirty="0"/>
              <a:t>Poruchy matematických schopností</a:t>
            </a:r>
            <a:r>
              <a:rPr lang="cs-CZ" dirty="0"/>
              <a:t>. Hradec Králové, KPP.</a:t>
            </a:r>
          </a:p>
          <a:p>
            <a:pPr marL="514350" indent="-514350">
              <a:buAutoNum type="arabicPeriod"/>
            </a:pPr>
            <a:endParaRPr lang="cs-CZ" i="1" dirty="0"/>
          </a:p>
          <a:p>
            <a:endParaRPr lang="cs-CZ" dirty="0"/>
          </a:p>
          <a:p>
            <a:endParaRPr lang="cs-CZ" dirty="0"/>
          </a:p>
          <a:p>
            <a:endParaRPr lang="cs-CZ" dirty="0"/>
          </a:p>
          <a:p>
            <a:endParaRPr lang="cs-CZ" dirty="0"/>
          </a:p>
        </p:txBody>
      </p:sp>
      <p:sp>
        <p:nvSpPr>
          <p:cNvPr id="6" name="Nadpis 1">
            <a:extLst>
              <a:ext uri="{FF2B5EF4-FFF2-40B4-BE49-F238E27FC236}">
                <a16:creationId xmlns=""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cs-CZ" sz="3600" b="1" dirty="0">
                <a:latin typeface="Times New Roman" panose="02020603050405020304" pitchFamily="18" charset="0"/>
                <a:cs typeface="Times New Roman" panose="02020603050405020304" pitchFamily="18" charset="0"/>
              </a:rPr>
              <a:t>Literatura</a:t>
            </a:r>
          </a:p>
        </p:txBody>
      </p:sp>
    </p:spTree>
    <p:extLst>
      <p:ext uri="{BB962C8B-B14F-4D97-AF65-F5344CB8AC3E}">
        <p14:creationId xmlns:p14="http://schemas.microsoft.com/office/powerpoint/2010/main" val="827688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 xmlns:a16="http://schemas.microsoft.com/office/drawing/2014/main" id="{7CB4857B-ED7C-444D-9F04-2F885114A1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 xmlns:a16="http://schemas.microsoft.com/office/drawing/2014/main" id="{D18046FB-44EA-4FD8-A585-EA09A319B2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 xmlns:a16="http://schemas.microsoft.com/office/drawing/2014/main" id="{479F5F2B-8B58-4140-AE6A-51F6C67B18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Nadpis 1">
            <a:extLst>
              <a:ext uri="{FF2B5EF4-FFF2-40B4-BE49-F238E27FC236}">
                <a16:creationId xmlns="" xmlns:a16="http://schemas.microsoft.com/office/drawing/2014/main" id="{E3C46ECF-55A0-46A6-971F-0F537C9007FF}"/>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800"/>
              </a:spcAft>
            </a:pPr>
            <a:r>
              <a:rPr lang="cs-CZ" b="1" dirty="0">
                <a:latin typeface="Times New Roman" panose="02020603050405020304" pitchFamily="18" charset="0"/>
                <a:ea typeface="Calibri" panose="020F0502020204030204" pitchFamily="34" charset="0"/>
                <a:cs typeface="Times New Roman" panose="02020603050405020304" pitchFamily="18" charset="0"/>
              </a:rPr>
              <a:t>Klasifikace poruch učení – J. Novák</a:t>
            </a:r>
            <a:endParaRPr lang="cs-CZ"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Zástupný obsah 2">
            <a:extLst>
              <a:ext uri="{FF2B5EF4-FFF2-40B4-BE49-F238E27FC236}">
                <a16:creationId xmlns="" xmlns:a16="http://schemas.microsoft.com/office/drawing/2014/main" id="{C2F543B5-7A31-4254-965A-6D2B1AC1A5F0}"/>
              </a:ext>
            </a:extLst>
          </p:cNvPr>
          <p:cNvSpPr>
            <a:spLocks noGrp="1"/>
          </p:cNvSpPr>
          <p:nvPr>
            <p:ph idx="1"/>
          </p:nvPr>
        </p:nvSpPr>
        <p:spPr>
          <a:xfrm>
            <a:off x="971654" y="1799772"/>
            <a:ext cx="10723635" cy="5058228"/>
          </a:xfrm>
        </p:spPr>
        <p:txBody>
          <a:bodyPr>
            <a:normAutofit/>
          </a:bodyPr>
          <a:lstStyle/>
          <a:p>
            <a:pPr marL="514350" indent="-514350">
              <a:buFont typeface="+mj-lt"/>
              <a:buAutoNum type="arabicPeriod" startAt="3"/>
            </a:pPr>
            <a:r>
              <a:rPr lang="cs-CZ" b="1" dirty="0"/>
              <a:t>Dyskalkulie</a:t>
            </a:r>
            <a:r>
              <a:rPr lang="cs-CZ" dirty="0"/>
              <a:t> – specifická porucha počítání, zahrnuje specifické postižení dovednosti počítat. Nelze jej vysvětlit ani mentální retardací ani nevhodným způsobem vyučování. Porucha se týká zpravidla ovládání základních početních výkonů (sčítání, odčítání, násobení, dělení) než abstraktnějších matematických dovedností.</a:t>
            </a:r>
          </a:p>
          <a:p>
            <a:pPr marL="514350" indent="-514350">
              <a:buFont typeface="+mj-lt"/>
              <a:buAutoNum type="arabicPeriod" startAt="3"/>
            </a:pPr>
            <a:r>
              <a:rPr lang="cs-CZ" b="1" dirty="0" err="1"/>
              <a:t>Oligokalkulie</a:t>
            </a:r>
            <a:r>
              <a:rPr lang="cs-CZ" dirty="0"/>
              <a:t> – nízká úroveň rozumových schopností včetně předpokladů pro matematiku.</a:t>
            </a:r>
          </a:p>
          <a:p>
            <a:pPr marL="0" indent="0">
              <a:buNone/>
            </a:pPr>
            <a:endParaRPr lang="cs-CZ" dirty="0"/>
          </a:p>
          <a:p>
            <a:pPr marL="514350" indent="-514350">
              <a:buAutoNum type="arabicPeriod" startAt="3"/>
            </a:pPr>
            <a:endParaRPr lang="cs-CZ" dirty="0"/>
          </a:p>
          <a:p>
            <a:endParaRPr lang="cs-CZ" dirty="0"/>
          </a:p>
        </p:txBody>
      </p:sp>
    </p:spTree>
    <p:extLst>
      <p:ext uri="{BB962C8B-B14F-4D97-AF65-F5344CB8AC3E}">
        <p14:creationId xmlns:p14="http://schemas.microsoft.com/office/powerpoint/2010/main" val="2166592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 xmlns:a16="http://schemas.microsoft.com/office/drawing/2014/main" id="{7CB4857B-ED7C-444D-9F04-2F885114A1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 xmlns:a16="http://schemas.microsoft.com/office/drawing/2014/main" id="{D18046FB-44EA-4FD8-A585-EA09A319B2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 xmlns:a16="http://schemas.microsoft.com/office/drawing/2014/main" id="{479F5F2B-8B58-4140-AE6A-51F6C67B18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Nadpis 1">
            <a:extLst>
              <a:ext uri="{FF2B5EF4-FFF2-40B4-BE49-F238E27FC236}">
                <a16:creationId xmlns="" xmlns:a16="http://schemas.microsoft.com/office/drawing/2014/main" id="{E3C46ECF-55A0-46A6-971F-0F537C9007FF}"/>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800"/>
              </a:spcAft>
            </a:pPr>
            <a:r>
              <a:rPr lang="cs-CZ" b="1" dirty="0">
                <a:latin typeface="Times New Roman" panose="02020603050405020304" pitchFamily="18" charset="0"/>
                <a:ea typeface="Calibri" panose="020F0502020204030204" pitchFamily="34" charset="0"/>
                <a:cs typeface="Times New Roman" panose="02020603050405020304" pitchFamily="18" charset="0"/>
              </a:rPr>
              <a:t>Vývojová dyskalkulie podle L. </a:t>
            </a:r>
            <a:r>
              <a:rPr lang="cs-CZ" b="1" dirty="0" err="1">
                <a:latin typeface="Times New Roman" panose="02020603050405020304" pitchFamily="18" charset="0"/>
                <a:ea typeface="Calibri" panose="020F0502020204030204" pitchFamily="34" charset="0"/>
                <a:cs typeface="Times New Roman" panose="02020603050405020304" pitchFamily="18" charset="0"/>
              </a:rPr>
              <a:t>Košče</a:t>
            </a:r>
            <a:r>
              <a:rPr lang="cs-CZ" b="1" dirty="0">
                <a:latin typeface="Times New Roman" panose="02020603050405020304" pitchFamily="18" charset="0"/>
                <a:ea typeface="Calibri" panose="020F0502020204030204" pitchFamily="34" charset="0"/>
                <a:cs typeface="Times New Roman" panose="02020603050405020304" pitchFamily="18" charset="0"/>
              </a:rPr>
              <a:t> </a:t>
            </a:r>
            <a:r>
              <a:rPr lang="cs-CZ" sz="3700" b="1" dirty="0">
                <a:latin typeface="Times New Roman" panose="02020603050405020304" pitchFamily="18" charset="0"/>
                <a:ea typeface="Calibri" panose="020F0502020204030204" pitchFamily="34" charset="0"/>
                <a:cs typeface="Times New Roman" panose="02020603050405020304" pitchFamily="18" charset="0"/>
              </a:rPr>
              <a:t>(</a:t>
            </a:r>
            <a:r>
              <a:rPr lang="cs-CZ" sz="3700" b="1" dirty="0" err="1">
                <a:latin typeface="Times New Roman" panose="02020603050405020304" pitchFamily="18" charset="0"/>
                <a:ea typeface="Calibri" panose="020F0502020204030204" pitchFamily="34" charset="0"/>
                <a:cs typeface="Times New Roman" panose="02020603050405020304" pitchFamily="18" charset="0"/>
              </a:rPr>
              <a:t>Košč</a:t>
            </a:r>
            <a:r>
              <a:rPr lang="cs-CZ" sz="3700" b="1" dirty="0">
                <a:latin typeface="Times New Roman" panose="02020603050405020304" pitchFamily="18" charset="0"/>
                <a:ea typeface="Calibri" panose="020F0502020204030204" pitchFamily="34" charset="0"/>
                <a:cs typeface="Times New Roman" panose="02020603050405020304" pitchFamily="18" charset="0"/>
              </a:rPr>
              <a:t>, 1984)</a:t>
            </a:r>
            <a:endParaRPr lang="cs-CZ" sz="3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Zástupný obsah 2">
            <a:extLst>
              <a:ext uri="{FF2B5EF4-FFF2-40B4-BE49-F238E27FC236}">
                <a16:creationId xmlns="" xmlns:a16="http://schemas.microsoft.com/office/drawing/2014/main" id="{C2F543B5-7A31-4254-965A-6D2B1AC1A5F0}"/>
              </a:ext>
            </a:extLst>
          </p:cNvPr>
          <p:cNvSpPr>
            <a:spLocks noGrp="1"/>
          </p:cNvSpPr>
          <p:nvPr>
            <p:ph idx="1"/>
          </p:nvPr>
        </p:nvSpPr>
        <p:spPr>
          <a:xfrm>
            <a:off x="971654" y="1799772"/>
            <a:ext cx="10678479" cy="5058228"/>
          </a:xfrm>
        </p:spPr>
        <p:txBody>
          <a:bodyPr>
            <a:normAutofit/>
          </a:bodyPr>
          <a:lstStyle/>
          <a:p>
            <a:pPr marL="0" indent="0">
              <a:buNone/>
            </a:pPr>
            <a:r>
              <a:rPr lang="cs-CZ" b="1" dirty="0"/>
              <a:t>Dyskalkulie </a:t>
            </a:r>
            <a:r>
              <a:rPr lang="cs-CZ" dirty="0"/>
              <a:t>je chápána jako porucha učení, která nesouvisí s nižší inteligencí. Je to vývojová porucha matematických schopností, která má svůj původ v narušení těch partií mozku, které jsou přímým </a:t>
            </a:r>
            <a:r>
              <a:rPr lang="cs-CZ" dirty="0" err="1"/>
              <a:t>anatomicko</a:t>
            </a:r>
            <a:r>
              <a:rPr lang="cs-CZ" dirty="0"/>
              <a:t> – fyziologickým substrátem věku přiměřeného vyzrávání matematických funkcí, které však nemají za následek poruchy všeobecných mentálních schopností. </a:t>
            </a:r>
          </a:p>
          <a:p>
            <a:r>
              <a:rPr lang="cs-CZ" b="1" dirty="0" err="1"/>
              <a:t>Praktognostická</a:t>
            </a:r>
            <a:r>
              <a:rPr lang="cs-CZ" b="1" dirty="0"/>
              <a:t> dyskalkulie </a:t>
            </a:r>
            <a:r>
              <a:rPr lang="cs-CZ" dirty="0"/>
              <a:t>– porucha manipulace s konkrétními předměty nebo nakreslenými symboly. Žák není schopen vytvořit skupinu předmětů o daném počtu prvků, není schopen dospět k pojmu přirozeného čísla, má potíže s porovnáváním a uspořádáním přirozených čísel, v geometrii neumí seřadit předměty podle velikosti (délky), neumí rozlišit geometrické tvary</a:t>
            </a:r>
          </a:p>
        </p:txBody>
      </p:sp>
    </p:spTree>
    <p:extLst>
      <p:ext uri="{BB962C8B-B14F-4D97-AF65-F5344CB8AC3E}">
        <p14:creationId xmlns:p14="http://schemas.microsoft.com/office/powerpoint/2010/main" val="1360534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 xmlns:a16="http://schemas.microsoft.com/office/drawing/2014/main" id="{7CB4857B-ED7C-444D-9F04-2F885114A1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 xmlns:a16="http://schemas.microsoft.com/office/drawing/2014/main" id="{D18046FB-44EA-4FD8-A585-EA09A319B2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 xmlns:a16="http://schemas.microsoft.com/office/drawing/2014/main" id="{479F5F2B-8B58-4140-AE6A-51F6C67B18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Nadpis 1">
            <a:extLst>
              <a:ext uri="{FF2B5EF4-FFF2-40B4-BE49-F238E27FC236}">
                <a16:creationId xmlns="" xmlns:a16="http://schemas.microsoft.com/office/drawing/2014/main" id="{E3C46ECF-55A0-46A6-971F-0F537C9007FF}"/>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800"/>
              </a:spcAft>
            </a:pPr>
            <a:r>
              <a:rPr lang="cs-CZ" b="1" dirty="0">
                <a:latin typeface="Times New Roman" panose="02020603050405020304" pitchFamily="18" charset="0"/>
                <a:ea typeface="Calibri" panose="020F0502020204030204" pitchFamily="34" charset="0"/>
                <a:cs typeface="Times New Roman" panose="02020603050405020304" pitchFamily="18" charset="0"/>
              </a:rPr>
              <a:t>Vývojová dyskalkulie podle L. </a:t>
            </a:r>
            <a:r>
              <a:rPr lang="cs-CZ" b="1" dirty="0" err="1">
                <a:latin typeface="Times New Roman" panose="02020603050405020304" pitchFamily="18" charset="0"/>
                <a:ea typeface="Calibri" panose="020F0502020204030204" pitchFamily="34" charset="0"/>
                <a:cs typeface="Times New Roman" panose="02020603050405020304" pitchFamily="18" charset="0"/>
              </a:rPr>
              <a:t>Košče</a:t>
            </a:r>
            <a:endParaRPr lang="cs-CZ"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Zástupný obsah 2">
            <a:extLst>
              <a:ext uri="{FF2B5EF4-FFF2-40B4-BE49-F238E27FC236}">
                <a16:creationId xmlns="" xmlns:a16="http://schemas.microsoft.com/office/drawing/2014/main" id="{C2F543B5-7A31-4254-965A-6D2B1AC1A5F0}"/>
              </a:ext>
            </a:extLst>
          </p:cNvPr>
          <p:cNvSpPr>
            <a:spLocks noGrp="1"/>
          </p:cNvSpPr>
          <p:nvPr>
            <p:ph idx="1"/>
          </p:nvPr>
        </p:nvSpPr>
        <p:spPr>
          <a:xfrm>
            <a:off x="971654" y="1799772"/>
            <a:ext cx="10678479" cy="5058228"/>
          </a:xfrm>
        </p:spPr>
        <p:txBody>
          <a:bodyPr>
            <a:normAutofit/>
          </a:bodyPr>
          <a:lstStyle/>
          <a:p>
            <a:r>
              <a:rPr lang="cs-CZ" b="1" dirty="0"/>
              <a:t>Verbální dyskalkulie </a:t>
            </a:r>
            <a:r>
              <a:rPr lang="cs-CZ" dirty="0"/>
              <a:t>– porucha při označování počtu předmětů, používání znaků operací, problémy v pochopení a vyjmenování řady čísel. Žák si neumí pod číslem představit příslušnou skupinu prvků, neumí počet prvků v dané skupině označit číslem.</a:t>
            </a:r>
          </a:p>
          <a:p>
            <a:r>
              <a:rPr lang="cs-CZ" b="1" dirty="0" err="1"/>
              <a:t>Lexická</a:t>
            </a:r>
            <a:r>
              <a:rPr lang="cs-CZ" b="1" dirty="0"/>
              <a:t> dyskalkulie </a:t>
            </a:r>
            <a:r>
              <a:rPr lang="cs-CZ" dirty="0"/>
              <a:t>– problémy při čtení čísel a cifer, problémy s pochopením poziční číselné soustavy (žák zaměňuje tvarově podobné cifry, zaměňuje desítky a jednotky ve dvojciferných číslech), problém se čtením víceciferných čísel</a:t>
            </a:r>
          </a:p>
          <a:p>
            <a:r>
              <a:rPr lang="cs-CZ" b="1" dirty="0"/>
              <a:t>Grafická dyskalkulie </a:t>
            </a:r>
            <a:r>
              <a:rPr lang="cs-CZ" dirty="0"/>
              <a:t>– neschopnost psát matematické znaky, problém při zápisu čísel podle diktátu, při zápisu víceciferného čísla (žák zapisuje cifry v opačném pořadí, problém s nulami v zápisu čísla),  žák není schopen narýsovat geometrický útvar</a:t>
            </a:r>
          </a:p>
          <a:p>
            <a:endParaRPr lang="cs-CZ" dirty="0"/>
          </a:p>
          <a:p>
            <a:endParaRPr lang="cs-CZ" dirty="0"/>
          </a:p>
        </p:txBody>
      </p:sp>
    </p:spTree>
    <p:extLst>
      <p:ext uri="{BB962C8B-B14F-4D97-AF65-F5344CB8AC3E}">
        <p14:creationId xmlns:p14="http://schemas.microsoft.com/office/powerpoint/2010/main" val="939926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 xmlns:a16="http://schemas.microsoft.com/office/drawing/2014/main" id="{7CB4857B-ED7C-444D-9F04-2F885114A1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 xmlns:a16="http://schemas.microsoft.com/office/drawing/2014/main" id="{D18046FB-44EA-4FD8-A585-EA09A319B2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 xmlns:a16="http://schemas.microsoft.com/office/drawing/2014/main" id="{479F5F2B-8B58-4140-AE6A-51F6C67B18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Nadpis 1">
            <a:extLst>
              <a:ext uri="{FF2B5EF4-FFF2-40B4-BE49-F238E27FC236}">
                <a16:creationId xmlns="" xmlns:a16="http://schemas.microsoft.com/office/drawing/2014/main" id="{E3C46ECF-55A0-46A6-971F-0F537C9007FF}"/>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800"/>
              </a:spcAft>
            </a:pPr>
            <a:r>
              <a:rPr lang="cs-CZ" b="1" dirty="0">
                <a:latin typeface="Times New Roman" panose="02020603050405020304" pitchFamily="18" charset="0"/>
                <a:ea typeface="Calibri" panose="020F0502020204030204" pitchFamily="34" charset="0"/>
                <a:cs typeface="Times New Roman" panose="02020603050405020304" pitchFamily="18" charset="0"/>
              </a:rPr>
              <a:t>Vývojová dyskalkulie podle L. </a:t>
            </a:r>
            <a:r>
              <a:rPr lang="cs-CZ" b="1" dirty="0" err="1">
                <a:latin typeface="Times New Roman" panose="02020603050405020304" pitchFamily="18" charset="0"/>
                <a:ea typeface="Calibri" panose="020F0502020204030204" pitchFamily="34" charset="0"/>
                <a:cs typeface="Times New Roman" panose="02020603050405020304" pitchFamily="18" charset="0"/>
              </a:rPr>
              <a:t>Košče</a:t>
            </a:r>
            <a:endParaRPr lang="cs-CZ"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Zástupný obsah 2">
            <a:extLst>
              <a:ext uri="{FF2B5EF4-FFF2-40B4-BE49-F238E27FC236}">
                <a16:creationId xmlns="" xmlns:a16="http://schemas.microsoft.com/office/drawing/2014/main" id="{C2F543B5-7A31-4254-965A-6D2B1AC1A5F0}"/>
              </a:ext>
            </a:extLst>
          </p:cNvPr>
          <p:cNvSpPr>
            <a:spLocks noGrp="1"/>
          </p:cNvSpPr>
          <p:nvPr>
            <p:ph idx="1"/>
          </p:nvPr>
        </p:nvSpPr>
        <p:spPr>
          <a:xfrm>
            <a:off x="971654" y="1799772"/>
            <a:ext cx="10678479" cy="5058228"/>
          </a:xfrm>
        </p:spPr>
        <p:txBody>
          <a:bodyPr>
            <a:normAutofit/>
          </a:bodyPr>
          <a:lstStyle/>
          <a:p>
            <a:r>
              <a:rPr lang="cs-CZ" b="1" dirty="0"/>
              <a:t>Operační dyskalkulie </a:t>
            </a:r>
            <a:r>
              <a:rPr lang="cs-CZ" dirty="0"/>
              <a:t>– porucha projevující se při provádění operací s čísly, neschopnost pamětných operací, problémy s písemnými algoritmy a s číselnými výrazy, kde se vyskytuje více operací</a:t>
            </a:r>
          </a:p>
          <a:p>
            <a:r>
              <a:rPr lang="cs-CZ" b="1" dirty="0" err="1"/>
              <a:t>Ideognostická</a:t>
            </a:r>
            <a:r>
              <a:rPr lang="cs-CZ" b="1" dirty="0"/>
              <a:t> dyskalkulie </a:t>
            </a:r>
            <a:r>
              <a:rPr lang="cs-CZ" dirty="0"/>
              <a:t>– porucha v chápání matematických pojmů a vztahů mezi nimi, v chápání souvislostí a závislostí, problémy při řešení slovních úloh.</a:t>
            </a:r>
          </a:p>
          <a:p>
            <a:pPr marL="0" indent="0">
              <a:buNone/>
            </a:pPr>
            <a:endParaRPr lang="cs-CZ" dirty="0"/>
          </a:p>
          <a:p>
            <a:endParaRPr lang="cs-CZ" dirty="0"/>
          </a:p>
        </p:txBody>
      </p:sp>
    </p:spTree>
    <p:extLst>
      <p:ext uri="{BB962C8B-B14F-4D97-AF65-F5344CB8AC3E}">
        <p14:creationId xmlns:p14="http://schemas.microsoft.com/office/powerpoint/2010/main" val="1385520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 xmlns:a16="http://schemas.microsoft.com/office/drawing/2014/main" id="{7CB4857B-ED7C-444D-9F04-2F885114A1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 xmlns:a16="http://schemas.microsoft.com/office/drawing/2014/main" id="{D18046FB-44EA-4FD8-A585-EA09A319B2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 xmlns:a16="http://schemas.microsoft.com/office/drawing/2014/main" id="{479F5F2B-8B58-4140-AE6A-51F6C67B18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 xmlns:a16="http://schemas.microsoft.com/office/drawing/2014/main" id="{C2F543B5-7A31-4254-965A-6D2B1AC1A5F0}"/>
              </a:ext>
            </a:extLst>
          </p:cNvPr>
          <p:cNvSpPr>
            <a:spLocks noGrp="1"/>
          </p:cNvSpPr>
          <p:nvPr>
            <p:ph idx="1"/>
          </p:nvPr>
        </p:nvSpPr>
        <p:spPr>
          <a:xfrm>
            <a:off x="971654" y="1799772"/>
            <a:ext cx="10678479" cy="5058228"/>
          </a:xfrm>
        </p:spPr>
        <p:txBody>
          <a:bodyPr>
            <a:normAutofit/>
          </a:bodyPr>
          <a:lstStyle/>
          <a:p>
            <a:r>
              <a:rPr lang="cs-CZ" dirty="0"/>
              <a:t>Stanovení diagnózy dyskalkulie probíhá v mladším školním věku, vychází z psychologického vyšetření</a:t>
            </a:r>
          </a:p>
          <a:p>
            <a:r>
              <a:rPr lang="cs-CZ" dirty="0"/>
              <a:t>Pro odstraňování obtíží je třeba volit pomalé tempo (metoda malých kroků), systematické opakování, zvyšování sebedůvěry dítěte ve vlastní schopnosti. Významný činitel jsou manipulativní činnosti s konkrétními předměty.</a:t>
            </a:r>
          </a:p>
          <a:p>
            <a:r>
              <a:rPr lang="cs-CZ" dirty="0"/>
              <a:t>Trpělivostí a pílí se dá řada problémů upravit a redukovat</a:t>
            </a:r>
          </a:p>
          <a:p>
            <a:r>
              <a:rPr lang="cs-CZ" b="1" dirty="0"/>
              <a:t>Diagnóza dyskalkulie neopravňuje žáka k nečinnosti v matematice</a:t>
            </a:r>
          </a:p>
          <a:p>
            <a:pPr marL="0" indent="0">
              <a:buNone/>
            </a:pPr>
            <a:endParaRPr lang="cs-CZ" dirty="0"/>
          </a:p>
          <a:p>
            <a:endParaRPr lang="cs-CZ" dirty="0"/>
          </a:p>
        </p:txBody>
      </p:sp>
    </p:spTree>
    <p:extLst>
      <p:ext uri="{BB962C8B-B14F-4D97-AF65-F5344CB8AC3E}">
        <p14:creationId xmlns:p14="http://schemas.microsoft.com/office/powerpoint/2010/main" val="1232345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 xmlns:a16="http://schemas.microsoft.com/office/drawing/2014/main" id="{7CB4857B-ED7C-444D-9F04-2F885114A1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 xmlns:a16="http://schemas.microsoft.com/office/drawing/2014/main" id="{D18046FB-44EA-4FD8-A585-EA09A319B2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 xmlns:a16="http://schemas.microsoft.com/office/drawing/2014/main" id="{479F5F2B-8B58-4140-AE6A-51F6C67B18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Zástupný obsah 2">
            <a:extLst>
              <a:ext uri="{FF2B5EF4-FFF2-40B4-BE49-F238E27FC236}">
                <a16:creationId xmlns="" xmlns:a16="http://schemas.microsoft.com/office/drawing/2014/main" id="{C2F543B5-7A31-4254-965A-6D2B1AC1A5F0}"/>
              </a:ext>
            </a:extLst>
          </p:cNvPr>
          <p:cNvSpPr>
            <a:spLocks noGrp="1"/>
          </p:cNvSpPr>
          <p:nvPr>
            <p:ph idx="1"/>
          </p:nvPr>
        </p:nvSpPr>
        <p:spPr>
          <a:xfrm>
            <a:off x="971654" y="1799772"/>
            <a:ext cx="10678479" cy="5058228"/>
          </a:xfrm>
        </p:spPr>
        <p:txBody>
          <a:bodyPr>
            <a:normAutofit/>
          </a:bodyPr>
          <a:lstStyle/>
          <a:p>
            <a:r>
              <a:rPr lang="cs-CZ" dirty="0"/>
              <a:t>Zaměříme se na příčiny poruch, které souvisí s budováním základních matematických pojmů a vztahů mezi nimi</a:t>
            </a:r>
          </a:p>
          <a:p>
            <a:r>
              <a:rPr lang="cs-CZ" dirty="0"/>
              <a:t>Nastíníme možnosti jejich nápravy</a:t>
            </a:r>
          </a:p>
          <a:p>
            <a:r>
              <a:rPr lang="cs-CZ" dirty="0"/>
              <a:t>Jedná se o: </a:t>
            </a:r>
          </a:p>
          <a:p>
            <a:pPr lvl="1"/>
            <a:r>
              <a:rPr lang="cs-CZ" dirty="0"/>
              <a:t>Přístupy k vytváření pojmu přirozeného čísla a jeho zápisu</a:t>
            </a:r>
          </a:p>
          <a:p>
            <a:pPr lvl="1"/>
            <a:r>
              <a:rPr lang="cs-CZ" dirty="0"/>
              <a:t>Chápání a uvědomělé používání operací s přirozenými čísly</a:t>
            </a:r>
          </a:p>
          <a:p>
            <a:pPr lvl="1"/>
            <a:r>
              <a:rPr lang="cs-CZ" dirty="0"/>
              <a:t>Řešení aplikačních úloh</a:t>
            </a:r>
          </a:p>
          <a:p>
            <a:pPr marL="0" indent="0" algn="just">
              <a:buNone/>
            </a:pPr>
            <a:r>
              <a:rPr lang="cs-CZ" sz="3200" b="1" dirty="0"/>
              <a:t>Vytváření matematických pojmů  a osvojování si poznatků je nepřenosné – </a:t>
            </a:r>
            <a:r>
              <a:rPr lang="cs-CZ" sz="3200" dirty="0"/>
              <a:t>každé dítě se k pochopení abstraktních matematických pojmů musí dopracovat </a:t>
            </a:r>
            <a:r>
              <a:rPr lang="cs-CZ" sz="3200" b="1" dirty="0"/>
              <a:t>vlastní myšlenkovou činností</a:t>
            </a:r>
          </a:p>
          <a:p>
            <a:pPr marL="0" indent="0">
              <a:buNone/>
            </a:pPr>
            <a:endParaRPr lang="cs-CZ" dirty="0"/>
          </a:p>
          <a:p>
            <a:endParaRPr lang="cs-CZ" dirty="0"/>
          </a:p>
        </p:txBody>
      </p:sp>
      <p:sp>
        <p:nvSpPr>
          <p:cNvPr id="6" name="Nadpis 1">
            <a:extLst>
              <a:ext uri="{FF2B5EF4-FFF2-40B4-BE49-F238E27FC236}">
                <a16:creationId xmlns="" xmlns:a16="http://schemas.microsoft.com/office/drawing/2014/main" id="{068848BE-3E67-44A7-A6F8-5ECBF3E4E42C}"/>
              </a:ext>
            </a:extLst>
          </p:cNvPr>
          <p:cNvSpPr txBox="1">
            <a:spLocks/>
          </p:cNvSpPr>
          <p:nvPr/>
        </p:nvSpPr>
        <p:spPr>
          <a:xfrm>
            <a:off x="1764100" y="386896"/>
            <a:ext cx="9423189" cy="118872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800"/>
              </a:spcAft>
            </a:pPr>
            <a:r>
              <a:rPr lang="cs-CZ" b="1" dirty="0">
                <a:latin typeface="Times New Roman" panose="02020603050405020304" pitchFamily="18" charset="0"/>
                <a:ea typeface="Calibri" panose="020F0502020204030204" pitchFamily="34" charset="0"/>
                <a:cs typeface="Times New Roman" panose="02020603050405020304" pitchFamily="18" charset="0"/>
              </a:rPr>
              <a:t>Klasifikace poruch z hlediska matematického obsahu</a:t>
            </a:r>
            <a:endParaRPr lang="cs-CZ"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2901020"/>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4760</TotalTime>
  <Words>2349</Words>
  <Application>Microsoft Office PowerPoint</Application>
  <PresentationFormat>Širokoúhlá obrazovka</PresentationFormat>
  <Paragraphs>155</Paragraphs>
  <Slides>34</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34</vt:i4>
      </vt:variant>
    </vt:vector>
  </HeadingPairs>
  <TitlesOfParts>
    <vt:vector size="39" baseType="lpstr">
      <vt:lpstr>Arial</vt:lpstr>
      <vt:lpstr>Calibri</vt:lpstr>
      <vt:lpstr>Calibri Light</vt:lpstr>
      <vt:lpstr>Times New Roman</vt:lpstr>
      <vt:lpstr>Motiv Office</vt:lpstr>
      <vt:lpstr>Poruchy učení v matematice a možnosti jejich nápravy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Seminář k didaktice matematiky</dc:title>
  <dc:creator>Jitka Panáčová</dc:creator>
  <cp:lastModifiedBy>Panáčová</cp:lastModifiedBy>
  <cp:revision>188</cp:revision>
  <dcterms:created xsi:type="dcterms:W3CDTF">2020-10-05T06:17:01Z</dcterms:created>
  <dcterms:modified xsi:type="dcterms:W3CDTF">2024-04-12T07:37:37Z</dcterms:modified>
</cp:coreProperties>
</file>