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28" r:id="rId4"/>
    <p:sldId id="329" r:id="rId5"/>
    <p:sldId id="330" r:id="rId6"/>
    <p:sldId id="331" r:id="rId7"/>
    <p:sldId id="333" r:id="rId8"/>
    <p:sldId id="332" r:id="rId9"/>
    <p:sldId id="334" r:id="rId10"/>
    <p:sldId id="335" r:id="rId11"/>
    <p:sldId id="378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77" r:id="rId24"/>
    <p:sldId id="347" r:id="rId25"/>
    <p:sldId id="348" r:id="rId26"/>
    <p:sldId id="355" r:id="rId27"/>
    <p:sldId id="349" r:id="rId28"/>
    <p:sldId id="350" r:id="rId29"/>
    <p:sldId id="370" r:id="rId30"/>
    <p:sldId id="351" r:id="rId31"/>
    <p:sldId id="352" r:id="rId32"/>
    <p:sldId id="353" r:id="rId33"/>
    <p:sldId id="356" r:id="rId34"/>
    <p:sldId id="357" r:id="rId35"/>
    <p:sldId id="358" r:id="rId36"/>
    <p:sldId id="359" r:id="rId37"/>
    <p:sldId id="360" r:id="rId38"/>
    <p:sldId id="361" r:id="rId39"/>
    <p:sldId id="362" r:id="rId40"/>
    <p:sldId id="363" r:id="rId41"/>
    <p:sldId id="364" r:id="rId42"/>
    <p:sldId id="365" r:id="rId43"/>
    <p:sldId id="374" r:id="rId44"/>
    <p:sldId id="366" r:id="rId45"/>
    <p:sldId id="367" r:id="rId46"/>
    <p:sldId id="368" r:id="rId47"/>
    <p:sldId id="369" r:id="rId48"/>
    <p:sldId id="371" r:id="rId49"/>
    <p:sldId id="372" r:id="rId50"/>
    <p:sldId id="373" r:id="rId51"/>
    <p:sldId id="375" r:id="rId52"/>
    <p:sldId id="376" r:id="rId53"/>
    <p:sldId id="379" r:id="rId54"/>
    <p:sldId id="380" r:id="rId55"/>
    <p:sldId id="381" r:id="rId56"/>
    <p:sldId id="315" r:id="rId5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tka Panáčová" initials="JP" lastIdx="1" clrIdx="0">
    <p:extLst>
      <p:ext uri="{19B8F6BF-5375-455C-9EA6-DF929625EA0E}">
        <p15:presenceInfo xmlns:p15="http://schemas.microsoft.com/office/powerpoint/2012/main" userId="Jitka Panáč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96" d="100"/>
          <a:sy n="96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D13637B-14A7-4CAB-9201-3323E2EEE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FB26742-E9C8-49D4-BA74-819874D3D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48B1A03-DC8C-4790-A9AD-E270184F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845EEB1-D9DB-49AA-AB9A-26787CC33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19F7547-53DD-4B44-B1D1-C80FD6CD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62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4442E3-5651-4BEB-B514-6FC86BEB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7001424C-735F-48C2-89E0-F4C2A1D7F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8B7A14B-915B-49D6-A4FD-A3B6801A5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304050C-687B-4C77-A0CE-527FE263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B8FF91E-F71F-4C4A-B89E-A93F6EBD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32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EAC8A8C6-8AB2-4F8D-B60F-A8ADC354A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5B874E4-E00C-4D8F-95D6-2A5789DE1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67F414A-3F9D-4D54-94E6-62DC8F54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F993DD4-3225-4C57-AB79-AEB6B665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3651386-FD72-418E-9634-912BA96A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2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4DCF376-A3F0-4CB3-9027-3BB102870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AECFA14-BC5C-4276-9357-502AA0868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B02D8B0-5E0B-4393-B773-1338DA16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A326919-CB16-4D5E-92D6-6589D234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C0DAB13-E2B0-4843-B3E4-A1C925AF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49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2D1CE0-BB93-4766-8C35-1DE88641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CF744D0-90EA-4D22-8C45-6B95177CD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C759E05-2043-428D-814E-C2559B722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20CF230-DB37-4C65-8A72-F104014E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6EB8E67-2DBD-4972-8952-CC4451F6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57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14F349E-0563-4341-894B-2D590930A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0295D82-EEB9-4C6A-AD6C-404365851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71163A4-33C4-4B10-B8E0-141A78EF4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28D79BA-0CB2-42E5-8154-54B69872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70D4293-42C7-40CB-8556-02FFACAD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7E5F08F-3BC0-42B4-B480-38AB9707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23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3BAB9C4-E196-40BB-ACF5-F4E7D52F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2A0A522-7E56-4610-9575-72DAA2CBE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3B782301-69BC-4D77-BC18-4AFDA180A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2167EA68-E5A0-465E-9AFB-7D421BDAA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856F0172-CE5B-49BC-86E7-16F1D40AB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9BEB3633-1B86-4090-AF46-41238FE4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64770755-7819-498A-B220-1C3BF5B99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E8F53A3-5787-4CCE-A4D5-2EDB196A3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61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96BD34-75B1-4FE9-8167-9FD0ADAF8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88EEDDE2-35CB-4D06-B5DB-E7193BC8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B44B693E-1CE7-42CE-A552-30B334752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118FD53D-0D7A-4C82-A7EA-4DC45CC7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57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BC224777-0316-4B09-9941-C139DFF1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B9C064C8-2446-43B8-83B2-8F7DFA650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033ED13C-E674-4861-8472-C5822E94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84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F0F07B6-6634-430A-81F5-C31B5156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82CCB7E-C2B5-4A32-8F6C-405229B82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9CD80A9D-5893-43A8-88E3-F2D32CEF5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143B1CA-9C59-41D5-AFD2-EAF0B85F6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E464580-798B-41FE-878C-9F3187179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DDDDBC9-8371-44C5-8AB2-AC18C764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55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2CFF6F3-F2DA-4B37-BAF4-AA860412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EFECFFEB-DFB4-45C8-A451-1B4642741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A9606990-E21A-44E0-A0B0-D960D8729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AAC0E21-3B65-49E4-A094-A6C17D7C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40B90C4-D14C-4EC7-9BAD-581F8CA6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FFBBB0A-DB6D-4CE4-8A8B-9EA4C0CE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8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5E681D51-AC20-4263-B6DB-EA324380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44AB324-6498-41A0-ACA9-C56BC7ED9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144E389-6FDB-45A7-B794-24C747214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F229CCC-7C7F-4C9B-9618-1AC2510EC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7BB820D-86FE-4783-B22C-7433D0866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2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B51C0A3-DBFA-4572-82DC-5AF64F89A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cs-CZ" sz="4800" dirty="0"/>
              <a:t>Poruchy učení v matematice a možnosti jejich nápravy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A38DABD-2028-4A51-9509-23613AE61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2. prezentace</a:t>
            </a:r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xmlns="" id="{C66F2F30-5DC0-44A0-BFA6-E12F46ED1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xmlns="" id="{85872F57-7F42-4F97-8391-DDC8D0054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xmlns="" id="{04DC2037-48A0-4F22-B9D4-8EAEBC780A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xmlns="" id="{0006CBFD-ADA0-43D1-9332-9C34CA1C7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xmlns="" id="{2B931666-F28F-45F3-A074-66D2272D58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ovéPole 8"/>
          <p:cNvSpPr txBox="1"/>
          <p:nvPr/>
        </p:nvSpPr>
        <p:spPr>
          <a:xfrm>
            <a:off x="727364" y="5548745"/>
            <a:ext cx="268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Mgr. Jitka Panáčová, Ph.D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768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Pokud chápání pozice číslice v zápisu čísla činí dětem problémy, je možný jiný postup: Při znázornění dvojciferných a víceciferných čísel pomocí kartiček je vhodné, když děti ke znázornění dvojciferného čísla, např. čísla 54, nepoužijí kartičky 5 a 4, ale kartičku 50 a na místo 0 přiloží kartičku s číslicí 4. Podobně pro čísla např. 32, 359, 507.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8" t="8481" r="32914" b="55913"/>
          <a:stretch/>
        </p:blipFill>
        <p:spPr>
          <a:xfrm rot="5400000">
            <a:off x="4864183" y="2758143"/>
            <a:ext cx="2428994" cy="47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3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Montessori banka        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Zápis čísla 1363 a 2254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r>
              <a:rPr lang="cs-CZ" dirty="0"/>
              <a:t>M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xmlns="" id="{05E910E0-4C68-493E-AFED-EBBD6F5CD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8" y="2740130"/>
            <a:ext cx="3980006" cy="2894551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xmlns="" id="{38A4B138-6C97-4076-A8AE-22E8BF667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91" y="3940496"/>
            <a:ext cx="3685980" cy="276092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76BF5B9-54B3-402E-A661-65F699875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24" y="3096239"/>
            <a:ext cx="3208740" cy="24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0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2. Zápis čísel pomocí stromů</a:t>
            </a:r>
          </a:p>
          <a:p>
            <a:pPr marL="0" indent="0">
              <a:buNone/>
            </a:pPr>
            <a:r>
              <a:rPr lang="cs-CZ" dirty="0"/>
              <a:t>K pochopení zápisu čísla v poziční desítkové soustavě se osvědčují úlohy s kombinatorickou problematikou, např:</a:t>
            </a:r>
          </a:p>
          <a:p>
            <a:pPr marL="0" indent="0">
              <a:buNone/>
            </a:pPr>
            <a:r>
              <a:rPr lang="cs-CZ" dirty="0"/>
              <a:t>a) Pomocí číslic 1 a 4 zapiš všechna dvojciferná čísla tak, aby se číslice 1 a 4 v zápisu čísla neopakovaly.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Existují dvě možnosti: 41, 14.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4" t="54466" r="74847" b="18847"/>
          <a:stretch/>
        </p:blipFill>
        <p:spPr>
          <a:xfrm rot="5400000">
            <a:off x="5063151" y="1792883"/>
            <a:ext cx="1118817" cy="619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71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b) Pomocí číslic 1 a 4 zapiš všechna dvojciferná čísla tak, že se číslice 1 a 4 v zápisu čísla mohou opakovat.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Existují čtyři možnosti: 41, 14, 44, 11.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6" t="63790" r="60000" b="8237"/>
          <a:stretch/>
        </p:blipFill>
        <p:spPr>
          <a:xfrm rot="5400000">
            <a:off x="4603213" y="1190891"/>
            <a:ext cx="1891068" cy="5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Ke znázornění můžeme použít i tabulek: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1" t="65719" r="15758" b="18312"/>
          <a:stretch/>
        </p:blipFill>
        <p:spPr>
          <a:xfrm rot="5400000">
            <a:off x="2861327" y="2428956"/>
            <a:ext cx="3409325" cy="403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79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c) Pomocí číslic 1, 4 a 6 zapiš všechna dvojciferná čísla tak, že se  </a:t>
            </a:r>
          </a:p>
          <a:p>
            <a:pPr marL="571500" indent="-571500">
              <a:buAutoNum type="romanUcParenR"/>
            </a:pPr>
            <a:r>
              <a:rPr lang="cs-CZ" dirty="0"/>
              <a:t>každá číslice v zápisu čísla vyskytne nejvýše jednou,</a:t>
            </a:r>
          </a:p>
          <a:p>
            <a:pPr marL="571500" indent="-571500">
              <a:buAutoNum type="romanUcParenR"/>
            </a:pPr>
            <a:r>
              <a:rPr lang="cs-CZ" dirty="0"/>
              <a:t>číslice v zápisu čísla se mohou opakovat.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dirty="0"/>
              <a:t>Řešení</a:t>
            </a:r>
            <a:r>
              <a:rPr lang="cs-CZ" dirty="0"/>
              <a:t>:</a:t>
            </a:r>
          </a:p>
          <a:p>
            <a:pPr marL="571500" indent="-571500">
              <a:buAutoNum type="romanUcParenR"/>
            </a:pPr>
            <a:r>
              <a:rPr lang="cs-CZ" dirty="0"/>
              <a:t>Zapíšeme čísla: 14, 16, 46, 41, 64, 61.</a:t>
            </a:r>
          </a:p>
          <a:p>
            <a:pPr marL="571500" indent="-571500">
              <a:buFont typeface="Arial" panose="020B0604020202020204" pitchFamily="34" charset="0"/>
              <a:buAutoNum type="romanUcParenR"/>
            </a:pPr>
            <a:r>
              <a:rPr lang="cs-CZ" dirty="0"/>
              <a:t>Zapíšeme čísla: 14, 16, 46, 41, 64, 61, 11, 44, 66.</a:t>
            </a:r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</p:spTree>
    <p:extLst>
      <p:ext uri="{BB962C8B-B14F-4D97-AF65-F5344CB8AC3E}">
        <p14:creationId xmlns:p14="http://schemas.microsoft.com/office/powerpoint/2010/main" val="1007495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d) Pomocí číslic 1, 4 a 0 zapiš všechna dvojciferná čísla tak, aby se  </a:t>
            </a:r>
          </a:p>
          <a:p>
            <a:pPr marL="571500" indent="-571500">
              <a:buAutoNum type="romanUcParenR"/>
            </a:pPr>
            <a:r>
              <a:rPr lang="cs-CZ" dirty="0"/>
              <a:t>číslice v zápisu čísla neopakovaly,</a:t>
            </a:r>
          </a:p>
          <a:p>
            <a:pPr marL="571500" indent="-571500">
              <a:buAutoNum type="romanUcParenR"/>
            </a:pPr>
            <a:r>
              <a:rPr lang="cs-CZ" dirty="0"/>
              <a:t>číslice v zápisu čísla opakovaly.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Řešení:</a:t>
            </a:r>
          </a:p>
          <a:p>
            <a:pPr marL="571500" indent="-571500">
              <a:buAutoNum type="romanUcParenR"/>
            </a:pPr>
            <a:r>
              <a:rPr lang="cs-CZ" dirty="0"/>
              <a:t>Zapíšeme čísla: 10, 40, 41, 14.</a:t>
            </a:r>
          </a:p>
          <a:p>
            <a:pPr marL="571500" indent="-571500">
              <a:buFont typeface="Arial" panose="020B0604020202020204" pitchFamily="34" charset="0"/>
              <a:buAutoNum type="romanUcParenR"/>
            </a:pPr>
            <a:r>
              <a:rPr lang="cs-CZ" dirty="0"/>
              <a:t>Zapíšeme čísla: 10, 11, 40, 44, 14, 41.</a:t>
            </a:r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</p:spTree>
    <p:extLst>
      <p:ext uri="{BB962C8B-B14F-4D97-AF65-F5344CB8AC3E}">
        <p14:creationId xmlns:p14="http://schemas.microsoft.com/office/powerpoint/2010/main" val="572483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e) Pomocí víceciferných čísel zapiš všechny cesty, po nichž se dostane princ k princezně (např. 1468 atd.)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3" t="7844" r="4394" b="52715"/>
          <a:stretch/>
        </p:blipFill>
        <p:spPr>
          <a:xfrm rot="5400000">
            <a:off x="5236205" y="923317"/>
            <a:ext cx="2691242" cy="7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08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Celá řada problémů vzniká při zapisování čísel větších než 1000. Přitom o ta „velká“ čísla mají děti zájem a je potřeba, aby se učily od počátku jejich správnému chápání a zapisování (zejména se jedná o čísla, u kterých jsou na místech některých řádů nuly).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800" b="1" dirty="0"/>
              <a:t>Porucha</a:t>
            </a:r>
            <a:r>
              <a:rPr lang="cs-CZ" sz="2800" dirty="0"/>
              <a:t>: Dítě se neorientuje v číslech větších než 1000</a:t>
            </a:r>
          </a:p>
          <a:p>
            <a:pPr marL="0" indent="0">
              <a:buNone/>
            </a:pPr>
            <a:r>
              <a:rPr lang="cs-CZ" dirty="0"/>
              <a:t>Pro správné pochopení „velkých“ čísel a k jejich správnému zápisu je třeba, aby se dítě postupně dopracovalo ke zvládnutí:</a:t>
            </a:r>
          </a:p>
          <a:p>
            <a:pPr marL="0" indent="0">
              <a:buNone/>
            </a:pPr>
            <a:r>
              <a:rPr lang="cs-CZ" sz="2800" dirty="0"/>
              <a:t>a) Principu poziční desítkové soustavy (deset jednotek tvoří jednu desítku, deset desítek tvoří jednu stovku, deset stovek tvoří jeden tisíc atd.)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</p:spTree>
    <p:extLst>
      <p:ext uri="{BB962C8B-B14F-4D97-AF65-F5344CB8AC3E}">
        <p14:creationId xmlns:p14="http://schemas.microsoft.com/office/powerpoint/2010/main" val="3186720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b) Principu zápisu čísla v poziční desítkové soustavě, tj. na každém místě v zápisu čísla může být pouze jedna číslice.</a:t>
            </a:r>
          </a:p>
          <a:p>
            <a:pPr marL="0" indent="0">
              <a:buNone/>
            </a:pPr>
            <a:r>
              <a:rPr lang="cs-CZ" sz="2800" dirty="0"/>
              <a:t>Je třeba, aby dítě získalo správnou představu určitého daného čísla. Ke snadnějšímu chápání mohou složit karty s čísly, modely peněz, tabulka pro zapisování čísel podle příslušných řádů, řádové počitadlo, číselná osa. Výběr modelu ponecháme na dítěti.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</p:spTree>
    <p:extLst>
      <p:ext uri="{BB962C8B-B14F-4D97-AF65-F5344CB8AC3E}">
        <p14:creationId xmlns:p14="http://schemas.microsoft.com/office/powerpoint/2010/main" val="304132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xmlns="" id="{1711F3A8-0E66-475B-97B8-ACF96D3CC277}"/>
              </a:ext>
            </a:extLst>
          </p:cNvPr>
          <p:cNvSpPr txBox="1">
            <a:spLocks/>
          </p:cNvSpPr>
          <p:nvPr/>
        </p:nvSpPr>
        <p:spPr>
          <a:xfrm>
            <a:off x="1124054" y="1952172"/>
            <a:ext cx="10678479" cy="5058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dirty="0"/>
              <a:t>Problémy dětí vyskytující se při zapisování přirozených čísel můžeme rozdělit do skupin:</a:t>
            </a:r>
          </a:p>
          <a:p>
            <a:pPr marL="742950" indent="-742950">
              <a:buFont typeface="Arial" panose="020B0604020202020204" pitchFamily="34" charset="0"/>
              <a:buAutoNum type="alphaLcParenR"/>
            </a:pPr>
            <a:r>
              <a:rPr lang="cs-CZ" sz="3600" u="sng" dirty="0"/>
              <a:t>Nesprávný zápis a používání číslic 1, 2, … , 9, 0</a:t>
            </a:r>
          </a:p>
          <a:p>
            <a:r>
              <a:rPr lang="cs-CZ" sz="3600" dirty="0"/>
              <a:t>Problémy s rozlišením číslic tvarově podobných, např. </a:t>
            </a:r>
          </a:p>
          <a:p>
            <a:pPr marL="0" indent="0">
              <a:buNone/>
            </a:pPr>
            <a:r>
              <a:rPr lang="cs-CZ" sz="3600" dirty="0"/>
              <a:t>	6 a 9, 3 a 8, 3 a 5, 2 a 5</a:t>
            </a:r>
          </a:p>
          <a:p>
            <a:r>
              <a:rPr lang="cs-CZ" sz="3600" dirty="0"/>
              <a:t>Problémy s pravolevou orientací </a:t>
            </a:r>
          </a:p>
          <a:p>
            <a:r>
              <a:rPr lang="cs-CZ" sz="3600" dirty="0"/>
              <a:t>Neschopnost zapsat číslice v přiměřené velikosti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006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b="1" dirty="0"/>
              <a:t>Tabulka</a:t>
            </a:r>
          </a:p>
          <a:p>
            <a:pPr marL="0" indent="0">
              <a:buNone/>
            </a:pPr>
            <a:r>
              <a:rPr lang="cs-CZ" dirty="0"/>
              <a:t>Zapiš do tabulky čísla 596, 24 098, 540 560 aj.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599298" y="361533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5" t="52677" r="14014" b="4293"/>
          <a:stretch/>
        </p:blipFill>
        <p:spPr>
          <a:xfrm rot="5400000">
            <a:off x="4391445" y="1169641"/>
            <a:ext cx="2752968" cy="698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33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2. Čísla zapsaná v tabulce zapiš do sešitu a přečti je.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9" t="4495" r="68552" b="51263"/>
          <a:stretch/>
        </p:blipFill>
        <p:spPr>
          <a:xfrm rot="5400000">
            <a:off x="4291806" y="-55598"/>
            <a:ext cx="2633024" cy="76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12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3. Řádové počítadlo</a:t>
            </a:r>
          </a:p>
          <a:p>
            <a:pPr marL="0" indent="0">
              <a:buNone/>
            </a:pPr>
            <a:r>
              <a:rPr lang="cs-CZ" dirty="0"/>
              <a:t>Např. číslo 2641 je na řádovém počítadle znázorněno takto: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8" t="10707" r="15938" b="58536"/>
          <a:stretch/>
        </p:blipFill>
        <p:spPr>
          <a:xfrm rot="5400000">
            <a:off x="4261122" y="1721539"/>
            <a:ext cx="3495031" cy="59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20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6F4BDB7-25A3-41AF-BABC-E7F99A1607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6" t="23197" r="9769" b="12435"/>
          <a:stretch/>
        </p:blipFill>
        <p:spPr>
          <a:xfrm>
            <a:off x="1456266" y="2740130"/>
            <a:ext cx="4289779" cy="347697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E669752B-5C6C-47F8-8CA1-25576B030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35" y="2550667"/>
            <a:ext cx="4431698" cy="35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80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3. Číselná osa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Představa milionu: sáček máku o hmotnosti půl kilogramu představuje asi </a:t>
            </a:r>
            <a:r>
              <a:rPr lang="cs-CZ"/>
              <a:t>milion zrníček máku.</a:t>
            </a:r>
          </a:p>
          <a:p>
            <a:pPr marL="0" indent="0">
              <a:buNone/>
            </a:pPr>
            <a:r>
              <a:rPr lang="cs-CZ" dirty="0"/>
              <a:t>Otázky: Žijete milion hodin? Uplynulo od počátku letopočtu už milion dní? </a:t>
            </a:r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2" t="51728" r="66921" b="4939"/>
          <a:stretch/>
        </p:blipFill>
        <p:spPr>
          <a:xfrm rot="5400000">
            <a:off x="4928691" y="370675"/>
            <a:ext cx="1936299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93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 rámci numerace je třeba, aby děti zvládly porovnávání přirozených čísel několika základními způsoby.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Porucha: dítě nezvládá porovnávání přirozených čísel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Odstranění poruch: nový, podrobný, matematicky správný výklad doprovázený manipulativními činnostmi.</a:t>
            </a:r>
          </a:p>
          <a:p>
            <a:pPr marL="0" indent="0">
              <a:buNone/>
            </a:pPr>
            <a:r>
              <a:rPr lang="cs-CZ" dirty="0"/>
              <a:t>Porovnávání přirozených čísel vychází ze správného chápání vztahů „více“, „méně“, „stejně“, které se opírají o porovnávání množin. Pro rozhodnutí, ve které je více/méně prvků, děti vytváří dvojice (přiřazují prvky jedné skupiny prvkům druhé skupiny).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Porovnávání přirozených čísel</a:t>
            </a:r>
          </a:p>
        </p:txBody>
      </p:sp>
    </p:spTree>
    <p:extLst>
      <p:ext uri="{BB962C8B-B14F-4D97-AF65-F5344CB8AC3E}">
        <p14:creationId xmlns:p14="http://schemas.microsoft.com/office/powerpoint/2010/main" val="3218747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Porovnávání přirozených čísel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851F227-390A-4B18-A1DE-C58B3C2C7A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2727" r="7969" b="51347"/>
          <a:stretch/>
        </p:blipFill>
        <p:spPr>
          <a:xfrm rot="5400000">
            <a:off x="3266437" y="2468025"/>
            <a:ext cx="4763197" cy="342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59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Nejprve procvičujeme nerovnosti mezi čísly a později u operací sčítání a odčítání nás zajímá, o kolik je jedno číslo větší než druhé.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Třeba se vyvarovat nesprávného chybného znázornění (v řadě dětských publikací)</a:t>
            </a:r>
          </a:p>
          <a:p>
            <a:pPr marL="0" indent="0">
              <a:buNone/>
            </a:pPr>
            <a:r>
              <a:rPr lang="cs-CZ" dirty="0"/>
              <a:t>Porovnáváme-li velikosti kruhu, lze říci, že kruh vlevo je větší než kruh vpravo. Nepřípustné je zapsat mezi kruhy znaménko nerovnosti.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Porovnávání přirozených čísel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t="63640" r="80923" b="12170"/>
          <a:stretch/>
        </p:blipFill>
        <p:spPr>
          <a:xfrm rot="5400000">
            <a:off x="4761343" y="1155942"/>
            <a:ext cx="538202" cy="34883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9C5BE5C7-5B6F-4747-9D39-8D9F372B1D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2" t="54444" r="44123" b="1650"/>
          <a:stretch/>
        </p:blipFill>
        <p:spPr>
          <a:xfrm rot="5400000">
            <a:off x="5807483" y="3583800"/>
            <a:ext cx="1336422" cy="500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13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Porovnáváme počet velkých a malých kruhů. Počet velkých a malých kruhů je stejný, ale je nepřípustné zapsat mezi kruhy znaménko rovnosti.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Porovnávání přirozených čísel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CA3F3CCD-029D-45D2-B54A-F00E74376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7" t="54310" r="23760" b="2458"/>
          <a:stretch/>
        </p:blipFill>
        <p:spPr>
          <a:xfrm rot="5400000">
            <a:off x="5145157" y="-179955"/>
            <a:ext cx="2331470" cy="89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50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Důsledkem k nesprávnému přístupu k porovnávání může být situace, kdy děti porovnávaní více malých předmětů s menším počtem větších předmětů. Pro dítě je dominantní velikost předmětů a zapíše: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Porovnávání přirozených čísel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24A534DC-A72B-4FD4-8764-A603C2F1BA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t="4747" r="59949" b="50000"/>
          <a:stretch/>
        </p:blipFill>
        <p:spPr>
          <a:xfrm rot="5400000">
            <a:off x="4166276" y="1895271"/>
            <a:ext cx="2722787" cy="57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37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xmlns="" id="{1711F3A8-0E66-475B-97B8-ACF96D3CC277}"/>
              </a:ext>
            </a:extLst>
          </p:cNvPr>
          <p:cNvSpPr txBox="1">
            <a:spLocks/>
          </p:cNvSpPr>
          <p:nvPr/>
        </p:nvSpPr>
        <p:spPr>
          <a:xfrm>
            <a:off x="1124054" y="1952172"/>
            <a:ext cx="10678479" cy="5058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600" dirty="0"/>
              <a:t>b) Nesprávný zápis čísla v poziční desítkové soustavě</a:t>
            </a:r>
          </a:p>
          <a:p>
            <a:r>
              <a:rPr lang="cs-CZ" sz="3600" dirty="0"/>
              <a:t>Nesprávný způsob zápisu čísla psaním číslic v nesprávném pořadí, např. při zápisu čísla 18 píše nejprve číslici 8 a  pak číslici 1 nalevo od 8.</a:t>
            </a:r>
          </a:p>
          <a:p>
            <a:r>
              <a:rPr lang="cs-CZ" sz="3600" dirty="0"/>
              <a:t>Nerozlišuje řád číslic (desítky a jednotky), tj. nerozliší 24 a 42 (chyby v pořadí číslic).</a:t>
            </a:r>
          </a:p>
          <a:p>
            <a:r>
              <a:rPr lang="cs-CZ" sz="3600" dirty="0"/>
              <a:t>Nesprávný zápis čísel, ve kterých se vyskytují nuly, např. místo 509 píše 59, místo 6008 píše 68.</a:t>
            </a:r>
          </a:p>
          <a:p>
            <a:pPr marL="0" indent="0">
              <a:buNone/>
            </a:pPr>
            <a:endParaRPr lang="cs-CZ" sz="36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3143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Další chybný postup je nesprávné využití názoru pro znázornění rovnosti čísel.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Porovnávání přirozených čísel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31FA1F8-252B-4E59-8F3B-D80BFC845B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1" t="8384" r="19965" b="52693"/>
          <a:stretch/>
        </p:blipFill>
        <p:spPr>
          <a:xfrm rot="5400000">
            <a:off x="4720801" y="931462"/>
            <a:ext cx="2750398" cy="71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80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Větší čísla porovnáváme pomocí jejich zápisu v desítkové soustavě nebo pomocí číselné osy.   </a:t>
            </a:r>
          </a:p>
          <a:p>
            <a:pPr marL="0" indent="0">
              <a:buNone/>
            </a:pPr>
            <a:r>
              <a:rPr lang="cs-CZ" dirty="0"/>
              <a:t>Využijeme-li k porovnávání zápisu v desítkové soustavě:</a:t>
            </a:r>
          </a:p>
          <a:p>
            <a:pPr marL="514350" indent="-514350">
              <a:buAutoNum type="alphaLcParenR"/>
            </a:pPr>
            <a:r>
              <a:rPr lang="cs-CZ" dirty="0"/>
              <a:t>Jestliže mají porovnávaná čísla různý počet číslic, pak větší je to, které má větší počet číslic: 3142 </a:t>
            </a:r>
            <a:r>
              <a:rPr lang="en-US" dirty="0"/>
              <a:t>&gt;</a:t>
            </a:r>
            <a:r>
              <a:rPr lang="cs-CZ" dirty="0"/>
              <a:t> 876, neboť číslo 3142 má 3 tisíce, číslo 876 tisíce neobsahuje. </a:t>
            </a:r>
          </a:p>
          <a:p>
            <a:pPr marL="0" indent="0">
              <a:buNone/>
            </a:pPr>
            <a:r>
              <a:rPr lang="cs-CZ" dirty="0"/>
              <a:t>Některé děti zapisují 876 </a:t>
            </a:r>
            <a:r>
              <a:rPr lang="en-US" dirty="0"/>
              <a:t>&gt;</a:t>
            </a:r>
            <a:r>
              <a:rPr lang="cs-CZ" dirty="0"/>
              <a:t> 3142, neboť u nich dominují hodnoty některých číslic: 8, 7, 6 je více než 3, 1, 4, 2 (náprava pomocí modelů peněz).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Porovnávání přirozených čísel</a:t>
            </a:r>
          </a:p>
        </p:txBody>
      </p:sp>
    </p:spTree>
    <p:extLst>
      <p:ext uri="{BB962C8B-B14F-4D97-AF65-F5344CB8AC3E}">
        <p14:creationId xmlns:p14="http://schemas.microsoft.com/office/powerpoint/2010/main" val="2142734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b) Jestliže mají porovnávaná čísla stejný počet cifer, porovnáváme postupně čísla zapsaná na stejných řádech v zápisu čísla zleva doprava. Např. máme porovnat čísla 5643 a 5686. Obě čísla mají stejně tisíců a stejně stovek. Liší se počtem desítek, tj. 5643 </a:t>
            </a:r>
            <a:r>
              <a:rPr lang="en-US" dirty="0"/>
              <a:t>&lt;</a:t>
            </a:r>
            <a:r>
              <a:rPr lang="cs-CZ" dirty="0"/>
              <a:t> 5686, protože 4 </a:t>
            </a:r>
            <a:r>
              <a:rPr lang="en-US" dirty="0"/>
              <a:t>&lt; </a:t>
            </a:r>
            <a:r>
              <a:rPr lang="cs-CZ" dirty="0"/>
              <a:t> 8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Porovn</a:t>
            </a:r>
            <a:r>
              <a:rPr lang="cs-CZ" dirty="0" err="1"/>
              <a:t>ávání</a:t>
            </a:r>
            <a:r>
              <a:rPr lang="cs-CZ" dirty="0"/>
              <a:t> pomocí číselné osy: ze dvou čísel znázorněných na číselné ose je větší to, jehož obraz je více vpravo. </a:t>
            </a:r>
          </a:p>
          <a:p>
            <a:pPr marL="0" indent="0">
              <a:buNone/>
            </a:pPr>
            <a:r>
              <a:rPr lang="cs-CZ" dirty="0"/>
              <a:t>Nesprávně se provádí porovnávání pomocí vzdálenosti od nuly.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Porovnávání přirozených čísel</a:t>
            </a:r>
          </a:p>
        </p:txBody>
      </p:sp>
    </p:spTree>
    <p:extLst>
      <p:ext uri="{BB962C8B-B14F-4D97-AF65-F5344CB8AC3E}">
        <p14:creationId xmlns:p14="http://schemas.microsoft.com/office/powerpoint/2010/main" val="547411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Větší nároky klade na dítě porovnávání čísel pomocí vztahů „o několik méně“, „o několik více“. Tyto vztahy se vyskytují ve slovních úlohách a děti mívají problémy </a:t>
            </a:r>
          </a:p>
          <a:p>
            <a:r>
              <a:rPr lang="cs-CZ" dirty="0"/>
              <a:t>s rozlišením těchto vztahů</a:t>
            </a:r>
          </a:p>
          <a:p>
            <a:r>
              <a:rPr lang="cs-CZ" dirty="0"/>
              <a:t>se správnou interpretací slovního vyjádření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Někdy se používá mnemotechnická pomůcka</a:t>
            </a:r>
          </a:p>
          <a:p>
            <a:r>
              <a:rPr lang="cs-CZ" dirty="0">
                <a:solidFill>
                  <a:srgbClr val="FF0000"/>
                </a:solidFill>
              </a:rPr>
              <a:t>„více“ – přičítáme</a:t>
            </a:r>
          </a:p>
          <a:p>
            <a:r>
              <a:rPr lang="cs-CZ" dirty="0">
                <a:solidFill>
                  <a:srgbClr val="FF0000"/>
                </a:solidFill>
              </a:rPr>
              <a:t>„méně“ – odečítáme,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což  může vést k chybám, neboť záleží na slovní formulaci.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Porovnávání přirozených čísel</a:t>
            </a:r>
          </a:p>
        </p:txBody>
      </p:sp>
    </p:spTree>
    <p:extLst>
      <p:ext uri="{BB962C8B-B14F-4D97-AF65-F5344CB8AC3E}">
        <p14:creationId xmlns:p14="http://schemas.microsoft.com/office/powerpoint/2010/main" val="2177388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Porovnávání přirozených čísel</a:t>
            </a:r>
          </a:p>
        </p:txBody>
      </p:sp>
      <p:pic>
        <p:nvPicPr>
          <p:cNvPr id="4" name="Obrázek 3" descr="Obsah obrázku text, stůl&#10;&#10;Popis byl vytvořen automaticky">
            <a:extLst>
              <a:ext uri="{FF2B5EF4-FFF2-40B4-BE49-F238E27FC236}">
                <a16:creationId xmlns:a16="http://schemas.microsoft.com/office/drawing/2014/main" xmlns="" id="{07E93E9F-5AF3-4AE0-87B5-56E0A49C85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9" t="54040" r="14186" b="1919"/>
          <a:stretch/>
        </p:blipFill>
        <p:spPr>
          <a:xfrm rot="5400000">
            <a:off x="4171617" y="354198"/>
            <a:ext cx="4304143" cy="821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38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Aby děti chápaly smysl a potřebu zaokrouhlování přirozených čísel, je nutná motivace:</a:t>
            </a:r>
          </a:p>
          <a:p>
            <a:r>
              <a:rPr lang="cs-CZ" dirty="0"/>
              <a:t>Některá čísla určíme přesně, např. počet dětí ve třídě.</a:t>
            </a:r>
          </a:p>
          <a:p>
            <a:r>
              <a:rPr lang="cs-CZ" dirty="0"/>
              <a:t>Některá čísla přesně určit neumíme (počet obyvatel města, státu apod.) Pro to používáme čísla přibližná, tzv. zaokrouhlená. </a:t>
            </a:r>
            <a:r>
              <a:rPr lang="cs-CZ" b="1" dirty="0"/>
              <a:t>Zaokrouhlování čísel se řídí přesnými pravidly určenými státní normou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Zaokrouhlování přirozených čísel</a:t>
            </a:r>
          </a:p>
        </p:txBody>
      </p:sp>
    </p:spTree>
    <p:extLst>
      <p:ext uri="{BB962C8B-B14F-4D97-AF65-F5344CB8AC3E}">
        <p14:creationId xmlns:p14="http://schemas.microsoft.com/office/powerpoint/2010/main" val="2887257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Pravidla pro zaokrouhlování:</a:t>
            </a:r>
          </a:p>
          <a:p>
            <a:pPr marL="0" indent="0">
              <a:buNone/>
            </a:pPr>
            <a:r>
              <a:rPr lang="cs-CZ" sz="2400" dirty="0"/>
              <a:t>Při zaokrouhlování čísel na určitý řád (např. na stovky) se všechny číslice řádu nižšího (desítky a jednotky) nahradí nulami a číslice řádu, na který zaokrouhlujeme, se upraví podle toho, která z číslice je zapsaná na místě řádu předcházejícího (tj. desítek). </a:t>
            </a:r>
          </a:p>
          <a:p>
            <a:r>
              <a:rPr lang="cs-CZ" sz="2400" dirty="0"/>
              <a:t>Pokud je to některá z číslic 0, 1, 2, 3, 4, pak číslice řádu, na který zaokrouhlujeme, se nemění</a:t>
            </a:r>
          </a:p>
          <a:p>
            <a:r>
              <a:rPr lang="cs-CZ" sz="2400" dirty="0"/>
              <a:t>Pokud je to některá z číslic 5, 6, 7, 8, 9, pak se číslice řádu, na který zaokrouhlujeme, zvětší o jednu, číslice nižších řádů se nahradí nulami:</a:t>
            </a:r>
          </a:p>
          <a:p>
            <a:pPr marL="0" indent="0">
              <a:buNone/>
            </a:pPr>
            <a:r>
              <a:rPr lang="cs-CZ" dirty="0"/>
              <a:t>Zaokrouhli na stovky:</a:t>
            </a:r>
          </a:p>
          <a:p>
            <a:pPr marL="0" indent="0">
              <a:buNone/>
            </a:pPr>
            <a:r>
              <a:rPr lang="cs-CZ" dirty="0"/>
              <a:t>5</a:t>
            </a:r>
            <a:r>
              <a:rPr lang="cs-CZ" u="sng" dirty="0"/>
              <a:t>6</a:t>
            </a:r>
            <a:r>
              <a:rPr lang="cs-CZ" dirty="0"/>
              <a:t>29     5600 (zaokrouhlení dolů)</a:t>
            </a:r>
          </a:p>
          <a:p>
            <a:pPr marL="0" indent="0">
              <a:buNone/>
            </a:pPr>
            <a:r>
              <a:rPr lang="cs-CZ" dirty="0"/>
              <a:t>5</a:t>
            </a:r>
            <a:r>
              <a:rPr lang="cs-CZ" u="sng" dirty="0"/>
              <a:t>6</a:t>
            </a:r>
            <a:r>
              <a:rPr lang="cs-CZ" dirty="0"/>
              <a:t>72     5700 (zaokrouhlení nahoru)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Zaokrouhlování přirozených čísel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xmlns="" id="{9F43FE33-AECB-4A4B-8B6C-B3815092D6E4}"/>
              </a:ext>
            </a:extLst>
          </p:cNvPr>
          <p:cNvCxnSpPr/>
          <p:nvPr/>
        </p:nvCxnSpPr>
        <p:spPr>
          <a:xfrm>
            <a:off x="1862356" y="5670958"/>
            <a:ext cx="1845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xmlns="" id="{74F6F1AB-D2B7-4327-84B0-8F57741437C6}"/>
              </a:ext>
            </a:extLst>
          </p:cNvPr>
          <p:cNvCxnSpPr/>
          <p:nvPr/>
        </p:nvCxnSpPr>
        <p:spPr>
          <a:xfrm>
            <a:off x="1862356" y="5739468"/>
            <a:ext cx="1845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ál 4">
            <a:extLst>
              <a:ext uri="{FF2B5EF4-FFF2-40B4-BE49-F238E27FC236}">
                <a16:creationId xmlns:a16="http://schemas.microsoft.com/office/drawing/2014/main" xmlns="" id="{F1640BD7-8E3D-498D-941B-AD108DF2034E}"/>
              </a:ext>
            </a:extLst>
          </p:cNvPr>
          <p:cNvSpPr/>
          <p:nvPr/>
        </p:nvSpPr>
        <p:spPr>
          <a:xfrm>
            <a:off x="1937857" y="556190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xmlns="" id="{E8A58BFA-BEE2-478C-A58A-62D654D958EA}"/>
              </a:ext>
            </a:extLst>
          </p:cNvPr>
          <p:cNvCxnSpPr/>
          <p:nvPr/>
        </p:nvCxnSpPr>
        <p:spPr>
          <a:xfrm>
            <a:off x="1917862" y="6168704"/>
            <a:ext cx="1845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34B0E8F3-A359-4E49-9371-93346F39727D}"/>
              </a:ext>
            </a:extLst>
          </p:cNvPr>
          <p:cNvCxnSpPr/>
          <p:nvPr/>
        </p:nvCxnSpPr>
        <p:spPr>
          <a:xfrm>
            <a:off x="1922477" y="6238612"/>
            <a:ext cx="1845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ál 12">
            <a:extLst>
              <a:ext uri="{FF2B5EF4-FFF2-40B4-BE49-F238E27FC236}">
                <a16:creationId xmlns:a16="http://schemas.microsoft.com/office/drawing/2014/main" xmlns="" id="{AEB1A3DF-E3F7-4F30-8A34-991F3DC366BC}"/>
              </a:ext>
            </a:extLst>
          </p:cNvPr>
          <p:cNvSpPr/>
          <p:nvPr/>
        </p:nvSpPr>
        <p:spPr>
          <a:xfrm>
            <a:off x="1997978" y="603341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875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Vhodné je znázornění na číselné ose, kdy ukážeme, že např. číslo 270 je výsledkem zaokrouhlení čísel 265, 266, …, 273, 273 na desítky.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Zaokrouhlování přirozených čísel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E3B9EC9-1DD5-4222-8070-2C108F372E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5" t="53097" r="52905" b="4343"/>
          <a:stretch/>
        </p:blipFill>
        <p:spPr>
          <a:xfrm rot="5400000">
            <a:off x="5069202" y="-1387588"/>
            <a:ext cx="1847268" cy="1101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7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Porucha: Dítě nepochopí význam zaokrouhleného čísla, pracuje pouze s číslicemi na zaokrouhlovaném řádu a řádu o jednu nižším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Např. číslo 4721 je třeba zaokrouhlit na stovky. Dítě zapíše:</a:t>
            </a:r>
          </a:p>
          <a:p>
            <a:pPr marL="0" indent="0">
              <a:buNone/>
            </a:pPr>
            <a:r>
              <a:rPr lang="cs-CZ" sz="2400" dirty="0"/>
              <a:t>		 4721      4701 		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Možnost nápravy:</a:t>
            </a:r>
          </a:p>
          <a:p>
            <a:r>
              <a:rPr lang="cs-CZ" dirty="0"/>
              <a:t>Znázornění na číselné ose, zdůraznění „nejbližších desítek, stovek, tisíců apod. Používání praktických příkladů.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Zaokrouhlování přirozených čísel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xmlns="" id="{69917571-4A64-4FC6-B388-5021376E4B03}"/>
              </a:ext>
            </a:extLst>
          </p:cNvPr>
          <p:cNvCxnSpPr>
            <a:cxnSpLocks/>
          </p:cNvCxnSpPr>
          <p:nvPr/>
        </p:nvCxnSpPr>
        <p:spPr>
          <a:xfrm>
            <a:off x="3716323" y="3649211"/>
            <a:ext cx="209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xmlns="" id="{2FDEFE1D-617C-4AD4-A714-A8C340F14A1B}"/>
              </a:ext>
            </a:extLst>
          </p:cNvPr>
          <p:cNvCxnSpPr>
            <a:cxnSpLocks/>
          </p:cNvCxnSpPr>
          <p:nvPr/>
        </p:nvCxnSpPr>
        <p:spPr>
          <a:xfrm>
            <a:off x="3716323" y="3709332"/>
            <a:ext cx="209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 7">
            <a:extLst>
              <a:ext uri="{FF2B5EF4-FFF2-40B4-BE49-F238E27FC236}">
                <a16:creationId xmlns:a16="http://schemas.microsoft.com/office/drawing/2014/main" xmlns="" id="{10B99A73-F971-4D30-B697-7CADDAC41C38}"/>
              </a:ext>
            </a:extLst>
          </p:cNvPr>
          <p:cNvSpPr/>
          <p:nvPr/>
        </p:nvSpPr>
        <p:spPr>
          <a:xfrm>
            <a:off x="3798325" y="352780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344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Porucha: Dítě zaokrouhluje postupně po jednotlivých řádech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Chceme zaokrouhlit číslo 24469 na tisíce:</a:t>
            </a:r>
          </a:p>
          <a:p>
            <a:pPr marL="0" indent="0">
              <a:buNone/>
            </a:pPr>
            <a:r>
              <a:rPr lang="cs-CZ" dirty="0"/>
              <a:t>	        24469       24000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Nesprávný postup spočívá v postupném zaokrouhlování:</a:t>
            </a:r>
          </a:p>
          <a:p>
            <a:pPr marL="0" indent="0">
              <a:buNone/>
            </a:pPr>
            <a:r>
              <a:rPr lang="cs-CZ" dirty="0"/>
              <a:t>24469     24470,           24470      24500,     24500       25000</a:t>
            </a:r>
          </a:p>
          <a:p>
            <a:pPr marL="0" indent="0">
              <a:buNone/>
            </a:pPr>
            <a:r>
              <a:rPr lang="cs-CZ" sz="2400" dirty="0"/>
              <a:t>Možnosti nápravy:</a:t>
            </a:r>
          </a:p>
          <a:p>
            <a:pPr marL="0" indent="0">
              <a:buNone/>
            </a:pPr>
            <a:r>
              <a:rPr lang="cs-CZ" sz="2400" dirty="0"/>
              <a:t>Důsledné opakování pravidel zaokrouhlování, číselná osa, využití grafického znázornění – barevně se označí příslušné cifry.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Zaokrouhlování přirozených čísel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xmlns="" id="{69917571-4A64-4FC6-B388-5021376E4B03}"/>
              </a:ext>
            </a:extLst>
          </p:cNvPr>
          <p:cNvCxnSpPr>
            <a:cxnSpLocks/>
          </p:cNvCxnSpPr>
          <p:nvPr/>
        </p:nvCxnSpPr>
        <p:spPr>
          <a:xfrm>
            <a:off x="3716321" y="3598877"/>
            <a:ext cx="209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xmlns="" id="{2FDEFE1D-617C-4AD4-A714-A8C340F14A1B}"/>
              </a:ext>
            </a:extLst>
          </p:cNvPr>
          <p:cNvCxnSpPr>
            <a:cxnSpLocks/>
          </p:cNvCxnSpPr>
          <p:nvPr/>
        </p:nvCxnSpPr>
        <p:spPr>
          <a:xfrm>
            <a:off x="3716321" y="3516385"/>
            <a:ext cx="209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 7">
            <a:extLst>
              <a:ext uri="{FF2B5EF4-FFF2-40B4-BE49-F238E27FC236}">
                <a16:creationId xmlns:a16="http://schemas.microsoft.com/office/drawing/2014/main" xmlns="" id="{10B99A73-F971-4D30-B697-7CADDAC41C38}"/>
              </a:ext>
            </a:extLst>
          </p:cNvPr>
          <p:cNvSpPr/>
          <p:nvPr/>
        </p:nvSpPr>
        <p:spPr>
          <a:xfrm>
            <a:off x="3798325" y="337933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xmlns="" id="{65ECB528-51BB-42E5-9FAC-5286DC326838}"/>
              </a:ext>
            </a:extLst>
          </p:cNvPr>
          <p:cNvCxnSpPr>
            <a:cxnSpLocks/>
          </p:cNvCxnSpPr>
          <p:nvPr/>
        </p:nvCxnSpPr>
        <p:spPr>
          <a:xfrm>
            <a:off x="2048310" y="5019413"/>
            <a:ext cx="209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05683E5E-81E6-46C5-B600-91E266FB250F}"/>
              </a:ext>
            </a:extLst>
          </p:cNvPr>
          <p:cNvCxnSpPr>
            <a:cxnSpLocks/>
          </p:cNvCxnSpPr>
          <p:nvPr/>
        </p:nvCxnSpPr>
        <p:spPr>
          <a:xfrm>
            <a:off x="2048310" y="5103302"/>
            <a:ext cx="209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xmlns="" id="{C852DF11-2E35-4C85-B6F7-3744F1498A54}"/>
              </a:ext>
            </a:extLst>
          </p:cNvPr>
          <p:cNvCxnSpPr>
            <a:cxnSpLocks/>
          </p:cNvCxnSpPr>
          <p:nvPr/>
        </p:nvCxnSpPr>
        <p:spPr>
          <a:xfrm>
            <a:off x="5294849" y="5022209"/>
            <a:ext cx="209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xmlns="" id="{EEC450F4-66DF-4C7C-996A-9B32CA7751CF}"/>
              </a:ext>
            </a:extLst>
          </p:cNvPr>
          <p:cNvCxnSpPr>
            <a:cxnSpLocks/>
          </p:cNvCxnSpPr>
          <p:nvPr/>
        </p:nvCxnSpPr>
        <p:spPr>
          <a:xfrm>
            <a:off x="5294849" y="5106098"/>
            <a:ext cx="209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xmlns="" id="{862F62DE-AB2C-496D-B434-18CF53E988F9}"/>
              </a:ext>
            </a:extLst>
          </p:cNvPr>
          <p:cNvCxnSpPr>
            <a:cxnSpLocks/>
          </p:cNvCxnSpPr>
          <p:nvPr/>
        </p:nvCxnSpPr>
        <p:spPr>
          <a:xfrm>
            <a:off x="8105161" y="5022209"/>
            <a:ext cx="209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xmlns="" id="{CF14B419-A501-43AE-9D4C-A9CE2B7EE9B2}"/>
              </a:ext>
            </a:extLst>
          </p:cNvPr>
          <p:cNvCxnSpPr>
            <a:cxnSpLocks/>
          </p:cNvCxnSpPr>
          <p:nvPr/>
        </p:nvCxnSpPr>
        <p:spPr>
          <a:xfrm>
            <a:off x="8105160" y="5103302"/>
            <a:ext cx="209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ál 17">
            <a:extLst>
              <a:ext uri="{FF2B5EF4-FFF2-40B4-BE49-F238E27FC236}">
                <a16:creationId xmlns:a16="http://schemas.microsoft.com/office/drawing/2014/main" xmlns="" id="{40C479B7-0668-43E7-8DEF-410BB4895EE9}"/>
              </a:ext>
            </a:extLst>
          </p:cNvPr>
          <p:cNvSpPr/>
          <p:nvPr/>
        </p:nvSpPr>
        <p:spPr>
          <a:xfrm>
            <a:off x="2130312" y="488412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xmlns="" id="{29803685-A7DE-4F23-91AA-471B352680A2}"/>
              </a:ext>
            </a:extLst>
          </p:cNvPr>
          <p:cNvSpPr/>
          <p:nvPr/>
        </p:nvSpPr>
        <p:spPr>
          <a:xfrm>
            <a:off x="5376851" y="48841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xmlns="" id="{18937302-44C8-4021-9710-E23F3A90706B}"/>
              </a:ext>
            </a:extLst>
          </p:cNvPr>
          <p:cNvSpPr/>
          <p:nvPr/>
        </p:nvSpPr>
        <p:spPr>
          <a:xfrm>
            <a:off x="8187162" y="490697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05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xmlns="" id="{1711F3A8-0E66-475B-97B8-ACF96D3CC277}"/>
              </a:ext>
            </a:extLst>
          </p:cNvPr>
          <p:cNvSpPr txBox="1">
            <a:spLocks/>
          </p:cNvSpPr>
          <p:nvPr/>
        </p:nvSpPr>
        <p:spPr>
          <a:xfrm>
            <a:off x="1124054" y="1952172"/>
            <a:ext cx="10678479" cy="5058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dirty="0"/>
              <a:t>Neschopnost zapsat číslo jako celek – dítě zapisuje pouze izolované číslice, tj. místo 764 píše 7, 6, 4.</a:t>
            </a:r>
          </a:p>
          <a:p>
            <a:r>
              <a:rPr lang="cs-CZ" sz="3600" dirty="0"/>
              <a:t>Neschopnost zápisu čísel podle diktátu.</a:t>
            </a:r>
          </a:p>
          <a:p>
            <a:pPr marL="0" indent="0">
              <a:buNone/>
            </a:pPr>
            <a:endParaRPr lang="cs-CZ" sz="36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002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  Pro  usnadnění sčítání a odčítání přirozených čísel je vhodné při poznávání jednotlivých čísel děti seznamovat s rozkladem čísla na dva sčítance. </a:t>
            </a:r>
          </a:p>
          <a:p>
            <a:pPr marL="0" indent="0">
              <a:buNone/>
            </a:pPr>
            <a:r>
              <a:rPr lang="cs-CZ" sz="2400" dirty="0"/>
              <a:t>Můžeme využít následující činnosti, které přispívají k upevnění nácviku rozkladů:</a:t>
            </a:r>
          </a:p>
          <a:p>
            <a:r>
              <a:rPr lang="cs-CZ" sz="2400" dirty="0"/>
              <a:t>pohybové</a:t>
            </a:r>
          </a:p>
          <a:p>
            <a:r>
              <a:rPr lang="cs-CZ" sz="2400" dirty="0"/>
              <a:t>výtvarné</a:t>
            </a:r>
          </a:p>
          <a:p>
            <a:r>
              <a:rPr lang="cs-CZ" sz="2400" dirty="0"/>
              <a:t>hudební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Rozklady čísel do deseti na dva sčítance</a:t>
            </a:r>
          </a:p>
        </p:txBody>
      </p:sp>
    </p:spTree>
    <p:extLst>
      <p:ext uri="{BB962C8B-B14F-4D97-AF65-F5344CB8AC3E}">
        <p14:creationId xmlns:p14="http://schemas.microsoft.com/office/powerpoint/2010/main" val="258235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  Situaci vysvětlíme na příkladu rozkladu čísla 7: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Rozklady čísel do deseti na dva sčítance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6706374-7C1D-45A1-895E-F5C13353EB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3" t="5922" r="37160" b="50000"/>
          <a:stretch/>
        </p:blipFill>
        <p:spPr>
          <a:xfrm rot="5400000">
            <a:off x="3445865" y="1375014"/>
            <a:ext cx="4078278" cy="636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00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  Analogicky postupujeme tak dlouho, až se vyčerpají všechny rozklady čísla 7 na dva sčítance: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Rozklady čísel do deseti na dva sčítance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E10850AF-B9DF-47E7-9B02-C73229631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5" t="9837" r="11069" b="54322"/>
          <a:stretch/>
        </p:blipFill>
        <p:spPr>
          <a:xfrm rot="5400000">
            <a:off x="4851434" y="665450"/>
            <a:ext cx="3249609" cy="761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322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Jiná modifikace rozkladu čísla 7 na dva sčítance: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Rozklady čísel do deseti na dva sčítance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9592B77-1A64-463A-B0CE-AC43E367E1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60240" r="53824" b="12419"/>
          <a:stretch/>
        </p:blipFill>
        <p:spPr>
          <a:xfrm rot="5400000">
            <a:off x="3187507" y="2556468"/>
            <a:ext cx="4165521" cy="390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137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Problémy učení v matematice, které souvisí s pochopením pojmu přirozeného čísla a jeho zápisem, se často projeví při provádění základních početních operací s přirozenými čísly. </a:t>
            </a:r>
          </a:p>
          <a:p>
            <a:pPr marL="0" indent="0">
              <a:buNone/>
            </a:pPr>
            <a:r>
              <a:rPr lang="cs-CZ" sz="2400" dirty="0"/>
              <a:t>K tomu pak přistupují problémy související s pochopením jednotlivých operací a s pochopením a nácvikem pamětných spojů i s písemnými algoritmy. </a:t>
            </a:r>
          </a:p>
          <a:p>
            <a:pPr marL="0" indent="0">
              <a:buNone/>
            </a:pPr>
            <a:r>
              <a:rPr lang="cs-CZ" sz="2400" dirty="0"/>
              <a:t>Při vyvozování každé operace s přirozenými čísly je nutné, aby dítě správně pochopilo její podstatu. Vycházíme tedy z manipulativních činností s konkrétními předměty, později pracujeme se zástupci – reprezentanty těchto předmětů – tj. s jejich symboly a na základě těchto činností vyvozujeme jednotlivé operační spoje a zapisujeme příslušné příklady.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Problémy v oblasti početních operací</a:t>
            </a:r>
          </a:p>
        </p:txBody>
      </p:sp>
    </p:spTree>
    <p:extLst>
      <p:ext uri="{BB962C8B-B14F-4D97-AF65-F5344CB8AC3E}">
        <p14:creationId xmlns:p14="http://schemas.microsoft.com/office/powerpoint/2010/main" val="643759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  Na základě dramatizace, manipulativních činností, kreslení apod. vyvozujeme základní spoje sčítání v oboru do pěti. Postup:</a:t>
            </a:r>
          </a:p>
          <a:p>
            <a:pPr marL="457200" indent="-457200">
              <a:buAutoNum type="arabicPeriod"/>
            </a:pPr>
            <a:r>
              <a:rPr lang="cs-CZ" sz="2400" dirty="0"/>
              <a:t>Konkrétní manipulativní činnost každého dítěte: Na lavici máš 2 kostky červené a 3 kostky </a:t>
            </a:r>
            <a:r>
              <a:rPr lang="cs-CZ" sz="2400" dirty="0" smtClean="0"/>
              <a:t>červené</a:t>
            </a:r>
            <a:r>
              <a:rPr lang="cs-CZ" sz="2400" dirty="0" smtClean="0"/>
              <a:t>. Kolik </a:t>
            </a:r>
            <a:r>
              <a:rPr lang="cs-CZ" sz="2400" dirty="0"/>
              <a:t>máš dohromady </a:t>
            </a:r>
            <a:r>
              <a:rPr lang="cs-CZ" sz="2400" dirty="0" smtClean="0"/>
              <a:t>kostek</a:t>
            </a:r>
            <a:r>
              <a:rPr lang="cs-CZ" sz="2400" dirty="0"/>
              <a:t>?</a:t>
            </a:r>
          </a:p>
          <a:p>
            <a:pPr marL="514350" indent="-514350">
              <a:buAutoNum type="arabicPeriod"/>
            </a:pPr>
            <a:r>
              <a:rPr lang="cs-CZ" sz="2400" dirty="0"/>
              <a:t>Znázorníme situaci pomocí symbolů. Na tabuli nebo do sešitu zakreslíme:</a:t>
            </a:r>
          </a:p>
          <a:p>
            <a:pPr marL="514350" indent="-514350">
              <a:buAutoNum type="arabicPeriod"/>
            </a:pPr>
            <a:endParaRPr lang="cs-CZ" sz="2400" dirty="0"/>
          </a:p>
          <a:p>
            <a:pPr marL="514350" indent="-51435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3. Zápis příkladu:                  </a:t>
            </a:r>
            <a:r>
              <a:rPr lang="cs-CZ" sz="6000" dirty="0"/>
              <a:t>2 + 3 = 5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Sčítání přirozených čísel</a:t>
            </a:r>
          </a:p>
        </p:txBody>
      </p:sp>
      <p:sp>
        <p:nvSpPr>
          <p:cNvPr id="2" name="Krychle 1">
            <a:extLst>
              <a:ext uri="{FF2B5EF4-FFF2-40B4-BE49-F238E27FC236}">
                <a16:creationId xmlns:a16="http://schemas.microsoft.com/office/drawing/2014/main" xmlns="" id="{AAC8E2C0-2652-4832-B570-9BAB0AFBA5FE}"/>
              </a:ext>
            </a:extLst>
          </p:cNvPr>
          <p:cNvSpPr/>
          <p:nvPr/>
        </p:nvSpPr>
        <p:spPr>
          <a:xfrm>
            <a:off x="2751589" y="4328719"/>
            <a:ext cx="763398" cy="83764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Krychle 8">
            <a:extLst>
              <a:ext uri="{FF2B5EF4-FFF2-40B4-BE49-F238E27FC236}">
                <a16:creationId xmlns:a16="http://schemas.microsoft.com/office/drawing/2014/main" xmlns="" id="{642E58EB-81A0-41F1-A92D-5DDDFD1DCA04}"/>
              </a:ext>
            </a:extLst>
          </p:cNvPr>
          <p:cNvSpPr/>
          <p:nvPr/>
        </p:nvSpPr>
        <p:spPr>
          <a:xfrm>
            <a:off x="3875642" y="4328719"/>
            <a:ext cx="763398" cy="83764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Krychle 9">
            <a:extLst>
              <a:ext uri="{FF2B5EF4-FFF2-40B4-BE49-F238E27FC236}">
                <a16:creationId xmlns:a16="http://schemas.microsoft.com/office/drawing/2014/main" xmlns="" id="{80FC4708-212E-41CB-AC65-4191536DD668}"/>
              </a:ext>
            </a:extLst>
          </p:cNvPr>
          <p:cNvSpPr/>
          <p:nvPr/>
        </p:nvSpPr>
        <p:spPr>
          <a:xfrm>
            <a:off x="6913926" y="4328719"/>
            <a:ext cx="763398" cy="837641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Krychle 12">
            <a:extLst>
              <a:ext uri="{FF2B5EF4-FFF2-40B4-BE49-F238E27FC236}">
                <a16:creationId xmlns:a16="http://schemas.microsoft.com/office/drawing/2014/main" xmlns="" id="{9318CFF8-27E4-476D-A6AF-8ED5A2582D98}"/>
              </a:ext>
            </a:extLst>
          </p:cNvPr>
          <p:cNvSpPr/>
          <p:nvPr/>
        </p:nvSpPr>
        <p:spPr>
          <a:xfrm>
            <a:off x="8031060" y="4299357"/>
            <a:ext cx="763398" cy="837641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Krychle 13">
            <a:extLst>
              <a:ext uri="{FF2B5EF4-FFF2-40B4-BE49-F238E27FC236}">
                <a16:creationId xmlns:a16="http://schemas.microsoft.com/office/drawing/2014/main" xmlns="" id="{CB85EB6E-21A2-4370-A008-EFDB329D2D0E}"/>
              </a:ext>
            </a:extLst>
          </p:cNvPr>
          <p:cNvSpPr/>
          <p:nvPr/>
        </p:nvSpPr>
        <p:spPr>
          <a:xfrm>
            <a:off x="9155113" y="4274820"/>
            <a:ext cx="763398" cy="837641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4470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Konkrétní nebo grafické znázornění poskytujeme tak dlouho, dokud se nenaučí početní spoje bez opory o názor. Pokud dítě některý z početních spojů zapomene, může se k názoru vždy vrátit. </a:t>
            </a:r>
          </a:p>
          <a:p>
            <a:pPr marL="0" indent="0">
              <a:buNone/>
            </a:pPr>
            <a:endParaRPr lang="cs-CZ" sz="2400" dirty="0"/>
          </a:p>
          <a:p>
            <a:pPr marL="457200" indent="-457200">
              <a:buAutoNum type="arabicPeriod"/>
            </a:pPr>
            <a:r>
              <a:rPr lang="cs-CZ" sz="2400" dirty="0"/>
              <a:t>fáze vyvozování: volíme příklady, kdy sčítáme prvky stejného druhu, aby i součet byl téhož druhu: (např. 2 kostky a 3 kostky je 5 kostek)</a:t>
            </a:r>
          </a:p>
          <a:p>
            <a:pPr marL="457200" indent="-457200">
              <a:buAutoNum type="arabicPeriod"/>
            </a:pPr>
            <a:r>
              <a:rPr lang="cs-CZ" sz="2400" dirty="0"/>
              <a:t>fáze vyvozování: prvky volíme tak, aby součet byl nazván nadřazeným pojmem (např. 2 jablka a 3 hrušky je 5 kusů ovoce)</a:t>
            </a:r>
          </a:p>
          <a:p>
            <a:pPr marL="0" indent="0">
              <a:buNone/>
            </a:pPr>
            <a:r>
              <a:rPr lang="cs-CZ" sz="2400" dirty="0"/>
              <a:t>Nevhodný názor: </a:t>
            </a:r>
          </a:p>
          <a:p>
            <a:pPr marL="457200" indent="-457200">
              <a:buAutoNum type="arabicPeriod"/>
            </a:pP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Sčítání přirozených čísel</a:t>
            </a:r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xmlns="" id="{F49D1A63-DF4B-433D-A5A4-4BF691E34E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0" t="52296" r="76085" b="2640"/>
          <a:stretch/>
        </p:blipFill>
        <p:spPr>
          <a:xfrm rot="5400000">
            <a:off x="6364233" y="2467251"/>
            <a:ext cx="1123601" cy="66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654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Měli bychom respektovat vidění dítěte, co v daném zápisu vidí:</a:t>
            </a:r>
          </a:p>
          <a:p>
            <a:pPr marL="0" indent="0">
              <a:buNone/>
            </a:pPr>
            <a:r>
              <a:rPr lang="cs-CZ" sz="2400" dirty="0"/>
              <a:t>Např. zápis 2 + 3 = 5 interpretujeme:</a:t>
            </a:r>
          </a:p>
          <a:p>
            <a:r>
              <a:rPr lang="cs-CZ" sz="2400" dirty="0"/>
              <a:t>Dva plus tři rovná se pět</a:t>
            </a:r>
          </a:p>
          <a:p>
            <a:r>
              <a:rPr lang="cs-CZ" sz="2400" dirty="0"/>
              <a:t>Dvě a tři je pět</a:t>
            </a:r>
          </a:p>
          <a:p>
            <a:r>
              <a:rPr lang="cs-CZ" sz="2400" dirty="0"/>
              <a:t>Když přidám ke dvěma tři, dostanu pět</a:t>
            </a:r>
          </a:p>
          <a:p>
            <a:r>
              <a:rPr lang="cs-CZ" sz="2400" dirty="0"/>
              <a:t>Pět je o tři více než dvě</a:t>
            </a:r>
          </a:p>
          <a:p>
            <a:r>
              <a:rPr lang="cs-CZ" sz="2400" dirty="0"/>
              <a:t>Dvě je o tři méně než pět</a:t>
            </a:r>
          </a:p>
          <a:p>
            <a:pPr marL="457200" indent="-457200">
              <a:buAutoNum type="arabicPeriod"/>
            </a:pP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Sčítání přirozených čísel</a:t>
            </a:r>
          </a:p>
        </p:txBody>
      </p:sp>
    </p:spTree>
    <p:extLst>
      <p:ext uri="{BB962C8B-B14F-4D97-AF65-F5344CB8AC3E}">
        <p14:creationId xmlns:p14="http://schemas.microsoft.com/office/powerpoint/2010/main" val="7164350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Při nácviku pamětného sčítání musí dítě nejprve důkladně zvládnout pamětné sčítání v oboru do 20i. Až poté se rozšiřuje nácvik pamětného sčítání v oboru do sta. Postup výuky pamětného sčítání by měl probíhat dle metodické řady a trpělivém pamětném nácviku.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Pamětné sčítání v oboru do 20i: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dirty="0"/>
              <a:t>Základní spoje do pěti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dirty="0"/>
              <a:t>Základní spoje do deseti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dirty="0"/>
              <a:t>Přičítání jednociferného čísla k číslu 10, např. 10 + 2,..</a:t>
            </a:r>
          </a:p>
          <a:p>
            <a:pPr marL="0" indent="0">
              <a:buNone/>
            </a:pP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</p:spTree>
    <p:extLst>
      <p:ext uri="{BB962C8B-B14F-4D97-AF65-F5344CB8AC3E}">
        <p14:creationId xmlns:p14="http://schemas.microsoft.com/office/powerpoint/2010/main" val="993205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 startAt="4"/>
            </a:pPr>
            <a:r>
              <a:rPr lang="cs-CZ" sz="2400" dirty="0"/>
              <a:t>Sčítání ve druhé desítce bez přechodu přes základ 10,  např. 13 + 5,…</a:t>
            </a:r>
          </a:p>
          <a:p>
            <a:pPr marL="0" indent="0">
              <a:buNone/>
            </a:pPr>
            <a:r>
              <a:rPr lang="cs-CZ" sz="2400" dirty="0"/>
              <a:t>Ke znázornění sčítání můžeme použít mřížku: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e) Sčítání do dvaceti s přechodem přes základ 10,  např. 9 + 7,…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xmlns="" id="{A80E31F7-6C29-4EFB-B979-15F1FD512E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8" t="5285" r="61549" b="51466"/>
          <a:stretch/>
        </p:blipFill>
        <p:spPr>
          <a:xfrm rot="5400000">
            <a:off x="5079360" y="-1113742"/>
            <a:ext cx="1700904" cy="9408649"/>
          </a:xfrm>
          <a:prstGeom prst="rect">
            <a:avLst/>
          </a:prstGeom>
        </p:spPr>
      </p:pic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xmlns="" id="{70EEB96B-8D50-4F99-987C-DED596ADE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1" t="4738" r="15099" b="50500"/>
          <a:stretch/>
        </p:blipFill>
        <p:spPr>
          <a:xfrm rot="5400000">
            <a:off x="5127701" y="1263311"/>
            <a:ext cx="1604222" cy="94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3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xmlns="" id="{1711F3A8-0E66-475B-97B8-ACF96D3CC277}"/>
              </a:ext>
            </a:extLst>
          </p:cNvPr>
          <p:cNvSpPr txBox="1">
            <a:spLocks/>
          </p:cNvSpPr>
          <p:nvPr/>
        </p:nvSpPr>
        <p:spPr>
          <a:xfrm>
            <a:off x="1124054" y="1952172"/>
            <a:ext cx="10678479" cy="5058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600" dirty="0"/>
              <a:t>Při vytváření pojmu přirozeného čísla dbáme na správné používání a rozlišení pojmů číslo/číslice.</a:t>
            </a:r>
          </a:p>
          <a:p>
            <a:pPr marL="0" indent="0">
              <a:buNone/>
            </a:pPr>
            <a:r>
              <a:rPr lang="cs-CZ" sz="3600" dirty="0"/>
              <a:t>Přirozených čísel je nekonečně mnoho a zapisujeme je v poziční desítkové soustavě pomocí deseti znaků, tj. číslic 0, 1, …, 9 (pomocí nuly, jedničky, dvojky, … , devítky). Pojmy jako „jedenáctka“, „dvanáctka“ by učitel neměl používat. Číslo 12 je zapsáno pomocí dvou číslic: jedničky </a:t>
            </a:r>
            <a:r>
              <a:rPr lang="cs-CZ" sz="3600"/>
              <a:t>a dvojky.</a:t>
            </a:r>
            <a:endParaRPr lang="cs-CZ" sz="3600" dirty="0"/>
          </a:p>
          <a:p>
            <a:pPr marL="0" indent="0">
              <a:buNone/>
            </a:pPr>
            <a:endParaRPr lang="cs-CZ" sz="36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0929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pic>
        <p:nvPicPr>
          <p:cNvPr id="5" name="Obrázek 4" descr="Obsah obrázku text, bílá tabule&#10;&#10;Popis byl vytvořen automaticky">
            <a:extLst>
              <a:ext uri="{FF2B5EF4-FFF2-40B4-BE49-F238E27FC236}">
                <a16:creationId xmlns:a16="http://schemas.microsoft.com/office/drawing/2014/main" xmlns="" id="{7A4C937A-A2F0-4ED1-9CE4-C89EF3CA9E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t="55102" r="43159" b="11143"/>
          <a:stretch/>
        </p:blipFill>
        <p:spPr>
          <a:xfrm rot="5400000">
            <a:off x="3510668" y="2437145"/>
            <a:ext cx="4310273" cy="39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159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xmlns="" id="{C2F543B5-7A31-4254-965A-6D2B1AC1A5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1654" y="1799772"/>
                <a:ext cx="10678479" cy="50582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Ke znázornění sčítání je možné využít tzv. </a:t>
                </a:r>
                <a:r>
                  <a:rPr lang="cs-CZ" dirty="0" err="1"/>
                  <a:t>Cuisinairovy</a:t>
                </a:r>
                <a:r>
                  <a:rPr lang="cs-CZ" dirty="0"/>
                  <a:t> tyčinky – hranoly různých výšek a barev. Jejich podstava je čtverec s obsahem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Každé délce hranolku, jež představuje </a:t>
                </a:r>
              </a:p>
              <a:p>
                <a:pPr marL="0" indent="0">
                  <a:buNone/>
                </a:pPr>
                <a:r>
                  <a:rPr lang="cs-CZ" dirty="0"/>
                  <a:t>velikost daného čísla, přísluší jiná barva.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571500" indent="-571500">
                  <a:buAutoNum type="romanUcParenR"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2F543B5-7A31-4254-965A-6D2B1AC1A5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54" y="1799772"/>
                <a:ext cx="10678479" cy="5058228"/>
              </a:xfrm>
              <a:blipFill>
                <a:blip r:embed="rId2"/>
                <a:stretch>
                  <a:fillRect l="-1142" t="-19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712DBA6-D23F-412F-B89E-9D3550238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10" y="2740130"/>
            <a:ext cx="3740431" cy="3740431"/>
          </a:xfrm>
          <a:prstGeom prst="rect">
            <a:avLst/>
          </a:prstGeom>
        </p:spPr>
      </p:pic>
      <p:pic>
        <p:nvPicPr>
          <p:cNvPr id="10" name="Obrázek 9" descr="Obsah obrázku papírnictví, psací potřeby&#10;&#10;Popis byl vytvořen automaticky">
            <a:extLst>
              <a:ext uri="{FF2B5EF4-FFF2-40B4-BE49-F238E27FC236}">
                <a16:creationId xmlns:a16="http://schemas.microsoft.com/office/drawing/2014/main" xmlns="" id="{22C9BF11-E002-41B8-850C-47DEA1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08" y="3737877"/>
            <a:ext cx="3120123" cy="31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79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xmlns="" id="{C2F543B5-7A31-4254-965A-6D2B1AC1A5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1654" y="1799772"/>
                <a:ext cx="10678479" cy="50582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Ke znázornění sčítání je možné využít tzv. počítací tyčinky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571500" indent="-571500">
                  <a:buAutoNum type="romanUcParenR"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2F543B5-7A31-4254-965A-6D2B1AC1A5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54" y="1799772"/>
                <a:ext cx="10678479" cy="5058228"/>
              </a:xfrm>
              <a:blipFill>
                <a:blip r:embed="rId2"/>
                <a:stretch>
                  <a:fillRect l="-1142" t="-19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xmlns="" id="{02D4A5E0-194A-4DF1-9E3A-BED54558F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56" y="2505074"/>
            <a:ext cx="5709031" cy="42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775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dirty="0"/>
              <a:t>Sčítání násobků deseti, např. 20 + 40</a:t>
            </a:r>
          </a:p>
          <a:p>
            <a:pPr marL="0" indent="0">
              <a:buNone/>
            </a:pPr>
            <a:r>
              <a:rPr lang="cs-CZ" dirty="0"/>
              <a:t>Využíváme analogie ze sčítání jednociferných čísel 2 + 4 = 6</a:t>
            </a:r>
          </a:p>
          <a:p>
            <a:pPr marL="0" indent="0">
              <a:buNone/>
            </a:pPr>
            <a:r>
              <a:rPr lang="cs-CZ" dirty="0"/>
              <a:t>2 desítky a 4 desítky je 6 desítek, 20 + 40 = 60</a:t>
            </a:r>
          </a:p>
          <a:p>
            <a:pPr marL="0" indent="0">
              <a:buNone/>
            </a:pPr>
            <a:r>
              <a:rPr lang="cs-CZ" dirty="0"/>
              <a:t>Znázornění a pomůcky – pomocí svazků dřívek nebo brček po deseti, čtvercové sítě, modelů peněz.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42632C6C-8626-468A-89C0-5A5EC8FE72F5}"/>
              </a:ext>
            </a:extLst>
          </p:cNvPr>
          <p:cNvSpPr txBox="1"/>
          <p:nvPr/>
        </p:nvSpPr>
        <p:spPr>
          <a:xfrm>
            <a:off x="971654" y="1945108"/>
            <a:ext cx="97099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3200" b="1" dirty="0"/>
              <a:t>Pamětné sčítání v oboru do 100</a:t>
            </a:r>
          </a:p>
          <a:p>
            <a:pPr marL="0" indent="0">
              <a:buNone/>
            </a:pPr>
            <a:r>
              <a:rPr lang="cs-CZ" sz="2800" dirty="0"/>
              <a:t>Nácvik pamětného sčítání přirozených čísel v oboru do sta je vhodné provádět v elementárních krocích – tj. v jemné metodické řadě, ve které každý následující jev využívá dříve probraného a procvičeného učiva</a:t>
            </a:r>
          </a:p>
        </p:txBody>
      </p:sp>
      <p:pic>
        <p:nvPicPr>
          <p:cNvPr id="10" name="Obrázek 9" descr="Obsah obrázku text, bílá tabule&#10;&#10;Popis byl vytvořen automaticky">
            <a:extLst>
              <a:ext uri="{FF2B5EF4-FFF2-40B4-BE49-F238E27FC236}">
                <a16:creationId xmlns:a16="http://schemas.microsoft.com/office/drawing/2014/main" xmlns="" id="{03CC3BC2-CB0D-4B1B-BDAE-669B32EA1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1" t="10938" r="16754" b="55300"/>
          <a:stretch/>
        </p:blipFill>
        <p:spPr>
          <a:xfrm rot="5400000">
            <a:off x="10212926" y="3123892"/>
            <a:ext cx="1344228" cy="255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259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xmlns="" id="{A864B055-F3CA-4994-BECA-116A2C490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54" y="2488260"/>
            <a:ext cx="3781891" cy="2832768"/>
          </a:xfrm>
          <a:prstGeom prst="rect">
            <a:avLst/>
          </a:prstGeom>
        </p:spPr>
      </p:pic>
      <p:pic>
        <p:nvPicPr>
          <p:cNvPr id="7" name="Obrázek 6" descr="Obsah obrázku tkanina&#10;&#10;Popis byl vytvořen automaticky">
            <a:extLst>
              <a:ext uri="{FF2B5EF4-FFF2-40B4-BE49-F238E27FC236}">
                <a16:creationId xmlns:a16="http://schemas.microsoft.com/office/drawing/2014/main" xmlns="" id="{366BC709-4F93-4ED3-A6C7-C7586D85C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14" y="2275869"/>
            <a:ext cx="46672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610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b) Sčítání dvojciferného čísla s jednociferným</a:t>
            </a:r>
          </a:p>
          <a:p>
            <a:pPr marL="0" indent="0">
              <a:buNone/>
            </a:pPr>
            <a:r>
              <a:rPr lang="cs-CZ" dirty="0"/>
              <a:t>Spoje vyvozujeme v metodické řadě příkladů se vzrůstající obtížností. Příklady typu 20 + 5,  50 + 4,  60 + 3 apod.</a:t>
            </a:r>
          </a:p>
          <a:p>
            <a:pPr marL="0" indent="0">
              <a:buNone/>
            </a:pPr>
            <a:r>
              <a:rPr lang="cs-CZ" dirty="0"/>
              <a:t>Znázornění a pomůcky – pomocí svazků dřívek nebo brček po deseti, čtvercové sítě, modelů peněz.</a:t>
            </a:r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</p:spTree>
    <p:extLst>
      <p:ext uri="{BB962C8B-B14F-4D97-AF65-F5344CB8AC3E}">
        <p14:creationId xmlns:p14="http://schemas.microsoft.com/office/powerpoint/2010/main" val="29011796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dirty="0"/>
              <a:t>Blažková, R., Matoušková, K., Vaňurová, M., Blažek, M. (2000). </a:t>
            </a:r>
            <a:r>
              <a:rPr lang="cs-CZ" i="1" dirty="0"/>
              <a:t>Poruchy učení v matematice a možnosti jejich nápravy</a:t>
            </a:r>
            <a:r>
              <a:rPr lang="cs-CZ" dirty="0"/>
              <a:t>. Brno. </a:t>
            </a:r>
            <a:r>
              <a:rPr lang="cs-CZ" dirty="0" err="1"/>
              <a:t>Paido</a:t>
            </a:r>
            <a:r>
              <a:rPr lang="cs-CZ" dirty="0"/>
              <a:t>.</a:t>
            </a:r>
          </a:p>
          <a:p>
            <a:pPr marL="514350" indent="-514350">
              <a:buAutoNum type="arabicPeriod"/>
            </a:pPr>
            <a:r>
              <a:rPr lang="cs-CZ" dirty="0" err="1"/>
              <a:t>Kumorovitzová</a:t>
            </a:r>
            <a:r>
              <a:rPr lang="cs-CZ" dirty="0"/>
              <a:t>, M., Novák, J. (1996). </a:t>
            </a:r>
            <a:r>
              <a:rPr lang="cs-CZ" i="1" dirty="0"/>
              <a:t>Nauč mě počítat. </a:t>
            </a:r>
            <a:r>
              <a:rPr lang="cs-CZ" dirty="0"/>
              <a:t>Praha: KPP. </a:t>
            </a:r>
          </a:p>
          <a:p>
            <a:pPr marL="514350" indent="-514350">
              <a:buAutoNum type="arabicPeriod"/>
            </a:pPr>
            <a:r>
              <a:rPr lang="cs-CZ" dirty="0" err="1"/>
              <a:t>Košč</a:t>
            </a:r>
            <a:r>
              <a:rPr lang="cs-CZ" dirty="0"/>
              <a:t>, L. (1984). </a:t>
            </a:r>
            <a:r>
              <a:rPr lang="cs-CZ" i="1" dirty="0"/>
              <a:t>Poruchy matematických schopností</a:t>
            </a:r>
            <a:r>
              <a:rPr lang="cs-CZ" dirty="0"/>
              <a:t>. Hradec Králové, KPP.</a:t>
            </a:r>
          </a:p>
          <a:p>
            <a:pPr marL="514350" indent="-514350">
              <a:buAutoNum type="arabicPeriod"/>
            </a:pPr>
            <a:endParaRPr lang="cs-CZ" i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82768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/>
              <a:t>Porucha</a:t>
            </a:r>
            <a:r>
              <a:rPr lang="cs-CZ" sz="3600" dirty="0"/>
              <a:t>: Záměna tvarově podobných číslic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3600" dirty="0"/>
              <a:t>Náměty na činnosti a hry, které přispívají k nápravě jsou následující:</a:t>
            </a:r>
          </a:p>
          <a:p>
            <a:pPr marL="742950" indent="-742950">
              <a:buAutoNum type="arabicPeriod"/>
            </a:pPr>
            <a:r>
              <a:rPr lang="cs-CZ" sz="3600" dirty="0"/>
              <a:t>Správné rozlišení číslic: Kamil dostal k narozeninám dort, na kterém bylo napsáno: </a:t>
            </a:r>
          </a:p>
          <a:p>
            <a:pPr marL="742950" indent="-742950">
              <a:buAutoNum type="arabicPeriod"/>
            </a:pPr>
            <a:endParaRPr lang="cs-CZ" sz="3600" dirty="0"/>
          </a:p>
          <a:p>
            <a:pPr marL="0" indent="0">
              <a:buNone/>
            </a:pPr>
            <a:r>
              <a:rPr lang="cs-CZ" sz="3600" dirty="0"/>
              <a:t>Kolik mu bylo roků? (urči obě možnosti)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4" t="18131" r="18084" b="64597"/>
          <a:stretch/>
        </p:blipFill>
        <p:spPr>
          <a:xfrm rot="5400000">
            <a:off x="8782139" y="4809169"/>
            <a:ext cx="1814766" cy="18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6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2. </a:t>
            </a:r>
            <a:r>
              <a:rPr lang="cs-CZ" sz="3600" b="1" dirty="0"/>
              <a:t>Figurky ve tvaru číslic</a:t>
            </a:r>
            <a:r>
              <a:rPr lang="cs-CZ" sz="3600" dirty="0"/>
              <a:t>: vhodné jsou pomůcky znázorňující číslice (hadrový váleček s drátem uvnitř) – dají se z něj modelovat jednotlivé číslice</a:t>
            </a:r>
          </a:p>
          <a:p>
            <a:pPr marL="0" indent="0">
              <a:buNone/>
            </a:pPr>
            <a:r>
              <a:rPr lang="cs-CZ" sz="3600" dirty="0"/>
              <a:t>Dětí se ptáme:</a:t>
            </a:r>
          </a:p>
          <a:p>
            <a:pPr marL="0" indent="0">
              <a:buNone/>
            </a:pPr>
            <a:r>
              <a:rPr lang="cs-CZ" sz="3600" dirty="0"/>
              <a:t>Která číslice se Ti nejvíce líbí?</a:t>
            </a:r>
          </a:p>
          <a:p>
            <a:pPr marL="0" indent="0">
              <a:buNone/>
            </a:pPr>
            <a:r>
              <a:rPr lang="cs-CZ" sz="3600" dirty="0"/>
              <a:t>Co Ti jednotlivé číslice připomínají? </a:t>
            </a:r>
            <a:br>
              <a:rPr lang="cs-CZ" sz="3600" dirty="0"/>
            </a:br>
            <a:r>
              <a:rPr lang="cs-CZ" sz="3600" dirty="0"/>
              <a:t>(např. 1 – proutek, 2 – labuť, 6 – švestka,…)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8" t="54996" r="38483" b="8792"/>
          <a:stretch/>
        </p:blipFill>
        <p:spPr>
          <a:xfrm rot="5400000">
            <a:off x="9261198" y="2168040"/>
            <a:ext cx="1339875" cy="42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3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3. </a:t>
            </a:r>
            <a:r>
              <a:rPr lang="cs-CZ" sz="3600" b="1" dirty="0"/>
              <a:t>Umíš rozluštit tyto nápisy?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3600" dirty="0"/>
              <a:t>Na horním obrázku zakryjeme pravou část každého znaku, na dolním obrázku zakryjeme levou část každého znaku.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7" t="52911" r="-29345" b="4968"/>
          <a:stretch/>
        </p:blipFill>
        <p:spPr>
          <a:xfrm rot="5400000">
            <a:off x="4200257" y="5099613"/>
            <a:ext cx="1242249" cy="28886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2" t="54089" r="11827" b="6202"/>
          <a:stretch/>
        </p:blipFill>
        <p:spPr>
          <a:xfrm rot="5400000">
            <a:off x="5259468" y="-755239"/>
            <a:ext cx="1686397" cy="86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0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/>
              <a:t>Porucha</a:t>
            </a:r>
            <a:r>
              <a:rPr lang="cs-CZ" sz="3600" dirty="0"/>
              <a:t>: Nesprávný zápis víceciferného čísla</a:t>
            </a:r>
          </a:p>
          <a:p>
            <a:pPr marL="0" indent="0">
              <a:buNone/>
            </a:pPr>
            <a:r>
              <a:rPr lang="cs-CZ" sz="3600" dirty="0"/>
              <a:t>K nápravě můžeme použít například tyto náměty:</a:t>
            </a:r>
          </a:p>
          <a:p>
            <a:pPr marL="742950" indent="-742950">
              <a:buAutoNum type="arabicPeriod"/>
            </a:pPr>
            <a:r>
              <a:rPr lang="cs-CZ" sz="3600" b="1" dirty="0"/>
              <a:t>Znázornění víceciferných čísel pomocí kartiček</a:t>
            </a:r>
          </a:p>
          <a:p>
            <a:pPr marL="0" indent="0">
              <a:buNone/>
            </a:pPr>
            <a:r>
              <a:rPr lang="cs-CZ" sz="3600" dirty="0"/>
              <a:t>Některé děti jsou schopny znázornit víceciferná čísla pomocí kartiček s jednocifernými čísly tak, že zvládnou umístit kartičky na příslušné řádové místo (desítky, stovky,…)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Zápis čísel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6" t="10101" r="72643" b="57020"/>
          <a:stretch/>
        </p:blipFill>
        <p:spPr>
          <a:xfrm rot="5400000">
            <a:off x="6182569" y="3145003"/>
            <a:ext cx="994105" cy="56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078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5163</TotalTime>
  <Words>2689</Words>
  <Application>Microsoft Office PowerPoint</Application>
  <PresentationFormat>Širokoúhlá obrazovka</PresentationFormat>
  <Paragraphs>631</Paragraphs>
  <Slides>56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Times New Roman</vt:lpstr>
      <vt:lpstr>Motiv Office</vt:lpstr>
      <vt:lpstr>Poruchy učení v matematice a možnosti jejich nápravy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k didaktice matematiky</dc:title>
  <dc:creator>Jitka Panáčová</dc:creator>
  <cp:lastModifiedBy>Panáčová</cp:lastModifiedBy>
  <cp:revision>220</cp:revision>
  <dcterms:created xsi:type="dcterms:W3CDTF">2020-10-05T06:17:01Z</dcterms:created>
  <dcterms:modified xsi:type="dcterms:W3CDTF">2024-04-12T07:36:41Z</dcterms:modified>
</cp:coreProperties>
</file>