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66" r:id="rId3"/>
    <p:sldId id="367" r:id="rId4"/>
    <p:sldId id="368" r:id="rId5"/>
    <p:sldId id="369" r:id="rId6"/>
    <p:sldId id="370" r:id="rId7"/>
    <p:sldId id="371" r:id="rId8"/>
    <p:sldId id="372" r:id="rId9"/>
    <p:sldId id="373" r:id="rId10"/>
    <p:sldId id="374" r:id="rId11"/>
    <p:sldId id="375" r:id="rId12"/>
    <p:sldId id="376" r:id="rId13"/>
    <p:sldId id="377" r:id="rId14"/>
    <p:sldId id="378" r:id="rId15"/>
    <p:sldId id="379" r:id="rId16"/>
    <p:sldId id="380" r:id="rId17"/>
    <p:sldId id="381" r:id="rId18"/>
    <p:sldId id="382" r:id="rId19"/>
    <p:sldId id="383" r:id="rId20"/>
    <p:sldId id="384" r:id="rId21"/>
    <p:sldId id="385" r:id="rId22"/>
    <p:sldId id="386" r:id="rId23"/>
    <p:sldId id="387" r:id="rId24"/>
    <p:sldId id="388" r:id="rId25"/>
    <p:sldId id="389" r:id="rId26"/>
    <p:sldId id="390" r:id="rId27"/>
    <p:sldId id="391" r:id="rId28"/>
    <p:sldId id="392" r:id="rId29"/>
    <p:sldId id="393" r:id="rId30"/>
    <p:sldId id="394" r:id="rId31"/>
    <p:sldId id="395" r:id="rId32"/>
    <p:sldId id="396" r:id="rId33"/>
    <p:sldId id="397" r:id="rId34"/>
    <p:sldId id="398" r:id="rId35"/>
    <p:sldId id="399" r:id="rId36"/>
    <p:sldId id="400" r:id="rId37"/>
    <p:sldId id="401" r:id="rId38"/>
    <p:sldId id="402" r:id="rId39"/>
    <p:sldId id="315" r:id="rId40"/>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tka Panáčová" initials="JP" lastIdx="1" clrIdx="0">
    <p:extLst>
      <p:ext uri="{19B8F6BF-5375-455C-9EA6-DF929625EA0E}">
        <p15:presenceInfo xmlns:p15="http://schemas.microsoft.com/office/powerpoint/2012/main" userId="Jitka Panáčová"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řední sty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Střední sty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51.6129" units="1/cm"/>
          <inkml:channelProperty channel="Y" name="resolution" value="51.72414" units="1/cm"/>
          <inkml:channelProperty channel="T" name="resolution" value="1" units="1/dev"/>
        </inkml:channelProperties>
      </inkml:inkSource>
      <inkml:timestamp xml:id="ts0" timeString="2021-03-29T19:38:15.886"/>
    </inkml:context>
    <inkml:brush xml:id="br0">
      <inkml:brushProperty name="width" value="0.05292" units="cm"/>
      <inkml:brushProperty name="height" value="0.05292" units="cm"/>
      <inkml:brushProperty name="color" value="#FFFFFF"/>
    </inkml:brush>
  </inkml:definitions>
  <inkml:trace contextRef="#ctx0" brushRef="#br0">10710 8742 0,'-21'0'172,"0"0"-141</inkml:trace>
  <inkml:trace contextRef="#ctx0" brushRef="#br0" timeOffset="31.77">10689 8742 0,'0'0'0,"21"0"16</inkml:trace>
  <inkml:trace contextRef="#ctx0" brushRef="#br0" timeOffset="7447.39">10626 8700 0,'42'0'31,"0"0"-15,149-22-1,42-41-15,-106 63 16,-85 0 0,-21-21-1,0 21 1,-42 0 31,-127 0-32,0 0 1,63 0 0,22 0-1,-1 0 1,43 0-1,0 0 1,105 21 62,65-21-62,-1 0-1,-64 0-15,-41 0 16,-22 0 0,0 0-1,-63 0 48,-64 0-48,21 0-15,-42 0 16,64 0 0,20 0-1,22 0 1,0 0 0,21 21 62,127-21-78,21 0 15,-42 0 1,-42 0 0,-22 0-1,-21 0 1,0 0-1,-42 0 17,-21 0-17,-22 0 1,-20 0 0,20 0-1,1 0-15,41 0 16,-20 21 15,106-21 32,20 0-48,86 0 1,-86 0-1,-20 0 1,-43 0 0,-106 0 62,-21 0-63,-21 43 1,22-22 0,20 21-1,64-21-15,0-21 16,21 43 46,42-1-46,43-42-16,63 0 16,-64 0-1,-20 0 1,-43 0 0,0 0-1,-63 0 16,-85 0-15,21 0 0,0 0-1,64 0 1,0 0 0,-1 42-1,22-42 1,85 0 62,41-42-62,-20 0-1,-21 42 1,-43-22-1,0 22 17,-63-21-17,-43 0 1,-42 0 0,63 21-1,22 0 1,-21 0-1,20 0 1,22 21 187,21 0-172,-21-21-15,21 43 0,-64-22-1,64 0-15,-21-21 16,21-21 62,21-43-62,1 22-1,-1 21 1,-21 0 62,-64 21-47,1 0-15,-1 21 0,22 0-1,-22 42 1,43-41-1,0-1 1,85-85 47,41-63-48,-20 64 1,-43-1-1,-20 64 1,-1-21 0,-64 21 62,1 21-63,-21 22 1,-1 20 0,43 1-1,-43 84 1,22-85 0,42-42-1,0-63 48,0-85-48,42 64 1,1 20 0,-43 1-1,21 21 1,-21 0 15,0 42 16,-42 21-31,20 0-1,-20 43 1,0 21-1,21-64 1,-1-21 0,22-42 46,0-85-46,43 1-1,-22 20 1,-21 64 15,-42 21 79,20 21-110,-62 21 15,20 1 1,22-1 0,21 0-1,0-42 1,63-106 46,64 22-46,-64 41 0,-21 1-1,22 21 1,-43 0 31,-22 21 15,-41 0-46,21 21-1,-1 21 1,-20 1 0,20 62-1,1-41 1,42-43 0,-21 21-1,21-20 1,42-86 78,1-21-94,20 22 15,-63 42 1,21 0 15,-42 42 47,-21 85-62,-22 63-1,1-63 1,20-43 0,43-42-1,-21 22 1,42-107 46,85-147-30,-21 84-32,-22 63 15,-63 43 1,22 21 15,-22-21-15,-43 63 31,-20 85-32,-1-42 1,43-43 0,-21-21-1,42 0 1,0 1-1,0-65 220,0 1-220,21-43 1,-21 1 0,21 62-1,0 22 1,-84 127 93,20 22-93,1-44-16,21-41 16,0-43-1,0 21 1,42-42 46,42 0-46,128-63 15,20-106-15,-84 63-1,-21 21 1,-63 22 0,-22 63-1,-21 42 63,-64 43-62,22-43 0,-106 85-1,42-42 1,21-1 0,22-20-1,-1-1 1,64-42-1,-21-21 1,21 22 0,0-65-1,64-41 1,-1 41 0,85-126-1,-105 105 1,-1 43-1,-42 0 1,0 0 0,-42 21 31,-22 0-32,22 0 1,21 42-1,-1-42 1,1 43 0,0-22-1,0 21 1,-43 22 0,43-43-1,42-64 79,22-20-78,-1-1-1,-21 22 1,0 21-1,-42 21 79,0 21-94,0 0 16,0 0-1,21-84 79,21 21-78,0-1-1,64 1 1,42-22 0,-64 43-16,-42 0 15,1 21 1,-1 0 0,-21 21 62,0 22-63,-85 84 1,0-22 0,22-62-1,-1 20 1,43-42-1,42-21 48,43 0-47,63-21-1,-42 0-15,20-42 16,-20 41-1,21-20 1,-21 21 0,-1 0-1,128 21 1,-170 0 0,-21 21-1,-21 0 16,-21 0-15,-42 0 0,20 1-1,22-22 1,64 0 46,105 0-46,-21 0-16,-43 0 16,-41 0-1,-1 0 1,-21 0 0,-84 0 77,-107 0-77,22 21 0,21-21-1,85 0 1,21 0 15,63 0 16,64 0-31,-21 0-1,63 0 1,-85 0-1,1 0 1,-43 0-16</inkml:trace>
  <inkml:trace contextRef="#ctx0" brushRef="#br0" timeOffset="22311.92">14626 8488 0,'-21'0'109,"-43"21"-93,1 0 0,-85-21-1,42 21 1,0 1 0,43-1-1,41-21 1,1 0-16,64 0 47,62 0-32,44 0 1,-22-43 0,42 1-1,-148 42 235,43 0-234,-1 0-1,-42 0-15,0 0 16,1 0 15,-44-21 1,-41 21-17,-22 0 1,-21-21-1,22 21 1,20 0 0,22 0-1,21 0 1,63 0 93,43 0-93,-43 0 0,-21 0-16,0 0 15,-42 0 32,-42 0-31,-1 0-1,1 0-15,-1 0 16,1 0 0,-149 21-1,64 21 1,84-21-1,22 1 1,63-22 31,64 0-16,0 0-15,84 0-16,-84 0 15,-43-22 1,-21 22 15,0 0-15,-42-21 15,-42 0-31,-22 21 16,-21 0-1,0 0 1,0 0 0,64 0-1,21 0 1,0 0 0,63 0 30,64 21-30,21 0-16,-42-21 16,42 43 15,-85-43-15,-21 21-1,-42-21 16,-21 0-15,-22 0 0,-105 0-1,42 0 1,84 0 0,22 0-1,0 0 1,42 0-1,64 0 1,42 0 0,-42 0 15,-1 0-15,86 0-1,-128 21 1,-84-21 46,-1 0-46,-41 0-16,20 0 16,22 0-1,21 0 1,42 21 62,21 0-62,-21-21-1,22 22 1,-22-22-1,-21 21-15,-21-21 94,-22 0-78,-41 0-16,20 0 15,22 0 1,21 0 0,84 0 62,22 0-63,-22-21-15,-42 21 16,1 0 0,-22-22 15,-43 22 0,-84 0-15,-21 0-1,0 0-15,-21 0 16,20 0 0,-20 22-1,21-1 17,84-21-17,43 0-15,85 0 63,20 0-48,-20-21 1,84-22 0,-63 1-1,-22 42 1,-42 0-1,-63 0 32,0 0-31,-128 0 0,-62 0-1,41 0 1,43 0-1,63 0 1,43 0 0,21 0-1,148 0 63,106 0-62,-106 0 0,-64 0-16,-21 21 15,-63-21 48,-106 0-48,-21 0 1,21 0 0,64 0-1,-1 0-15,43-21 16,0 21 0,42 0 30,127-21-30,127 0 0,-21-1-1,0 1 1,148-21 0,-232 42-1,-107 0 1,-42 0-1,-42 0 1,-148 0 0,21 0-1,42 0 1,-42 0 0,-43 0-1,-20 63 1,62-41-16,65-22 15,41 0 1,22 21 0,127-21 46,85 0-46,-1-21-1,1-22 1,168-41 0,192-1-1,-467 85 1,-62 0 0,-107-21 15,-254 21-31,149 0 31,-1 0-31,43 21 16,42 21-1,43-21 1,42-21 0,84 64 46,22-22-46,-1-21-16,-41 1 15,-86-22 95,-62 0-95,41 0 1,43 0 0,63 21 62,1 0-63,-107-21 63,-42 21-62,-42 0 0,21 22-1,85-22 1,-1-21 0,22 0-16,64 0 93,84 0-77,42 0 0,-106 0-16,-41 0 15,-22 21 16,-127-21 1,-43 0-17,64 0 1,22 0 0,20 21-16,1-21 31,-1 0-16,22 0 1,84 0 47,64 0-48,-42 0 1,-43 0-16,0 0 31,-21 21-31,0 22 63,-42-43 218,20 0-266,1 0 1,0 0-16,-21 0 16,-22 0-1,43 0 1,0 0 0,0 0 15,42 0 78,21 0-93,1 0-1,-22 0 17,-21-22 77,-21 22-93,21-21 31,0 0 203,0 0-235,-22 21 1,1-21-1,-42 21 1,-1 0-16,-20 0 16,20 0-1,22 0 1,21 0 0,-22 0-1,22 0 1,0 0-1,169-43 110,233-105-125,-85 21 16,-63 43 0,0 41-1,-85 1 1,-105 42 0,-22 0-1,-42 0 16,-128 0-15,22 0 0,22 0-1,-1 0-15,-127 0 16,21 0 0,43 42-1,84 1 1,22-43-1,63 21 1,0 21 31,21 43-31,148-22-1,1-20 1,-22-1-1,169 43 1,-274-64 0,-22-21-1,-21 21 1,-85-21 31,-211 0-32,84 0 1,64 0 0,63 0-1,22 0 1,42 0 0,105 0 62,107 0-63,-64 0 1,-21 0-16,-64 0 16,-21 0-1,-211 0 32,-1 0-31,85 0-1,-21 21 1,64-21 0,20 21-1,22-21 1,-21 0-1,63 0 48,43 0-47,-1 0-16,43 0 15,0 0 1,-64 0-1,-21 0 1,-63 0 15,-43 0-15,1 0 0,20 0-1,-126 0 1,-22 0-1,43 0-15,105 0 16,22 0 0,21 0 15,63 0-15,106 0-1,0 0 1,-42 0-1,148 0 1,21 0 0,64 0 15,-254 0-15,-64 43-1,0-1 1</inkml:trace>
  <inkml:trace contextRef="#ctx0" brushRef="#br0" timeOffset="29375.8">11536 8594 0,'21'0'94,"21"0"-78,64 0-1,21 0 1,-21 0 0,0 21-1,-64 0 1,-42 0 15,-21-21 0,-127 0-15,0 0 0,21 0-1,42 0 1,-21 0-1,21 0 1,43 0-16,0 0 16,84 0 77,22 0-77,-22 0-16,43 0 16,-43 0-1,-84 0 79,-1-21-78,22 21-1,0 0 1,42 0 62,21 0-62,22 0-16,21 0 15,-64 0 1,21 0 0,-84 0 30,-22 0-30,1 0 0,42 0-1,-22 0 1,22 0 0,-21 0-1,-1 0-15,65 0 94,20 0-94,-21 0 16,21 0-1,1 0 1,-22 0-1,-21-21 32,-21 0-15,-22 21-17,22-21 1,0-1-1,0 22 1,0 0 0,0 0-1,42 0 63,0 0-78,21 0 16,22 0 0,42 0-1,-64 0 1,-21 0 0,0 0-16,0 0 15,-42 0 48,-42-21-48,-1 0-15,22 21 16,0-21 0,20 21-1,1 0 1,64 0 78,20 0-79,43 0 1,42 0-1,-84 0 1,-43 0 0,-85 0 62,-20 0-63,-22 0 1,-42 0-16,84 0 16,1 0-1,41 0 1,1 0 0,64 0 46,20 0-46,1 0-1,-1 0 1,-42 0 0,0 0-1,-21 21 1,-21-21 15,0 0-31,-21 0 16,-43 0-1,43 0 1,-22 21 0,1-21-1,-22 0 1,22 21-1,63 1 17,42 20-1,64-21-15,42-21-1,-63 21 1,-22-21-1,-42 0 1,22 0 0,-65 0 31,1 0-32,0 0 1,-21 0-1,-1 0 1,-20 0 0,42 0-1,21 21 17,0 1-1,63-1-16,-20-21 1,-1 0 0,21 0-1,-41 0 1,-22 21 0,-43-21 30,-20 0-30,20 0 0,1 0-1,-21 42 1,-1-21 0,22-21-1,-1 22 1,65-1 31,62 0-32,-20 0 1,-22-21-16,0 0 16,-20 0-1,-1 0 1,-42 0 78,-22 0-63,43 21 63,0 0-79,21-21 16,-42 0 63,-21 22-78,-43-22-1,-42 21 1,-21 0 0,106 0-1,21-21 1,-1 0 0,65 0 15,84 0-16,21 0 1,-21 0 15,-42 0-15,84 0 0,-106 0-1,-20 0 1,-64 0 46,-43 0-46,22-21 0,-1 21-1,-20 0 1,21 0-1,20 0 1,1 0 0,21-21-1,21 21 1,64 0 0,-21-21-1,105-22 1,148-20-1,-41-1 1,-128 22 0,-106 21-1,-21 21 1</inkml:trace>
  <inkml:trace contextRef="#ctx0" brushRef="#br0" timeOffset="42788.11">12319 8530 0,'21'0'125,"21"0"-109,22 0 0,21 0-1,-43 0-15,0 0 16,-63 0 93,-85 0-93,43 0-1,20 0 1,22 0 0,0 0-1,0 0 1,63 0 109,22 0-109,-1 0-1,-42 0-15,-42 0 78,-21 0-62,-22 0 0,1 0-1,-1 0-15,43 0 16,-21 0-1,21 0 1,0 0 0,42 0 62,21 0-63,0 0 1,-20 0 0,-1 0-1,-42 0 79,-1 0-78,-41 0-1,21 0 1,-1 0 0,1 0-1,21 0 1,42 0 46,21 0-46,22 0 0,-1 0-1,-20 0 1,-22 0-1,-64 0 79,-84 0-78,-42 0-1,42 0 1,42 0 0,22 0-1,42 0 1,105 0 46,43 0-46,127 0-16,-84 0 16,-1 0-1,0 0 1,22 0 0,-85 0-1,-64 0 1,-21 0-1,-105 0 17,-1 0-17,0 0 1,-42 0 0,64 0-1,20 0 1,22 0-1,0 0 1,42 0 31,0 0-31,43 21-1,42-21 1,-64 0-1,0 0 1,-63 0 15,-21 0-15,-22 0 0,1 22-1,21-22 1,-1 0-1,-20 21 1,-64-21 0,84 0-1,22 0 1,64 21 31,20-21-32,1 0 1,-1 0 0,1 0-1,-1 0 1,1 0 0,-43 0-1,0 0 1,-42 0 15,-22 0-15,-20 0-1,42 0 1,-64 0 0,22 0-1,-1 0 1,22 0-1,21 0 1,-1 0 0,22 21 15,64-21-15,-1 21-1,1-21 1,21 0-1,-1 0 1,-63 0 0,-42 0 46,0 0-62,-21 0 16,-1 0-1,1 0 1,-21 0 0,-22 0-1,21 0 1,43 0 0,64 0 62,-1 0-63,43 0 1,-22 0 0,-42 0-1,-42 0 48,-21 0-48,-22 0 1,-42 0 0,-42 0-1,0 43 1,85-43-1,-1 21 1,43-21 0,0 21-1,42-21 63,64 21-62,84-21-16,-42 0 16,-85 0-1,-21 0 17,-84 0 14,-22 0-30,-21 0 0,43 0-1,21 0 1,20 0 0,44 0 62,147-21-63,21 0 1,64-22 0,-105 22-1,-86 0-15,-21 21 16,-20 0-1,-44 0 79,-41 0-94,-22 0 16,-105 21-1,42 0 1,84 1 0,22-1-1,21-21 1,21 21 46,105 0-62,86-21 16,-85 0 0,-22-21-1,-41 21 1,-43-42 46,0 20-62,-85 22 16,0-21 0,-63 0-1,0 21 1,63-21 0,22 0-1,42 21 1,42-21 31,85 21-32,42-22 1,0 1 0,-63 21-1,-1-21 1,-20 21-1,-43 0 1,0 0 0,-63 0 62,-64 0-63,0 0 1,-21 0 0,85 0-1,21 0 1,42 0 46,64 0-46,20 0 0,-41 0-1,-22 0 1,-105 0 109,-22-21-125,0 21 16,22 0-1,21 0 1,20 0 31,44 0 15,105 0-46,0 0-1,-85 0-15,-21 0 16,0 0 0,-84 0 62,-1 0-63,1 0 1,20 0 0,22 0-1,85 0 63,42 0-62,-1 0-16,-41 0 16,21 0-1,-22 0 1,-42 0 0,0 0-1,1 0 1,-1 0 15,-42 0 125,42 0-62,0 0-78,21 0-1,-21 0 1,1 0 0,-1 0-1,0 0 48,21 0-48,-21 0 1,1 0 0,-1 0-1,0 0 16,-63 0 157,-22 0-172,-84 21-1,63-21 1,64 0-1,0 0-15,106 0 79,-1 0-64,43 0 1,0 0-1,-21 0-15,-64 0 16,-20 0 0,-1-21-1,-42 21 79,-1 0-78,-20 0-1,21 0 1,0 0 0,63 0 93,22 0-93,-1 0-1,22-21 1,-22 0-1,-42 21 1,-84 0 47,21 0-48,-43 0 1,21 0-1,1 0 1,21 0 0,20 0-1,44 0 79,20 0-78,64 0-1,21 0 1,-64 0 0,-42 0-1,1 0 1,-44 0 62,-20 0-62,63 0 62,43 0-63,-22 0 1,0 0 0,-20 0-16,-1 0 31,-85 0 141,-42 0-157,-21 0 1,22 0 0,-149 21-1,-106 0 1,85 0-1,105-21 1,107 0 0,20 0-1,22 0 1,148 0 31,64 0-32,-1 0 1,-42 0 0,22-21-1,-1 0-15,149 0 16,-191-1 0,-64 22 15,-42 0-16,-105 0 17,-22-21-17,21 21 1,0 0 0,22 0-1,-1 0 1,-126 0-1,63 0 1,21 0 0,64 0-1,21 0 1,63 21 46,-21-21-46,0 0 0,0 0 31,-63 0-32,-64 0-15,43 0 16,-1 0-1,1 0 1,-1 0 0,-105 0-1,21 0 1,63 0 0,43 0-16,63 0 93,42 22-77,1-22 0,-22 0-16,-21 21 15,1-21 1,-65 0 62,-41 0-62,-1 0-1,43 0 1,20 0-1,1 0 1,85 0 31,42 21-31,21 0-1,-43-21 1,-20 0-1,-43 0 1,21 0 0,-105 0 62,-43 0-63,-42 0 1,42 0-16,0 0 16,43 0-1,41 0 1,1 0 0,0 0-1,63 0 48,1 0-32,-22 0-31,0 0 16,-42 0 46,0 0-46,0 0-1,-43 0 1,1 0 0,-1 0-16,-42 0 15,43 0 1,-1 21-1,43-21 17,63 21-1,64-21-15,64 0-1,41 0 1,43-21-1,85 0 1,-106-21 0,-64-1-1,-105 43 1,-22 0 0,-21 0-1,106 0 32,42 0-31,43 0-1,-21 0 1,-43 0 0,-42 22-1,-43-22 1,-21 21-1,-42 0 1,22-21 0,-1 0 31,0 0-32,21 0 1,-21 0 15,22 0 125,-1 0-140,0 0 0,-20 0-1,-1 0 1,21 0-1,-21 0 220,0 0-204,1 0 16,-44 0 0,-41 0-32,-22 0 1,1 0 0,-1 0-1,43 0 1,20 0 0,44 0 77,83 0-77,-20 0 0,-43 0-1,-20 0 1,-1 0-1,0 0 1,-42 0 47,-43 0-48,1 0 1,-22 0-1,22 0 1,20 0-16,22 0 16,0 0-1,42 0 79,0 0-78,0 0-1,22 0 1,-22 0 0,-42 0 62,0 0-47,-43 0-31,-21 0 16,-20 0-1,-128 0 1,-21 63-1,21 43 1,21 0 0,-486 127-1,169-64 1,232-84 0,86 0-1,84-64 1,21 0-1,42-21-15,43 0 16,127-21 31,148-64-31,254-63-1,-169 21 1,-107 42-1,-126 43 1,-63 42 15,-22 0-31,-21-21 16,0 0 15,-43-1-15,-20 1-1,-382-21 1,318 42 0,43 0-1,41 0 1,1-21 0,21 21-1,42 0 63,21 0-62,1 0 0,-22 0-1,21 0 1,-21 0-16,1 0 31,-1 0-15,0 21 62</inkml:trace>
  <inkml:trace contextRef="#ctx0" brushRef="#br0" timeOffset="46987.88">11303 8763 0,'42'0'93,"22"0"-77,190-42 0,-106 42-1,-106 0 1,-21 0-16,1 0 15,-22-21 17,-85 21-17,-42 0 1,42 0 0,-21 0-1,43 0 1,21 0-1,-1 0 1,22 0 0,21-22 218,-21 22-218,0 0 62,0 0-63,-22 22 1,1 20 0,21-21-16,21 0 31,42 0 47,0-21-62,1 0-1,-1 0 1,-21 0 0,0 0-1,-21-21 110,0 0-109,-21 21 265,-42 0-281,-1 0 16,1 0-1,42 0 1,-1 0 0,1 0-1,42 0 63,43 0-62,-1 0 0,1 0-1,-43 0 1,0 0-1,0 0-15,1 0 47,-44 0 31,-20-21-78,-21 21 16,-22 0 0,-63 0-1,84 0 1,22 0 0,0 0-1,20 0 1,-20 0-1,63 0 64,22-21-64,41 0 1,64-22-1,85 22 1,-148 0 0,-43 0-1,1 21 1,-65-21 15,-41-1-15,-22 22-1,1 0 1,-1 0 0,43 0-1,-22 0 1,43 0 0,0 0-1,84 0 110,1 0-109,-1 0-16,-42 0 15,1 0 1,-44 0 47,-41 0-63,-1 0 15,22 0 1,0 0-1,-22 0 1,43 0 0,0 22-1,0-22 1,-22 0 0,43 21-1,22-21 48,20 0-48,0 0 1,1 0 0,-22 0-1,-21-21 32,-21 21 16,-22 0-32,1 0-16,21 0-15,0 0 16,-1 0 0,1 0-1,0 0 1,21 21 62,21-21-15,-21 21-17,21-21-30,1 0 0,20 0 15,0 42-15,22-21-1</inkml:trace>
  <inkml:trace contextRef="#ctx0" brushRef="#br0" timeOffset="48959.42">11366 9102 0,'0'0'0,"-42"0"16,21 0-1,0 0 1,0 0-1,42 0 110,106 0-109,-21 0 0,-43 0-1,-42 0 1,0 0-16,1 0 31,-86 0 32,-21 0-48,-84 0 1,63-21-16,43-1 16,-22 22-1,85-21 1,-21 21-1,21-21 48,0 0-47,42 21-1,170-21 1,0 0-1,-64-1-15,-85 22 16,-20 0 0,-22 0-1</inkml:trace>
  <inkml:trace contextRef="#ctx0" brushRef="#br0" timeOffset="62382.18">10604 8446 0,'0'21'140,"0"21"-108,0-21-17,0 0 1,22 1-1,-44-22 79,1 0-63,0 0-15,0-22 0,0 22-1,0-21 1,-1 21 15,44 0 94,-1 0-109,0 0 15,-63 0 141,20 0-141,1 0 250,21 21-109,0 1-156,0-1 0,43 21-1,-22-21 1,0-21-1,0 0 1,0 0-16,-42 0 156,0 0-140,42 0 125,64 0-141,-1 0 15,-20-21 1,-22 21-1,-21 0 1,1 0 0,-22-21-1,-22 21 79,-41 0-78,42 0-1,-22 0 1,22 0 0,-21 0 202,21 0-202,0 0 0,21 21 452,0 0-452,0 0-16,0 1 16,0-1 62,-22-21-47,1 21-15,0-21 30,42 0 392,22 0-422,20 0-1,1 0 1,-22 0-1,0 0 1,-84 0 62,-22 0-62,22 0-1,-21 0 1,20 0 0,22 0-1,0 0-15,-21 21 16,63-21 109,21 0-109,43 0-1,148 0 1,-128 0-1,-41 0 1,-22 0 0,-21 0-1,1 21 110,-1 0-109,-21 43 0,0-43-1,0 0 1,0 22 46,0-22-46,-21 0 0,-1-21 15,86 0 94,-22 0-110,-21 0 1,22 0 0,-22 0-1,-42 0 48,-43 0-48,1 0 1,20 0 0,1 0-1,-21 0 1,-128 0 0,85 0-1,43 21 1,20-21-1,1 0 1,21 0 0,0 0-1,0 0-15,-1-21 32,-20-43-1,21-41-16,-21-22 1,-43-64 0,64 149-1,-43-1 1,64 22 0,-42 21-1,21 0 1,21-21-1,-21 21 17,-1 0 30,22 21 79,0 0-126,0 1 1,0 41 0,0-21-1,0-20 1,22-1 0,-1-21-1,0 0-15,0 0 31,0 0-15,22 0 0,-22 0-1,-21 21 142,-21 0-142,-1-21-15,1 21 16,-42-21-1,63 21 1,-21-21 0,42-21 62,21-42-63,22-43 1,-22 21 0,-21 43-16,0 0 15,-84 105 79,-64 43-78,0 0-1,42-43-15,43 1 16,-1-43 0,22 21-1,0-42 1,42 0 312,22-21-312,-1-21-16,-21 21 15,-84 63 95,-1 0-110,43-21 15,-21 22 1,20-43 15,22 21 250,22-21-156,20-42-109,43 20 0,-43 1-1,-21 0 1,0 21-1,-42 0 32,-21 21-31,-1 0 0,1 1-1,0 20 1,21-21-1,-1 0 1,1 0 0,21 1-1,64-65 63,42 1-62,-64 42 0,-21-21-1,-42 21 48,0 0-48,-22 0-15,86 0 79,20 0-64,1 0-15,20-43 16,-41 22-1,-1 21 1,-21-21 15,0 21 282,1-21-298,-22-21 189,21 20-204,-21 1 15,21 0 48,0 0-48,-42 21 126,42-21-32,0 21-93,43-43 0,-43 43-16,21-21 15,-21 21 32</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AD13637B-14A7-4CAB-9201-3323E2EEE95F}"/>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xmlns="" id="{4FB26742-E9C8-49D4-BA74-819874D3D2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xmlns="" id="{748B1A03-DC8C-4790-A9AD-E270184FBC03}"/>
              </a:ext>
            </a:extLst>
          </p:cNvPr>
          <p:cNvSpPr>
            <a:spLocks noGrp="1"/>
          </p:cNvSpPr>
          <p:nvPr>
            <p:ph type="dt" sz="half" idx="10"/>
          </p:nvPr>
        </p:nvSpPr>
        <p:spPr/>
        <p:txBody>
          <a:bodyPr/>
          <a:lstStyle/>
          <a:p>
            <a:fld id="{16AB91F2-060F-41C5-8FE9-261B35BC3943}" type="datetimeFigureOut">
              <a:rPr lang="cs-CZ" smtClean="0"/>
              <a:t>12. 4. 2024</a:t>
            </a:fld>
            <a:endParaRPr lang="cs-CZ"/>
          </a:p>
        </p:txBody>
      </p:sp>
      <p:sp>
        <p:nvSpPr>
          <p:cNvPr id="5" name="Zástupný symbol pro zápatí 4">
            <a:extLst>
              <a:ext uri="{FF2B5EF4-FFF2-40B4-BE49-F238E27FC236}">
                <a16:creationId xmlns:a16="http://schemas.microsoft.com/office/drawing/2014/main" xmlns="" id="{3845EEB1-D9DB-49AA-AB9A-26787CC33D6F}"/>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xmlns="" id="{A19F7547-53DD-4B44-B1D1-C80FD6CDFDA0}"/>
              </a:ext>
            </a:extLst>
          </p:cNvPr>
          <p:cNvSpPr>
            <a:spLocks noGrp="1"/>
          </p:cNvSpPr>
          <p:nvPr>
            <p:ph type="sldNum" sz="quarter" idx="12"/>
          </p:nvPr>
        </p:nvSpPr>
        <p:spPr/>
        <p:txBody>
          <a:bodyPr/>
          <a:lstStyle/>
          <a:p>
            <a:fld id="{0E1FF19C-B3BB-484A-8ACA-80FBC0D0B9AF}" type="slidenum">
              <a:rPr lang="cs-CZ" smtClean="0"/>
              <a:t>‹#›</a:t>
            </a:fld>
            <a:endParaRPr lang="cs-CZ"/>
          </a:p>
        </p:txBody>
      </p:sp>
    </p:spTree>
    <p:extLst>
      <p:ext uri="{BB962C8B-B14F-4D97-AF65-F5344CB8AC3E}">
        <p14:creationId xmlns:p14="http://schemas.microsoft.com/office/powerpoint/2010/main" val="3744623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DB4442E3-5651-4BEB-B514-6FC86BEBE119}"/>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xmlns="" id="{7001424C-735F-48C2-89E0-F4C2A1D7F66B}"/>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xmlns="" id="{18B7A14B-915B-49D6-A4FD-A3B6801A53B1}"/>
              </a:ext>
            </a:extLst>
          </p:cNvPr>
          <p:cNvSpPr>
            <a:spLocks noGrp="1"/>
          </p:cNvSpPr>
          <p:nvPr>
            <p:ph type="dt" sz="half" idx="10"/>
          </p:nvPr>
        </p:nvSpPr>
        <p:spPr/>
        <p:txBody>
          <a:bodyPr/>
          <a:lstStyle/>
          <a:p>
            <a:fld id="{16AB91F2-060F-41C5-8FE9-261B35BC3943}" type="datetimeFigureOut">
              <a:rPr lang="cs-CZ" smtClean="0"/>
              <a:t>12. 4. 2024</a:t>
            </a:fld>
            <a:endParaRPr lang="cs-CZ"/>
          </a:p>
        </p:txBody>
      </p:sp>
      <p:sp>
        <p:nvSpPr>
          <p:cNvPr id="5" name="Zástupný symbol pro zápatí 4">
            <a:extLst>
              <a:ext uri="{FF2B5EF4-FFF2-40B4-BE49-F238E27FC236}">
                <a16:creationId xmlns:a16="http://schemas.microsoft.com/office/drawing/2014/main" xmlns="" id="{C304050C-687B-4C77-A0CE-527FE2635E82}"/>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xmlns="" id="{BB8FF91E-F71F-4C4A-B89E-A93F6EBDC71F}"/>
              </a:ext>
            </a:extLst>
          </p:cNvPr>
          <p:cNvSpPr>
            <a:spLocks noGrp="1"/>
          </p:cNvSpPr>
          <p:nvPr>
            <p:ph type="sldNum" sz="quarter" idx="12"/>
          </p:nvPr>
        </p:nvSpPr>
        <p:spPr/>
        <p:txBody>
          <a:bodyPr/>
          <a:lstStyle/>
          <a:p>
            <a:fld id="{0E1FF19C-B3BB-484A-8ACA-80FBC0D0B9AF}" type="slidenum">
              <a:rPr lang="cs-CZ" smtClean="0"/>
              <a:t>‹#›</a:t>
            </a:fld>
            <a:endParaRPr lang="cs-CZ"/>
          </a:p>
        </p:txBody>
      </p:sp>
    </p:spTree>
    <p:extLst>
      <p:ext uri="{BB962C8B-B14F-4D97-AF65-F5344CB8AC3E}">
        <p14:creationId xmlns:p14="http://schemas.microsoft.com/office/powerpoint/2010/main" val="1311325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xmlns="" id="{EAC8A8C6-8AB2-4F8D-B60F-A8ADC354A360}"/>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xmlns="" id="{F5B874E4-E00C-4D8F-95D6-2A5789DE1DC9}"/>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xmlns="" id="{867F414A-3F9D-4D54-94E6-62DC8F54B16B}"/>
              </a:ext>
            </a:extLst>
          </p:cNvPr>
          <p:cNvSpPr>
            <a:spLocks noGrp="1"/>
          </p:cNvSpPr>
          <p:nvPr>
            <p:ph type="dt" sz="half" idx="10"/>
          </p:nvPr>
        </p:nvSpPr>
        <p:spPr/>
        <p:txBody>
          <a:bodyPr/>
          <a:lstStyle/>
          <a:p>
            <a:fld id="{16AB91F2-060F-41C5-8FE9-261B35BC3943}" type="datetimeFigureOut">
              <a:rPr lang="cs-CZ" smtClean="0"/>
              <a:t>12. 4. 2024</a:t>
            </a:fld>
            <a:endParaRPr lang="cs-CZ"/>
          </a:p>
        </p:txBody>
      </p:sp>
      <p:sp>
        <p:nvSpPr>
          <p:cNvPr id="5" name="Zástupný symbol pro zápatí 4">
            <a:extLst>
              <a:ext uri="{FF2B5EF4-FFF2-40B4-BE49-F238E27FC236}">
                <a16:creationId xmlns:a16="http://schemas.microsoft.com/office/drawing/2014/main" xmlns="" id="{2F993DD4-3225-4C57-AB79-AEB6B665EB39}"/>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xmlns="" id="{33651386-FD72-418E-9634-912BA96A1B7F}"/>
              </a:ext>
            </a:extLst>
          </p:cNvPr>
          <p:cNvSpPr>
            <a:spLocks noGrp="1"/>
          </p:cNvSpPr>
          <p:nvPr>
            <p:ph type="sldNum" sz="quarter" idx="12"/>
          </p:nvPr>
        </p:nvSpPr>
        <p:spPr/>
        <p:txBody>
          <a:bodyPr/>
          <a:lstStyle/>
          <a:p>
            <a:fld id="{0E1FF19C-B3BB-484A-8ACA-80FBC0D0B9AF}" type="slidenum">
              <a:rPr lang="cs-CZ" smtClean="0"/>
              <a:t>‹#›</a:t>
            </a:fld>
            <a:endParaRPr lang="cs-CZ"/>
          </a:p>
        </p:txBody>
      </p:sp>
    </p:spTree>
    <p:extLst>
      <p:ext uri="{BB962C8B-B14F-4D97-AF65-F5344CB8AC3E}">
        <p14:creationId xmlns:p14="http://schemas.microsoft.com/office/powerpoint/2010/main" val="3051929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54DCF376-A3F0-4CB3-9027-3BB10287095F}"/>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xmlns="" id="{4AECFA14-BC5C-4276-9357-502AA08683C6}"/>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xmlns="" id="{AB02D8B0-5E0B-4393-B773-1338DA16FDC1}"/>
              </a:ext>
            </a:extLst>
          </p:cNvPr>
          <p:cNvSpPr>
            <a:spLocks noGrp="1"/>
          </p:cNvSpPr>
          <p:nvPr>
            <p:ph type="dt" sz="half" idx="10"/>
          </p:nvPr>
        </p:nvSpPr>
        <p:spPr/>
        <p:txBody>
          <a:bodyPr/>
          <a:lstStyle/>
          <a:p>
            <a:fld id="{16AB91F2-060F-41C5-8FE9-261B35BC3943}" type="datetimeFigureOut">
              <a:rPr lang="cs-CZ" smtClean="0"/>
              <a:t>12. 4. 2024</a:t>
            </a:fld>
            <a:endParaRPr lang="cs-CZ"/>
          </a:p>
        </p:txBody>
      </p:sp>
      <p:sp>
        <p:nvSpPr>
          <p:cNvPr id="5" name="Zástupný symbol pro zápatí 4">
            <a:extLst>
              <a:ext uri="{FF2B5EF4-FFF2-40B4-BE49-F238E27FC236}">
                <a16:creationId xmlns:a16="http://schemas.microsoft.com/office/drawing/2014/main" xmlns="" id="{CA326919-CB16-4D5E-92D6-6589D23402B2}"/>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xmlns="" id="{DC0DAB13-E2B0-4843-B3E4-A1C925AF78A4}"/>
              </a:ext>
            </a:extLst>
          </p:cNvPr>
          <p:cNvSpPr>
            <a:spLocks noGrp="1"/>
          </p:cNvSpPr>
          <p:nvPr>
            <p:ph type="sldNum" sz="quarter" idx="12"/>
          </p:nvPr>
        </p:nvSpPr>
        <p:spPr/>
        <p:txBody>
          <a:bodyPr/>
          <a:lstStyle/>
          <a:p>
            <a:fld id="{0E1FF19C-B3BB-484A-8ACA-80FBC0D0B9AF}" type="slidenum">
              <a:rPr lang="cs-CZ" smtClean="0"/>
              <a:t>‹#›</a:t>
            </a:fld>
            <a:endParaRPr lang="cs-CZ"/>
          </a:p>
        </p:txBody>
      </p:sp>
    </p:spTree>
    <p:extLst>
      <p:ext uri="{BB962C8B-B14F-4D97-AF65-F5344CB8AC3E}">
        <p14:creationId xmlns:p14="http://schemas.microsoft.com/office/powerpoint/2010/main" val="1026494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0E2D1CE0-BB93-4766-8C35-1DE88641C63A}"/>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xmlns="" id="{4CF744D0-90EA-4D22-8C45-6B95177CDA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xmlns="" id="{BC759E05-2043-428D-814E-C2559B722A6F}"/>
              </a:ext>
            </a:extLst>
          </p:cNvPr>
          <p:cNvSpPr>
            <a:spLocks noGrp="1"/>
          </p:cNvSpPr>
          <p:nvPr>
            <p:ph type="dt" sz="half" idx="10"/>
          </p:nvPr>
        </p:nvSpPr>
        <p:spPr/>
        <p:txBody>
          <a:bodyPr/>
          <a:lstStyle/>
          <a:p>
            <a:fld id="{16AB91F2-060F-41C5-8FE9-261B35BC3943}" type="datetimeFigureOut">
              <a:rPr lang="cs-CZ" smtClean="0"/>
              <a:t>12. 4. 2024</a:t>
            </a:fld>
            <a:endParaRPr lang="cs-CZ"/>
          </a:p>
        </p:txBody>
      </p:sp>
      <p:sp>
        <p:nvSpPr>
          <p:cNvPr id="5" name="Zástupný symbol pro zápatí 4">
            <a:extLst>
              <a:ext uri="{FF2B5EF4-FFF2-40B4-BE49-F238E27FC236}">
                <a16:creationId xmlns:a16="http://schemas.microsoft.com/office/drawing/2014/main" xmlns="" id="{820CF230-DB37-4C65-8A72-F104014E144F}"/>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xmlns="" id="{A6EB8E67-2DBD-4972-8952-CC4451F6B946}"/>
              </a:ext>
            </a:extLst>
          </p:cNvPr>
          <p:cNvSpPr>
            <a:spLocks noGrp="1"/>
          </p:cNvSpPr>
          <p:nvPr>
            <p:ph type="sldNum" sz="quarter" idx="12"/>
          </p:nvPr>
        </p:nvSpPr>
        <p:spPr/>
        <p:txBody>
          <a:bodyPr/>
          <a:lstStyle/>
          <a:p>
            <a:fld id="{0E1FF19C-B3BB-484A-8ACA-80FBC0D0B9AF}" type="slidenum">
              <a:rPr lang="cs-CZ" smtClean="0"/>
              <a:t>‹#›</a:t>
            </a:fld>
            <a:endParaRPr lang="cs-CZ"/>
          </a:p>
        </p:txBody>
      </p:sp>
    </p:spTree>
    <p:extLst>
      <p:ext uri="{BB962C8B-B14F-4D97-AF65-F5344CB8AC3E}">
        <p14:creationId xmlns:p14="http://schemas.microsoft.com/office/powerpoint/2010/main" val="2547575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414F349E-0563-4341-894B-2D590930A470}"/>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xmlns="" id="{10295D82-EEB9-4C6A-AD6C-404365851A46}"/>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xmlns="" id="{C71163A4-33C4-4B10-B8E0-141A78EF4234}"/>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xmlns="" id="{928D79BA-0CB2-42E5-8154-54B6987245A7}"/>
              </a:ext>
            </a:extLst>
          </p:cNvPr>
          <p:cNvSpPr>
            <a:spLocks noGrp="1"/>
          </p:cNvSpPr>
          <p:nvPr>
            <p:ph type="dt" sz="half" idx="10"/>
          </p:nvPr>
        </p:nvSpPr>
        <p:spPr/>
        <p:txBody>
          <a:bodyPr/>
          <a:lstStyle/>
          <a:p>
            <a:fld id="{16AB91F2-060F-41C5-8FE9-261B35BC3943}" type="datetimeFigureOut">
              <a:rPr lang="cs-CZ" smtClean="0"/>
              <a:t>12. 4. 2024</a:t>
            </a:fld>
            <a:endParaRPr lang="cs-CZ"/>
          </a:p>
        </p:txBody>
      </p:sp>
      <p:sp>
        <p:nvSpPr>
          <p:cNvPr id="6" name="Zástupný symbol pro zápatí 5">
            <a:extLst>
              <a:ext uri="{FF2B5EF4-FFF2-40B4-BE49-F238E27FC236}">
                <a16:creationId xmlns:a16="http://schemas.microsoft.com/office/drawing/2014/main" xmlns="" id="{570D4293-42C7-40CB-8556-02FFACAD03D9}"/>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xmlns="" id="{47E5F08F-3BC0-42B4-B480-38AB97072842}"/>
              </a:ext>
            </a:extLst>
          </p:cNvPr>
          <p:cNvSpPr>
            <a:spLocks noGrp="1"/>
          </p:cNvSpPr>
          <p:nvPr>
            <p:ph type="sldNum" sz="quarter" idx="12"/>
          </p:nvPr>
        </p:nvSpPr>
        <p:spPr/>
        <p:txBody>
          <a:bodyPr/>
          <a:lstStyle/>
          <a:p>
            <a:fld id="{0E1FF19C-B3BB-484A-8ACA-80FBC0D0B9AF}" type="slidenum">
              <a:rPr lang="cs-CZ" smtClean="0"/>
              <a:t>‹#›</a:t>
            </a:fld>
            <a:endParaRPr lang="cs-CZ"/>
          </a:p>
        </p:txBody>
      </p:sp>
    </p:spTree>
    <p:extLst>
      <p:ext uri="{BB962C8B-B14F-4D97-AF65-F5344CB8AC3E}">
        <p14:creationId xmlns:p14="http://schemas.microsoft.com/office/powerpoint/2010/main" val="1416239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3BAB9C4-E196-40BB-ACF5-F4E7D52FC5F9}"/>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xmlns="" id="{12A0A522-7E56-4610-9575-72DAA2CBE7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xmlns="" id="{3B782301-69BC-4D77-BC18-4AFDA180A330}"/>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xmlns="" id="{2167EA68-E5A0-465E-9AFB-7D421BDAAE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xmlns="" id="{856F0172-CE5B-49BC-86E7-16F1D40ABFEC}"/>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xmlns="" id="{9BEB3633-1B86-4090-AF46-41238FE417A7}"/>
              </a:ext>
            </a:extLst>
          </p:cNvPr>
          <p:cNvSpPr>
            <a:spLocks noGrp="1"/>
          </p:cNvSpPr>
          <p:nvPr>
            <p:ph type="dt" sz="half" idx="10"/>
          </p:nvPr>
        </p:nvSpPr>
        <p:spPr/>
        <p:txBody>
          <a:bodyPr/>
          <a:lstStyle/>
          <a:p>
            <a:fld id="{16AB91F2-060F-41C5-8FE9-261B35BC3943}" type="datetimeFigureOut">
              <a:rPr lang="cs-CZ" smtClean="0"/>
              <a:t>12. 4. 2024</a:t>
            </a:fld>
            <a:endParaRPr lang="cs-CZ"/>
          </a:p>
        </p:txBody>
      </p:sp>
      <p:sp>
        <p:nvSpPr>
          <p:cNvPr id="8" name="Zástupný symbol pro zápatí 7">
            <a:extLst>
              <a:ext uri="{FF2B5EF4-FFF2-40B4-BE49-F238E27FC236}">
                <a16:creationId xmlns:a16="http://schemas.microsoft.com/office/drawing/2014/main" xmlns="" id="{64770755-7819-498A-B220-1C3BF5B9994B}"/>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xmlns="" id="{9E8F53A3-5787-4CCE-A4D5-2EDB196A3F33}"/>
              </a:ext>
            </a:extLst>
          </p:cNvPr>
          <p:cNvSpPr>
            <a:spLocks noGrp="1"/>
          </p:cNvSpPr>
          <p:nvPr>
            <p:ph type="sldNum" sz="quarter" idx="12"/>
          </p:nvPr>
        </p:nvSpPr>
        <p:spPr/>
        <p:txBody>
          <a:bodyPr/>
          <a:lstStyle/>
          <a:p>
            <a:fld id="{0E1FF19C-B3BB-484A-8ACA-80FBC0D0B9AF}" type="slidenum">
              <a:rPr lang="cs-CZ" smtClean="0"/>
              <a:t>‹#›</a:t>
            </a:fld>
            <a:endParaRPr lang="cs-CZ"/>
          </a:p>
        </p:txBody>
      </p:sp>
    </p:spTree>
    <p:extLst>
      <p:ext uri="{BB962C8B-B14F-4D97-AF65-F5344CB8AC3E}">
        <p14:creationId xmlns:p14="http://schemas.microsoft.com/office/powerpoint/2010/main" val="752610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3996BD34-75B1-4FE9-8167-9FD0ADAF8DA9}"/>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xmlns="" id="{88EEDDE2-35CB-4D06-B5DB-E7193BC849A4}"/>
              </a:ext>
            </a:extLst>
          </p:cNvPr>
          <p:cNvSpPr>
            <a:spLocks noGrp="1"/>
          </p:cNvSpPr>
          <p:nvPr>
            <p:ph type="dt" sz="half" idx="10"/>
          </p:nvPr>
        </p:nvSpPr>
        <p:spPr/>
        <p:txBody>
          <a:bodyPr/>
          <a:lstStyle/>
          <a:p>
            <a:fld id="{16AB91F2-060F-41C5-8FE9-261B35BC3943}" type="datetimeFigureOut">
              <a:rPr lang="cs-CZ" smtClean="0"/>
              <a:t>12. 4. 2024</a:t>
            </a:fld>
            <a:endParaRPr lang="cs-CZ"/>
          </a:p>
        </p:txBody>
      </p:sp>
      <p:sp>
        <p:nvSpPr>
          <p:cNvPr id="4" name="Zástupný symbol pro zápatí 3">
            <a:extLst>
              <a:ext uri="{FF2B5EF4-FFF2-40B4-BE49-F238E27FC236}">
                <a16:creationId xmlns:a16="http://schemas.microsoft.com/office/drawing/2014/main" xmlns="" id="{B44B693E-1CE7-42CE-A552-30B334752C07}"/>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xmlns="" id="{118FD53D-0D7A-4C82-A7EA-4DC45CC7A076}"/>
              </a:ext>
            </a:extLst>
          </p:cNvPr>
          <p:cNvSpPr>
            <a:spLocks noGrp="1"/>
          </p:cNvSpPr>
          <p:nvPr>
            <p:ph type="sldNum" sz="quarter" idx="12"/>
          </p:nvPr>
        </p:nvSpPr>
        <p:spPr/>
        <p:txBody>
          <a:bodyPr/>
          <a:lstStyle/>
          <a:p>
            <a:fld id="{0E1FF19C-B3BB-484A-8ACA-80FBC0D0B9AF}" type="slidenum">
              <a:rPr lang="cs-CZ" smtClean="0"/>
              <a:t>‹#›</a:t>
            </a:fld>
            <a:endParaRPr lang="cs-CZ"/>
          </a:p>
        </p:txBody>
      </p:sp>
    </p:spTree>
    <p:extLst>
      <p:ext uri="{BB962C8B-B14F-4D97-AF65-F5344CB8AC3E}">
        <p14:creationId xmlns:p14="http://schemas.microsoft.com/office/powerpoint/2010/main" val="1148573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xmlns="" id="{BC224777-0316-4B09-9941-C139DFF16E53}"/>
              </a:ext>
            </a:extLst>
          </p:cNvPr>
          <p:cNvSpPr>
            <a:spLocks noGrp="1"/>
          </p:cNvSpPr>
          <p:nvPr>
            <p:ph type="dt" sz="half" idx="10"/>
          </p:nvPr>
        </p:nvSpPr>
        <p:spPr/>
        <p:txBody>
          <a:bodyPr/>
          <a:lstStyle/>
          <a:p>
            <a:fld id="{16AB91F2-060F-41C5-8FE9-261B35BC3943}" type="datetimeFigureOut">
              <a:rPr lang="cs-CZ" smtClean="0"/>
              <a:t>12. 4. 2024</a:t>
            </a:fld>
            <a:endParaRPr lang="cs-CZ"/>
          </a:p>
        </p:txBody>
      </p:sp>
      <p:sp>
        <p:nvSpPr>
          <p:cNvPr id="3" name="Zástupný symbol pro zápatí 2">
            <a:extLst>
              <a:ext uri="{FF2B5EF4-FFF2-40B4-BE49-F238E27FC236}">
                <a16:creationId xmlns:a16="http://schemas.microsoft.com/office/drawing/2014/main" xmlns="" id="{B9C064C8-2446-43B8-83B2-8F7DFA650579}"/>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xmlns="" id="{033ED13C-E674-4861-8472-C5822E942A62}"/>
              </a:ext>
            </a:extLst>
          </p:cNvPr>
          <p:cNvSpPr>
            <a:spLocks noGrp="1"/>
          </p:cNvSpPr>
          <p:nvPr>
            <p:ph type="sldNum" sz="quarter" idx="12"/>
          </p:nvPr>
        </p:nvSpPr>
        <p:spPr/>
        <p:txBody>
          <a:bodyPr/>
          <a:lstStyle/>
          <a:p>
            <a:fld id="{0E1FF19C-B3BB-484A-8ACA-80FBC0D0B9AF}" type="slidenum">
              <a:rPr lang="cs-CZ" smtClean="0"/>
              <a:t>‹#›</a:t>
            </a:fld>
            <a:endParaRPr lang="cs-CZ"/>
          </a:p>
        </p:txBody>
      </p:sp>
    </p:spTree>
    <p:extLst>
      <p:ext uri="{BB962C8B-B14F-4D97-AF65-F5344CB8AC3E}">
        <p14:creationId xmlns:p14="http://schemas.microsoft.com/office/powerpoint/2010/main" val="2519842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7F0F07B6-6634-430A-81F5-C31B5156F149}"/>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xmlns="" id="{082CCB7E-C2B5-4A32-8F6C-405229B825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xmlns="" id="{9CD80A9D-5893-43A8-88E3-F2D32CEF58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xmlns="" id="{D143B1CA-9C59-41D5-AFD2-EAF0B85F6F8E}"/>
              </a:ext>
            </a:extLst>
          </p:cNvPr>
          <p:cNvSpPr>
            <a:spLocks noGrp="1"/>
          </p:cNvSpPr>
          <p:nvPr>
            <p:ph type="dt" sz="half" idx="10"/>
          </p:nvPr>
        </p:nvSpPr>
        <p:spPr/>
        <p:txBody>
          <a:bodyPr/>
          <a:lstStyle/>
          <a:p>
            <a:fld id="{16AB91F2-060F-41C5-8FE9-261B35BC3943}" type="datetimeFigureOut">
              <a:rPr lang="cs-CZ" smtClean="0"/>
              <a:t>12. 4. 2024</a:t>
            </a:fld>
            <a:endParaRPr lang="cs-CZ"/>
          </a:p>
        </p:txBody>
      </p:sp>
      <p:sp>
        <p:nvSpPr>
          <p:cNvPr id="6" name="Zástupný symbol pro zápatí 5">
            <a:extLst>
              <a:ext uri="{FF2B5EF4-FFF2-40B4-BE49-F238E27FC236}">
                <a16:creationId xmlns:a16="http://schemas.microsoft.com/office/drawing/2014/main" xmlns="" id="{FE464580-798B-41FE-878C-9F318717993E}"/>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xmlns="" id="{FDDDDBC9-8371-44C5-8AB2-AC18C7640FD6}"/>
              </a:ext>
            </a:extLst>
          </p:cNvPr>
          <p:cNvSpPr>
            <a:spLocks noGrp="1"/>
          </p:cNvSpPr>
          <p:nvPr>
            <p:ph type="sldNum" sz="quarter" idx="12"/>
          </p:nvPr>
        </p:nvSpPr>
        <p:spPr/>
        <p:txBody>
          <a:bodyPr/>
          <a:lstStyle/>
          <a:p>
            <a:fld id="{0E1FF19C-B3BB-484A-8ACA-80FBC0D0B9AF}" type="slidenum">
              <a:rPr lang="cs-CZ" smtClean="0"/>
              <a:t>‹#›</a:t>
            </a:fld>
            <a:endParaRPr lang="cs-CZ"/>
          </a:p>
        </p:txBody>
      </p:sp>
    </p:spTree>
    <p:extLst>
      <p:ext uri="{BB962C8B-B14F-4D97-AF65-F5344CB8AC3E}">
        <p14:creationId xmlns:p14="http://schemas.microsoft.com/office/powerpoint/2010/main" val="3328558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82CFF6F3-F2DA-4B37-BAF4-AA8604120055}"/>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xmlns="" id="{EFECFFEB-DFB4-45C8-A451-1B46427414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xmlns="" id="{A9606990-E21A-44E0-A0B0-D960D87292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xmlns="" id="{7AAC0E21-3B65-49E4-A094-A6C17D7CE6C8}"/>
              </a:ext>
            </a:extLst>
          </p:cNvPr>
          <p:cNvSpPr>
            <a:spLocks noGrp="1"/>
          </p:cNvSpPr>
          <p:nvPr>
            <p:ph type="dt" sz="half" idx="10"/>
          </p:nvPr>
        </p:nvSpPr>
        <p:spPr/>
        <p:txBody>
          <a:bodyPr/>
          <a:lstStyle/>
          <a:p>
            <a:fld id="{16AB91F2-060F-41C5-8FE9-261B35BC3943}" type="datetimeFigureOut">
              <a:rPr lang="cs-CZ" smtClean="0"/>
              <a:t>12. 4. 2024</a:t>
            </a:fld>
            <a:endParaRPr lang="cs-CZ"/>
          </a:p>
        </p:txBody>
      </p:sp>
      <p:sp>
        <p:nvSpPr>
          <p:cNvPr id="6" name="Zástupný symbol pro zápatí 5">
            <a:extLst>
              <a:ext uri="{FF2B5EF4-FFF2-40B4-BE49-F238E27FC236}">
                <a16:creationId xmlns:a16="http://schemas.microsoft.com/office/drawing/2014/main" xmlns="" id="{D40B90C4-D14C-4EC7-9BAD-581F8CA6AB44}"/>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xmlns="" id="{EFFBBB0A-DB6D-4CE4-8A8B-9EA4C0CE5265}"/>
              </a:ext>
            </a:extLst>
          </p:cNvPr>
          <p:cNvSpPr>
            <a:spLocks noGrp="1"/>
          </p:cNvSpPr>
          <p:nvPr>
            <p:ph type="sldNum" sz="quarter" idx="12"/>
          </p:nvPr>
        </p:nvSpPr>
        <p:spPr/>
        <p:txBody>
          <a:bodyPr/>
          <a:lstStyle/>
          <a:p>
            <a:fld id="{0E1FF19C-B3BB-484A-8ACA-80FBC0D0B9AF}" type="slidenum">
              <a:rPr lang="cs-CZ" smtClean="0"/>
              <a:t>‹#›</a:t>
            </a:fld>
            <a:endParaRPr lang="cs-CZ"/>
          </a:p>
        </p:txBody>
      </p:sp>
    </p:spTree>
    <p:extLst>
      <p:ext uri="{BB962C8B-B14F-4D97-AF65-F5344CB8AC3E}">
        <p14:creationId xmlns:p14="http://schemas.microsoft.com/office/powerpoint/2010/main" val="81981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xmlns="" id="{5E681D51-AC20-4263-B6DB-EA32438004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xmlns="" id="{544AB324-6498-41A0-ACA9-C56BC7ED9D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xmlns="" id="{F144E389-6FDB-45A7-B794-24C7472143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AB91F2-060F-41C5-8FE9-261B35BC3943}" type="datetimeFigureOut">
              <a:rPr lang="cs-CZ" smtClean="0"/>
              <a:t>12. 4. 2024</a:t>
            </a:fld>
            <a:endParaRPr lang="cs-CZ"/>
          </a:p>
        </p:txBody>
      </p:sp>
      <p:sp>
        <p:nvSpPr>
          <p:cNvPr id="5" name="Zástupný symbol pro zápatí 4">
            <a:extLst>
              <a:ext uri="{FF2B5EF4-FFF2-40B4-BE49-F238E27FC236}">
                <a16:creationId xmlns:a16="http://schemas.microsoft.com/office/drawing/2014/main" xmlns="" id="{DF229CCC-7C7F-4C9B-9618-1AC2510EC3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xmlns="" id="{37BB820D-86FE-4783-B22C-7433D08664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1FF19C-B3BB-484A-8ACA-80FBC0D0B9AF}" type="slidenum">
              <a:rPr lang="cs-CZ" smtClean="0"/>
              <a:t>‹#›</a:t>
            </a:fld>
            <a:endParaRPr lang="cs-CZ"/>
          </a:p>
        </p:txBody>
      </p:sp>
    </p:spTree>
    <p:extLst>
      <p:ext uri="{BB962C8B-B14F-4D97-AF65-F5344CB8AC3E}">
        <p14:creationId xmlns:p14="http://schemas.microsoft.com/office/powerpoint/2010/main" val="23612995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B51C0A3-DBFA-4572-82DC-5AF64F89AA72}"/>
              </a:ext>
            </a:extLst>
          </p:cNvPr>
          <p:cNvSpPr>
            <a:spLocks noGrp="1"/>
          </p:cNvSpPr>
          <p:nvPr>
            <p:ph type="ctrTitle"/>
          </p:nvPr>
        </p:nvSpPr>
        <p:spPr>
          <a:xfrm>
            <a:off x="1524000" y="2245809"/>
            <a:ext cx="9144000" cy="1564716"/>
          </a:xfrm>
        </p:spPr>
        <p:txBody>
          <a:bodyPr>
            <a:normAutofit/>
          </a:bodyPr>
          <a:lstStyle/>
          <a:p>
            <a:pPr algn="l"/>
            <a:r>
              <a:rPr lang="cs-CZ" sz="4800" dirty="0"/>
              <a:t>Poruchy učení v matematice a možnosti jejich nápravy</a:t>
            </a:r>
          </a:p>
        </p:txBody>
      </p:sp>
      <p:sp>
        <p:nvSpPr>
          <p:cNvPr id="3" name="Podnadpis 2">
            <a:extLst>
              <a:ext uri="{FF2B5EF4-FFF2-40B4-BE49-F238E27FC236}">
                <a16:creationId xmlns:a16="http://schemas.microsoft.com/office/drawing/2014/main" xmlns="" id="{3A38DABD-2028-4A51-9509-23613AE61E75}"/>
              </a:ext>
            </a:extLst>
          </p:cNvPr>
          <p:cNvSpPr>
            <a:spLocks noGrp="1"/>
          </p:cNvSpPr>
          <p:nvPr>
            <p:ph type="subTitle" idx="1"/>
          </p:nvPr>
        </p:nvSpPr>
        <p:spPr>
          <a:xfrm>
            <a:off x="1524000" y="3947050"/>
            <a:ext cx="9144000" cy="572583"/>
          </a:xfrm>
        </p:spPr>
        <p:txBody>
          <a:bodyPr>
            <a:normAutofit/>
          </a:bodyPr>
          <a:lstStyle/>
          <a:p>
            <a:pPr algn="l"/>
            <a:r>
              <a:rPr lang="cs-CZ" sz="2000" dirty="0"/>
              <a:t>4. prezentace</a:t>
            </a:r>
          </a:p>
        </p:txBody>
      </p:sp>
      <p:sp>
        <p:nvSpPr>
          <p:cNvPr id="20" name="Freeform 14">
            <a:extLst>
              <a:ext uri="{FF2B5EF4-FFF2-40B4-BE49-F238E27FC236}">
                <a16:creationId xmlns:a16="http://schemas.microsoft.com/office/drawing/2014/main" xmlns="" id="{C66F2F30-5DC0-44A0-BFA6-E12F46ED16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Freeform 21">
            <a:extLst>
              <a:ext uri="{FF2B5EF4-FFF2-40B4-BE49-F238E27FC236}">
                <a16:creationId xmlns:a16="http://schemas.microsoft.com/office/drawing/2014/main" xmlns="" id="{85872F57-7F42-4F97-8391-DDC8D0054C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4" name="Freeform: Shape 23">
            <a:extLst>
              <a:ext uri="{FF2B5EF4-FFF2-40B4-BE49-F238E27FC236}">
                <a16:creationId xmlns:a16="http://schemas.microsoft.com/office/drawing/2014/main" xmlns="" id="{04DC2037-48A0-4F22-B9D4-8EAEBC780A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dirty="0"/>
          </a:p>
        </p:txBody>
      </p:sp>
      <p:sp>
        <p:nvSpPr>
          <p:cNvPr id="26" name="Freeform 22">
            <a:extLst>
              <a:ext uri="{FF2B5EF4-FFF2-40B4-BE49-F238E27FC236}">
                <a16:creationId xmlns:a16="http://schemas.microsoft.com/office/drawing/2014/main" xmlns="" id="{0006CBFD-ADA0-43D1-9332-9C34CA1C76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5">
            <a:extLst>
              <a:ext uri="{FF2B5EF4-FFF2-40B4-BE49-F238E27FC236}">
                <a16:creationId xmlns:a16="http://schemas.microsoft.com/office/drawing/2014/main" xmlns="" id="{2B931666-F28F-45F3-A074-66D2272D58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ovéPole 3"/>
          <p:cNvSpPr txBox="1"/>
          <p:nvPr/>
        </p:nvSpPr>
        <p:spPr>
          <a:xfrm>
            <a:off x="727364" y="5548745"/>
            <a:ext cx="2680854" cy="923330"/>
          </a:xfrm>
          <a:prstGeom prst="rect">
            <a:avLst/>
          </a:prstGeom>
          <a:noFill/>
        </p:spPr>
        <p:txBody>
          <a:bodyPr wrap="square" rtlCol="0">
            <a:spAutoFit/>
          </a:bodyPr>
          <a:lstStyle/>
          <a:p>
            <a:r>
              <a:rPr lang="cs-CZ" i="1" dirty="0" smtClean="0"/>
              <a:t>Mgr. Jitka Panáčová, Ph.D</a:t>
            </a:r>
            <a:r>
              <a:rPr lang="cs-CZ" dirty="0" smtClean="0"/>
              <a:t>.</a:t>
            </a:r>
          </a:p>
          <a:p>
            <a:r>
              <a:rPr lang="cs-CZ" dirty="0" err="1"/>
              <a:t>PdF</a:t>
            </a:r>
            <a:r>
              <a:rPr lang="cs-CZ" dirty="0"/>
              <a:t> MU Brno</a:t>
            </a:r>
          </a:p>
          <a:p>
            <a:endParaRPr lang="cs-CZ" dirty="0"/>
          </a:p>
        </p:txBody>
      </p:sp>
    </p:spTree>
    <p:extLst>
      <p:ext uri="{BB962C8B-B14F-4D97-AF65-F5344CB8AC3E}">
        <p14:creationId xmlns:p14="http://schemas.microsoft.com/office/powerpoint/2010/main" val="3817685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Zástupný obsah 2">
            <a:extLst>
              <a:ext uri="{FF2B5EF4-FFF2-40B4-BE49-F238E27FC236}">
                <a16:creationId xmlns:a16="http://schemas.microsoft.com/office/drawing/2014/main" xmlns="" id="{C2F543B5-7A31-4254-965A-6D2B1AC1A5F0}"/>
              </a:ext>
            </a:extLst>
          </p:cNvPr>
          <p:cNvSpPr>
            <a:spLocks noGrp="1"/>
          </p:cNvSpPr>
          <p:nvPr>
            <p:ph idx="1"/>
          </p:nvPr>
        </p:nvSpPr>
        <p:spPr>
          <a:xfrm>
            <a:off x="971654" y="1799772"/>
            <a:ext cx="10678479" cy="5058228"/>
          </a:xfrm>
        </p:spPr>
        <p:txBody>
          <a:bodyPr>
            <a:normAutofit/>
          </a:bodyPr>
          <a:lstStyle/>
          <a:p>
            <a:pPr marL="0" indent="0">
              <a:buNone/>
            </a:pPr>
            <a:r>
              <a:rPr lang="cs-CZ" sz="2400" b="1" dirty="0"/>
              <a:t>Porucha: Dítě nechápe pojem nejblíže menšího násobku dělitele k danému číslu. </a:t>
            </a:r>
            <a:r>
              <a:rPr lang="cs-CZ" sz="2400" dirty="0"/>
              <a:t>						</a:t>
            </a:r>
          </a:p>
          <a:p>
            <a:pPr marL="0" indent="0">
              <a:buNone/>
            </a:pPr>
            <a:r>
              <a:rPr lang="cs-CZ" sz="2400" dirty="0"/>
              <a:t>Dítě hledá místo nejblíže menšího násobku dělitele nejbližší (tedy i vyšší) násobek dělitel. Projevuje se to zejména u případů dělení se zbytkem, kdy zbytek je o 1 menší než dělitel, např.</a:t>
            </a:r>
          </a:p>
          <a:p>
            <a:pPr marL="0" indent="0">
              <a:buNone/>
            </a:pPr>
            <a:endParaRPr lang="cs-CZ" sz="2400" dirty="0"/>
          </a:p>
          <a:p>
            <a:pPr marL="0" indent="0">
              <a:buNone/>
            </a:pPr>
            <a:r>
              <a:rPr lang="cs-CZ" sz="2400" dirty="0" smtClean="0">
                <a:solidFill>
                  <a:srgbClr val="FF0000"/>
                </a:solidFill>
              </a:rPr>
              <a:t>Žák počítá chybně: </a:t>
            </a:r>
            <a:r>
              <a:rPr lang="cs-CZ" sz="2400" dirty="0" smtClean="0"/>
              <a:t>19 </a:t>
            </a:r>
            <a:r>
              <a:rPr lang="cs-CZ" sz="2400" dirty="0"/>
              <a:t>: 4 = 5 (</a:t>
            </a:r>
            <a:r>
              <a:rPr lang="cs-CZ" sz="2400" dirty="0" err="1"/>
              <a:t>zb</a:t>
            </a:r>
            <a:r>
              <a:rPr lang="cs-CZ" sz="2400" dirty="0"/>
              <a:t>. 1),        62 : 7 = 9  (</a:t>
            </a:r>
            <a:r>
              <a:rPr lang="cs-CZ" sz="2400" dirty="0" err="1"/>
              <a:t>zb</a:t>
            </a:r>
            <a:r>
              <a:rPr lang="cs-CZ" sz="2400" dirty="0"/>
              <a:t>. 1)</a:t>
            </a:r>
          </a:p>
          <a:p>
            <a:pPr marL="0" indent="0">
              <a:buNone/>
            </a:pPr>
            <a:endParaRPr lang="cs-CZ" sz="2400" dirty="0"/>
          </a:p>
          <a:p>
            <a:pPr marL="0" indent="0">
              <a:buNone/>
            </a:pPr>
            <a:r>
              <a:rPr lang="cs-CZ" sz="2400" dirty="0"/>
              <a:t>Dítě uvádí větší násobek a ve zbytku to, co do násobku chybí.</a:t>
            </a:r>
          </a:p>
          <a:p>
            <a:pPr marL="0" indent="0">
              <a:buNone/>
            </a:pPr>
            <a:endParaRPr lang="cs-CZ" sz="2400"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571500" indent="-571500">
              <a:buAutoNum type="romanUcParenR"/>
            </a:pPr>
            <a:endParaRPr lang="cs-CZ" dirty="0"/>
          </a:p>
        </p:txBody>
      </p:sp>
      <p:sp>
        <p:nvSpPr>
          <p:cNvPr id="6" name="Nadpis 1">
            <a:extLst>
              <a:ext uri="{FF2B5EF4-FFF2-40B4-BE49-F238E27FC236}">
                <a16:creationId xmlns:a16="http://schemas.microsoft.com/office/drawing/2014/main" xmlns="" id="{068848BE-3E67-44A7-A6F8-5ECBF3E4E42C}"/>
              </a:ext>
            </a:extLst>
          </p:cNvPr>
          <p:cNvSpPr txBox="1">
            <a:spLocks/>
          </p:cNvSpPr>
          <p:nvPr/>
        </p:nvSpPr>
        <p:spPr>
          <a:xfrm>
            <a:off x="1764100" y="386896"/>
            <a:ext cx="9423189" cy="1188720"/>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800"/>
              </a:spcAft>
            </a:pPr>
            <a:r>
              <a:rPr lang="cs-CZ" sz="3700" b="1" dirty="0">
                <a:latin typeface="Times New Roman" panose="02020603050405020304" pitchFamily="18" charset="0"/>
                <a:cs typeface="Times New Roman" panose="02020603050405020304" pitchFamily="18" charset="0"/>
              </a:rPr>
              <a:t>Dělení přirozených čísel</a:t>
            </a:r>
          </a:p>
          <a:p>
            <a:pPr>
              <a:lnSpc>
                <a:spcPct val="100000"/>
              </a:lnSpc>
              <a:spcAft>
                <a:spcPts val="800"/>
              </a:spcAft>
            </a:pPr>
            <a:r>
              <a:rPr lang="cs-CZ" sz="3600" b="1" dirty="0">
                <a:latin typeface="Times New Roman" panose="02020603050405020304" pitchFamily="18" charset="0"/>
                <a:cs typeface="Times New Roman" panose="02020603050405020304" pitchFamily="18" charset="0"/>
              </a:rPr>
              <a:t>Dělení se zbytkem</a:t>
            </a:r>
          </a:p>
        </p:txBody>
      </p:sp>
    </p:spTree>
    <p:extLst>
      <p:ext uri="{BB962C8B-B14F-4D97-AF65-F5344CB8AC3E}">
        <p14:creationId xmlns:p14="http://schemas.microsoft.com/office/powerpoint/2010/main" val="891618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Zástupný obsah 2">
            <a:extLst>
              <a:ext uri="{FF2B5EF4-FFF2-40B4-BE49-F238E27FC236}">
                <a16:creationId xmlns:a16="http://schemas.microsoft.com/office/drawing/2014/main" xmlns="" id="{C2F543B5-7A31-4254-965A-6D2B1AC1A5F0}"/>
              </a:ext>
            </a:extLst>
          </p:cNvPr>
          <p:cNvSpPr>
            <a:spLocks noGrp="1"/>
          </p:cNvSpPr>
          <p:nvPr>
            <p:ph idx="1"/>
          </p:nvPr>
        </p:nvSpPr>
        <p:spPr>
          <a:xfrm>
            <a:off x="971654" y="1799772"/>
            <a:ext cx="11220346" cy="5058228"/>
          </a:xfrm>
        </p:spPr>
        <p:txBody>
          <a:bodyPr>
            <a:normAutofit/>
          </a:bodyPr>
          <a:lstStyle/>
          <a:p>
            <a:pPr marL="0" indent="0">
              <a:buNone/>
            </a:pPr>
            <a:r>
              <a:rPr lang="cs-CZ" sz="2400" b="1" dirty="0"/>
              <a:t>Porucha: Dítě nechápe pojem nejblíže menšího násobku dělitele k danému číslu. </a:t>
            </a:r>
            <a:r>
              <a:rPr lang="cs-CZ" sz="2400" dirty="0"/>
              <a:t>						</a:t>
            </a:r>
          </a:p>
          <a:p>
            <a:pPr marL="0" indent="0">
              <a:buNone/>
            </a:pPr>
            <a:r>
              <a:rPr lang="cs-CZ" sz="2400" i="1" dirty="0"/>
              <a:t>Možnosti nápravy: </a:t>
            </a:r>
            <a:r>
              <a:rPr lang="cs-CZ" sz="2400" dirty="0"/>
              <a:t>a) Na pruhu papíru vyznačíme řadu přirozených čísel od 0 a na ní barevně vyznačujeme násobky daných čísel, např. násobky čísla 4</a:t>
            </a:r>
          </a:p>
          <a:p>
            <a:pPr marL="0" indent="0">
              <a:buNone/>
            </a:pPr>
            <a:endParaRPr lang="cs-CZ" sz="2400" dirty="0"/>
          </a:p>
          <a:p>
            <a:pPr marL="0" indent="0">
              <a:buNone/>
            </a:pPr>
            <a:r>
              <a:rPr lang="cs-CZ" sz="2000" dirty="0">
                <a:solidFill>
                  <a:srgbClr val="FF0000"/>
                </a:solidFill>
              </a:rPr>
              <a:t>0 </a:t>
            </a:r>
            <a:r>
              <a:rPr lang="cs-CZ" sz="2000" dirty="0"/>
              <a:t> 1  2  3 </a:t>
            </a:r>
            <a:r>
              <a:rPr lang="cs-CZ" sz="2000" dirty="0">
                <a:solidFill>
                  <a:srgbClr val="FF0000"/>
                </a:solidFill>
              </a:rPr>
              <a:t> 4  </a:t>
            </a:r>
            <a:r>
              <a:rPr lang="cs-CZ" sz="2000" dirty="0"/>
              <a:t>5  6  7  </a:t>
            </a:r>
            <a:r>
              <a:rPr lang="cs-CZ" sz="2000" dirty="0">
                <a:solidFill>
                  <a:srgbClr val="FF0000"/>
                </a:solidFill>
              </a:rPr>
              <a:t>8</a:t>
            </a:r>
            <a:r>
              <a:rPr lang="cs-CZ" sz="2000" dirty="0"/>
              <a:t>  9  10  11  </a:t>
            </a:r>
            <a:r>
              <a:rPr lang="cs-CZ" sz="2000" dirty="0">
                <a:solidFill>
                  <a:srgbClr val="FF0000"/>
                </a:solidFill>
              </a:rPr>
              <a:t>12</a:t>
            </a:r>
            <a:r>
              <a:rPr lang="cs-CZ" sz="2000" dirty="0"/>
              <a:t>  13  14  15  </a:t>
            </a:r>
            <a:r>
              <a:rPr lang="cs-CZ" sz="2000" dirty="0">
                <a:solidFill>
                  <a:srgbClr val="FF0000"/>
                </a:solidFill>
              </a:rPr>
              <a:t>16</a:t>
            </a:r>
            <a:r>
              <a:rPr lang="cs-CZ" sz="2000" dirty="0"/>
              <a:t>  17  18  19  </a:t>
            </a:r>
            <a:r>
              <a:rPr lang="cs-CZ" sz="2000" dirty="0">
                <a:solidFill>
                  <a:srgbClr val="FF0000"/>
                </a:solidFill>
              </a:rPr>
              <a:t>20</a:t>
            </a:r>
            <a:r>
              <a:rPr lang="cs-CZ" sz="2000" dirty="0"/>
              <a:t>  21  22  23  </a:t>
            </a:r>
            <a:r>
              <a:rPr lang="cs-CZ" sz="2000" dirty="0">
                <a:solidFill>
                  <a:srgbClr val="FF0000"/>
                </a:solidFill>
              </a:rPr>
              <a:t>24</a:t>
            </a:r>
            <a:r>
              <a:rPr lang="cs-CZ" sz="2000" dirty="0"/>
              <a:t>  25  26  27 </a:t>
            </a:r>
            <a:r>
              <a:rPr lang="cs-CZ" sz="2000" dirty="0">
                <a:solidFill>
                  <a:srgbClr val="FF0000"/>
                </a:solidFill>
              </a:rPr>
              <a:t> 28  </a:t>
            </a:r>
            <a:r>
              <a:rPr lang="cs-CZ" sz="2000" dirty="0"/>
              <a:t>29  30  31  </a:t>
            </a:r>
            <a:r>
              <a:rPr lang="cs-CZ" sz="2000" dirty="0">
                <a:solidFill>
                  <a:srgbClr val="FF0000"/>
                </a:solidFill>
              </a:rPr>
              <a:t>32</a:t>
            </a:r>
          </a:p>
          <a:p>
            <a:pPr marL="0" indent="0">
              <a:buNone/>
            </a:pPr>
            <a:endParaRPr lang="cs-CZ" sz="2000" dirty="0">
              <a:solidFill>
                <a:srgbClr val="FF0000"/>
              </a:solidFill>
            </a:endParaRPr>
          </a:p>
          <a:p>
            <a:pPr marL="0" indent="0">
              <a:buNone/>
            </a:pPr>
            <a:r>
              <a:rPr lang="cs-CZ" sz="2400" dirty="0"/>
              <a:t>Pak zadáváme příklady na dělení se zbytkem a zdůrazňujeme nejblíže menší násobky čísla 4 k danému číslu:</a:t>
            </a:r>
          </a:p>
          <a:p>
            <a:pPr marL="0" indent="0">
              <a:buNone/>
            </a:pPr>
            <a:r>
              <a:rPr lang="cs-CZ" sz="2400" dirty="0"/>
              <a:t>11 : 4 = 2 (</a:t>
            </a:r>
            <a:r>
              <a:rPr lang="cs-CZ" sz="2400" dirty="0" err="1"/>
              <a:t>zb</a:t>
            </a:r>
            <a:r>
              <a:rPr lang="cs-CZ" sz="2400" dirty="0"/>
              <a:t>. 3)</a:t>
            </a:r>
          </a:p>
          <a:p>
            <a:pPr marL="0" indent="0">
              <a:buNone/>
            </a:pPr>
            <a:r>
              <a:rPr lang="cs-CZ" sz="2400" dirty="0"/>
              <a:t>30 : 4 = 8 (</a:t>
            </a:r>
            <a:r>
              <a:rPr lang="cs-CZ" sz="2400" dirty="0" err="1"/>
              <a:t>zb</a:t>
            </a:r>
            <a:r>
              <a:rPr lang="cs-CZ" sz="2400" dirty="0"/>
              <a:t>. 2)</a:t>
            </a:r>
          </a:p>
          <a:p>
            <a:pPr marL="0" indent="0">
              <a:buNone/>
            </a:pPr>
            <a:r>
              <a:rPr lang="cs-CZ" sz="2400" dirty="0"/>
              <a:t>3 : 3 = 0 (</a:t>
            </a:r>
            <a:r>
              <a:rPr lang="cs-CZ" sz="2400" dirty="0" err="1"/>
              <a:t>zb</a:t>
            </a:r>
            <a:r>
              <a:rPr lang="cs-CZ" sz="2400" dirty="0"/>
              <a:t>. 3)</a:t>
            </a:r>
          </a:p>
          <a:p>
            <a:pPr marL="0" indent="0">
              <a:buNone/>
            </a:pPr>
            <a:endParaRPr lang="cs-CZ" sz="2400"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571500" indent="-571500">
              <a:buAutoNum type="romanUcParenR"/>
            </a:pPr>
            <a:endParaRPr lang="cs-CZ" dirty="0"/>
          </a:p>
        </p:txBody>
      </p:sp>
      <p:sp>
        <p:nvSpPr>
          <p:cNvPr id="6" name="Nadpis 1">
            <a:extLst>
              <a:ext uri="{FF2B5EF4-FFF2-40B4-BE49-F238E27FC236}">
                <a16:creationId xmlns:a16="http://schemas.microsoft.com/office/drawing/2014/main" xmlns="" id="{068848BE-3E67-44A7-A6F8-5ECBF3E4E42C}"/>
              </a:ext>
            </a:extLst>
          </p:cNvPr>
          <p:cNvSpPr txBox="1">
            <a:spLocks/>
          </p:cNvSpPr>
          <p:nvPr/>
        </p:nvSpPr>
        <p:spPr>
          <a:xfrm>
            <a:off x="1764100" y="386896"/>
            <a:ext cx="9423189" cy="1188720"/>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800"/>
              </a:spcAft>
            </a:pPr>
            <a:r>
              <a:rPr lang="cs-CZ" sz="3700" b="1" dirty="0">
                <a:latin typeface="Times New Roman" panose="02020603050405020304" pitchFamily="18" charset="0"/>
                <a:cs typeface="Times New Roman" panose="02020603050405020304" pitchFamily="18" charset="0"/>
              </a:rPr>
              <a:t>Dělení přirozených čísel</a:t>
            </a:r>
          </a:p>
          <a:p>
            <a:pPr>
              <a:lnSpc>
                <a:spcPct val="100000"/>
              </a:lnSpc>
              <a:spcAft>
                <a:spcPts val="800"/>
              </a:spcAft>
            </a:pPr>
            <a:r>
              <a:rPr lang="cs-CZ" sz="3600" b="1" dirty="0">
                <a:latin typeface="Times New Roman" panose="02020603050405020304" pitchFamily="18" charset="0"/>
                <a:cs typeface="Times New Roman" panose="02020603050405020304" pitchFamily="18" charset="0"/>
              </a:rPr>
              <a:t>Dělení se zbytkem</a:t>
            </a:r>
          </a:p>
        </p:txBody>
      </p:sp>
    </p:spTree>
    <p:extLst>
      <p:ext uri="{BB962C8B-B14F-4D97-AF65-F5344CB8AC3E}">
        <p14:creationId xmlns:p14="http://schemas.microsoft.com/office/powerpoint/2010/main" val="4235039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Zástupný obsah 2">
            <a:extLst>
              <a:ext uri="{FF2B5EF4-FFF2-40B4-BE49-F238E27FC236}">
                <a16:creationId xmlns:a16="http://schemas.microsoft.com/office/drawing/2014/main" xmlns="" id="{C2F543B5-7A31-4254-965A-6D2B1AC1A5F0}"/>
              </a:ext>
            </a:extLst>
          </p:cNvPr>
          <p:cNvSpPr>
            <a:spLocks noGrp="1"/>
          </p:cNvSpPr>
          <p:nvPr>
            <p:ph idx="1"/>
          </p:nvPr>
        </p:nvSpPr>
        <p:spPr>
          <a:xfrm>
            <a:off x="971654" y="1799772"/>
            <a:ext cx="11220346" cy="5058228"/>
          </a:xfrm>
        </p:spPr>
        <p:txBody>
          <a:bodyPr>
            <a:normAutofit/>
          </a:bodyPr>
          <a:lstStyle/>
          <a:p>
            <a:pPr marL="0" indent="0">
              <a:buNone/>
            </a:pPr>
            <a:r>
              <a:rPr lang="cs-CZ" sz="2400" dirty="0"/>
              <a:t>Pro zvládnutí algoritmu písemného dělení je třeba postupovat v jemné metodické řadě, příkladem je metodická řada, kdy vyvozujeme písemné dělení ve čtyřech etapách:</a:t>
            </a:r>
          </a:p>
          <a:p>
            <a:pPr marL="0" indent="0">
              <a:buNone/>
            </a:pPr>
            <a:endParaRPr lang="cs-CZ" sz="2400" dirty="0"/>
          </a:p>
          <a:p>
            <a:pPr marL="457200" indent="-457200">
              <a:buAutoNum type="arabicPeriod"/>
            </a:pPr>
            <a:r>
              <a:rPr lang="cs-CZ" sz="2400" dirty="0"/>
              <a:t>Počet desítek dělence je násobkem dělitele, dělení vyjde beze zbytku: např. 84 : 4	</a:t>
            </a:r>
          </a:p>
          <a:p>
            <a:pPr marL="457200" indent="-457200">
              <a:buAutoNum type="arabicPeriod"/>
            </a:pPr>
            <a:endParaRPr lang="cs-CZ" sz="2400" dirty="0"/>
          </a:p>
          <a:p>
            <a:pPr marL="0" indent="0">
              <a:buNone/>
            </a:pPr>
            <a:r>
              <a:rPr lang="cs-CZ" sz="2400" dirty="0"/>
              <a:t>Cílem první etapy je seznámit se s algoritmem písemného dělení, tj. s elementárními kroky postupu (co se čím dělí, kam se co píše, kam se co sepisuje)</a:t>
            </a:r>
          </a:p>
          <a:p>
            <a:pPr marL="0" indent="0">
              <a:buNone/>
            </a:pPr>
            <a:r>
              <a:rPr lang="cs-CZ" sz="2400" dirty="0"/>
              <a:t>! Zkouška správnosti</a:t>
            </a:r>
          </a:p>
          <a:p>
            <a:pPr marL="0" indent="0">
              <a:buNone/>
            </a:pPr>
            <a:endParaRPr lang="cs-CZ" sz="2400" dirty="0"/>
          </a:p>
          <a:p>
            <a:pPr marL="0" indent="0">
              <a:buNone/>
            </a:pPr>
            <a:r>
              <a:rPr lang="cs-CZ" sz="2400" dirty="0"/>
              <a:t>2. Počet desítek dělence není násobkem dělitele, ale je větší než dělitel (cíl je zápis částečného zbytku a sepisování další číslice ke zbytku): např. 76 : 4					</a:t>
            </a:r>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571500" indent="-571500">
              <a:buAutoNum type="romanUcParenR"/>
            </a:pPr>
            <a:endParaRPr lang="cs-CZ" dirty="0"/>
          </a:p>
        </p:txBody>
      </p:sp>
      <p:sp>
        <p:nvSpPr>
          <p:cNvPr id="6" name="Nadpis 1">
            <a:extLst>
              <a:ext uri="{FF2B5EF4-FFF2-40B4-BE49-F238E27FC236}">
                <a16:creationId xmlns:a16="http://schemas.microsoft.com/office/drawing/2014/main" xmlns="" id="{068848BE-3E67-44A7-A6F8-5ECBF3E4E42C}"/>
              </a:ext>
            </a:extLst>
          </p:cNvPr>
          <p:cNvSpPr txBox="1">
            <a:spLocks/>
          </p:cNvSpPr>
          <p:nvPr/>
        </p:nvSpPr>
        <p:spPr>
          <a:xfrm>
            <a:off x="1764100" y="386896"/>
            <a:ext cx="9423189" cy="1188720"/>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800"/>
              </a:spcAft>
            </a:pPr>
            <a:r>
              <a:rPr lang="cs-CZ" sz="3700" b="1" dirty="0">
                <a:latin typeface="Times New Roman" panose="02020603050405020304" pitchFamily="18" charset="0"/>
                <a:cs typeface="Times New Roman" panose="02020603050405020304" pitchFamily="18" charset="0"/>
              </a:rPr>
              <a:t>Dělení přirozených čísel</a:t>
            </a:r>
          </a:p>
          <a:p>
            <a:pPr>
              <a:lnSpc>
                <a:spcPct val="100000"/>
              </a:lnSpc>
              <a:spcAft>
                <a:spcPts val="800"/>
              </a:spcAft>
            </a:pPr>
            <a:r>
              <a:rPr lang="cs-CZ" sz="3600" b="1" dirty="0">
                <a:latin typeface="Times New Roman" panose="02020603050405020304" pitchFamily="18" charset="0"/>
                <a:cs typeface="Times New Roman" panose="02020603050405020304" pitchFamily="18" charset="0"/>
              </a:rPr>
              <a:t>Písemné dělení jednociferným číslem</a:t>
            </a:r>
          </a:p>
        </p:txBody>
      </p:sp>
    </p:spTree>
    <p:extLst>
      <p:ext uri="{BB962C8B-B14F-4D97-AF65-F5344CB8AC3E}">
        <p14:creationId xmlns:p14="http://schemas.microsoft.com/office/powerpoint/2010/main" val="3591841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Zástupný obsah 2">
            <a:extLst>
              <a:ext uri="{FF2B5EF4-FFF2-40B4-BE49-F238E27FC236}">
                <a16:creationId xmlns:a16="http://schemas.microsoft.com/office/drawing/2014/main" xmlns="" id="{C2F543B5-7A31-4254-965A-6D2B1AC1A5F0}"/>
              </a:ext>
            </a:extLst>
          </p:cNvPr>
          <p:cNvSpPr>
            <a:spLocks noGrp="1"/>
          </p:cNvSpPr>
          <p:nvPr>
            <p:ph idx="1"/>
          </p:nvPr>
        </p:nvSpPr>
        <p:spPr>
          <a:xfrm>
            <a:off x="971654" y="1799772"/>
            <a:ext cx="11220346" cy="5058228"/>
          </a:xfrm>
        </p:spPr>
        <p:txBody>
          <a:bodyPr>
            <a:normAutofit/>
          </a:bodyPr>
          <a:lstStyle/>
          <a:p>
            <a:pPr marL="0" indent="0">
              <a:buNone/>
            </a:pPr>
            <a:r>
              <a:rPr lang="cs-CZ" sz="2400" dirty="0"/>
              <a:t>3. Počet desítek dělence není násobkem dělitele, je menší než dělitel (cílem je stanovit první číslici podílu): např. 136 : 4</a:t>
            </a:r>
          </a:p>
          <a:p>
            <a:pPr marL="0" indent="0">
              <a:buNone/>
            </a:pPr>
            <a:endParaRPr lang="cs-CZ" sz="2400" dirty="0"/>
          </a:p>
          <a:p>
            <a:pPr marL="0" indent="0">
              <a:buNone/>
            </a:pPr>
            <a:r>
              <a:rPr lang="cs-CZ" sz="2400" dirty="0"/>
              <a:t>4. Příklady pro dělení se zbytkem:  např. 129 : 6				</a:t>
            </a:r>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571500" indent="-571500">
              <a:buAutoNum type="romanUcParenR"/>
            </a:pPr>
            <a:endParaRPr lang="cs-CZ" dirty="0"/>
          </a:p>
        </p:txBody>
      </p:sp>
      <p:sp>
        <p:nvSpPr>
          <p:cNvPr id="6" name="Nadpis 1">
            <a:extLst>
              <a:ext uri="{FF2B5EF4-FFF2-40B4-BE49-F238E27FC236}">
                <a16:creationId xmlns:a16="http://schemas.microsoft.com/office/drawing/2014/main" xmlns="" id="{068848BE-3E67-44A7-A6F8-5ECBF3E4E42C}"/>
              </a:ext>
            </a:extLst>
          </p:cNvPr>
          <p:cNvSpPr txBox="1">
            <a:spLocks/>
          </p:cNvSpPr>
          <p:nvPr/>
        </p:nvSpPr>
        <p:spPr>
          <a:xfrm>
            <a:off x="1764100" y="386896"/>
            <a:ext cx="9423189" cy="1188720"/>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800"/>
              </a:spcAft>
            </a:pPr>
            <a:r>
              <a:rPr lang="cs-CZ" sz="3700" b="1" dirty="0">
                <a:latin typeface="Times New Roman" panose="02020603050405020304" pitchFamily="18" charset="0"/>
                <a:cs typeface="Times New Roman" panose="02020603050405020304" pitchFamily="18" charset="0"/>
              </a:rPr>
              <a:t>Dělení přirozených čísel</a:t>
            </a:r>
          </a:p>
          <a:p>
            <a:pPr>
              <a:lnSpc>
                <a:spcPct val="100000"/>
              </a:lnSpc>
              <a:spcAft>
                <a:spcPts val="800"/>
              </a:spcAft>
            </a:pPr>
            <a:r>
              <a:rPr lang="cs-CZ" sz="3600" b="1" dirty="0">
                <a:latin typeface="Times New Roman" panose="02020603050405020304" pitchFamily="18" charset="0"/>
                <a:cs typeface="Times New Roman" panose="02020603050405020304" pitchFamily="18" charset="0"/>
              </a:rPr>
              <a:t>Písemné dělení jednociferným číslem</a:t>
            </a:r>
          </a:p>
        </p:txBody>
      </p:sp>
    </p:spTree>
    <p:extLst>
      <p:ext uri="{BB962C8B-B14F-4D97-AF65-F5344CB8AC3E}">
        <p14:creationId xmlns:p14="http://schemas.microsoft.com/office/powerpoint/2010/main" val="36302611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Zástupný obsah 2">
            <a:extLst>
              <a:ext uri="{FF2B5EF4-FFF2-40B4-BE49-F238E27FC236}">
                <a16:creationId xmlns:a16="http://schemas.microsoft.com/office/drawing/2014/main" xmlns="" id="{C2F543B5-7A31-4254-965A-6D2B1AC1A5F0}"/>
              </a:ext>
            </a:extLst>
          </p:cNvPr>
          <p:cNvSpPr>
            <a:spLocks noGrp="1"/>
          </p:cNvSpPr>
          <p:nvPr>
            <p:ph idx="1"/>
          </p:nvPr>
        </p:nvSpPr>
        <p:spPr>
          <a:xfrm>
            <a:off x="971654" y="1799772"/>
            <a:ext cx="11220346" cy="5058228"/>
          </a:xfrm>
        </p:spPr>
        <p:txBody>
          <a:bodyPr>
            <a:normAutofit/>
          </a:bodyPr>
          <a:lstStyle/>
          <a:p>
            <a:pPr marL="0" indent="0">
              <a:buNone/>
            </a:pPr>
            <a:r>
              <a:rPr lang="cs-CZ" sz="2400" dirty="0"/>
              <a:t>1. Spoj čísla od 1 do 20. Co ti vyšlo? Obrázek vybarvi.				</a:t>
            </a:r>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571500" indent="-571500">
              <a:buAutoNum type="romanUcParenR"/>
            </a:pPr>
            <a:endParaRPr lang="cs-CZ" dirty="0"/>
          </a:p>
        </p:txBody>
      </p:sp>
      <p:sp>
        <p:nvSpPr>
          <p:cNvPr id="6" name="Nadpis 1">
            <a:extLst>
              <a:ext uri="{FF2B5EF4-FFF2-40B4-BE49-F238E27FC236}">
                <a16:creationId xmlns:a16="http://schemas.microsoft.com/office/drawing/2014/main" xmlns="" id="{068848BE-3E67-44A7-A6F8-5ECBF3E4E42C}"/>
              </a:ext>
            </a:extLst>
          </p:cNvPr>
          <p:cNvSpPr txBox="1">
            <a:spLocks/>
          </p:cNvSpPr>
          <p:nvPr/>
        </p:nvSpPr>
        <p:spPr>
          <a:xfrm>
            <a:off x="1764100" y="386896"/>
            <a:ext cx="9423189" cy="118872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800"/>
              </a:spcAft>
            </a:pPr>
            <a:r>
              <a:rPr lang="cs-CZ" sz="3700" b="1" dirty="0">
                <a:latin typeface="Times New Roman" panose="02020603050405020304" pitchFamily="18" charset="0"/>
                <a:cs typeface="Times New Roman" panose="02020603050405020304" pitchFamily="18" charset="0"/>
              </a:rPr>
              <a:t>Náměty na hry a činnosti procvičující numeraci a všechny operace</a:t>
            </a:r>
            <a:endParaRPr lang="cs-CZ" sz="3600" b="1" dirty="0">
              <a:latin typeface="Times New Roman" panose="02020603050405020304" pitchFamily="18" charset="0"/>
              <a:cs typeface="Times New Roman" panose="02020603050405020304" pitchFamily="18" charset="0"/>
            </a:endParaRPr>
          </a:p>
        </p:txBody>
      </p:sp>
      <p:pic>
        <p:nvPicPr>
          <p:cNvPr id="4" name="Obrázek 3" descr="Obsah obrázku text&#10;&#10;Popis byl vytvořen automaticky">
            <a:extLst>
              <a:ext uri="{FF2B5EF4-FFF2-40B4-BE49-F238E27FC236}">
                <a16:creationId xmlns:a16="http://schemas.microsoft.com/office/drawing/2014/main" xmlns="" id="{6AC606DD-6696-4700-991A-30C45B050AB2}"/>
              </a:ext>
            </a:extLst>
          </p:cNvPr>
          <p:cNvPicPr>
            <a:picLocks noChangeAspect="1"/>
          </p:cNvPicPr>
          <p:nvPr/>
        </p:nvPicPr>
        <p:blipFill rotWithShape="1">
          <a:blip r:embed="rId2">
            <a:extLst>
              <a:ext uri="{28A0092B-C50C-407E-A947-70E740481C1C}">
                <a14:useLocalDpi xmlns:a14="http://schemas.microsoft.com/office/drawing/2010/main" val="0"/>
              </a:ext>
            </a:extLst>
          </a:blip>
          <a:srcRect l="17472" t="40450" r="21790" b="35624"/>
          <a:stretch/>
        </p:blipFill>
        <p:spPr>
          <a:xfrm rot="10800000">
            <a:off x="3149599" y="2359376"/>
            <a:ext cx="6466342" cy="3601156"/>
          </a:xfrm>
          <a:prstGeom prst="rect">
            <a:avLst/>
          </a:prstGeom>
        </p:spPr>
      </p:pic>
    </p:spTree>
    <p:extLst>
      <p:ext uri="{BB962C8B-B14F-4D97-AF65-F5344CB8AC3E}">
        <p14:creationId xmlns:p14="http://schemas.microsoft.com/office/powerpoint/2010/main" val="2200163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Zástupný obsah 2">
            <a:extLst>
              <a:ext uri="{FF2B5EF4-FFF2-40B4-BE49-F238E27FC236}">
                <a16:creationId xmlns:a16="http://schemas.microsoft.com/office/drawing/2014/main" xmlns="" id="{C2F543B5-7A31-4254-965A-6D2B1AC1A5F0}"/>
              </a:ext>
            </a:extLst>
          </p:cNvPr>
          <p:cNvSpPr>
            <a:spLocks noGrp="1"/>
          </p:cNvSpPr>
          <p:nvPr>
            <p:ph idx="1"/>
          </p:nvPr>
        </p:nvSpPr>
        <p:spPr>
          <a:xfrm>
            <a:off x="971654" y="1799772"/>
            <a:ext cx="11220346" cy="5058228"/>
          </a:xfrm>
        </p:spPr>
        <p:txBody>
          <a:bodyPr>
            <a:normAutofit/>
          </a:bodyPr>
          <a:lstStyle/>
          <a:p>
            <a:pPr marL="0" indent="0">
              <a:buNone/>
            </a:pPr>
            <a:r>
              <a:rPr lang="cs-CZ" sz="2400" dirty="0"/>
              <a:t>2. Hra s hracími kostkami pro hru Člověče, nezlob se.				</a:t>
            </a:r>
          </a:p>
          <a:p>
            <a:pPr marL="457200" indent="-457200">
              <a:buAutoNum type="alphaLcParenR"/>
            </a:pPr>
            <a:r>
              <a:rPr lang="cs-CZ" sz="2400" dirty="0"/>
              <a:t>Házíme dvěma hracími kostkami, zapíšeme dvojciferné číslo, které je určeno počtem bodů na každé z kostek (získáme počet desítek a jednotek dvojciferného čísla)</a:t>
            </a:r>
          </a:p>
          <a:p>
            <a:pPr marL="0" indent="0">
              <a:buNone/>
            </a:pPr>
            <a:r>
              <a:rPr lang="cs-CZ" sz="2400" dirty="0"/>
              <a:t>Rozhodneme, zda budeme kostky rozlišovat. Pokud je nebudeme rozlišovat: padne-li na jedné kostce 4 a na druhé 3, zapíšeme 43 a 34.</a:t>
            </a:r>
          </a:p>
          <a:p>
            <a:pPr marL="0" indent="0">
              <a:buNone/>
            </a:pPr>
            <a:r>
              <a:rPr lang="cs-CZ" sz="2400" dirty="0"/>
              <a:t>Můžeme také pracovat s jednocifernými čísly, např.</a:t>
            </a:r>
          </a:p>
          <a:p>
            <a:pPr marL="0" indent="0">
              <a:buNone/>
            </a:pPr>
            <a:r>
              <a:rPr lang="cs-CZ" sz="2400" dirty="0"/>
              <a:t>b) Porovnáme počet bodů na kostkách a zapíšeme 4 </a:t>
            </a:r>
            <a:r>
              <a:rPr lang="en-US" sz="2400" dirty="0"/>
              <a:t>&gt; </a:t>
            </a:r>
            <a:r>
              <a:rPr lang="cs-CZ" sz="2400" dirty="0"/>
              <a:t>3</a:t>
            </a:r>
          </a:p>
          <a:p>
            <a:pPr marL="0" indent="0">
              <a:buNone/>
            </a:pPr>
            <a:r>
              <a:rPr lang="cs-CZ" sz="2400" dirty="0"/>
              <a:t>c) Zapíšeme součet (rozdíl, součin) těchto čísel: 4 + 3 = 7, 4 – 3 = 1, 4 . 3 = 12</a:t>
            </a:r>
          </a:p>
          <a:p>
            <a:pPr marL="0" indent="0">
              <a:buNone/>
            </a:pPr>
            <a:r>
              <a:rPr lang="cs-CZ" sz="2400" dirty="0"/>
              <a:t>3. Kolik dvojciferných čísel, které mají jednotky i desítky stejné, můžeš zapsat pomocí číslic 1, 2, …, 9? Zapiš všechna tato čísla.</a:t>
            </a:r>
          </a:p>
          <a:p>
            <a:pPr marL="0" indent="0">
              <a:buNone/>
            </a:pPr>
            <a:endParaRPr lang="cs-CZ" sz="2400"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571500" indent="-571500">
              <a:buAutoNum type="romanUcParenR"/>
            </a:pPr>
            <a:endParaRPr lang="cs-CZ" dirty="0"/>
          </a:p>
        </p:txBody>
      </p:sp>
      <p:sp>
        <p:nvSpPr>
          <p:cNvPr id="6" name="Nadpis 1">
            <a:extLst>
              <a:ext uri="{FF2B5EF4-FFF2-40B4-BE49-F238E27FC236}">
                <a16:creationId xmlns:a16="http://schemas.microsoft.com/office/drawing/2014/main" xmlns="" id="{068848BE-3E67-44A7-A6F8-5ECBF3E4E42C}"/>
              </a:ext>
            </a:extLst>
          </p:cNvPr>
          <p:cNvSpPr txBox="1">
            <a:spLocks/>
          </p:cNvSpPr>
          <p:nvPr/>
        </p:nvSpPr>
        <p:spPr>
          <a:xfrm>
            <a:off x="1764100" y="386896"/>
            <a:ext cx="9423189" cy="118872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800"/>
              </a:spcAft>
            </a:pPr>
            <a:r>
              <a:rPr lang="cs-CZ" sz="3700" b="1" dirty="0">
                <a:latin typeface="Times New Roman" panose="02020603050405020304" pitchFamily="18" charset="0"/>
                <a:cs typeface="Times New Roman" panose="02020603050405020304" pitchFamily="18" charset="0"/>
              </a:rPr>
              <a:t>Náměty na hry a činnosti procvičující numeraci a všechny operace</a:t>
            </a:r>
            <a:endParaRPr lang="cs-CZ"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34136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Zástupný obsah 2">
            <a:extLst>
              <a:ext uri="{FF2B5EF4-FFF2-40B4-BE49-F238E27FC236}">
                <a16:creationId xmlns:a16="http://schemas.microsoft.com/office/drawing/2014/main" xmlns="" id="{C2F543B5-7A31-4254-965A-6D2B1AC1A5F0}"/>
              </a:ext>
            </a:extLst>
          </p:cNvPr>
          <p:cNvSpPr>
            <a:spLocks noGrp="1"/>
          </p:cNvSpPr>
          <p:nvPr>
            <p:ph idx="1"/>
          </p:nvPr>
        </p:nvSpPr>
        <p:spPr>
          <a:xfrm>
            <a:off x="971654" y="1799772"/>
            <a:ext cx="11220346" cy="5058228"/>
          </a:xfrm>
        </p:spPr>
        <p:txBody>
          <a:bodyPr>
            <a:normAutofit/>
          </a:bodyPr>
          <a:lstStyle/>
          <a:p>
            <a:pPr marL="0" indent="0">
              <a:buNone/>
            </a:pPr>
            <a:r>
              <a:rPr lang="cs-CZ" sz="2400" dirty="0"/>
              <a:t>4. Kolik chybí do sta? Hrajeme ve dvojicích. Jeden žák řekne libovolné číslo  menší než 100 a druhý dopočítá, kolik chybí do 100.</a:t>
            </a:r>
          </a:p>
          <a:p>
            <a:pPr marL="0" indent="0">
              <a:buNone/>
            </a:pPr>
            <a:r>
              <a:rPr lang="cs-CZ" sz="2400" dirty="0"/>
              <a:t>5. Hra na obchod – potraviny.</a:t>
            </a:r>
          </a:p>
          <a:p>
            <a:pPr marL="0" indent="0">
              <a:buNone/>
            </a:pPr>
            <a:r>
              <a:rPr lang="cs-CZ" sz="2400" dirty="0"/>
              <a:t>6. Doplň ceník:</a:t>
            </a:r>
          </a:p>
          <a:p>
            <a:pPr marL="0" indent="0">
              <a:buNone/>
            </a:pPr>
            <a:r>
              <a:rPr lang="cs-CZ" sz="2400" dirty="0"/>
              <a:t>Jeden kilogram jablek stojí 9 Kč. Doplň do tabulky cenu za vyznačený počet kilogramů jablek.</a:t>
            </a:r>
          </a:p>
          <a:p>
            <a:pPr marL="0" indent="0">
              <a:buNone/>
            </a:pPr>
            <a:endParaRPr lang="cs-CZ" sz="2400"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571500" indent="-571500">
              <a:buAutoNum type="romanUcParenR"/>
            </a:pPr>
            <a:endParaRPr lang="cs-CZ" dirty="0"/>
          </a:p>
        </p:txBody>
      </p:sp>
      <p:sp>
        <p:nvSpPr>
          <p:cNvPr id="6" name="Nadpis 1">
            <a:extLst>
              <a:ext uri="{FF2B5EF4-FFF2-40B4-BE49-F238E27FC236}">
                <a16:creationId xmlns:a16="http://schemas.microsoft.com/office/drawing/2014/main" xmlns="" id="{068848BE-3E67-44A7-A6F8-5ECBF3E4E42C}"/>
              </a:ext>
            </a:extLst>
          </p:cNvPr>
          <p:cNvSpPr txBox="1">
            <a:spLocks/>
          </p:cNvSpPr>
          <p:nvPr/>
        </p:nvSpPr>
        <p:spPr>
          <a:xfrm>
            <a:off x="1764100" y="386896"/>
            <a:ext cx="9423189" cy="118872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800"/>
              </a:spcAft>
            </a:pPr>
            <a:r>
              <a:rPr lang="cs-CZ" sz="3700" b="1" dirty="0">
                <a:latin typeface="Times New Roman" panose="02020603050405020304" pitchFamily="18" charset="0"/>
                <a:cs typeface="Times New Roman" panose="02020603050405020304" pitchFamily="18" charset="0"/>
              </a:rPr>
              <a:t>Náměty na hry a činnosti procvičující numeraci a všechny operace</a:t>
            </a:r>
            <a:endParaRPr lang="cs-CZ" sz="3600" b="1" dirty="0">
              <a:latin typeface="Times New Roman" panose="02020603050405020304" pitchFamily="18" charset="0"/>
              <a:cs typeface="Times New Roman" panose="02020603050405020304" pitchFamily="18" charset="0"/>
            </a:endParaRPr>
          </a:p>
        </p:txBody>
      </p:sp>
      <p:pic>
        <p:nvPicPr>
          <p:cNvPr id="7" name="Obrázek 6" descr="Obsah obrázku text&#10;&#10;Popis byl vytvořen automaticky">
            <a:extLst>
              <a:ext uri="{FF2B5EF4-FFF2-40B4-BE49-F238E27FC236}">
                <a16:creationId xmlns:a16="http://schemas.microsoft.com/office/drawing/2014/main" xmlns="" id="{962FE1CF-22AD-412A-AE32-EE2A827B834D}"/>
              </a:ext>
            </a:extLst>
          </p:cNvPr>
          <p:cNvPicPr>
            <a:picLocks noChangeAspect="1"/>
          </p:cNvPicPr>
          <p:nvPr/>
        </p:nvPicPr>
        <p:blipFill rotWithShape="1">
          <a:blip r:embed="rId2">
            <a:extLst>
              <a:ext uri="{28A0092B-C50C-407E-A947-70E740481C1C}">
                <a14:useLocalDpi xmlns:a14="http://schemas.microsoft.com/office/drawing/2010/main" val="0"/>
              </a:ext>
            </a:extLst>
          </a:blip>
          <a:srcRect l="32037" t="42697" r="18720" b="51733"/>
          <a:stretch/>
        </p:blipFill>
        <p:spPr>
          <a:xfrm>
            <a:off x="1764100" y="4444678"/>
            <a:ext cx="8548943" cy="1367301"/>
          </a:xfrm>
          <a:prstGeom prst="rect">
            <a:avLst/>
          </a:prstGeom>
        </p:spPr>
      </p:pic>
    </p:spTree>
    <p:extLst>
      <p:ext uri="{BB962C8B-B14F-4D97-AF65-F5344CB8AC3E}">
        <p14:creationId xmlns:p14="http://schemas.microsoft.com/office/powerpoint/2010/main" val="36000948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Zástupný obsah 2">
            <a:extLst>
              <a:ext uri="{FF2B5EF4-FFF2-40B4-BE49-F238E27FC236}">
                <a16:creationId xmlns:a16="http://schemas.microsoft.com/office/drawing/2014/main" xmlns="" id="{C2F543B5-7A31-4254-965A-6D2B1AC1A5F0}"/>
              </a:ext>
            </a:extLst>
          </p:cNvPr>
          <p:cNvSpPr>
            <a:spLocks noGrp="1"/>
          </p:cNvSpPr>
          <p:nvPr>
            <p:ph idx="1"/>
          </p:nvPr>
        </p:nvSpPr>
        <p:spPr>
          <a:xfrm>
            <a:off x="971654" y="1799772"/>
            <a:ext cx="11220346" cy="5058228"/>
          </a:xfrm>
        </p:spPr>
        <p:txBody>
          <a:bodyPr>
            <a:normAutofit/>
          </a:bodyPr>
          <a:lstStyle/>
          <a:p>
            <a:pPr marL="0" indent="0">
              <a:buNone/>
            </a:pPr>
            <a:r>
              <a:rPr lang="cs-CZ" sz="2400" dirty="0"/>
              <a:t>7. Domino je možné sestavit v různých variantách jen pro jednu operaci sčítání/odčítání/násobení/dělení nebo dvě operace sčítání - odčítání/násobení  - dělení,…</a:t>
            </a:r>
          </a:p>
          <a:p>
            <a:pPr marL="0" indent="0">
              <a:buNone/>
            </a:pPr>
            <a:endParaRPr lang="cs-CZ" sz="2400"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571500" indent="-571500">
              <a:buAutoNum type="romanUcParenR"/>
            </a:pPr>
            <a:endParaRPr lang="cs-CZ" dirty="0"/>
          </a:p>
        </p:txBody>
      </p:sp>
      <p:sp>
        <p:nvSpPr>
          <p:cNvPr id="6" name="Nadpis 1">
            <a:extLst>
              <a:ext uri="{FF2B5EF4-FFF2-40B4-BE49-F238E27FC236}">
                <a16:creationId xmlns:a16="http://schemas.microsoft.com/office/drawing/2014/main" xmlns="" id="{068848BE-3E67-44A7-A6F8-5ECBF3E4E42C}"/>
              </a:ext>
            </a:extLst>
          </p:cNvPr>
          <p:cNvSpPr txBox="1">
            <a:spLocks/>
          </p:cNvSpPr>
          <p:nvPr/>
        </p:nvSpPr>
        <p:spPr>
          <a:xfrm>
            <a:off x="1764100" y="386896"/>
            <a:ext cx="9423189" cy="118872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800"/>
              </a:spcAft>
            </a:pPr>
            <a:r>
              <a:rPr lang="cs-CZ" sz="3700" b="1" dirty="0">
                <a:latin typeface="Times New Roman" panose="02020603050405020304" pitchFamily="18" charset="0"/>
                <a:cs typeface="Times New Roman" panose="02020603050405020304" pitchFamily="18" charset="0"/>
              </a:rPr>
              <a:t>Náměty na hry a činnosti procvičující numeraci a všechny operace</a:t>
            </a:r>
            <a:endParaRPr lang="cs-CZ" sz="3600" b="1" dirty="0">
              <a:latin typeface="Times New Roman" panose="02020603050405020304" pitchFamily="18" charset="0"/>
              <a:cs typeface="Times New Roman" panose="02020603050405020304" pitchFamily="18" charset="0"/>
            </a:endParaRPr>
          </a:p>
        </p:txBody>
      </p:sp>
      <p:pic>
        <p:nvPicPr>
          <p:cNvPr id="4" name="Obrázek 3" descr="Obsah obrázku text&#10;&#10;Popis byl vytvořen automaticky">
            <a:extLst>
              <a:ext uri="{FF2B5EF4-FFF2-40B4-BE49-F238E27FC236}">
                <a16:creationId xmlns:a16="http://schemas.microsoft.com/office/drawing/2014/main" xmlns="" id="{887F96C7-D356-418B-B3FE-34EA32BD9888}"/>
              </a:ext>
            </a:extLst>
          </p:cNvPr>
          <p:cNvPicPr>
            <a:picLocks noChangeAspect="1"/>
          </p:cNvPicPr>
          <p:nvPr/>
        </p:nvPicPr>
        <p:blipFill rotWithShape="1">
          <a:blip r:embed="rId2">
            <a:extLst>
              <a:ext uri="{28A0092B-C50C-407E-A947-70E740481C1C}">
                <a14:useLocalDpi xmlns:a14="http://schemas.microsoft.com/office/drawing/2010/main" val="0"/>
              </a:ext>
            </a:extLst>
          </a:blip>
          <a:srcRect l="30703" t="54621" r="18288" b="27078"/>
          <a:stretch/>
        </p:blipFill>
        <p:spPr>
          <a:xfrm>
            <a:off x="812800" y="2912533"/>
            <a:ext cx="4752622" cy="2410777"/>
          </a:xfrm>
          <a:prstGeom prst="rect">
            <a:avLst/>
          </a:prstGeom>
        </p:spPr>
      </p:pic>
      <p:pic>
        <p:nvPicPr>
          <p:cNvPr id="7" name="Obrázek 6" descr="Obsah obrázku text, bílá tabule&#10;&#10;Popis byl vytvořen automaticky">
            <a:extLst>
              <a:ext uri="{FF2B5EF4-FFF2-40B4-BE49-F238E27FC236}">
                <a16:creationId xmlns:a16="http://schemas.microsoft.com/office/drawing/2014/main" xmlns="" id="{4CD8170E-0A9B-420F-92D0-108782B4781E}"/>
              </a:ext>
            </a:extLst>
          </p:cNvPr>
          <p:cNvPicPr>
            <a:picLocks noChangeAspect="1"/>
          </p:cNvPicPr>
          <p:nvPr/>
        </p:nvPicPr>
        <p:blipFill rotWithShape="1">
          <a:blip r:embed="rId3">
            <a:extLst>
              <a:ext uri="{28A0092B-C50C-407E-A947-70E740481C1C}">
                <a14:useLocalDpi xmlns:a14="http://schemas.microsoft.com/office/drawing/2010/main" val="0"/>
              </a:ext>
            </a:extLst>
          </a:blip>
          <a:srcRect l="36129" t="58938" r="7555" b="20557"/>
          <a:stretch/>
        </p:blipFill>
        <p:spPr>
          <a:xfrm rot="10800000">
            <a:off x="5949243" y="3571396"/>
            <a:ext cx="5633157" cy="2899708"/>
          </a:xfrm>
          <a:prstGeom prst="rect">
            <a:avLst/>
          </a:prstGeom>
        </p:spPr>
      </p:pic>
    </p:spTree>
    <p:extLst>
      <p:ext uri="{BB962C8B-B14F-4D97-AF65-F5344CB8AC3E}">
        <p14:creationId xmlns:p14="http://schemas.microsoft.com/office/powerpoint/2010/main" val="2555992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Zástupný obsah 2">
            <a:extLst>
              <a:ext uri="{FF2B5EF4-FFF2-40B4-BE49-F238E27FC236}">
                <a16:creationId xmlns:a16="http://schemas.microsoft.com/office/drawing/2014/main" xmlns="" id="{C2F543B5-7A31-4254-965A-6D2B1AC1A5F0}"/>
              </a:ext>
            </a:extLst>
          </p:cNvPr>
          <p:cNvSpPr>
            <a:spLocks noGrp="1"/>
          </p:cNvSpPr>
          <p:nvPr>
            <p:ph idx="1"/>
          </p:nvPr>
        </p:nvSpPr>
        <p:spPr>
          <a:xfrm>
            <a:off x="971654" y="1799772"/>
            <a:ext cx="11220346" cy="5058228"/>
          </a:xfrm>
        </p:spPr>
        <p:txBody>
          <a:bodyPr>
            <a:normAutofit/>
          </a:bodyPr>
          <a:lstStyle/>
          <a:p>
            <a:pPr marL="0" indent="0">
              <a:buNone/>
            </a:pPr>
            <a:r>
              <a:rPr lang="cs-CZ" sz="2400" dirty="0"/>
              <a:t>8. Loto – k sestavení je možné využít jedné nebo dvou operací</a:t>
            </a:r>
          </a:p>
          <a:p>
            <a:pPr marL="0" indent="0">
              <a:buNone/>
            </a:pPr>
            <a:endParaRPr lang="cs-CZ" sz="2400"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571500" indent="-571500">
              <a:buAutoNum type="romanUcParenR"/>
            </a:pPr>
            <a:endParaRPr lang="cs-CZ" dirty="0"/>
          </a:p>
        </p:txBody>
      </p:sp>
      <p:sp>
        <p:nvSpPr>
          <p:cNvPr id="6" name="Nadpis 1">
            <a:extLst>
              <a:ext uri="{FF2B5EF4-FFF2-40B4-BE49-F238E27FC236}">
                <a16:creationId xmlns:a16="http://schemas.microsoft.com/office/drawing/2014/main" xmlns="" id="{068848BE-3E67-44A7-A6F8-5ECBF3E4E42C}"/>
              </a:ext>
            </a:extLst>
          </p:cNvPr>
          <p:cNvSpPr txBox="1">
            <a:spLocks/>
          </p:cNvSpPr>
          <p:nvPr/>
        </p:nvSpPr>
        <p:spPr>
          <a:xfrm>
            <a:off x="1764100" y="386896"/>
            <a:ext cx="9423189" cy="118872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800"/>
              </a:spcAft>
            </a:pPr>
            <a:r>
              <a:rPr lang="cs-CZ" sz="3700" b="1" dirty="0">
                <a:latin typeface="Times New Roman" panose="02020603050405020304" pitchFamily="18" charset="0"/>
                <a:cs typeface="Times New Roman" panose="02020603050405020304" pitchFamily="18" charset="0"/>
              </a:rPr>
              <a:t>Náměty na hry a činnosti procvičující numeraci a všechny operace</a:t>
            </a:r>
            <a:endParaRPr lang="cs-CZ" sz="3600" b="1" dirty="0">
              <a:latin typeface="Times New Roman" panose="02020603050405020304" pitchFamily="18" charset="0"/>
              <a:cs typeface="Times New Roman" panose="02020603050405020304" pitchFamily="18" charset="0"/>
            </a:endParaRPr>
          </a:p>
        </p:txBody>
      </p:sp>
      <p:pic>
        <p:nvPicPr>
          <p:cNvPr id="4" name="Obrázek 3" descr="Obsah obrázku text, bílá tabule&#10;&#10;Popis byl vytvořen automaticky">
            <a:extLst>
              <a:ext uri="{FF2B5EF4-FFF2-40B4-BE49-F238E27FC236}">
                <a16:creationId xmlns:a16="http://schemas.microsoft.com/office/drawing/2014/main" xmlns="" id="{CD3B34F0-38D3-4BDB-8BE5-6B51BC6B230F}"/>
              </a:ext>
            </a:extLst>
          </p:cNvPr>
          <p:cNvPicPr>
            <a:picLocks noChangeAspect="1"/>
          </p:cNvPicPr>
          <p:nvPr/>
        </p:nvPicPr>
        <p:blipFill rotWithShape="1">
          <a:blip r:embed="rId2">
            <a:extLst>
              <a:ext uri="{28A0092B-C50C-407E-A947-70E740481C1C}">
                <a14:useLocalDpi xmlns:a14="http://schemas.microsoft.com/office/drawing/2010/main" val="0"/>
              </a:ext>
            </a:extLst>
          </a:blip>
          <a:srcRect l="33814" t="44682" r="4379" b="44949"/>
          <a:stretch/>
        </p:blipFill>
        <p:spPr>
          <a:xfrm rot="10800000">
            <a:off x="1483320" y="2835795"/>
            <a:ext cx="8980194" cy="2129743"/>
          </a:xfrm>
          <a:prstGeom prst="rect">
            <a:avLst/>
          </a:prstGeom>
        </p:spPr>
      </p:pic>
    </p:spTree>
    <p:extLst>
      <p:ext uri="{BB962C8B-B14F-4D97-AF65-F5344CB8AC3E}">
        <p14:creationId xmlns:p14="http://schemas.microsoft.com/office/powerpoint/2010/main" val="13135989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Zástupný obsah 2">
            <a:extLst>
              <a:ext uri="{FF2B5EF4-FFF2-40B4-BE49-F238E27FC236}">
                <a16:creationId xmlns:a16="http://schemas.microsoft.com/office/drawing/2014/main" xmlns="" id="{C2F543B5-7A31-4254-965A-6D2B1AC1A5F0}"/>
              </a:ext>
            </a:extLst>
          </p:cNvPr>
          <p:cNvSpPr>
            <a:spLocks noGrp="1"/>
          </p:cNvSpPr>
          <p:nvPr>
            <p:ph idx="1"/>
          </p:nvPr>
        </p:nvSpPr>
        <p:spPr>
          <a:xfrm>
            <a:off x="971654" y="1799772"/>
            <a:ext cx="11220346" cy="5058228"/>
          </a:xfrm>
        </p:spPr>
        <p:txBody>
          <a:bodyPr>
            <a:normAutofit/>
          </a:bodyPr>
          <a:lstStyle/>
          <a:p>
            <a:pPr marL="0" indent="0">
              <a:buNone/>
            </a:pPr>
            <a:r>
              <a:rPr lang="cs-CZ" sz="2400" dirty="0"/>
              <a:t>9.  Tabulka: Zapiš čtyři čísla do tabulky podle obrázku. Sečti je v řádcích a ve sloupcích. Vzniklé součty znovu sečti v řádcích a ve sloupcích. Jestli dobře počítáš, součty vyjdou stejně. </a:t>
            </a:r>
          </a:p>
          <a:p>
            <a:pPr marL="0" indent="0">
              <a:buNone/>
            </a:pPr>
            <a:endParaRPr lang="cs-CZ" sz="2400"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571500" indent="-571500">
              <a:buAutoNum type="romanUcParenR"/>
            </a:pPr>
            <a:endParaRPr lang="cs-CZ" dirty="0"/>
          </a:p>
        </p:txBody>
      </p:sp>
      <p:sp>
        <p:nvSpPr>
          <p:cNvPr id="6" name="Nadpis 1">
            <a:extLst>
              <a:ext uri="{FF2B5EF4-FFF2-40B4-BE49-F238E27FC236}">
                <a16:creationId xmlns:a16="http://schemas.microsoft.com/office/drawing/2014/main" xmlns="" id="{068848BE-3E67-44A7-A6F8-5ECBF3E4E42C}"/>
              </a:ext>
            </a:extLst>
          </p:cNvPr>
          <p:cNvSpPr txBox="1">
            <a:spLocks/>
          </p:cNvSpPr>
          <p:nvPr/>
        </p:nvSpPr>
        <p:spPr>
          <a:xfrm>
            <a:off x="1764100" y="386896"/>
            <a:ext cx="9423189" cy="118872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800"/>
              </a:spcAft>
            </a:pPr>
            <a:r>
              <a:rPr lang="cs-CZ" sz="3700" b="1" dirty="0">
                <a:latin typeface="Times New Roman" panose="02020603050405020304" pitchFamily="18" charset="0"/>
                <a:cs typeface="Times New Roman" panose="02020603050405020304" pitchFamily="18" charset="0"/>
              </a:rPr>
              <a:t>Náměty na hry a činnosti procvičující numeraci a všechny operace</a:t>
            </a:r>
            <a:endParaRPr lang="cs-CZ" sz="3600" b="1" dirty="0">
              <a:latin typeface="Times New Roman" panose="02020603050405020304" pitchFamily="18" charset="0"/>
              <a:cs typeface="Times New Roman" panose="02020603050405020304" pitchFamily="18" charset="0"/>
            </a:endParaRPr>
          </a:p>
        </p:txBody>
      </p:sp>
      <p:pic>
        <p:nvPicPr>
          <p:cNvPr id="4" name="Obrázek 3" descr="Obsah obrázku text, bílá tabule&#10;&#10;Popis byl vytvořen automaticky">
            <a:extLst>
              <a:ext uri="{FF2B5EF4-FFF2-40B4-BE49-F238E27FC236}">
                <a16:creationId xmlns:a16="http://schemas.microsoft.com/office/drawing/2014/main" xmlns="" id="{C0D01668-93B2-44B1-ABEC-7268EE2E22ED}"/>
              </a:ext>
            </a:extLst>
          </p:cNvPr>
          <p:cNvPicPr>
            <a:picLocks noChangeAspect="1"/>
          </p:cNvPicPr>
          <p:nvPr/>
        </p:nvPicPr>
        <p:blipFill rotWithShape="1">
          <a:blip r:embed="rId2">
            <a:extLst>
              <a:ext uri="{28A0092B-C50C-407E-A947-70E740481C1C}">
                <a14:useLocalDpi xmlns:a14="http://schemas.microsoft.com/office/drawing/2010/main" val="0"/>
              </a:ext>
            </a:extLst>
          </a:blip>
          <a:srcRect l="47594" t="26053" r="5142" b="63776"/>
          <a:stretch/>
        </p:blipFill>
        <p:spPr>
          <a:xfrm rot="10800000">
            <a:off x="734587" y="3066983"/>
            <a:ext cx="5621057" cy="1710129"/>
          </a:xfrm>
          <a:prstGeom prst="rect">
            <a:avLst/>
          </a:prstGeom>
        </p:spPr>
      </p:pic>
      <p:pic>
        <p:nvPicPr>
          <p:cNvPr id="7" name="Obrázek 6" descr="Obsah obrázku text, bílá tabule&#10;&#10;Popis byl vytvořen automaticky">
            <a:extLst>
              <a:ext uri="{FF2B5EF4-FFF2-40B4-BE49-F238E27FC236}">
                <a16:creationId xmlns:a16="http://schemas.microsoft.com/office/drawing/2014/main" xmlns="" id="{1775ACF4-B001-431E-8649-C865B3A6BAF0}"/>
              </a:ext>
            </a:extLst>
          </p:cNvPr>
          <p:cNvPicPr>
            <a:picLocks noChangeAspect="1"/>
          </p:cNvPicPr>
          <p:nvPr/>
        </p:nvPicPr>
        <p:blipFill rotWithShape="1">
          <a:blip r:embed="rId2">
            <a:extLst>
              <a:ext uri="{28A0092B-C50C-407E-A947-70E740481C1C}">
                <a14:useLocalDpi xmlns:a14="http://schemas.microsoft.com/office/drawing/2010/main" val="0"/>
              </a:ext>
            </a:extLst>
          </a:blip>
          <a:srcRect l="43992" t="13723" r="5920" b="75558"/>
          <a:stretch/>
        </p:blipFill>
        <p:spPr>
          <a:xfrm rot="10800000">
            <a:off x="6095999" y="4955822"/>
            <a:ext cx="5653209" cy="1710130"/>
          </a:xfrm>
          <a:prstGeom prst="rect">
            <a:avLst/>
          </a:prstGeom>
        </p:spPr>
      </p:pic>
      <p:sp>
        <p:nvSpPr>
          <p:cNvPr id="8" name="TextovéPole 7">
            <a:extLst>
              <a:ext uri="{FF2B5EF4-FFF2-40B4-BE49-F238E27FC236}">
                <a16:creationId xmlns:a16="http://schemas.microsoft.com/office/drawing/2014/main" xmlns="" id="{B3CF5B83-E5CF-4096-85DB-32FEA030F50E}"/>
              </a:ext>
            </a:extLst>
          </p:cNvPr>
          <p:cNvSpPr txBox="1"/>
          <p:nvPr/>
        </p:nvSpPr>
        <p:spPr>
          <a:xfrm>
            <a:off x="7382934" y="3859321"/>
            <a:ext cx="3837412" cy="830997"/>
          </a:xfrm>
          <a:prstGeom prst="rect">
            <a:avLst/>
          </a:prstGeom>
          <a:noFill/>
        </p:spPr>
        <p:txBody>
          <a:bodyPr wrap="square" rtlCol="0">
            <a:spAutoFit/>
          </a:bodyPr>
          <a:lstStyle/>
          <a:p>
            <a:r>
              <a:rPr lang="cs-CZ" sz="2400" dirty="0"/>
              <a:t>Podobnou tabulku vytvoř pro násobení:</a:t>
            </a:r>
          </a:p>
        </p:txBody>
      </p:sp>
    </p:spTree>
    <p:extLst>
      <p:ext uri="{BB962C8B-B14F-4D97-AF65-F5344CB8AC3E}">
        <p14:creationId xmlns:p14="http://schemas.microsoft.com/office/powerpoint/2010/main" val="2303413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Zástupný obsah 2">
            <a:extLst>
              <a:ext uri="{FF2B5EF4-FFF2-40B4-BE49-F238E27FC236}">
                <a16:creationId xmlns:a16="http://schemas.microsoft.com/office/drawing/2014/main" xmlns="" id="{C2F543B5-7A31-4254-965A-6D2B1AC1A5F0}"/>
              </a:ext>
            </a:extLst>
          </p:cNvPr>
          <p:cNvSpPr>
            <a:spLocks noGrp="1"/>
          </p:cNvSpPr>
          <p:nvPr>
            <p:ph idx="1"/>
          </p:nvPr>
        </p:nvSpPr>
        <p:spPr>
          <a:xfrm>
            <a:off x="971654" y="1799772"/>
            <a:ext cx="10678479" cy="5058228"/>
          </a:xfrm>
        </p:spPr>
        <p:txBody>
          <a:bodyPr>
            <a:normAutofit/>
          </a:bodyPr>
          <a:lstStyle/>
          <a:p>
            <a:pPr marL="0" indent="0">
              <a:buNone/>
            </a:pPr>
            <a:r>
              <a:rPr lang="cs-CZ" sz="2400" dirty="0"/>
              <a:t>Dělení přirozených čísel je nejnáročnější operací. Jeho vyvození je třeba věnovat patřičnou pozornost, neboť konkrétní podíl a : b můžeme modelovat na základě úloh dvojího typu:</a:t>
            </a:r>
          </a:p>
          <a:p>
            <a:r>
              <a:rPr lang="cs-CZ" sz="2400" dirty="0"/>
              <a:t>Úlohu </a:t>
            </a:r>
            <a:r>
              <a:rPr lang="cs-CZ" sz="2400" b="1" dirty="0"/>
              <a:t>12 : 6 </a:t>
            </a:r>
            <a:r>
              <a:rPr lang="cs-CZ" sz="2400" dirty="0"/>
              <a:t>můžeme chápat jako „</a:t>
            </a:r>
            <a:r>
              <a:rPr lang="cs-CZ" sz="2400" i="1" dirty="0"/>
              <a:t>12 rozděl na 6 částí</a:t>
            </a:r>
            <a:r>
              <a:rPr lang="cs-CZ" sz="2400" dirty="0"/>
              <a:t>“ (podílem je pak počet prvků každé z částí)</a:t>
            </a:r>
          </a:p>
          <a:p>
            <a:r>
              <a:rPr lang="cs-CZ" sz="2400" dirty="0"/>
              <a:t>Úlohu </a:t>
            </a:r>
            <a:r>
              <a:rPr lang="cs-CZ" sz="2400" b="1" dirty="0"/>
              <a:t>12 : 6 </a:t>
            </a:r>
            <a:r>
              <a:rPr lang="cs-CZ" sz="2400" dirty="0"/>
              <a:t>můžeme chápat jako „</a:t>
            </a:r>
            <a:r>
              <a:rPr lang="cs-CZ" sz="2400" i="1" dirty="0"/>
              <a:t>12 rozděl po šesti</a:t>
            </a:r>
            <a:r>
              <a:rPr lang="cs-CZ" sz="2400" dirty="0"/>
              <a:t>“ (podílem je pak počet částí)</a:t>
            </a:r>
          </a:p>
          <a:p>
            <a:pPr marL="0" indent="0">
              <a:buNone/>
            </a:pPr>
            <a:r>
              <a:rPr lang="cs-CZ" sz="2400" dirty="0"/>
              <a:t>Ke každému příkladu násobení můžeme definovat dva příklady dělení: </a:t>
            </a:r>
          </a:p>
          <a:p>
            <a:pPr marL="0" indent="0">
              <a:buNone/>
            </a:pPr>
            <a:r>
              <a:rPr lang="cs-CZ" sz="2400" dirty="0"/>
              <a:t>	3 . 6 = 18, pak 		18 : 3 = 6,     18 : 6 = 3.</a:t>
            </a:r>
          </a:p>
          <a:p>
            <a:pPr marL="0" indent="0">
              <a:buNone/>
            </a:pPr>
            <a:r>
              <a:rPr lang="cs-CZ" sz="2400" dirty="0"/>
              <a:t>Oba tyto příklady dělení je třeba názorně vyvodit, aby děti pochopily podstatu operace dělení a uměly ji využít v praktických úlohách.</a:t>
            </a:r>
          </a:p>
          <a:p>
            <a:pPr marL="0" indent="0">
              <a:buNone/>
            </a:pPr>
            <a:r>
              <a:rPr lang="cs-CZ" sz="2400" dirty="0"/>
              <a:t>Ve spoji </a:t>
            </a:r>
            <a:r>
              <a:rPr lang="cs-CZ" sz="2400" b="1" dirty="0"/>
              <a:t>18 : 6 </a:t>
            </a:r>
            <a:r>
              <a:rPr lang="cs-CZ" sz="2400" dirty="0"/>
              <a:t>děti častěji vidí úlohu „</a:t>
            </a:r>
            <a:r>
              <a:rPr lang="cs-CZ" sz="2400" i="1" dirty="0"/>
              <a:t>Rozděl 18 předmětů na 6 částí, kolik je  v každé části předmětů</a:t>
            </a:r>
            <a:r>
              <a:rPr lang="cs-CZ" sz="2400" dirty="0"/>
              <a:t>?“ než dělení po šesti.</a:t>
            </a:r>
          </a:p>
          <a:p>
            <a:pPr marL="0" indent="0">
              <a:buNone/>
            </a:pPr>
            <a:endParaRPr lang="cs-CZ" sz="2400" dirty="0"/>
          </a:p>
          <a:p>
            <a:endParaRPr lang="cs-CZ" sz="2400" dirty="0"/>
          </a:p>
          <a:p>
            <a:endParaRPr lang="cs-CZ" sz="2400"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571500" indent="-571500">
              <a:buAutoNum type="romanUcParenR"/>
            </a:pPr>
            <a:endParaRPr lang="cs-CZ" dirty="0"/>
          </a:p>
        </p:txBody>
      </p:sp>
      <p:sp>
        <p:nvSpPr>
          <p:cNvPr id="6" name="Nadpis 1">
            <a:extLst>
              <a:ext uri="{FF2B5EF4-FFF2-40B4-BE49-F238E27FC236}">
                <a16:creationId xmlns:a16="http://schemas.microsoft.com/office/drawing/2014/main" xmlns="" id="{068848BE-3E67-44A7-A6F8-5ECBF3E4E42C}"/>
              </a:ext>
            </a:extLst>
          </p:cNvPr>
          <p:cNvSpPr txBox="1">
            <a:spLocks/>
          </p:cNvSpPr>
          <p:nvPr/>
        </p:nvSpPr>
        <p:spPr>
          <a:xfrm>
            <a:off x="1764100" y="386896"/>
            <a:ext cx="9423189" cy="1188720"/>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800"/>
              </a:spcAft>
            </a:pPr>
            <a:r>
              <a:rPr lang="cs-CZ" sz="3700" b="1" dirty="0">
                <a:latin typeface="Times New Roman" panose="02020603050405020304" pitchFamily="18" charset="0"/>
                <a:cs typeface="Times New Roman" panose="02020603050405020304" pitchFamily="18" charset="0"/>
              </a:rPr>
              <a:t>Dělení přirozených čísel</a:t>
            </a:r>
          </a:p>
          <a:p>
            <a:pPr>
              <a:lnSpc>
                <a:spcPct val="100000"/>
              </a:lnSpc>
              <a:spcAft>
                <a:spcPts val="800"/>
              </a:spcAft>
            </a:pPr>
            <a:r>
              <a:rPr lang="cs-CZ" sz="3600" b="1" dirty="0">
                <a:latin typeface="Times New Roman" panose="02020603050405020304" pitchFamily="18" charset="0"/>
                <a:cs typeface="Times New Roman" panose="02020603050405020304" pitchFamily="18" charset="0"/>
              </a:rPr>
              <a:t>Dělení zpaměti v oboru násobilek</a:t>
            </a:r>
          </a:p>
        </p:txBody>
      </p:sp>
    </p:spTree>
    <p:extLst>
      <p:ext uri="{BB962C8B-B14F-4D97-AF65-F5344CB8AC3E}">
        <p14:creationId xmlns:p14="http://schemas.microsoft.com/office/powerpoint/2010/main" val="643759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Zástupný obsah 2">
            <a:extLst>
              <a:ext uri="{FF2B5EF4-FFF2-40B4-BE49-F238E27FC236}">
                <a16:creationId xmlns:a16="http://schemas.microsoft.com/office/drawing/2014/main" xmlns="" id="{C2F543B5-7A31-4254-965A-6D2B1AC1A5F0}"/>
              </a:ext>
            </a:extLst>
          </p:cNvPr>
          <p:cNvSpPr>
            <a:spLocks noGrp="1"/>
          </p:cNvSpPr>
          <p:nvPr>
            <p:ph idx="1"/>
          </p:nvPr>
        </p:nvSpPr>
        <p:spPr>
          <a:xfrm>
            <a:off x="971654" y="1799772"/>
            <a:ext cx="11220346" cy="5058228"/>
          </a:xfrm>
        </p:spPr>
        <p:txBody>
          <a:bodyPr>
            <a:normAutofit/>
          </a:bodyPr>
          <a:lstStyle/>
          <a:p>
            <a:pPr marL="0" indent="0">
              <a:buNone/>
            </a:pPr>
            <a:r>
              <a:rPr lang="cs-CZ" sz="2400" dirty="0"/>
              <a:t>10.  Najdi nejkratší cestu z místa A do místa B.</a:t>
            </a:r>
          </a:p>
          <a:p>
            <a:pPr marL="0" indent="0">
              <a:buNone/>
            </a:pPr>
            <a:endParaRPr lang="cs-CZ" sz="2400"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571500" indent="-571500">
              <a:buAutoNum type="romanUcParenR"/>
            </a:pPr>
            <a:endParaRPr lang="cs-CZ" dirty="0"/>
          </a:p>
        </p:txBody>
      </p:sp>
      <p:sp>
        <p:nvSpPr>
          <p:cNvPr id="6" name="Nadpis 1">
            <a:extLst>
              <a:ext uri="{FF2B5EF4-FFF2-40B4-BE49-F238E27FC236}">
                <a16:creationId xmlns:a16="http://schemas.microsoft.com/office/drawing/2014/main" xmlns="" id="{068848BE-3E67-44A7-A6F8-5ECBF3E4E42C}"/>
              </a:ext>
            </a:extLst>
          </p:cNvPr>
          <p:cNvSpPr txBox="1">
            <a:spLocks/>
          </p:cNvSpPr>
          <p:nvPr/>
        </p:nvSpPr>
        <p:spPr>
          <a:xfrm>
            <a:off x="1764100" y="386896"/>
            <a:ext cx="9423189" cy="118872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800"/>
              </a:spcAft>
            </a:pPr>
            <a:r>
              <a:rPr lang="cs-CZ" sz="3700" b="1" dirty="0">
                <a:latin typeface="Times New Roman" panose="02020603050405020304" pitchFamily="18" charset="0"/>
                <a:cs typeface="Times New Roman" panose="02020603050405020304" pitchFamily="18" charset="0"/>
              </a:rPr>
              <a:t>Náměty na hry a činnosti procvičující numeraci a všechny operace</a:t>
            </a:r>
            <a:endParaRPr lang="cs-CZ" sz="3600" b="1" dirty="0">
              <a:latin typeface="Times New Roman" panose="02020603050405020304" pitchFamily="18" charset="0"/>
              <a:cs typeface="Times New Roman" panose="02020603050405020304" pitchFamily="18" charset="0"/>
            </a:endParaRPr>
          </a:p>
        </p:txBody>
      </p:sp>
      <p:pic>
        <p:nvPicPr>
          <p:cNvPr id="4" name="Obrázek 3" descr="Obsah obrázku text&#10;&#10;Popis byl vytvořen automaticky">
            <a:extLst>
              <a:ext uri="{FF2B5EF4-FFF2-40B4-BE49-F238E27FC236}">
                <a16:creationId xmlns:a16="http://schemas.microsoft.com/office/drawing/2014/main" xmlns="" id="{E364CBD5-B417-4DE4-9BEC-145ED9560D90}"/>
              </a:ext>
            </a:extLst>
          </p:cNvPr>
          <p:cNvPicPr>
            <a:picLocks noChangeAspect="1"/>
          </p:cNvPicPr>
          <p:nvPr/>
        </p:nvPicPr>
        <p:blipFill rotWithShape="1">
          <a:blip r:embed="rId2">
            <a:extLst>
              <a:ext uri="{28A0092B-C50C-407E-A947-70E740481C1C}">
                <a14:useLocalDpi xmlns:a14="http://schemas.microsoft.com/office/drawing/2010/main" val="0"/>
              </a:ext>
            </a:extLst>
          </a:blip>
          <a:srcRect l="29662" t="13160" r="15760" b="68538"/>
          <a:stretch/>
        </p:blipFill>
        <p:spPr>
          <a:xfrm>
            <a:off x="2573867" y="2889955"/>
            <a:ext cx="6310489" cy="2991556"/>
          </a:xfrm>
          <a:prstGeom prst="rect">
            <a:avLst/>
          </a:prstGeom>
        </p:spPr>
      </p:pic>
    </p:spTree>
    <p:extLst>
      <p:ext uri="{BB962C8B-B14F-4D97-AF65-F5344CB8AC3E}">
        <p14:creationId xmlns:p14="http://schemas.microsoft.com/office/powerpoint/2010/main" val="17223327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Zástupný obsah 2">
            <a:extLst>
              <a:ext uri="{FF2B5EF4-FFF2-40B4-BE49-F238E27FC236}">
                <a16:creationId xmlns:a16="http://schemas.microsoft.com/office/drawing/2014/main" xmlns="" id="{C2F543B5-7A31-4254-965A-6D2B1AC1A5F0}"/>
              </a:ext>
            </a:extLst>
          </p:cNvPr>
          <p:cNvSpPr>
            <a:spLocks noGrp="1"/>
          </p:cNvSpPr>
          <p:nvPr>
            <p:ph idx="1"/>
          </p:nvPr>
        </p:nvSpPr>
        <p:spPr>
          <a:xfrm>
            <a:off x="971654" y="1799772"/>
            <a:ext cx="11220346" cy="5058228"/>
          </a:xfrm>
        </p:spPr>
        <p:txBody>
          <a:bodyPr>
            <a:normAutofit/>
          </a:bodyPr>
          <a:lstStyle/>
          <a:p>
            <a:pPr marL="0" indent="0">
              <a:buNone/>
            </a:pPr>
            <a:r>
              <a:rPr lang="cs-CZ" sz="2400" dirty="0"/>
              <a:t>K úspěšné práci dítěte s jednotkami je důležité:</a:t>
            </a:r>
          </a:p>
          <a:p>
            <a:pPr marL="457200" indent="-457200">
              <a:buAutoNum type="arabicPeriod"/>
            </a:pPr>
            <a:r>
              <a:rPr lang="cs-CZ" sz="2400" dirty="0"/>
              <a:t>Správná představa dětí o jednotkách měr, která se vytváří na měřidlech</a:t>
            </a:r>
          </a:p>
          <a:p>
            <a:pPr marL="457200" indent="-457200">
              <a:buAutoNum type="arabicPeriod"/>
            </a:pPr>
            <a:r>
              <a:rPr lang="cs-CZ" sz="2400" dirty="0"/>
              <a:t>Děti by měly vycházet z konkrétních manipulativních činností, tj. měření předmětů (ve škole i doma)</a:t>
            </a:r>
          </a:p>
          <a:p>
            <a:pPr marL="457200" indent="-457200">
              <a:buAutoNum type="arabicPeriod"/>
            </a:pPr>
            <a:r>
              <a:rPr lang="cs-CZ" sz="2400" dirty="0"/>
              <a:t>Procvičování odhadů</a:t>
            </a:r>
          </a:p>
          <a:p>
            <a:pPr marL="457200" indent="-457200">
              <a:buAutoNum type="arabicPeriod"/>
            </a:pPr>
            <a:r>
              <a:rPr lang="cs-CZ" sz="2400" dirty="0"/>
              <a:t>Na základě předchozích bodů 1 – 3 se převádí jednotky</a:t>
            </a:r>
          </a:p>
          <a:p>
            <a:pPr marL="457200" indent="-457200">
              <a:buAutoNum type="arabicPeriod"/>
            </a:pPr>
            <a:r>
              <a:rPr lang="cs-CZ" sz="2400" dirty="0"/>
              <a:t>Každé dítě má svůj mechanismus, jak jednotky převádí:</a:t>
            </a:r>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571500" indent="-571500">
              <a:buAutoNum type="romanUcParenR"/>
            </a:pPr>
            <a:endParaRPr lang="cs-CZ" dirty="0"/>
          </a:p>
        </p:txBody>
      </p:sp>
      <p:sp>
        <p:nvSpPr>
          <p:cNvPr id="6" name="Nadpis 1">
            <a:extLst>
              <a:ext uri="{FF2B5EF4-FFF2-40B4-BE49-F238E27FC236}">
                <a16:creationId xmlns:a16="http://schemas.microsoft.com/office/drawing/2014/main" xmlns="" id="{068848BE-3E67-44A7-A6F8-5ECBF3E4E42C}"/>
              </a:ext>
            </a:extLst>
          </p:cNvPr>
          <p:cNvSpPr txBox="1">
            <a:spLocks/>
          </p:cNvSpPr>
          <p:nvPr/>
        </p:nvSpPr>
        <p:spPr>
          <a:xfrm>
            <a:off x="1764100" y="386896"/>
            <a:ext cx="9423189" cy="118872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800"/>
              </a:spcAft>
            </a:pPr>
            <a:r>
              <a:rPr lang="cs-CZ" sz="3700" b="1" dirty="0">
                <a:latin typeface="Times New Roman" panose="02020603050405020304" pitchFamily="18" charset="0"/>
                <a:cs typeface="Times New Roman" panose="02020603050405020304" pitchFamily="18" charset="0"/>
              </a:rPr>
              <a:t>Počítání s jednotkami</a:t>
            </a:r>
            <a:endParaRPr lang="cs-CZ"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12432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Zástupný obsah 2">
            <a:extLst>
              <a:ext uri="{FF2B5EF4-FFF2-40B4-BE49-F238E27FC236}">
                <a16:creationId xmlns:a16="http://schemas.microsoft.com/office/drawing/2014/main" xmlns="" id="{C2F543B5-7A31-4254-965A-6D2B1AC1A5F0}"/>
              </a:ext>
            </a:extLst>
          </p:cNvPr>
          <p:cNvSpPr>
            <a:spLocks noGrp="1"/>
          </p:cNvSpPr>
          <p:nvPr>
            <p:ph idx="1"/>
          </p:nvPr>
        </p:nvSpPr>
        <p:spPr>
          <a:xfrm>
            <a:off x="971654" y="1799772"/>
            <a:ext cx="11220346" cy="5058228"/>
          </a:xfrm>
        </p:spPr>
        <p:txBody>
          <a:bodyPr>
            <a:normAutofit/>
          </a:bodyPr>
          <a:lstStyle/>
          <a:p>
            <a:pPr marL="0" indent="0">
              <a:buNone/>
            </a:pPr>
            <a:r>
              <a:rPr lang="cs-CZ" sz="2400" dirty="0"/>
              <a:t>5. Každé dítě má svůj mechanismus, jak jednotky převádí:</a:t>
            </a:r>
          </a:p>
          <a:p>
            <a:pPr marL="0" indent="0">
              <a:buNone/>
            </a:pPr>
            <a:r>
              <a:rPr lang="cs-CZ" sz="2400" dirty="0"/>
              <a:t>a) Některé děti jsou schopné naučit se převodní vztahy a odvodit z nich další, např.</a:t>
            </a:r>
          </a:p>
          <a:p>
            <a:pPr marL="0" indent="0">
              <a:buNone/>
            </a:pPr>
            <a:r>
              <a:rPr lang="cs-CZ" dirty="0"/>
              <a:t>1 m = 10 dm					1 m = 100 cm</a:t>
            </a:r>
          </a:p>
          <a:p>
            <a:pPr marL="0" indent="0">
              <a:buNone/>
            </a:pPr>
            <a:r>
              <a:rPr lang="cs-CZ" dirty="0"/>
              <a:t>	1 dm = 10 cm			1 m = 1000 mm</a:t>
            </a:r>
          </a:p>
          <a:p>
            <a:pPr marL="0" indent="0">
              <a:buNone/>
            </a:pPr>
            <a:r>
              <a:rPr lang="cs-CZ" dirty="0"/>
              <a:t>		1 cm = 10 mm</a:t>
            </a:r>
          </a:p>
          <a:p>
            <a:pPr marL="0" indent="0">
              <a:buNone/>
            </a:pPr>
            <a:r>
              <a:rPr lang="cs-CZ" dirty="0"/>
              <a:t>1 km = 1000 m</a:t>
            </a:r>
          </a:p>
          <a:p>
            <a:pPr marL="0" indent="0">
              <a:buNone/>
            </a:pPr>
            <a:r>
              <a:rPr lang="cs-CZ" dirty="0"/>
              <a:t>--------------------------------------------------------------------------------------</a:t>
            </a:r>
          </a:p>
          <a:p>
            <a:pPr marL="0" indent="0">
              <a:buNone/>
            </a:pPr>
            <a:r>
              <a:rPr lang="cs-CZ" dirty="0"/>
              <a:t>1 den = 24 hod</a:t>
            </a:r>
          </a:p>
          <a:p>
            <a:pPr marL="0" indent="0">
              <a:buNone/>
            </a:pPr>
            <a:r>
              <a:rPr lang="cs-CZ" dirty="0"/>
              <a:t>	1 hod = 60 min</a:t>
            </a:r>
          </a:p>
          <a:p>
            <a:pPr marL="0" indent="0">
              <a:buNone/>
            </a:pPr>
            <a:r>
              <a:rPr lang="cs-CZ" dirty="0"/>
              <a:t>		1 min = 60 s			1 hod = 3600 s</a:t>
            </a:r>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571500" indent="-571500">
              <a:buAutoNum type="romanUcParenR"/>
            </a:pPr>
            <a:endParaRPr lang="cs-CZ" dirty="0"/>
          </a:p>
        </p:txBody>
      </p:sp>
      <p:sp>
        <p:nvSpPr>
          <p:cNvPr id="6" name="Nadpis 1">
            <a:extLst>
              <a:ext uri="{FF2B5EF4-FFF2-40B4-BE49-F238E27FC236}">
                <a16:creationId xmlns:a16="http://schemas.microsoft.com/office/drawing/2014/main" xmlns="" id="{068848BE-3E67-44A7-A6F8-5ECBF3E4E42C}"/>
              </a:ext>
            </a:extLst>
          </p:cNvPr>
          <p:cNvSpPr txBox="1">
            <a:spLocks/>
          </p:cNvSpPr>
          <p:nvPr/>
        </p:nvSpPr>
        <p:spPr>
          <a:xfrm>
            <a:off x="1764100" y="386896"/>
            <a:ext cx="9423189" cy="118872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800"/>
              </a:spcAft>
            </a:pPr>
            <a:r>
              <a:rPr lang="cs-CZ" sz="3700" b="1" dirty="0">
                <a:latin typeface="Times New Roman" panose="02020603050405020304" pitchFamily="18" charset="0"/>
                <a:cs typeface="Times New Roman" panose="02020603050405020304" pitchFamily="18" charset="0"/>
              </a:rPr>
              <a:t>Počítání s jednotkami</a:t>
            </a:r>
            <a:endParaRPr lang="cs-CZ"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63104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Zástupný obsah 2">
            <a:extLst>
              <a:ext uri="{FF2B5EF4-FFF2-40B4-BE49-F238E27FC236}">
                <a16:creationId xmlns:a16="http://schemas.microsoft.com/office/drawing/2014/main" xmlns="" id="{C2F543B5-7A31-4254-965A-6D2B1AC1A5F0}"/>
              </a:ext>
            </a:extLst>
          </p:cNvPr>
          <p:cNvSpPr>
            <a:spLocks noGrp="1"/>
          </p:cNvSpPr>
          <p:nvPr>
            <p:ph idx="1"/>
          </p:nvPr>
        </p:nvSpPr>
        <p:spPr>
          <a:xfrm>
            <a:off x="971654" y="1799772"/>
            <a:ext cx="11220346" cy="5058228"/>
          </a:xfrm>
        </p:spPr>
        <p:txBody>
          <a:bodyPr>
            <a:normAutofit/>
          </a:bodyPr>
          <a:lstStyle/>
          <a:p>
            <a:pPr marL="0" indent="0">
              <a:buNone/>
            </a:pPr>
            <a:r>
              <a:rPr lang="cs-CZ" sz="2400" dirty="0"/>
              <a:t>5. Každé dítě má svůj mechanismus, jak jednotky převádí:</a:t>
            </a:r>
          </a:p>
          <a:p>
            <a:pPr marL="0" indent="0">
              <a:buNone/>
            </a:pPr>
            <a:r>
              <a:rPr lang="cs-CZ" sz="2400" dirty="0"/>
              <a:t>b) Někomu vyhovují schémata typu:</a:t>
            </a: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571500" indent="-571500">
              <a:buAutoNum type="romanUcParenR"/>
            </a:pPr>
            <a:endParaRPr lang="cs-CZ" dirty="0"/>
          </a:p>
        </p:txBody>
      </p:sp>
      <p:sp>
        <p:nvSpPr>
          <p:cNvPr id="6" name="Nadpis 1">
            <a:extLst>
              <a:ext uri="{FF2B5EF4-FFF2-40B4-BE49-F238E27FC236}">
                <a16:creationId xmlns:a16="http://schemas.microsoft.com/office/drawing/2014/main" xmlns="" id="{068848BE-3E67-44A7-A6F8-5ECBF3E4E42C}"/>
              </a:ext>
            </a:extLst>
          </p:cNvPr>
          <p:cNvSpPr txBox="1">
            <a:spLocks/>
          </p:cNvSpPr>
          <p:nvPr/>
        </p:nvSpPr>
        <p:spPr>
          <a:xfrm>
            <a:off x="1764100" y="386896"/>
            <a:ext cx="9423189" cy="118872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800"/>
              </a:spcAft>
            </a:pPr>
            <a:r>
              <a:rPr lang="cs-CZ" sz="3700" b="1" dirty="0">
                <a:latin typeface="Times New Roman" panose="02020603050405020304" pitchFamily="18" charset="0"/>
                <a:cs typeface="Times New Roman" panose="02020603050405020304" pitchFamily="18" charset="0"/>
              </a:rPr>
              <a:t>Počítání s jednotkami</a:t>
            </a:r>
            <a:endParaRPr lang="cs-CZ" sz="3600" b="1" dirty="0">
              <a:latin typeface="Times New Roman" panose="02020603050405020304" pitchFamily="18" charset="0"/>
              <a:cs typeface="Times New Roman" panose="02020603050405020304" pitchFamily="18" charset="0"/>
            </a:endParaRPr>
          </a:p>
        </p:txBody>
      </p:sp>
      <p:pic>
        <p:nvPicPr>
          <p:cNvPr id="4" name="Obrázek 3" descr="Obsah obrázku text, bílá tabule&#10;&#10;Popis byl vytvořen automaticky">
            <a:extLst>
              <a:ext uri="{FF2B5EF4-FFF2-40B4-BE49-F238E27FC236}">
                <a16:creationId xmlns:a16="http://schemas.microsoft.com/office/drawing/2014/main" xmlns="" id="{884284B6-E9E2-46A7-A255-3257C284B22B}"/>
              </a:ext>
            </a:extLst>
          </p:cNvPr>
          <p:cNvPicPr>
            <a:picLocks noChangeAspect="1"/>
          </p:cNvPicPr>
          <p:nvPr/>
        </p:nvPicPr>
        <p:blipFill rotWithShape="1">
          <a:blip r:embed="rId2">
            <a:extLst>
              <a:ext uri="{28A0092B-C50C-407E-A947-70E740481C1C}">
                <a14:useLocalDpi xmlns:a14="http://schemas.microsoft.com/office/drawing/2010/main" val="0"/>
              </a:ext>
            </a:extLst>
          </a:blip>
          <a:srcRect l="21711" t="31039" r="20905" b="44820"/>
          <a:stretch/>
        </p:blipFill>
        <p:spPr>
          <a:xfrm>
            <a:off x="3108960" y="3031004"/>
            <a:ext cx="5583936" cy="3321028"/>
          </a:xfrm>
          <a:prstGeom prst="snip2SameRect">
            <a:avLst/>
          </a:prstGeom>
        </p:spPr>
      </p:pic>
      <mc:AlternateContent xmlns:mc="http://schemas.openxmlformats.org/markup-compatibility/2006" xmlns:p14="http://schemas.microsoft.com/office/powerpoint/2010/main">
        <mc:Choice Requires="p14">
          <p:contentPart p14:bwMode="auto" r:id="rId3">
            <p14:nvContentPartPr>
              <p14:cNvPr id="5" name="Rukopis 4">
                <a:extLst>
                  <a:ext uri="{FF2B5EF4-FFF2-40B4-BE49-F238E27FC236}">
                    <a16:creationId xmlns:a16="http://schemas.microsoft.com/office/drawing/2014/main" xmlns="" id="{D674EAF4-2CAA-4433-BA81-17C0631E0E16}"/>
                  </a:ext>
                </a:extLst>
              </p14:cNvPr>
              <p14:cNvContentPartPr/>
              <p14:nvPr/>
            </p14:nvContentPartPr>
            <p14:xfrm>
              <a:off x="3489840" y="2964240"/>
              <a:ext cx="1844640" cy="411840"/>
            </p14:xfrm>
          </p:contentPart>
        </mc:Choice>
        <mc:Fallback xmlns="">
          <p:pic>
            <p:nvPicPr>
              <p:cNvPr id="5" name="Rukopis 4">
                <a:extLst>
                  <a:ext uri="{FF2B5EF4-FFF2-40B4-BE49-F238E27FC236}">
                    <a16:creationId xmlns:a16="http://schemas.microsoft.com/office/drawing/2014/main" id="{D674EAF4-2CAA-4433-BA81-17C0631E0E16}"/>
                  </a:ext>
                </a:extLst>
              </p:cNvPr>
              <p:cNvPicPr/>
              <p:nvPr/>
            </p:nvPicPr>
            <p:blipFill>
              <a:blip r:embed="rId4"/>
              <a:stretch>
                <a:fillRect/>
              </a:stretch>
            </p:blipFill>
            <p:spPr>
              <a:xfrm>
                <a:off x="3480480" y="2954880"/>
                <a:ext cx="1863360" cy="430560"/>
              </a:xfrm>
              <a:prstGeom prst="rect">
                <a:avLst/>
              </a:prstGeom>
            </p:spPr>
          </p:pic>
        </mc:Fallback>
      </mc:AlternateContent>
    </p:spTree>
    <p:extLst>
      <p:ext uri="{BB962C8B-B14F-4D97-AF65-F5344CB8AC3E}">
        <p14:creationId xmlns:p14="http://schemas.microsoft.com/office/powerpoint/2010/main" val="35706425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Zástupný obsah 2">
            <a:extLst>
              <a:ext uri="{FF2B5EF4-FFF2-40B4-BE49-F238E27FC236}">
                <a16:creationId xmlns:a16="http://schemas.microsoft.com/office/drawing/2014/main" xmlns="" id="{C2F543B5-7A31-4254-965A-6D2B1AC1A5F0}"/>
              </a:ext>
            </a:extLst>
          </p:cNvPr>
          <p:cNvSpPr>
            <a:spLocks noGrp="1"/>
          </p:cNvSpPr>
          <p:nvPr>
            <p:ph idx="1"/>
          </p:nvPr>
        </p:nvSpPr>
        <p:spPr>
          <a:xfrm>
            <a:off x="971654" y="1799772"/>
            <a:ext cx="11220346" cy="5058228"/>
          </a:xfrm>
        </p:spPr>
        <p:txBody>
          <a:bodyPr>
            <a:normAutofit/>
          </a:bodyPr>
          <a:lstStyle/>
          <a:p>
            <a:pPr marL="0" indent="0">
              <a:buNone/>
            </a:pPr>
            <a:r>
              <a:rPr lang="cs-CZ" sz="2400" dirty="0"/>
              <a:t>5. Každé dítě má svůj mechanismus, jak jednotky převádí:</a:t>
            </a:r>
          </a:p>
          <a:p>
            <a:pPr marL="0" indent="0">
              <a:buNone/>
            </a:pPr>
            <a:r>
              <a:rPr lang="cs-CZ" sz="2400" dirty="0"/>
              <a:t>c) Některé děti si snadněji zapamatují tabulky využívající přímé úměrnosti:</a:t>
            </a: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571500" indent="-571500">
              <a:buAutoNum type="romanUcParenR"/>
            </a:pPr>
            <a:endParaRPr lang="cs-CZ" dirty="0"/>
          </a:p>
        </p:txBody>
      </p:sp>
      <p:sp>
        <p:nvSpPr>
          <p:cNvPr id="6" name="Nadpis 1">
            <a:extLst>
              <a:ext uri="{FF2B5EF4-FFF2-40B4-BE49-F238E27FC236}">
                <a16:creationId xmlns:a16="http://schemas.microsoft.com/office/drawing/2014/main" xmlns="" id="{068848BE-3E67-44A7-A6F8-5ECBF3E4E42C}"/>
              </a:ext>
            </a:extLst>
          </p:cNvPr>
          <p:cNvSpPr txBox="1">
            <a:spLocks/>
          </p:cNvSpPr>
          <p:nvPr/>
        </p:nvSpPr>
        <p:spPr>
          <a:xfrm>
            <a:off x="1764100" y="386896"/>
            <a:ext cx="9423189" cy="118872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800"/>
              </a:spcAft>
            </a:pPr>
            <a:r>
              <a:rPr lang="cs-CZ" sz="3700" b="1" dirty="0">
                <a:latin typeface="Times New Roman" panose="02020603050405020304" pitchFamily="18" charset="0"/>
                <a:cs typeface="Times New Roman" panose="02020603050405020304" pitchFamily="18" charset="0"/>
              </a:rPr>
              <a:t>Počítání s jednotkami</a:t>
            </a:r>
            <a:endParaRPr lang="cs-CZ" sz="3600" b="1" dirty="0">
              <a:latin typeface="Times New Roman" panose="02020603050405020304" pitchFamily="18" charset="0"/>
              <a:cs typeface="Times New Roman" panose="02020603050405020304" pitchFamily="18" charset="0"/>
            </a:endParaRPr>
          </a:p>
        </p:txBody>
      </p:sp>
      <p:graphicFrame>
        <p:nvGraphicFramePr>
          <p:cNvPr id="7" name="Tabulka 7">
            <a:extLst>
              <a:ext uri="{FF2B5EF4-FFF2-40B4-BE49-F238E27FC236}">
                <a16:creationId xmlns:a16="http://schemas.microsoft.com/office/drawing/2014/main" xmlns="" id="{D088B871-F6B1-4EE3-ADA2-543EE62D40D6}"/>
              </a:ext>
            </a:extLst>
          </p:cNvPr>
          <p:cNvGraphicFramePr>
            <a:graphicFrameLocks noGrp="1"/>
          </p:cNvGraphicFramePr>
          <p:nvPr>
            <p:extLst>
              <p:ext uri="{D42A27DB-BD31-4B8C-83A1-F6EECF244321}">
                <p14:modId xmlns:p14="http://schemas.microsoft.com/office/powerpoint/2010/main" val="4224813732"/>
              </p:ext>
            </p:extLst>
          </p:nvPr>
        </p:nvGraphicFramePr>
        <p:xfrm>
          <a:off x="882050" y="3620950"/>
          <a:ext cx="10401629" cy="1570519"/>
        </p:xfrm>
        <a:graphic>
          <a:graphicData uri="http://schemas.openxmlformats.org/drawingml/2006/table">
            <a:tbl>
              <a:tblPr firstRow="1" bandRow="1">
                <a:tableStyleId>{5940675A-B579-460E-94D1-54222C63F5DA}</a:tableStyleId>
              </a:tblPr>
              <a:tblGrid>
                <a:gridCol w="1122035">
                  <a:extLst>
                    <a:ext uri="{9D8B030D-6E8A-4147-A177-3AD203B41FA5}">
                      <a16:colId xmlns:a16="http://schemas.microsoft.com/office/drawing/2014/main" xmlns="" val="2580705863"/>
                    </a:ext>
                  </a:extLst>
                </a:gridCol>
                <a:gridCol w="879308">
                  <a:extLst>
                    <a:ext uri="{9D8B030D-6E8A-4147-A177-3AD203B41FA5}">
                      <a16:colId xmlns:a16="http://schemas.microsoft.com/office/drawing/2014/main" xmlns="" val="2648145382"/>
                    </a:ext>
                  </a:extLst>
                </a:gridCol>
                <a:gridCol w="914400">
                  <a:extLst>
                    <a:ext uri="{9D8B030D-6E8A-4147-A177-3AD203B41FA5}">
                      <a16:colId xmlns:a16="http://schemas.microsoft.com/office/drawing/2014/main" xmlns="" val="1793066830"/>
                    </a:ext>
                  </a:extLst>
                </a:gridCol>
                <a:gridCol w="841248">
                  <a:extLst>
                    <a:ext uri="{9D8B030D-6E8A-4147-A177-3AD203B41FA5}">
                      <a16:colId xmlns:a16="http://schemas.microsoft.com/office/drawing/2014/main" xmlns="" val="461781606"/>
                    </a:ext>
                  </a:extLst>
                </a:gridCol>
                <a:gridCol w="890016">
                  <a:extLst>
                    <a:ext uri="{9D8B030D-6E8A-4147-A177-3AD203B41FA5}">
                      <a16:colId xmlns:a16="http://schemas.microsoft.com/office/drawing/2014/main" xmlns="" val="52118992"/>
                    </a:ext>
                  </a:extLst>
                </a:gridCol>
                <a:gridCol w="877824">
                  <a:extLst>
                    <a:ext uri="{9D8B030D-6E8A-4147-A177-3AD203B41FA5}">
                      <a16:colId xmlns:a16="http://schemas.microsoft.com/office/drawing/2014/main" xmlns="" val="3535871631"/>
                    </a:ext>
                  </a:extLst>
                </a:gridCol>
                <a:gridCol w="1036320">
                  <a:extLst>
                    <a:ext uri="{9D8B030D-6E8A-4147-A177-3AD203B41FA5}">
                      <a16:colId xmlns:a16="http://schemas.microsoft.com/office/drawing/2014/main" xmlns="" val="2892213312"/>
                    </a:ext>
                  </a:extLst>
                </a:gridCol>
                <a:gridCol w="926592">
                  <a:extLst>
                    <a:ext uri="{9D8B030D-6E8A-4147-A177-3AD203B41FA5}">
                      <a16:colId xmlns:a16="http://schemas.microsoft.com/office/drawing/2014/main" xmlns="" val="578159074"/>
                    </a:ext>
                  </a:extLst>
                </a:gridCol>
                <a:gridCol w="963168">
                  <a:extLst>
                    <a:ext uri="{9D8B030D-6E8A-4147-A177-3AD203B41FA5}">
                      <a16:colId xmlns:a16="http://schemas.microsoft.com/office/drawing/2014/main" xmlns="" val="2691339199"/>
                    </a:ext>
                  </a:extLst>
                </a:gridCol>
                <a:gridCol w="890016">
                  <a:extLst>
                    <a:ext uri="{9D8B030D-6E8A-4147-A177-3AD203B41FA5}">
                      <a16:colId xmlns:a16="http://schemas.microsoft.com/office/drawing/2014/main" xmlns="" val="3054735686"/>
                    </a:ext>
                  </a:extLst>
                </a:gridCol>
                <a:gridCol w="1060702">
                  <a:extLst>
                    <a:ext uri="{9D8B030D-6E8A-4147-A177-3AD203B41FA5}">
                      <a16:colId xmlns:a16="http://schemas.microsoft.com/office/drawing/2014/main" xmlns="" val="684350172"/>
                    </a:ext>
                  </a:extLst>
                </a:gridCol>
              </a:tblGrid>
              <a:tr h="911591">
                <a:tc>
                  <a:txBody>
                    <a:bodyPr/>
                    <a:lstStyle/>
                    <a:p>
                      <a:r>
                        <a:rPr lang="cs-CZ" dirty="0"/>
                        <a:t> </a:t>
                      </a:r>
                    </a:p>
                    <a:p>
                      <a:r>
                        <a:rPr lang="cs-CZ" dirty="0"/>
                        <a:t>         m</a:t>
                      </a:r>
                    </a:p>
                  </a:txBody>
                  <a:tcPr/>
                </a:tc>
                <a:tc>
                  <a:txBody>
                    <a:bodyPr/>
                    <a:lstStyle/>
                    <a:p>
                      <a:endParaRPr lang="cs-CZ" dirty="0"/>
                    </a:p>
                    <a:p>
                      <a:r>
                        <a:rPr lang="cs-CZ" dirty="0"/>
                        <a:t>      1</a:t>
                      </a:r>
                    </a:p>
                  </a:txBody>
                  <a:tcPr/>
                </a:tc>
                <a:tc>
                  <a:txBody>
                    <a:bodyPr/>
                    <a:lstStyle/>
                    <a:p>
                      <a:endParaRPr lang="cs-CZ" dirty="0"/>
                    </a:p>
                    <a:p>
                      <a:r>
                        <a:rPr lang="cs-CZ" dirty="0"/>
                        <a:t>      2</a:t>
                      </a:r>
                    </a:p>
                  </a:txBody>
                  <a:tcPr/>
                </a:tc>
                <a:tc>
                  <a:txBody>
                    <a:bodyPr/>
                    <a:lstStyle/>
                    <a:p>
                      <a:endParaRPr lang="cs-CZ" dirty="0"/>
                    </a:p>
                    <a:p>
                      <a:r>
                        <a:rPr lang="cs-CZ" dirty="0"/>
                        <a:t>     3</a:t>
                      </a:r>
                    </a:p>
                  </a:txBody>
                  <a:tcPr/>
                </a:tc>
                <a:tc>
                  <a:txBody>
                    <a:bodyPr/>
                    <a:lstStyle/>
                    <a:p>
                      <a:endParaRPr lang="cs-CZ" dirty="0"/>
                    </a:p>
                    <a:p>
                      <a:r>
                        <a:rPr lang="cs-CZ" dirty="0"/>
                        <a:t>      4</a:t>
                      </a:r>
                    </a:p>
                  </a:txBody>
                  <a:tcPr/>
                </a:tc>
                <a:tc>
                  <a:txBody>
                    <a:bodyPr/>
                    <a:lstStyle/>
                    <a:p>
                      <a:endParaRPr lang="cs-CZ" dirty="0"/>
                    </a:p>
                    <a:p>
                      <a:r>
                        <a:rPr lang="cs-CZ" dirty="0"/>
                        <a:t>      5</a:t>
                      </a:r>
                    </a:p>
                  </a:txBody>
                  <a:tcPr/>
                </a:tc>
                <a:tc>
                  <a:txBody>
                    <a:bodyPr/>
                    <a:lstStyle/>
                    <a:p>
                      <a:endParaRPr lang="cs-CZ" dirty="0"/>
                    </a:p>
                    <a:p>
                      <a:r>
                        <a:rPr lang="cs-CZ" dirty="0"/>
                        <a:t>       6</a:t>
                      </a:r>
                    </a:p>
                  </a:txBody>
                  <a:tcPr/>
                </a:tc>
                <a:tc>
                  <a:txBody>
                    <a:bodyPr/>
                    <a:lstStyle/>
                    <a:p>
                      <a:endParaRPr lang="cs-CZ" dirty="0"/>
                    </a:p>
                    <a:p>
                      <a:r>
                        <a:rPr lang="cs-CZ" dirty="0"/>
                        <a:t>      7</a:t>
                      </a:r>
                    </a:p>
                  </a:txBody>
                  <a:tcPr/>
                </a:tc>
                <a:tc>
                  <a:txBody>
                    <a:bodyPr/>
                    <a:lstStyle/>
                    <a:p>
                      <a:endParaRPr lang="cs-CZ" dirty="0"/>
                    </a:p>
                    <a:p>
                      <a:r>
                        <a:rPr lang="cs-CZ" dirty="0"/>
                        <a:t>      8</a:t>
                      </a:r>
                    </a:p>
                  </a:txBody>
                  <a:tcPr/>
                </a:tc>
                <a:tc>
                  <a:txBody>
                    <a:bodyPr/>
                    <a:lstStyle/>
                    <a:p>
                      <a:endParaRPr lang="cs-CZ" dirty="0"/>
                    </a:p>
                    <a:p>
                      <a:r>
                        <a:rPr lang="cs-CZ" dirty="0"/>
                        <a:t>     9</a:t>
                      </a:r>
                    </a:p>
                  </a:txBody>
                  <a:tcPr/>
                </a:tc>
                <a:tc>
                  <a:txBody>
                    <a:bodyPr/>
                    <a:lstStyle/>
                    <a:p>
                      <a:endParaRPr lang="cs-CZ" dirty="0"/>
                    </a:p>
                    <a:p>
                      <a:r>
                        <a:rPr lang="cs-CZ" dirty="0"/>
                        <a:t>     10</a:t>
                      </a:r>
                    </a:p>
                  </a:txBody>
                  <a:tcPr/>
                </a:tc>
                <a:extLst>
                  <a:ext uri="{0D108BD9-81ED-4DB2-BD59-A6C34878D82A}">
                    <a16:rowId xmlns:a16="http://schemas.microsoft.com/office/drawing/2014/main" xmlns="" val="3466397761"/>
                  </a:ext>
                </a:extLst>
              </a:tr>
              <a:tr h="658928">
                <a:tc>
                  <a:txBody>
                    <a:bodyPr/>
                    <a:lstStyle/>
                    <a:p>
                      <a:endParaRPr lang="cs-CZ" dirty="0"/>
                    </a:p>
                    <a:p>
                      <a:r>
                        <a:rPr lang="cs-CZ" dirty="0"/>
                        <a:t>        cm</a:t>
                      </a:r>
                    </a:p>
                  </a:txBody>
                  <a:tcPr/>
                </a:tc>
                <a:tc>
                  <a:txBody>
                    <a:bodyPr/>
                    <a:lstStyle/>
                    <a:p>
                      <a:endParaRPr lang="cs-CZ" dirty="0"/>
                    </a:p>
                    <a:p>
                      <a:r>
                        <a:rPr lang="cs-CZ" dirty="0"/>
                        <a:t>  100</a:t>
                      </a:r>
                    </a:p>
                  </a:txBody>
                  <a:tcPr/>
                </a:tc>
                <a:tc>
                  <a:txBody>
                    <a:bodyPr/>
                    <a:lstStyle/>
                    <a:p>
                      <a:endParaRPr lang="cs-CZ" dirty="0"/>
                    </a:p>
                    <a:p>
                      <a:r>
                        <a:rPr lang="cs-CZ" dirty="0"/>
                        <a:t>  200</a:t>
                      </a:r>
                    </a:p>
                  </a:txBody>
                  <a:tcPr/>
                </a:tc>
                <a:tc>
                  <a:txBody>
                    <a:bodyPr/>
                    <a:lstStyle/>
                    <a:p>
                      <a:endParaRPr lang="cs-CZ" dirty="0"/>
                    </a:p>
                    <a:p>
                      <a:r>
                        <a:rPr lang="cs-CZ" dirty="0"/>
                        <a:t>  300</a:t>
                      </a:r>
                    </a:p>
                  </a:txBody>
                  <a:tcPr/>
                </a:tc>
                <a:tc>
                  <a:txBody>
                    <a:bodyPr/>
                    <a:lstStyle/>
                    <a:p>
                      <a:endParaRPr lang="cs-CZ" dirty="0"/>
                    </a:p>
                    <a:p>
                      <a:r>
                        <a:rPr lang="cs-CZ" dirty="0"/>
                        <a:t>   400</a:t>
                      </a:r>
                    </a:p>
                  </a:txBody>
                  <a:tcPr/>
                </a:tc>
                <a:tc>
                  <a:txBody>
                    <a:bodyPr/>
                    <a:lstStyle/>
                    <a:p>
                      <a:endParaRPr lang="cs-CZ" dirty="0"/>
                    </a:p>
                    <a:p>
                      <a:r>
                        <a:rPr lang="cs-CZ" dirty="0"/>
                        <a:t>   500</a:t>
                      </a:r>
                    </a:p>
                  </a:txBody>
                  <a:tcPr/>
                </a:tc>
                <a:tc>
                  <a:txBody>
                    <a:bodyPr/>
                    <a:lstStyle/>
                    <a:p>
                      <a:endParaRPr lang="cs-CZ" dirty="0"/>
                    </a:p>
                    <a:p>
                      <a:r>
                        <a:rPr lang="cs-CZ" dirty="0"/>
                        <a:t>   600</a:t>
                      </a:r>
                    </a:p>
                  </a:txBody>
                  <a:tcPr/>
                </a:tc>
                <a:tc>
                  <a:txBody>
                    <a:bodyPr/>
                    <a:lstStyle/>
                    <a:p>
                      <a:endParaRPr lang="cs-CZ" dirty="0"/>
                    </a:p>
                    <a:p>
                      <a:r>
                        <a:rPr lang="cs-CZ" dirty="0"/>
                        <a:t>  700</a:t>
                      </a:r>
                    </a:p>
                  </a:txBody>
                  <a:tcPr/>
                </a:tc>
                <a:tc>
                  <a:txBody>
                    <a:bodyPr/>
                    <a:lstStyle/>
                    <a:p>
                      <a:endParaRPr lang="cs-CZ" dirty="0"/>
                    </a:p>
                    <a:p>
                      <a:r>
                        <a:rPr lang="cs-CZ" dirty="0"/>
                        <a:t>   800</a:t>
                      </a:r>
                    </a:p>
                  </a:txBody>
                  <a:tcPr/>
                </a:tc>
                <a:tc>
                  <a:txBody>
                    <a:bodyPr/>
                    <a:lstStyle/>
                    <a:p>
                      <a:endParaRPr lang="cs-CZ" dirty="0"/>
                    </a:p>
                    <a:p>
                      <a:r>
                        <a:rPr lang="cs-CZ" dirty="0"/>
                        <a:t>   900</a:t>
                      </a:r>
                    </a:p>
                  </a:txBody>
                  <a:tcPr/>
                </a:tc>
                <a:tc>
                  <a:txBody>
                    <a:bodyPr/>
                    <a:lstStyle/>
                    <a:p>
                      <a:endParaRPr lang="cs-CZ" dirty="0"/>
                    </a:p>
                    <a:p>
                      <a:r>
                        <a:rPr lang="cs-CZ" dirty="0"/>
                        <a:t>  1000</a:t>
                      </a:r>
                    </a:p>
                  </a:txBody>
                  <a:tcPr/>
                </a:tc>
                <a:extLst>
                  <a:ext uri="{0D108BD9-81ED-4DB2-BD59-A6C34878D82A}">
                    <a16:rowId xmlns:a16="http://schemas.microsoft.com/office/drawing/2014/main" xmlns="" val="2855159783"/>
                  </a:ext>
                </a:extLst>
              </a:tr>
            </a:tbl>
          </a:graphicData>
        </a:graphic>
      </p:graphicFrame>
    </p:spTree>
    <p:extLst>
      <p:ext uri="{BB962C8B-B14F-4D97-AF65-F5344CB8AC3E}">
        <p14:creationId xmlns:p14="http://schemas.microsoft.com/office/powerpoint/2010/main" val="338797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Zástupný obsah 2">
            <a:extLst>
              <a:ext uri="{FF2B5EF4-FFF2-40B4-BE49-F238E27FC236}">
                <a16:creationId xmlns:a16="http://schemas.microsoft.com/office/drawing/2014/main" xmlns="" id="{C2F543B5-7A31-4254-965A-6D2B1AC1A5F0}"/>
              </a:ext>
            </a:extLst>
          </p:cNvPr>
          <p:cNvSpPr>
            <a:spLocks noGrp="1"/>
          </p:cNvSpPr>
          <p:nvPr>
            <p:ph idx="1"/>
          </p:nvPr>
        </p:nvSpPr>
        <p:spPr>
          <a:xfrm>
            <a:off x="971654" y="1799772"/>
            <a:ext cx="11220346" cy="5058228"/>
          </a:xfrm>
        </p:spPr>
        <p:txBody>
          <a:bodyPr>
            <a:normAutofit/>
          </a:bodyPr>
          <a:lstStyle/>
          <a:p>
            <a:pPr marL="0" indent="0">
              <a:buNone/>
            </a:pPr>
            <a:r>
              <a:rPr lang="cs-CZ" sz="2400" dirty="0"/>
              <a:t>5. Každé dítě má svůj mechanismus, jak jednotky převádí:</a:t>
            </a:r>
          </a:p>
          <a:p>
            <a:pPr marL="0" indent="0">
              <a:buNone/>
            </a:pPr>
            <a:r>
              <a:rPr lang="cs-CZ" sz="2400" dirty="0"/>
              <a:t>d) Pro některé děti je vhodné využívat tabulku, která podporuje zvládnutí převádění jednotek na základě manipulace („mřížka k převodu jednotek měr“). Základem je mřížka, tj. pruh papíru, na kterém jsou narýsovány dvě řady shodných obdélníků nebo čtverců, v dolní části mřížky jsou napsány nuly.  </a:t>
            </a: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571500" indent="-571500">
              <a:buAutoNum type="romanUcParenR"/>
            </a:pPr>
            <a:endParaRPr lang="cs-CZ" dirty="0"/>
          </a:p>
        </p:txBody>
      </p:sp>
      <p:sp>
        <p:nvSpPr>
          <p:cNvPr id="6" name="Nadpis 1">
            <a:extLst>
              <a:ext uri="{FF2B5EF4-FFF2-40B4-BE49-F238E27FC236}">
                <a16:creationId xmlns:a16="http://schemas.microsoft.com/office/drawing/2014/main" xmlns="" id="{068848BE-3E67-44A7-A6F8-5ECBF3E4E42C}"/>
              </a:ext>
            </a:extLst>
          </p:cNvPr>
          <p:cNvSpPr txBox="1">
            <a:spLocks/>
          </p:cNvSpPr>
          <p:nvPr/>
        </p:nvSpPr>
        <p:spPr>
          <a:xfrm>
            <a:off x="1764100" y="386896"/>
            <a:ext cx="9423189" cy="118872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800"/>
              </a:spcAft>
            </a:pPr>
            <a:r>
              <a:rPr lang="cs-CZ" sz="3700" b="1" dirty="0">
                <a:latin typeface="Times New Roman" panose="02020603050405020304" pitchFamily="18" charset="0"/>
                <a:cs typeface="Times New Roman" panose="02020603050405020304" pitchFamily="18" charset="0"/>
              </a:rPr>
              <a:t>Počítání s jednotkami</a:t>
            </a:r>
            <a:endParaRPr lang="cs-CZ" sz="3600" b="1" dirty="0">
              <a:latin typeface="Times New Roman" panose="02020603050405020304" pitchFamily="18" charset="0"/>
              <a:cs typeface="Times New Roman" panose="02020603050405020304" pitchFamily="18" charset="0"/>
            </a:endParaRPr>
          </a:p>
        </p:txBody>
      </p:sp>
      <p:graphicFrame>
        <p:nvGraphicFramePr>
          <p:cNvPr id="5" name="Tabulka 6">
            <a:extLst>
              <a:ext uri="{FF2B5EF4-FFF2-40B4-BE49-F238E27FC236}">
                <a16:creationId xmlns:a16="http://schemas.microsoft.com/office/drawing/2014/main" xmlns="" id="{143EAC82-7D38-423F-A57F-32CABE05DCB9}"/>
              </a:ext>
            </a:extLst>
          </p:cNvPr>
          <p:cNvGraphicFramePr>
            <a:graphicFrameLocks noGrp="1"/>
          </p:cNvGraphicFramePr>
          <p:nvPr>
            <p:extLst>
              <p:ext uri="{D42A27DB-BD31-4B8C-83A1-F6EECF244321}">
                <p14:modId xmlns:p14="http://schemas.microsoft.com/office/powerpoint/2010/main" val="1210741073"/>
              </p:ext>
            </p:extLst>
          </p:nvPr>
        </p:nvGraphicFramePr>
        <p:xfrm>
          <a:off x="1532128" y="4145618"/>
          <a:ext cx="9367520" cy="1718734"/>
        </p:xfrm>
        <a:graphic>
          <a:graphicData uri="http://schemas.openxmlformats.org/drawingml/2006/table">
            <a:tbl>
              <a:tblPr firstRow="1" bandRow="1">
                <a:tableStyleId>{D7AC3CCA-C797-4891-BE02-D94E43425B78}</a:tableStyleId>
              </a:tblPr>
              <a:tblGrid>
                <a:gridCol w="936752">
                  <a:extLst>
                    <a:ext uri="{9D8B030D-6E8A-4147-A177-3AD203B41FA5}">
                      <a16:colId xmlns:a16="http://schemas.microsoft.com/office/drawing/2014/main" xmlns="" val="3187175994"/>
                    </a:ext>
                  </a:extLst>
                </a:gridCol>
                <a:gridCol w="936752">
                  <a:extLst>
                    <a:ext uri="{9D8B030D-6E8A-4147-A177-3AD203B41FA5}">
                      <a16:colId xmlns:a16="http://schemas.microsoft.com/office/drawing/2014/main" xmlns="" val="2126139561"/>
                    </a:ext>
                  </a:extLst>
                </a:gridCol>
                <a:gridCol w="936752">
                  <a:extLst>
                    <a:ext uri="{9D8B030D-6E8A-4147-A177-3AD203B41FA5}">
                      <a16:colId xmlns:a16="http://schemas.microsoft.com/office/drawing/2014/main" xmlns="" val="3762274198"/>
                    </a:ext>
                  </a:extLst>
                </a:gridCol>
                <a:gridCol w="936752">
                  <a:extLst>
                    <a:ext uri="{9D8B030D-6E8A-4147-A177-3AD203B41FA5}">
                      <a16:colId xmlns:a16="http://schemas.microsoft.com/office/drawing/2014/main" xmlns="" val="2759181487"/>
                    </a:ext>
                  </a:extLst>
                </a:gridCol>
                <a:gridCol w="936752">
                  <a:extLst>
                    <a:ext uri="{9D8B030D-6E8A-4147-A177-3AD203B41FA5}">
                      <a16:colId xmlns:a16="http://schemas.microsoft.com/office/drawing/2014/main" xmlns="" val="3282855197"/>
                    </a:ext>
                  </a:extLst>
                </a:gridCol>
                <a:gridCol w="936752">
                  <a:extLst>
                    <a:ext uri="{9D8B030D-6E8A-4147-A177-3AD203B41FA5}">
                      <a16:colId xmlns:a16="http://schemas.microsoft.com/office/drawing/2014/main" xmlns="" val="4127518164"/>
                    </a:ext>
                  </a:extLst>
                </a:gridCol>
                <a:gridCol w="936752">
                  <a:extLst>
                    <a:ext uri="{9D8B030D-6E8A-4147-A177-3AD203B41FA5}">
                      <a16:colId xmlns:a16="http://schemas.microsoft.com/office/drawing/2014/main" xmlns="" val="3040564497"/>
                    </a:ext>
                  </a:extLst>
                </a:gridCol>
                <a:gridCol w="936752">
                  <a:extLst>
                    <a:ext uri="{9D8B030D-6E8A-4147-A177-3AD203B41FA5}">
                      <a16:colId xmlns:a16="http://schemas.microsoft.com/office/drawing/2014/main" xmlns="" val="2242622354"/>
                    </a:ext>
                  </a:extLst>
                </a:gridCol>
                <a:gridCol w="936752">
                  <a:extLst>
                    <a:ext uri="{9D8B030D-6E8A-4147-A177-3AD203B41FA5}">
                      <a16:colId xmlns:a16="http://schemas.microsoft.com/office/drawing/2014/main" xmlns="" val="3251331093"/>
                    </a:ext>
                  </a:extLst>
                </a:gridCol>
                <a:gridCol w="936752">
                  <a:extLst>
                    <a:ext uri="{9D8B030D-6E8A-4147-A177-3AD203B41FA5}">
                      <a16:colId xmlns:a16="http://schemas.microsoft.com/office/drawing/2014/main" xmlns="" val="2044222205"/>
                    </a:ext>
                  </a:extLst>
                </a:gridCol>
              </a:tblGrid>
              <a:tr h="859367">
                <a:tc>
                  <a:txBody>
                    <a:bodyPr/>
                    <a:lstStyle/>
                    <a:p>
                      <a:endParaRPr lang="cs-CZ"/>
                    </a:p>
                  </a:txBody>
                  <a:tcPr/>
                </a:tc>
                <a:tc>
                  <a:txBody>
                    <a:bodyPr/>
                    <a:lstStyle/>
                    <a:p>
                      <a:endParaRPr lang="cs-CZ"/>
                    </a:p>
                  </a:txBody>
                  <a:tcPr/>
                </a:tc>
                <a:tc>
                  <a:txBody>
                    <a:bodyPr/>
                    <a:lstStyle/>
                    <a:p>
                      <a:endParaRPr lang="cs-CZ"/>
                    </a:p>
                  </a:txBody>
                  <a:tcPr/>
                </a:tc>
                <a:tc>
                  <a:txBody>
                    <a:bodyPr/>
                    <a:lstStyle/>
                    <a:p>
                      <a:endParaRPr lang="cs-CZ"/>
                    </a:p>
                  </a:txBody>
                  <a:tcPr/>
                </a:tc>
                <a:tc>
                  <a:txBody>
                    <a:bodyPr/>
                    <a:lstStyle/>
                    <a:p>
                      <a:endParaRPr lang="cs-CZ"/>
                    </a:p>
                  </a:txBody>
                  <a:tcPr/>
                </a:tc>
                <a:tc>
                  <a:txBody>
                    <a:bodyPr/>
                    <a:lstStyle/>
                    <a:p>
                      <a:endParaRPr lang="cs-CZ"/>
                    </a:p>
                  </a:txBody>
                  <a:tcPr/>
                </a:tc>
                <a:tc>
                  <a:txBody>
                    <a:bodyPr/>
                    <a:lstStyle/>
                    <a:p>
                      <a:endParaRPr lang="cs-CZ"/>
                    </a:p>
                  </a:txBody>
                  <a:tcPr/>
                </a:tc>
                <a:tc>
                  <a:txBody>
                    <a:bodyPr/>
                    <a:lstStyle/>
                    <a:p>
                      <a:endParaRPr lang="cs-CZ"/>
                    </a:p>
                  </a:txBody>
                  <a:tcPr/>
                </a:tc>
                <a:tc>
                  <a:txBody>
                    <a:bodyPr/>
                    <a:lstStyle/>
                    <a:p>
                      <a:endParaRPr lang="cs-CZ"/>
                    </a:p>
                  </a:txBody>
                  <a:tcPr/>
                </a:tc>
                <a:tc>
                  <a:txBody>
                    <a:bodyPr/>
                    <a:lstStyle/>
                    <a:p>
                      <a:endParaRPr lang="cs-CZ"/>
                    </a:p>
                  </a:txBody>
                  <a:tcPr/>
                </a:tc>
                <a:extLst>
                  <a:ext uri="{0D108BD9-81ED-4DB2-BD59-A6C34878D82A}">
                    <a16:rowId xmlns:a16="http://schemas.microsoft.com/office/drawing/2014/main" xmlns="" val="598397250"/>
                  </a:ext>
                </a:extLst>
              </a:tr>
              <a:tr h="859367">
                <a:tc>
                  <a:txBody>
                    <a:bodyPr/>
                    <a:lstStyle/>
                    <a:p>
                      <a:endParaRPr lang="cs-CZ" dirty="0"/>
                    </a:p>
                    <a:p>
                      <a:r>
                        <a:rPr lang="cs-CZ" dirty="0"/>
                        <a:t>     0</a:t>
                      </a:r>
                    </a:p>
                  </a:txBody>
                  <a:tcPr/>
                </a:tc>
                <a:tc>
                  <a:txBody>
                    <a:bodyPr/>
                    <a:lstStyle/>
                    <a:p>
                      <a:endParaRPr lang="cs-CZ" dirty="0"/>
                    </a:p>
                    <a:p>
                      <a:r>
                        <a:rPr lang="cs-CZ" dirty="0"/>
                        <a:t>      0</a:t>
                      </a:r>
                    </a:p>
                  </a:txBody>
                  <a:tcPr/>
                </a:tc>
                <a:tc>
                  <a:txBody>
                    <a:bodyPr/>
                    <a:lstStyle/>
                    <a:p>
                      <a:endParaRPr lang="cs-CZ" dirty="0"/>
                    </a:p>
                    <a:p>
                      <a:r>
                        <a:rPr lang="cs-CZ" dirty="0"/>
                        <a:t>      0</a:t>
                      </a:r>
                    </a:p>
                  </a:txBody>
                  <a:tcPr/>
                </a:tc>
                <a:tc>
                  <a:txBody>
                    <a:bodyPr/>
                    <a:lstStyle/>
                    <a:p>
                      <a:endParaRPr lang="cs-CZ" dirty="0"/>
                    </a:p>
                    <a:p>
                      <a:r>
                        <a:rPr lang="cs-CZ" dirty="0"/>
                        <a:t>     0</a:t>
                      </a:r>
                    </a:p>
                  </a:txBody>
                  <a:tcPr/>
                </a:tc>
                <a:tc>
                  <a:txBody>
                    <a:bodyPr/>
                    <a:lstStyle/>
                    <a:p>
                      <a:endParaRPr lang="cs-CZ" dirty="0"/>
                    </a:p>
                    <a:p>
                      <a:r>
                        <a:rPr lang="cs-CZ" dirty="0"/>
                        <a:t>     0</a:t>
                      </a:r>
                    </a:p>
                  </a:txBody>
                  <a:tcPr/>
                </a:tc>
                <a:tc>
                  <a:txBody>
                    <a:bodyPr/>
                    <a:lstStyle/>
                    <a:p>
                      <a:endParaRPr lang="cs-CZ" dirty="0"/>
                    </a:p>
                    <a:p>
                      <a:r>
                        <a:rPr lang="cs-CZ" dirty="0"/>
                        <a:t>     0</a:t>
                      </a:r>
                    </a:p>
                  </a:txBody>
                  <a:tcPr/>
                </a:tc>
                <a:tc>
                  <a:txBody>
                    <a:bodyPr/>
                    <a:lstStyle/>
                    <a:p>
                      <a:endParaRPr lang="cs-CZ" dirty="0"/>
                    </a:p>
                    <a:p>
                      <a:r>
                        <a:rPr lang="cs-CZ" dirty="0"/>
                        <a:t>      0</a:t>
                      </a:r>
                    </a:p>
                  </a:txBody>
                  <a:tcPr/>
                </a:tc>
                <a:tc>
                  <a:txBody>
                    <a:bodyPr/>
                    <a:lstStyle/>
                    <a:p>
                      <a:endParaRPr lang="cs-CZ" dirty="0"/>
                    </a:p>
                    <a:p>
                      <a:r>
                        <a:rPr lang="cs-CZ" dirty="0"/>
                        <a:t>      0</a:t>
                      </a:r>
                    </a:p>
                  </a:txBody>
                  <a:tcPr/>
                </a:tc>
                <a:tc>
                  <a:txBody>
                    <a:bodyPr/>
                    <a:lstStyle/>
                    <a:p>
                      <a:endParaRPr lang="cs-CZ" dirty="0"/>
                    </a:p>
                    <a:p>
                      <a:r>
                        <a:rPr lang="cs-CZ" dirty="0"/>
                        <a:t>      0</a:t>
                      </a:r>
                    </a:p>
                  </a:txBody>
                  <a:tcPr/>
                </a:tc>
                <a:tc>
                  <a:txBody>
                    <a:bodyPr/>
                    <a:lstStyle/>
                    <a:p>
                      <a:endParaRPr lang="cs-CZ" dirty="0"/>
                    </a:p>
                    <a:p>
                      <a:r>
                        <a:rPr lang="cs-CZ" dirty="0"/>
                        <a:t>      0</a:t>
                      </a:r>
                    </a:p>
                  </a:txBody>
                  <a:tcPr/>
                </a:tc>
                <a:extLst>
                  <a:ext uri="{0D108BD9-81ED-4DB2-BD59-A6C34878D82A}">
                    <a16:rowId xmlns:a16="http://schemas.microsoft.com/office/drawing/2014/main" xmlns="" val="3216150636"/>
                  </a:ext>
                </a:extLst>
              </a:tr>
            </a:tbl>
          </a:graphicData>
        </a:graphic>
      </p:graphicFrame>
    </p:spTree>
    <p:extLst>
      <p:ext uri="{BB962C8B-B14F-4D97-AF65-F5344CB8AC3E}">
        <p14:creationId xmlns:p14="http://schemas.microsoft.com/office/powerpoint/2010/main" val="19502765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Zástupný obsah 2">
            <a:extLst>
              <a:ext uri="{FF2B5EF4-FFF2-40B4-BE49-F238E27FC236}">
                <a16:creationId xmlns:a16="http://schemas.microsoft.com/office/drawing/2014/main" xmlns="" id="{C2F543B5-7A31-4254-965A-6D2B1AC1A5F0}"/>
              </a:ext>
            </a:extLst>
          </p:cNvPr>
          <p:cNvSpPr>
            <a:spLocks noGrp="1"/>
          </p:cNvSpPr>
          <p:nvPr>
            <p:ph idx="1"/>
          </p:nvPr>
        </p:nvSpPr>
        <p:spPr>
          <a:xfrm>
            <a:off x="971654" y="1799772"/>
            <a:ext cx="11220346" cy="5058228"/>
          </a:xfrm>
        </p:spPr>
        <p:txBody>
          <a:bodyPr>
            <a:normAutofit/>
          </a:bodyPr>
          <a:lstStyle/>
          <a:p>
            <a:pPr marL="0" indent="0">
              <a:buNone/>
            </a:pPr>
            <a:r>
              <a:rPr lang="cs-CZ" sz="2400" dirty="0"/>
              <a:t>Další příslušenství tvoří:</a:t>
            </a:r>
          </a:p>
          <a:p>
            <a:r>
              <a:rPr lang="cs-CZ" sz="2400" dirty="0"/>
              <a:t>Sada obdélníků nebo čtverců, na nichž jsou uvedeny zkratky jednotek. Vhodné je barevně rozlišit různé jednotky </a:t>
            </a:r>
          </a:p>
          <a:p>
            <a:r>
              <a:rPr lang="cs-CZ" sz="2400" dirty="0"/>
              <a:t>Sada obdélníků nebo čtverců, na nich jsou napsány číslice 1 až 9</a:t>
            </a: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571500" indent="-571500">
              <a:buAutoNum type="romanUcParenR"/>
            </a:pPr>
            <a:endParaRPr lang="cs-CZ" dirty="0"/>
          </a:p>
        </p:txBody>
      </p:sp>
      <p:sp>
        <p:nvSpPr>
          <p:cNvPr id="6" name="Nadpis 1">
            <a:extLst>
              <a:ext uri="{FF2B5EF4-FFF2-40B4-BE49-F238E27FC236}">
                <a16:creationId xmlns:a16="http://schemas.microsoft.com/office/drawing/2014/main" xmlns="" id="{068848BE-3E67-44A7-A6F8-5ECBF3E4E42C}"/>
              </a:ext>
            </a:extLst>
          </p:cNvPr>
          <p:cNvSpPr txBox="1">
            <a:spLocks/>
          </p:cNvSpPr>
          <p:nvPr/>
        </p:nvSpPr>
        <p:spPr>
          <a:xfrm>
            <a:off x="1764100" y="386896"/>
            <a:ext cx="9423189" cy="118872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800"/>
              </a:spcAft>
            </a:pPr>
            <a:r>
              <a:rPr lang="cs-CZ" sz="3700" b="1" dirty="0">
                <a:latin typeface="Times New Roman" panose="02020603050405020304" pitchFamily="18" charset="0"/>
                <a:cs typeface="Times New Roman" panose="02020603050405020304" pitchFamily="18" charset="0"/>
              </a:rPr>
              <a:t>Počítání s jednotkami</a:t>
            </a:r>
            <a:endParaRPr lang="cs-CZ" sz="3600" b="1" dirty="0">
              <a:latin typeface="Times New Roman" panose="02020603050405020304" pitchFamily="18" charset="0"/>
              <a:cs typeface="Times New Roman" panose="02020603050405020304" pitchFamily="18" charset="0"/>
            </a:endParaRPr>
          </a:p>
        </p:txBody>
      </p:sp>
      <p:pic>
        <p:nvPicPr>
          <p:cNvPr id="4" name="Obrázek 3" descr="Obsah obrázku text&#10;&#10;Popis byl vytvořen automaticky">
            <a:extLst>
              <a:ext uri="{FF2B5EF4-FFF2-40B4-BE49-F238E27FC236}">
                <a16:creationId xmlns:a16="http://schemas.microsoft.com/office/drawing/2014/main" xmlns="" id="{D26DB1C5-61A0-40E7-825D-19AB3F5218F3}"/>
              </a:ext>
            </a:extLst>
          </p:cNvPr>
          <p:cNvPicPr>
            <a:picLocks noChangeAspect="1"/>
          </p:cNvPicPr>
          <p:nvPr/>
        </p:nvPicPr>
        <p:blipFill rotWithShape="1">
          <a:blip r:embed="rId2">
            <a:extLst>
              <a:ext uri="{28A0092B-C50C-407E-A947-70E740481C1C}">
                <a14:useLocalDpi xmlns:a14="http://schemas.microsoft.com/office/drawing/2010/main" val="0"/>
              </a:ext>
            </a:extLst>
          </a:blip>
          <a:srcRect l="36527" t="52356" r="14734" b="33482"/>
          <a:stretch/>
        </p:blipFill>
        <p:spPr>
          <a:xfrm rot="10800000">
            <a:off x="2671705" y="3633216"/>
            <a:ext cx="6411335" cy="2633472"/>
          </a:xfrm>
          <a:prstGeom prst="rect">
            <a:avLst/>
          </a:prstGeom>
        </p:spPr>
      </p:pic>
    </p:spTree>
    <p:extLst>
      <p:ext uri="{BB962C8B-B14F-4D97-AF65-F5344CB8AC3E}">
        <p14:creationId xmlns:p14="http://schemas.microsoft.com/office/powerpoint/2010/main" val="29869736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Zástupný obsah 2">
            <a:extLst>
              <a:ext uri="{FF2B5EF4-FFF2-40B4-BE49-F238E27FC236}">
                <a16:creationId xmlns:a16="http://schemas.microsoft.com/office/drawing/2014/main" xmlns="" id="{C2F543B5-7A31-4254-965A-6D2B1AC1A5F0}"/>
              </a:ext>
            </a:extLst>
          </p:cNvPr>
          <p:cNvSpPr>
            <a:spLocks noGrp="1"/>
          </p:cNvSpPr>
          <p:nvPr>
            <p:ph idx="1"/>
          </p:nvPr>
        </p:nvSpPr>
        <p:spPr>
          <a:xfrm>
            <a:off x="971654" y="1799772"/>
            <a:ext cx="11220346" cy="5058228"/>
          </a:xfrm>
        </p:spPr>
        <p:txBody>
          <a:bodyPr>
            <a:normAutofit/>
          </a:bodyPr>
          <a:lstStyle/>
          <a:p>
            <a:pPr marL="0" indent="0">
              <a:buNone/>
            </a:pPr>
            <a:r>
              <a:rPr lang="cs-CZ" sz="2400" dirty="0"/>
              <a:t>Práce s mřížkou spočívá v tom, že děti umístí do horní části mřížky čtverce s jednotkami tak, aby byly splněny správné převodní vztahy, tj. desetkrát menší jednotka je umístěna na sousedním políčku vpravo, stokrát menší jednotka je umístěna přes jedno políčko, tisíckrát menší jednotka je umístěna o dvě políčka vpravo.</a:t>
            </a: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571500" indent="-571500">
              <a:buAutoNum type="romanUcParenR"/>
            </a:pPr>
            <a:endParaRPr lang="cs-CZ" dirty="0"/>
          </a:p>
        </p:txBody>
      </p:sp>
      <p:sp>
        <p:nvSpPr>
          <p:cNvPr id="6" name="Nadpis 1">
            <a:extLst>
              <a:ext uri="{FF2B5EF4-FFF2-40B4-BE49-F238E27FC236}">
                <a16:creationId xmlns:a16="http://schemas.microsoft.com/office/drawing/2014/main" xmlns="" id="{068848BE-3E67-44A7-A6F8-5ECBF3E4E42C}"/>
              </a:ext>
            </a:extLst>
          </p:cNvPr>
          <p:cNvSpPr txBox="1">
            <a:spLocks/>
          </p:cNvSpPr>
          <p:nvPr/>
        </p:nvSpPr>
        <p:spPr>
          <a:xfrm>
            <a:off x="1764100" y="386896"/>
            <a:ext cx="9423189" cy="118872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800"/>
              </a:spcAft>
            </a:pPr>
            <a:r>
              <a:rPr lang="cs-CZ" sz="3700" b="1" dirty="0">
                <a:latin typeface="Times New Roman" panose="02020603050405020304" pitchFamily="18" charset="0"/>
                <a:cs typeface="Times New Roman" panose="02020603050405020304" pitchFamily="18" charset="0"/>
              </a:rPr>
              <a:t>Počítání s jednotkami</a:t>
            </a:r>
            <a:endParaRPr lang="cs-CZ" sz="3600" b="1" dirty="0">
              <a:latin typeface="Times New Roman" panose="02020603050405020304" pitchFamily="18" charset="0"/>
              <a:cs typeface="Times New Roman" panose="02020603050405020304" pitchFamily="18" charset="0"/>
            </a:endParaRPr>
          </a:p>
        </p:txBody>
      </p:sp>
      <p:pic>
        <p:nvPicPr>
          <p:cNvPr id="4" name="Obrázek 3" descr="Obsah obrázku text&#10;&#10;Popis byl vytvořen automaticky">
            <a:extLst>
              <a:ext uri="{FF2B5EF4-FFF2-40B4-BE49-F238E27FC236}">
                <a16:creationId xmlns:a16="http://schemas.microsoft.com/office/drawing/2014/main" xmlns="" id="{420911D1-ABDD-4D3B-9D16-1C466760BE16}"/>
              </a:ext>
            </a:extLst>
          </p:cNvPr>
          <p:cNvPicPr>
            <a:picLocks noChangeAspect="1"/>
          </p:cNvPicPr>
          <p:nvPr/>
        </p:nvPicPr>
        <p:blipFill rotWithShape="1">
          <a:blip r:embed="rId2">
            <a:extLst>
              <a:ext uri="{28A0092B-C50C-407E-A947-70E740481C1C}">
                <a14:useLocalDpi xmlns:a14="http://schemas.microsoft.com/office/drawing/2010/main" val="0"/>
              </a:ext>
            </a:extLst>
          </a:blip>
          <a:srcRect l="31151" t="30490" r="10542" b="53332"/>
          <a:stretch/>
        </p:blipFill>
        <p:spPr>
          <a:xfrm rot="10800000">
            <a:off x="1951657" y="3429000"/>
            <a:ext cx="7789751" cy="3055462"/>
          </a:xfrm>
          <a:prstGeom prst="rect">
            <a:avLst/>
          </a:prstGeom>
        </p:spPr>
      </p:pic>
    </p:spTree>
    <p:extLst>
      <p:ext uri="{BB962C8B-B14F-4D97-AF65-F5344CB8AC3E}">
        <p14:creationId xmlns:p14="http://schemas.microsoft.com/office/powerpoint/2010/main" val="42033924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Zástupný obsah 2">
            <a:extLst>
              <a:ext uri="{FF2B5EF4-FFF2-40B4-BE49-F238E27FC236}">
                <a16:creationId xmlns:a16="http://schemas.microsoft.com/office/drawing/2014/main" xmlns="" id="{C2F543B5-7A31-4254-965A-6D2B1AC1A5F0}"/>
              </a:ext>
            </a:extLst>
          </p:cNvPr>
          <p:cNvSpPr>
            <a:spLocks noGrp="1"/>
          </p:cNvSpPr>
          <p:nvPr>
            <p:ph idx="1"/>
          </p:nvPr>
        </p:nvSpPr>
        <p:spPr>
          <a:xfrm>
            <a:off x="971654" y="1799772"/>
            <a:ext cx="11220346" cy="5058228"/>
          </a:xfrm>
        </p:spPr>
        <p:txBody>
          <a:bodyPr>
            <a:normAutofit/>
          </a:bodyPr>
          <a:lstStyle/>
          <a:p>
            <a:pPr marL="0" indent="0">
              <a:buNone/>
            </a:pPr>
            <a:r>
              <a:rPr lang="cs-CZ" sz="2400" dirty="0"/>
              <a:t>Do dolní části mřížky se umisťují čtverce </a:t>
            </a:r>
            <a:r>
              <a:rPr lang="cs-CZ" sz="2400"/>
              <a:t>s čísly:</a:t>
            </a: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571500" indent="-571500">
              <a:buAutoNum type="romanUcParenR"/>
            </a:pPr>
            <a:endParaRPr lang="cs-CZ" dirty="0"/>
          </a:p>
        </p:txBody>
      </p:sp>
      <p:sp>
        <p:nvSpPr>
          <p:cNvPr id="6" name="Nadpis 1">
            <a:extLst>
              <a:ext uri="{FF2B5EF4-FFF2-40B4-BE49-F238E27FC236}">
                <a16:creationId xmlns:a16="http://schemas.microsoft.com/office/drawing/2014/main" xmlns="" id="{068848BE-3E67-44A7-A6F8-5ECBF3E4E42C}"/>
              </a:ext>
            </a:extLst>
          </p:cNvPr>
          <p:cNvSpPr txBox="1">
            <a:spLocks/>
          </p:cNvSpPr>
          <p:nvPr/>
        </p:nvSpPr>
        <p:spPr>
          <a:xfrm>
            <a:off x="1764100" y="386896"/>
            <a:ext cx="9423189" cy="118872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800"/>
              </a:spcAft>
            </a:pPr>
            <a:r>
              <a:rPr lang="cs-CZ" sz="3700" b="1" dirty="0">
                <a:latin typeface="Times New Roman" panose="02020603050405020304" pitchFamily="18" charset="0"/>
                <a:cs typeface="Times New Roman" panose="02020603050405020304" pitchFamily="18" charset="0"/>
              </a:rPr>
              <a:t>Počítání s jednotkami</a:t>
            </a:r>
            <a:endParaRPr lang="cs-CZ" sz="3600" b="1" dirty="0">
              <a:latin typeface="Times New Roman" panose="02020603050405020304" pitchFamily="18" charset="0"/>
              <a:cs typeface="Times New Roman" panose="02020603050405020304" pitchFamily="18" charset="0"/>
            </a:endParaRPr>
          </a:p>
        </p:txBody>
      </p:sp>
      <p:pic>
        <p:nvPicPr>
          <p:cNvPr id="4" name="Obrázek 3" descr="Obsah obrázku text&#10;&#10;Popis byl vytvořen automaticky">
            <a:extLst>
              <a:ext uri="{FF2B5EF4-FFF2-40B4-BE49-F238E27FC236}">
                <a16:creationId xmlns:a16="http://schemas.microsoft.com/office/drawing/2014/main" xmlns="" id="{517ACF38-DE13-4672-B4B6-F428FFA1E136}"/>
              </a:ext>
            </a:extLst>
          </p:cNvPr>
          <p:cNvPicPr>
            <a:picLocks noChangeAspect="1"/>
          </p:cNvPicPr>
          <p:nvPr/>
        </p:nvPicPr>
        <p:blipFill rotWithShape="1">
          <a:blip r:embed="rId2">
            <a:extLst>
              <a:ext uri="{28A0092B-C50C-407E-A947-70E740481C1C}">
                <a14:useLocalDpi xmlns:a14="http://schemas.microsoft.com/office/drawing/2010/main" val="0"/>
              </a:ext>
            </a:extLst>
          </a:blip>
          <a:srcRect l="33265" t="16047" r="11799" b="70680"/>
          <a:stretch/>
        </p:blipFill>
        <p:spPr>
          <a:xfrm rot="10800000">
            <a:off x="2072638" y="3048000"/>
            <a:ext cx="7424930" cy="2535936"/>
          </a:xfrm>
          <a:prstGeom prst="rect">
            <a:avLst/>
          </a:prstGeom>
        </p:spPr>
      </p:pic>
    </p:spTree>
    <p:extLst>
      <p:ext uri="{BB962C8B-B14F-4D97-AF65-F5344CB8AC3E}">
        <p14:creationId xmlns:p14="http://schemas.microsoft.com/office/powerpoint/2010/main" val="35499451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Zástupný obsah 2">
            <a:extLst>
              <a:ext uri="{FF2B5EF4-FFF2-40B4-BE49-F238E27FC236}">
                <a16:creationId xmlns:a16="http://schemas.microsoft.com/office/drawing/2014/main" xmlns="" id="{C2F543B5-7A31-4254-965A-6D2B1AC1A5F0}"/>
              </a:ext>
            </a:extLst>
          </p:cNvPr>
          <p:cNvSpPr>
            <a:spLocks noGrp="1"/>
          </p:cNvSpPr>
          <p:nvPr>
            <p:ph idx="1"/>
          </p:nvPr>
        </p:nvSpPr>
        <p:spPr>
          <a:xfrm>
            <a:off x="971654" y="1799772"/>
            <a:ext cx="11220346" cy="5058228"/>
          </a:xfrm>
        </p:spPr>
        <p:txBody>
          <a:bodyPr>
            <a:normAutofit/>
          </a:bodyPr>
          <a:lstStyle/>
          <a:p>
            <a:r>
              <a:rPr lang="cs-CZ" sz="2400" b="1" dirty="0"/>
              <a:t>Dyskalkulie</a:t>
            </a:r>
            <a:r>
              <a:rPr lang="cs-CZ" sz="2400" dirty="0"/>
              <a:t> – žák podává v matematice horší výkon, než by se daly vzhledem k jeho inteligenci očekávat (žák má průměrnou až nadprůměrnou inteligenci, v ostatních předmětech podává výsledky výborné, v matematice podprůměrné)</a:t>
            </a:r>
          </a:p>
          <a:p>
            <a:pPr marL="0" indent="0">
              <a:buNone/>
            </a:pPr>
            <a:r>
              <a:rPr lang="cs-CZ" sz="2400" dirty="0"/>
              <a:t>Úspěšnost žáka je ovlivněna i ostatními specifickými poruchami učení:</a:t>
            </a:r>
          </a:p>
          <a:p>
            <a:r>
              <a:rPr lang="cs-CZ" sz="2400" b="1" dirty="0"/>
              <a:t>Dyslexie</a:t>
            </a:r>
            <a:r>
              <a:rPr lang="cs-CZ" sz="2400" dirty="0"/>
              <a:t> – porucha může postihovat rozlišování jednotlivých písmen, v matematice číslic či znaků, rychlost čtení či porozumění textu. Dítě s dyslexií má problém číst s porozuměním text zadání matematických úloh a provést přepis textu do jazyka matematiky</a:t>
            </a:r>
          </a:p>
          <a:p>
            <a:r>
              <a:rPr lang="cs-CZ" sz="2400" b="1" dirty="0"/>
              <a:t>Dysgrafie – </a:t>
            </a:r>
            <a:r>
              <a:rPr lang="cs-CZ" sz="2400" dirty="0"/>
              <a:t>porucha postihuje osvojování si jednotlivých písmen, spojení hláska-písmeno, úprava písemného projevu. V matematice má dysgrafik problémy s osvojením si jednotlivých číslic a znaků, zápis čísla pomocí čísel, chyby v matematických operacích mohou být způsobené neupraveností záp</a:t>
            </a:r>
            <a:r>
              <a:rPr lang="cs-CZ" sz="2400" b="1" dirty="0"/>
              <a:t>isu </a:t>
            </a:r>
          </a:p>
          <a:p>
            <a:endParaRPr lang="cs-CZ" sz="2400" dirty="0"/>
          </a:p>
          <a:p>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571500" indent="-571500">
              <a:buAutoNum type="romanUcParenR"/>
            </a:pPr>
            <a:endParaRPr lang="cs-CZ" dirty="0"/>
          </a:p>
        </p:txBody>
      </p:sp>
      <p:sp>
        <p:nvSpPr>
          <p:cNvPr id="6" name="Nadpis 1">
            <a:extLst>
              <a:ext uri="{FF2B5EF4-FFF2-40B4-BE49-F238E27FC236}">
                <a16:creationId xmlns:a16="http://schemas.microsoft.com/office/drawing/2014/main" xmlns="" id="{068848BE-3E67-44A7-A6F8-5ECBF3E4E42C}"/>
              </a:ext>
            </a:extLst>
          </p:cNvPr>
          <p:cNvSpPr txBox="1">
            <a:spLocks/>
          </p:cNvSpPr>
          <p:nvPr/>
        </p:nvSpPr>
        <p:spPr>
          <a:xfrm>
            <a:off x="1764100" y="386896"/>
            <a:ext cx="9423189" cy="1188720"/>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800"/>
              </a:spcAft>
            </a:pPr>
            <a:r>
              <a:rPr lang="cs-CZ" sz="3700" b="1" dirty="0">
                <a:latin typeface="Times New Roman" panose="02020603050405020304" pitchFamily="18" charset="0"/>
                <a:cs typeface="Times New Roman" panose="02020603050405020304" pitchFamily="18" charset="0"/>
              </a:rPr>
              <a:t>Příčiny malého úspěchu dětí v matematice</a:t>
            </a:r>
          </a:p>
          <a:p>
            <a:pPr>
              <a:lnSpc>
                <a:spcPct val="100000"/>
              </a:lnSpc>
              <a:spcAft>
                <a:spcPts val="800"/>
              </a:spcAft>
            </a:pPr>
            <a:r>
              <a:rPr lang="cs-CZ" sz="2900" b="1" dirty="0"/>
              <a:t>Specifické poruchy učení</a:t>
            </a:r>
          </a:p>
          <a:p>
            <a:pPr>
              <a:lnSpc>
                <a:spcPct val="100000"/>
              </a:lnSpc>
              <a:spcAft>
                <a:spcPts val="800"/>
              </a:spcAft>
            </a:pPr>
            <a:endParaRPr lang="cs-CZ"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9428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Zástupný obsah 2">
            <a:extLst>
              <a:ext uri="{FF2B5EF4-FFF2-40B4-BE49-F238E27FC236}">
                <a16:creationId xmlns:a16="http://schemas.microsoft.com/office/drawing/2014/main" xmlns="" id="{C2F543B5-7A31-4254-965A-6D2B1AC1A5F0}"/>
              </a:ext>
            </a:extLst>
          </p:cNvPr>
          <p:cNvSpPr>
            <a:spLocks noGrp="1"/>
          </p:cNvSpPr>
          <p:nvPr>
            <p:ph idx="1"/>
          </p:nvPr>
        </p:nvSpPr>
        <p:spPr>
          <a:xfrm>
            <a:off x="971654" y="1799772"/>
            <a:ext cx="10678479" cy="5058228"/>
          </a:xfrm>
        </p:spPr>
        <p:txBody>
          <a:bodyPr>
            <a:normAutofit/>
          </a:bodyPr>
          <a:lstStyle/>
          <a:p>
            <a:pPr marL="0" indent="0">
              <a:buNone/>
            </a:pPr>
            <a:endParaRPr lang="cs-CZ" sz="2400" dirty="0"/>
          </a:p>
          <a:p>
            <a:pPr marL="0" indent="0">
              <a:buNone/>
            </a:pPr>
            <a:r>
              <a:rPr lang="cs-CZ" sz="2400" i="1" dirty="0"/>
              <a:t>1. Příklad</a:t>
            </a:r>
            <a:r>
              <a:rPr lang="cs-CZ" sz="2400" dirty="0"/>
              <a:t>: Rozděl 8 sešitů mezi dvě děti tak, </a:t>
            </a:r>
          </a:p>
          <a:p>
            <a:pPr marL="0" indent="0">
              <a:buNone/>
            </a:pPr>
            <a:r>
              <a:rPr lang="cs-CZ" sz="2400" dirty="0"/>
              <a:t>aby dostaly stejně. Kolik sešitů dostane </a:t>
            </a:r>
          </a:p>
          <a:p>
            <a:pPr marL="0" indent="0">
              <a:buNone/>
            </a:pPr>
            <a:r>
              <a:rPr lang="cs-CZ" sz="2400" dirty="0"/>
              <a:t>každé dítě?</a:t>
            </a:r>
          </a:p>
          <a:p>
            <a:r>
              <a:rPr lang="cs-CZ" sz="2400" dirty="0"/>
              <a:t>Vycházíme z dramatizace</a:t>
            </a:r>
          </a:p>
          <a:p>
            <a:r>
              <a:rPr lang="cs-CZ" sz="2400" dirty="0"/>
              <a:t>Dělili jsme na dvě skupiny, podíl je počet </a:t>
            </a:r>
          </a:p>
          <a:p>
            <a:pPr marL="0" indent="0">
              <a:buNone/>
            </a:pPr>
            <a:r>
              <a:rPr lang="cs-CZ" sz="2400" dirty="0"/>
              <a:t>prvků každé ze skupin</a:t>
            </a:r>
          </a:p>
          <a:p>
            <a:pPr marL="0" indent="0">
              <a:buNone/>
            </a:pPr>
            <a:r>
              <a:rPr lang="cs-CZ" sz="2400" dirty="0"/>
              <a:t>Toto dělení označujeme: </a:t>
            </a:r>
            <a:r>
              <a:rPr lang="cs-CZ" sz="2400" b="1" dirty="0"/>
              <a:t>Dělení na stejné části</a:t>
            </a:r>
          </a:p>
          <a:p>
            <a:endParaRPr lang="cs-CZ" sz="2400"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571500" indent="-571500">
              <a:buAutoNum type="romanUcParenR"/>
            </a:pPr>
            <a:endParaRPr lang="cs-CZ" dirty="0"/>
          </a:p>
        </p:txBody>
      </p:sp>
      <p:sp>
        <p:nvSpPr>
          <p:cNvPr id="6" name="Nadpis 1">
            <a:extLst>
              <a:ext uri="{FF2B5EF4-FFF2-40B4-BE49-F238E27FC236}">
                <a16:creationId xmlns:a16="http://schemas.microsoft.com/office/drawing/2014/main" xmlns="" id="{068848BE-3E67-44A7-A6F8-5ECBF3E4E42C}"/>
              </a:ext>
            </a:extLst>
          </p:cNvPr>
          <p:cNvSpPr txBox="1">
            <a:spLocks/>
          </p:cNvSpPr>
          <p:nvPr/>
        </p:nvSpPr>
        <p:spPr>
          <a:xfrm>
            <a:off x="1764100" y="386896"/>
            <a:ext cx="9423189" cy="1188720"/>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800"/>
              </a:spcAft>
            </a:pPr>
            <a:r>
              <a:rPr lang="cs-CZ" sz="3700" b="1" dirty="0">
                <a:latin typeface="Times New Roman" panose="02020603050405020304" pitchFamily="18" charset="0"/>
                <a:cs typeface="Times New Roman" panose="02020603050405020304" pitchFamily="18" charset="0"/>
              </a:rPr>
              <a:t>Dělení přirozených čísel</a:t>
            </a:r>
          </a:p>
          <a:p>
            <a:pPr>
              <a:lnSpc>
                <a:spcPct val="100000"/>
              </a:lnSpc>
              <a:spcAft>
                <a:spcPts val="800"/>
              </a:spcAft>
            </a:pPr>
            <a:r>
              <a:rPr lang="cs-CZ" sz="3600" b="1" dirty="0">
                <a:latin typeface="Times New Roman" panose="02020603050405020304" pitchFamily="18" charset="0"/>
                <a:cs typeface="Times New Roman" panose="02020603050405020304" pitchFamily="18" charset="0"/>
              </a:rPr>
              <a:t>Dělení zpaměti v oboru násobilek</a:t>
            </a:r>
          </a:p>
        </p:txBody>
      </p:sp>
      <p:pic>
        <p:nvPicPr>
          <p:cNvPr id="4" name="Obrázek 3" descr="Obsah obrázku text&#10;&#10;Popis byl vytvořen automaticky">
            <a:extLst>
              <a:ext uri="{FF2B5EF4-FFF2-40B4-BE49-F238E27FC236}">
                <a16:creationId xmlns:a16="http://schemas.microsoft.com/office/drawing/2014/main" xmlns="" id="{4948B7BC-13A0-4F1E-83AC-EFE2123A464D}"/>
              </a:ext>
            </a:extLst>
          </p:cNvPr>
          <p:cNvPicPr>
            <a:picLocks noChangeAspect="1"/>
          </p:cNvPicPr>
          <p:nvPr/>
        </p:nvPicPr>
        <p:blipFill rotWithShape="1">
          <a:blip r:embed="rId2">
            <a:extLst>
              <a:ext uri="{28A0092B-C50C-407E-A947-70E740481C1C}">
                <a14:useLocalDpi xmlns:a14="http://schemas.microsoft.com/office/drawing/2010/main" val="0"/>
              </a:ext>
            </a:extLst>
          </a:blip>
          <a:srcRect l="3349" t="7373" r="52087" b="49664"/>
          <a:stretch/>
        </p:blipFill>
        <p:spPr>
          <a:xfrm rot="5400000">
            <a:off x="7537063" y="1395627"/>
            <a:ext cx="3647207" cy="4970763"/>
          </a:xfrm>
          <a:prstGeom prst="rect">
            <a:avLst/>
          </a:prstGeom>
        </p:spPr>
      </p:pic>
    </p:spTree>
    <p:extLst>
      <p:ext uri="{BB962C8B-B14F-4D97-AF65-F5344CB8AC3E}">
        <p14:creationId xmlns:p14="http://schemas.microsoft.com/office/powerpoint/2010/main" val="33307800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Zástupný obsah 2">
            <a:extLst>
              <a:ext uri="{FF2B5EF4-FFF2-40B4-BE49-F238E27FC236}">
                <a16:creationId xmlns:a16="http://schemas.microsoft.com/office/drawing/2014/main" xmlns="" id="{C2F543B5-7A31-4254-965A-6D2B1AC1A5F0}"/>
              </a:ext>
            </a:extLst>
          </p:cNvPr>
          <p:cNvSpPr>
            <a:spLocks noGrp="1"/>
          </p:cNvSpPr>
          <p:nvPr>
            <p:ph idx="1"/>
          </p:nvPr>
        </p:nvSpPr>
        <p:spPr>
          <a:xfrm>
            <a:off x="971654" y="1799772"/>
            <a:ext cx="11220346" cy="5058228"/>
          </a:xfrm>
        </p:spPr>
        <p:txBody>
          <a:bodyPr>
            <a:normAutofit/>
          </a:bodyPr>
          <a:lstStyle/>
          <a:p>
            <a:r>
              <a:rPr lang="cs-CZ" sz="2400" b="1" dirty="0"/>
              <a:t>Poruchy koncentrace </a:t>
            </a:r>
            <a:r>
              <a:rPr lang="cs-CZ" sz="2400" dirty="0"/>
              <a:t>– nedostatečná koncentrace, roztěkanost, snadná unavitelnost, odbíhání od problému, dítě se nesoustředí, rozptyluje se.</a:t>
            </a:r>
          </a:p>
          <a:p>
            <a:r>
              <a:rPr lang="cs-CZ" sz="2400" b="1" dirty="0"/>
              <a:t>Poruchy pravolevé orientace – </a:t>
            </a:r>
            <a:r>
              <a:rPr lang="cs-CZ" sz="2400" dirty="0"/>
              <a:t>nevyhraněná lateralita způsobuje dětem problémy v matematice při zápisu číslic jednostranně orientovaných, víceciferných číslic, při geometrických úlohách…</a:t>
            </a:r>
          </a:p>
          <a:p>
            <a:r>
              <a:rPr lang="cs-CZ" sz="2400" b="1" dirty="0"/>
              <a:t>Poruchy prostorové orientace  </a:t>
            </a:r>
            <a:r>
              <a:rPr lang="cs-CZ" sz="2400" dirty="0"/>
              <a:t>- problémy se vztahy „nad“, „pod“, „nahoře“, „dole“, „vpředu“, „vzadu“, „před“, „za“,… v prostoru i v rovině, čtení geometrických obrázků</a:t>
            </a:r>
          </a:p>
          <a:p>
            <a:r>
              <a:rPr lang="cs-CZ" sz="2400" b="1" dirty="0"/>
              <a:t>Poruchy časové orientace </a:t>
            </a:r>
            <a:r>
              <a:rPr lang="cs-CZ" sz="2400" dirty="0"/>
              <a:t>– problémy činí pochopení jednotek času a jejich převody, pochopení kruhového ciferníku, čtení časových údajů zapsaných digitálně</a:t>
            </a:r>
          </a:p>
          <a:p>
            <a:r>
              <a:rPr lang="cs-CZ" sz="2400" b="1" dirty="0"/>
              <a:t>Poruchy sluchového vnímání </a:t>
            </a:r>
            <a:r>
              <a:rPr lang="cs-CZ" sz="2400" dirty="0"/>
              <a:t>– dítě nemá poruchu sluchu, slyší dobře, ale nevnímá, co se řeklo. Často se dotazuje, co bylo vysloveno, potřebuje situaci zopakovat</a:t>
            </a:r>
          </a:p>
          <a:p>
            <a:endParaRPr lang="cs-CZ" sz="2400" dirty="0"/>
          </a:p>
          <a:p>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571500" indent="-571500">
              <a:buAutoNum type="romanUcParenR"/>
            </a:pPr>
            <a:endParaRPr lang="cs-CZ" dirty="0"/>
          </a:p>
        </p:txBody>
      </p:sp>
      <p:sp>
        <p:nvSpPr>
          <p:cNvPr id="6" name="Nadpis 1">
            <a:extLst>
              <a:ext uri="{FF2B5EF4-FFF2-40B4-BE49-F238E27FC236}">
                <a16:creationId xmlns:a16="http://schemas.microsoft.com/office/drawing/2014/main" xmlns="" id="{068848BE-3E67-44A7-A6F8-5ECBF3E4E42C}"/>
              </a:ext>
            </a:extLst>
          </p:cNvPr>
          <p:cNvSpPr txBox="1">
            <a:spLocks/>
          </p:cNvSpPr>
          <p:nvPr/>
        </p:nvSpPr>
        <p:spPr>
          <a:xfrm>
            <a:off x="1764100" y="386896"/>
            <a:ext cx="9423189" cy="1188720"/>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800"/>
              </a:spcAft>
            </a:pPr>
            <a:r>
              <a:rPr lang="cs-CZ" sz="3700" b="1" dirty="0">
                <a:latin typeface="Times New Roman" panose="02020603050405020304" pitchFamily="18" charset="0"/>
                <a:cs typeface="Times New Roman" panose="02020603050405020304" pitchFamily="18" charset="0"/>
              </a:rPr>
              <a:t>Příčiny malého úspěchu dětí v matematice</a:t>
            </a:r>
          </a:p>
          <a:p>
            <a:pPr>
              <a:lnSpc>
                <a:spcPct val="100000"/>
              </a:lnSpc>
              <a:spcAft>
                <a:spcPts val="800"/>
              </a:spcAft>
            </a:pPr>
            <a:r>
              <a:rPr lang="cs-CZ" sz="2900" b="1" dirty="0"/>
              <a:t>Příčiny způsobené dalšími vlivy</a:t>
            </a:r>
          </a:p>
          <a:p>
            <a:pPr>
              <a:lnSpc>
                <a:spcPct val="100000"/>
              </a:lnSpc>
              <a:spcAft>
                <a:spcPts val="800"/>
              </a:spcAft>
            </a:pPr>
            <a:endParaRPr lang="cs-CZ"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06731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Zástupný obsah 2">
            <a:extLst>
              <a:ext uri="{FF2B5EF4-FFF2-40B4-BE49-F238E27FC236}">
                <a16:creationId xmlns:a16="http://schemas.microsoft.com/office/drawing/2014/main" xmlns="" id="{C2F543B5-7A31-4254-965A-6D2B1AC1A5F0}"/>
              </a:ext>
            </a:extLst>
          </p:cNvPr>
          <p:cNvSpPr>
            <a:spLocks noGrp="1"/>
          </p:cNvSpPr>
          <p:nvPr>
            <p:ph idx="1"/>
          </p:nvPr>
        </p:nvSpPr>
        <p:spPr>
          <a:xfrm>
            <a:off x="971654" y="1799772"/>
            <a:ext cx="11220346" cy="5058228"/>
          </a:xfrm>
        </p:spPr>
        <p:txBody>
          <a:bodyPr>
            <a:normAutofit/>
          </a:bodyPr>
          <a:lstStyle/>
          <a:p>
            <a:r>
              <a:rPr lang="cs-CZ" sz="2400" b="1" dirty="0"/>
              <a:t>Poruchy reprodukce rytmu </a:t>
            </a:r>
            <a:r>
              <a:rPr lang="cs-CZ" sz="2400" dirty="0"/>
              <a:t>– vnímání rytmu a jeho reprodukce je pro matematiku velmi důležitá – při počítání po jedné, sledování zákonitostí a závislostí,…</a:t>
            </a:r>
          </a:p>
          <a:p>
            <a:r>
              <a:rPr lang="cs-CZ" sz="2400" b="1" dirty="0"/>
              <a:t>Poruchy zrakového vnímání </a:t>
            </a:r>
            <a:r>
              <a:rPr lang="cs-CZ" sz="2400" dirty="0"/>
              <a:t>– dítě vidí dobře, ale nevnímá plně zrakově, co by vnímat mělo, není schopno rozlišit změny, orientovat se v obrázku,…</a:t>
            </a:r>
          </a:p>
          <a:p>
            <a:r>
              <a:rPr lang="cs-CZ" sz="2400" b="1" dirty="0"/>
              <a:t>Poruchy řeči </a:t>
            </a:r>
            <a:r>
              <a:rPr lang="cs-CZ" sz="2400" dirty="0"/>
              <a:t>– dítě není schopno vyjádřit myšlenky vlastními slovy</a:t>
            </a:r>
          </a:p>
          <a:p>
            <a:r>
              <a:rPr lang="cs-CZ" sz="2400" b="1" dirty="0"/>
              <a:t>Poruchy jemné a hrubé motoriky </a:t>
            </a:r>
            <a:r>
              <a:rPr lang="cs-CZ" sz="2400" dirty="0"/>
              <a:t>– projevují se při manipulativních činnostech, při vyvozování základních pojmů a operací, při zápisech čísel, zápisech algoritmů operací, při rýsování</a:t>
            </a:r>
          </a:p>
          <a:p>
            <a:r>
              <a:rPr lang="cs-CZ" sz="2400" b="1" dirty="0"/>
              <a:t>Poruchy chování </a:t>
            </a:r>
            <a:r>
              <a:rPr lang="cs-CZ" sz="2400" dirty="0"/>
              <a:t>– pokud se dětem v matematice nedaří, pak na sebe buď upozorňují nevhodným způsobem, nebo se uzavřou a přestanou komunikovat. Znovu </a:t>
            </a:r>
            <a:r>
              <a:rPr lang="cs-CZ" sz="2400" dirty="0" err="1"/>
              <a:t>návázání</a:t>
            </a:r>
            <a:r>
              <a:rPr lang="cs-CZ" sz="2400" dirty="0"/>
              <a:t> komunikace s dítětem je problematické</a:t>
            </a:r>
          </a:p>
          <a:p>
            <a:endParaRPr lang="cs-CZ" sz="2400" dirty="0"/>
          </a:p>
          <a:p>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571500" indent="-571500">
              <a:buAutoNum type="romanUcParenR"/>
            </a:pPr>
            <a:endParaRPr lang="cs-CZ" dirty="0"/>
          </a:p>
        </p:txBody>
      </p:sp>
      <p:sp>
        <p:nvSpPr>
          <p:cNvPr id="6" name="Nadpis 1">
            <a:extLst>
              <a:ext uri="{FF2B5EF4-FFF2-40B4-BE49-F238E27FC236}">
                <a16:creationId xmlns:a16="http://schemas.microsoft.com/office/drawing/2014/main" xmlns="" id="{068848BE-3E67-44A7-A6F8-5ECBF3E4E42C}"/>
              </a:ext>
            </a:extLst>
          </p:cNvPr>
          <p:cNvSpPr txBox="1">
            <a:spLocks/>
          </p:cNvSpPr>
          <p:nvPr/>
        </p:nvSpPr>
        <p:spPr>
          <a:xfrm>
            <a:off x="1764100" y="386896"/>
            <a:ext cx="9423189" cy="1188720"/>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800"/>
              </a:spcAft>
            </a:pPr>
            <a:r>
              <a:rPr lang="cs-CZ" sz="3700" b="1" dirty="0">
                <a:latin typeface="Times New Roman" panose="02020603050405020304" pitchFamily="18" charset="0"/>
                <a:cs typeface="Times New Roman" panose="02020603050405020304" pitchFamily="18" charset="0"/>
              </a:rPr>
              <a:t>Příčiny malého úspěchu dětí v matematice</a:t>
            </a:r>
          </a:p>
          <a:p>
            <a:pPr>
              <a:lnSpc>
                <a:spcPct val="100000"/>
              </a:lnSpc>
              <a:spcAft>
                <a:spcPts val="800"/>
              </a:spcAft>
            </a:pPr>
            <a:r>
              <a:rPr lang="cs-CZ" sz="2900" b="1" dirty="0"/>
              <a:t>Příčiny způsobené dalšími vlivy</a:t>
            </a:r>
          </a:p>
          <a:p>
            <a:pPr>
              <a:lnSpc>
                <a:spcPct val="100000"/>
              </a:lnSpc>
              <a:spcAft>
                <a:spcPts val="800"/>
              </a:spcAft>
            </a:pPr>
            <a:endParaRPr lang="cs-CZ"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53734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Zástupný obsah 2">
            <a:extLst>
              <a:ext uri="{FF2B5EF4-FFF2-40B4-BE49-F238E27FC236}">
                <a16:creationId xmlns:a16="http://schemas.microsoft.com/office/drawing/2014/main" xmlns="" id="{C2F543B5-7A31-4254-965A-6D2B1AC1A5F0}"/>
              </a:ext>
            </a:extLst>
          </p:cNvPr>
          <p:cNvSpPr>
            <a:spLocks noGrp="1"/>
          </p:cNvSpPr>
          <p:nvPr>
            <p:ph idx="1"/>
          </p:nvPr>
        </p:nvSpPr>
        <p:spPr>
          <a:xfrm>
            <a:off x="971654" y="1799772"/>
            <a:ext cx="11220346" cy="5058228"/>
          </a:xfrm>
        </p:spPr>
        <p:txBody>
          <a:bodyPr>
            <a:normAutofit/>
          </a:bodyPr>
          <a:lstStyle/>
          <a:p>
            <a:r>
              <a:rPr lang="cs-CZ" sz="2400" dirty="0"/>
              <a:t>Děti se nevyvíjejí stejně rychle, což se může projevit na jejich chápání matematického učiva.</a:t>
            </a:r>
          </a:p>
          <a:p>
            <a:r>
              <a:rPr lang="cs-CZ" sz="2400" dirty="0"/>
              <a:t>Nerovnoměrnost vývoje dětí, nedozrálost vzhledem k matematickému učivu je často příčinou problémů v matematice</a:t>
            </a:r>
          </a:p>
          <a:p>
            <a:r>
              <a:rPr lang="cs-CZ" sz="2400" dirty="0"/>
              <a:t>Na úspěšnost v matematice má často vliv </a:t>
            </a:r>
          </a:p>
          <a:p>
            <a:pPr lvl="1">
              <a:buFont typeface="Wingdings" panose="05000000000000000000" pitchFamily="2" charset="2"/>
              <a:buChar char="Ø"/>
            </a:pPr>
            <a:r>
              <a:rPr lang="cs-CZ" sz="2000" dirty="0"/>
              <a:t>neochota nebo neschopnost k systematické každodenní práci, kterou matematika 	vyžaduje, </a:t>
            </a:r>
          </a:p>
          <a:p>
            <a:pPr lvl="1">
              <a:buFont typeface="Wingdings" panose="05000000000000000000" pitchFamily="2" charset="2"/>
              <a:buChar char="Ø"/>
            </a:pPr>
            <a:r>
              <a:rPr lang="cs-CZ" sz="2000" dirty="0"/>
              <a:t>nepozornost, </a:t>
            </a:r>
          </a:p>
          <a:p>
            <a:pPr lvl="1">
              <a:buFont typeface="Wingdings" panose="05000000000000000000" pitchFamily="2" charset="2"/>
              <a:buChar char="Ø"/>
            </a:pPr>
            <a:r>
              <a:rPr lang="cs-CZ" sz="2000" dirty="0"/>
              <a:t>nezájem o matematiku i o učení celkově</a:t>
            </a:r>
          </a:p>
          <a:p>
            <a:pPr lvl="1">
              <a:buFont typeface="Wingdings" panose="05000000000000000000" pitchFamily="2" charset="2"/>
              <a:buChar char="Ø"/>
            </a:pPr>
            <a:r>
              <a:rPr lang="cs-CZ" sz="2000" dirty="0"/>
              <a:t>malé sebevědomí, úzkost, ztráta naděje na úspěch</a:t>
            </a:r>
          </a:p>
          <a:p>
            <a:pPr lvl="1">
              <a:buFont typeface="Wingdings" panose="05000000000000000000" pitchFamily="2" charset="2"/>
              <a:buChar char="Ø"/>
            </a:pPr>
            <a:r>
              <a:rPr lang="cs-CZ" sz="2000" dirty="0"/>
              <a:t>obavy z písemných prací, pětiminutovek, ze slovních úloh</a:t>
            </a:r>
          </a:p>
          <a:p>
            <a:endParaRPr lang="cs-CZ" sz="2400" dirty="0"/>
          </a:p>
          <a:p>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571500" indent="-571500">
              <a:buAutoNum type="romanUcParenR"/>
            </a:pPr>
            <a:endParaRPr lang="cs-CZ" dirty="0"/>
          </a:p>
        </p:txBody>
      </p:sp>
      <p:sp>
        <p:nvSpPr>
          <p:cNvPr id="6" name="Nadpis 1">
            <a:extLst>
              <a:ext uri="{FF2B5EF4-FFF2-40B4-BE49-F238E27FC236}">
                <a16:creationId xmlns:a16="http://schemas.microsoft.com/office/drawing/2014/main" xmlns="" id="{068848BE-3E67-44A7-A6F8-5ECBF3E4E42C}"/>
              </a:ext>
            </a:extLst>
          </p:cNvPr>
          <p:cNvSpPr txBox="1">
            <a:spLocks/>
          </p:cNvSpPr>
          <p:nvPr/>
        </p:nvSpPr>
        <p:spPr>
          <a:xfrm>
            <a:off x="1764100" y="386896"/>
            <a:ext cx="9423189" cy="1188720"/>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800"/>
              </a:spcAft>
            </a:pPr>
            <a:r>
              <a:rPr lang="cs-CZ" sz="3700" b="1" dirty="0">
                <a:latin typeface="Times New Roman" panose="02020603050405020304" pitchFamily="18" charset="0"/>
                <a:cs typeface="Times New Roman" panose="02020603050405020304" pitchFamily="18" charset="0"/>
              </a:rPr>
              <a:t>Příčiny malého úspěchu dětí v matematice</a:t>
            </a:r>
          </a:p>
          <a:p>
            <a:pPr>
              <a:lnSpc>
                <a:spcPct val="100000"/>
              </a:lnSpc>
              <a:spcAft>
                <a:spcPts val="800"/>
              </a:spcAft>
            </a:pPr>
            <a:r>
              <a:rPr lang="cs-CZ" sz="2900" b="1" dirty="0"/>
              <a:t>Vliv osobnostních vlastností dítěte</a:t>
            </a:r>
          </a:p>
          <a:p>
            <a:pPr>
              <a:lnSpc>
                <a:spcPct val="100000"/>
              </a:lnSpc>
              <a:spcAft>
                <a:spcPts val="800"/>
              </a:spcAft>
            </a:pPr>
            <a:endParaRPr lang="cs-CZ"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06469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Zástupný obsah 2">
            <a:extLst>
              <a:ext uri="{FF2B5EF4-FFF2-40B4-BE49-F238E27FC236}">
                <a16:creationId xmlns:a16="http://schemas.microsoft.com/office/drawing/2014/main" xmlns="" id="{C2F543B5-7A31-4254-965A-6D2B1AC1A5F0}"/>
              </a:ext>
            </a:extLst>
          </p:cNvPr>
          <p:cNvSpPr>
            <a:spLocks noGrp="1"/>
          </p:cNvSpPr>
          <p:nvPr>
            <p:ph idx="1"/>
          </p:nvPr>
        </p:nvSpPr>
        <p:spPr>
          <a:xfrm>
            <a:off x="971654" y="1799772"/>
            <a:ext cx="11220346" cy="5058228"/>
          </a:xfrm>
        </p:spPr>
        <p:txBody>
          <a:bodyPr>
            <a:normAutofit/>
          </a:bodyPr>
          <a:lstStyle/>
          <a:p>
            <a:r>
              <a:rPr lang="cs-CZ" sz="2400" dirty="0"/>
              <a:t>Rozhodujícím činitelem ve vyučovacím procesu je učitel</a:t>
            </a:r>
          </a:p>
          <a:p>
            <a:r>
              <a:rPr lang="cs-CZ" sz="2400" dirty="0"/>
              <a:t>Pro práci s  dětmi se specifickými poruchami učení by měl mít mnoho vlastností, které dětem výuku matematiky usnadní:</a:t>
            </a:r>
          </a:p>
          <a:p>
            <a:pPr marL="0" indent="0">
              <a:buNone/>
            </a:pPr>
            <a:endParaRPr lang="cs-CZ" sz="2400" dirty="0"/>
          </a:p>
          <a:p>
            <a:pPr lvl="1">
              <a:buFont typeface="Wingdings" panose="05000000000000000000" pitchFamily="2" charset="2"/>
              <a:buChar char="Ø"/>
            </a:pPr>
            <a:r>
              <a:rPr lang="cs-CZ" sz="2000" dirty="0"/>
              <a:t>Vysoké odborné matematické znalosti</a:t>
            </a:r>
          </a:p>
          <a:p>
            <a:pPr lvl="1">
              <a:buFont typeface="Wingdings" panose="05000000000000000000" pitchFamily="2" charset="2"/>
              <a:buChar char="Ø"/>
            </a:pPr>
            <a:r>
              <a:rPr lang="cs-CZ" sz="2000" dirty="0"/>
              <a:t>Dobré znalosti v oblasti pedagogické, psychologické</a:t>
            </a:r>
          </a:p>
          <a:p>
            <a:pPr lvl="1">
              <a:buFont typeface="Wingdings" panose="05000000000000000000" pitchFamily="2" charset="2"/>
              <a:buChar char="Ø"/>
            </a:pPr>
            <a:r>
              <a:rPr lang="cs-CZ" sz="2000" dirty="0"/>
              <a:t>Vztah učitele k dětem: empatie, trpělivost, spravedlnost, vlídné jednání</a:t>
            </a:r>
          </a:p>
          <a:p>
            <a:pPr marL="0" indent="0">
              <a:buNone/>
            </a:pPr>
            <a:endParaRPr lang="cs-CZ" sz="2400" dirty="0"/>
          </a:p>
          <a:p>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571500" indent="-571500">
              <a:buAutoNum type="romanUcParenR"/>
            </a:pPr>
            <a:endParaRPr lang="cs-CZ" dirty="0"/>
          </a:p>
        </p:txBody>
      </p:sp>
      <p:sp>
        <p:nvSpPr>
          <p:cNvPr id="6" name="Nadpis 1">
            <a:extLst>
              <a:ext uri="{FF2B5EF4-FFF2-40B4-BE49-F238E27FC236}">
                <a16:creationId xmlns:a16="http://schemas.microsoft.com/office/drawing/2014/main" xmlns="" id="{068848BE-3E67-44A7-A6F8-5ECBF3E4E42C}"/>
              </a:ext>
            </a:extLst>
          </p:cNvPr>
          <p:cNvSpPr txBox="1">
            <a:spLocks/>
          </p:cNvSpPr>
          <p:nvPr/>
        </p:nvSpPr>
        <p:spPr>
          <a:xfrm>
            <a:off x="1764100" y="386896"/>
            <a:ext cx="9423189" cy="1188720"/>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800"/>
              </a:spcAft>
            </a:pPr>
            <a:r>
              <a:rPr lang="cs-CZ" sz="3700" b="1" dirty="0">
                <a:latin typeface="Times New Roman" panose="02020603050405020304" pitchFamily="18" charset="0"/>
                <a:cs typeface="Times New Roman" panose="02020603050405020304" pitchFamily="18" charset="0"/>
              </a:rPr>
              <a:t>Příčiny malého úspěchu dětí v matematice</a:t>
            </a:r>
          </a:p>
          <a:p>
            <a:pPr>
              <a:lnSpc>
                <a:spcPct val="100000"/>
              </a:lnSpc>
              <a:spcAft>
                <a:spcPts val="800"/>
              </a:spcAft>
            </a:pPr>
            <a:r>
              <a:rPr lang="cs-CZ" sz="2900" b="1" dirty="0"/>
              <a:t>Vliv osobnosti učitele</a:t>
            </a:r>
          </a:p>
          <a:p>
            <a:pPr>
              <a:lnSpc>
                <a:spcPct val="100000"/>
              </a:lnSpc>
              <a:spcAft>
                <a:spcPts val="800"/>
              </a:spcAft>
            </a:pPr>
            <a:endParaRPr lang="cs-CZ"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73297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Zástupný obsah 2">
            <a:extLst>
              <a:ext uri="{FF2B5EF4-FFF2-40B4-BE49-F238E27FC236}">
                <a16:creationId xmlns:a16="http://schemas.microsoft.com/office/drawing/2014/main" xmlns="" id="{C2F543B5-7A31-4254-965A-6D2B1AC1A5F0}"/>
              </a:ext>
            </a:extLst>
          </p:cNvPr>
          <p:cNvSpPr>
            <a:spLocks noGrp="1"/>
          </p:cNvSpPr>
          <p:nvPr>
            <p:ph idx="1"/>
          </p:nvPr>
        </p:nvSpPr>
        <p:spPr>
          <a:xfrm>
            <a:off x="971654" y="1799772"/>
            <a:ext cx="11220346" cy="5058228"/>
          </a:xfrm>
        </p:spPr>
        <p:txBody>
          <a:bodyPr>
            <a:normAutofit/>
          </a:bodyPr>
          <a:lstStyle/>
          <a:p>
            <a:pPr marL="0" indent="0">
              <a:buNone/>
            </a:pPr>
            <a:r>
              <a:rPr lang="cs-CZ" sz="2400" dirty="0"/>
              <a:t>Setkáváme se s různými skupinami rodičů:</a:t>
            </a:r>
          </a:p>
          <a:p>
            <a:r>
              <a:rPr lang="cs-CZ" sz="2400" dirty="0"/>
              <a:t>Rodiče mají pro své dítě plné pochopení, spolupracují s PPP i s učitelem matematiky a snaží se dítěti pomoci vzhledem k jeho handicapu. </a:t>
            </a:r>
          </a:p>
          <a:p>
            <a:r>
              <a:rPr lang="cs-CZ" sz="2400" dirty="0"/>
              <a:t>Ambiciózní rodiče, nepřiměřeně ctižádostiví, nejsou schopni smířit se s tím, že dítě má problémy v matematice. Tito rodiče dítě odmítají, nebo zaujímají trpitelské stanovisko nebo dítě přetěžují neustálým doučováním a nepřiměřenými nároky</a:t>
            </a:r>
          </a:p>
          <a:p>
            <a:r>
              <a:rPr lang="cs-CZ" sz="2400" dirty="0"/>
              <a:t>Rodiče se s dítětem pravidelně připravují na školní výuku, ale nedopřejí mu samostatnost v práci, neustále jej vedou, co a jak má dělat a dítě je pak ve škole neúspěšné</a:t>
            </a:r>
          </a:p>
          <a:p>
            <a:r>
              <a:rPr lang="cs-CZ" sz="2400" dirty="0"/>
              <a:t>Rodiče, co děti za neúspěchy trestají</a:t>
            </a:r>
          </a:p>
          <a:p>
            <a:r>
              <a:rPr lang="cs-CZ" sz="2400" dirty="0"/>
              <a:t>Rodiče, kteří za každou cenu dítěti pomáhají, vymýšlejí nejrůznější postupy a didaktická zjednodušení, která se však v budoucnu v dalším učivu projeví jako chybná a způsobí další problémy</a:t>
            </a:r>
          </a:p>
          <a:p>
            <a:endParaRPr lang="cs-CZ" sz="2400" dirty="0"/>
          </a:p>
          <a:p>
            <a:pPr marL="0" indent="0">
              <a:buNone/>
            </a:pPr>
            <a:endParaRPr lang="cs-CZ" sz="2400" dirty="0"/>
          </a:p>
          <a:p>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571500" indent="-571500">
              <a:buAutoNum type="romanUcParenR"/>
            </a:pPr>
            <a:endParaRPr lang="cs-CZ" dirty="0"/>
          </a:p>
        </p:txBody>
      </p:sp>
      <p:sp>
        <p:nvSpPr>
          <p:cNvPr id="6" name="Nadpis 1">
            <a:extLst>
              <a:ext uri="{FF2B5EF4-FFF2-40B4-BE49-F238E27FC236}">
                <a16:creationId xmlns:a16="http://schemas.microsoft.com/office/drawing/2014/main" xmlns="" id="{068848BE-3E67-44A7-A6F8-5ECBF3E4E42C}"/>
              </a:ext>
            </a:extLst>
          </p:cNvPr>
          <p:cNvSpPr txBox="1">
            <a:spLocks/>
          </p:cNvSpPr>
          <p:nvPr/>
        </p:nvSpPr>
        <p:spPr>
          <a:xfrm>
            <a:off x="1764100" y="386896"/>
            <a:ext cx="9423189" cy="1188720"/>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800"/>
              </a:spcAft>
            </a:pPr>
            <a:r>
              <a:rPr lang="cs-CZ" sz="3700" b="1" dirty="0">
                <a:latin typeface="Times New Roman" panose="02020603050405020304" pitchFamily="18" charset="0"/>
                <a:cs typeface="Times New Roman" panose="02020603050405020304" pitchFamily="18" charset="0"/>
              </a:rPr>
              <a:t>Příčiny malého úspěchu dětí v matematice</a:t>
            </a:r>
          </a:p>
          <a:p>
            <a:pPr>
              <a:lnSpc>
                <a:spcPct val="100000"/>
              </a:lnSpc>
              <a:spcAft>
                <a:spcPts val="800"/>
              </a:spcAft>
            </a:pPr>
            <a:r>
              <a:rPr lang="cs-CZ" sz="2900" b="1" dirty="0"/>
              <a:t>Vliv rodinného prostředí</a:t>
            </a:r>
          </a:p>
          <a:p>
            <a:pPr>
              <a:lnSpc>
                <a:spcPct val="100000"/>
              </a:lnSpc>
              <a:spcAft>
                <a:spcPts val="800"/>
              </a:spcAft>
            </a:pPr>
            <a:endParaRPr lang="cs-CZ"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30861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Zástupný obsah 2">
            <a:extLst>
              <a:ext uri="{FF2B5EF4-FFF2-40B4-BE49-F238E27FC236}">
                <a16:creationId xmlns:a16="http://schemas.microsoft.com/office/drawing/2014/main" xmlns="" id="{C2F543B5-7A31-4254-965A-6D2B1AC1A5F0}"/>
              </a:ext>
            </a:extLst>
          </p:cNvPr>
          <p:cNvSpPr>
            <a:spLocks noGrp="1"/>
          </p:cNvSpPr>
          <p:nvPr>
            <p:ph idx="1"/>
          </p:nvPr>
        </p:nvSpPr>
        <p:spPr>
          <a:xfrm>
            <a:off x="971654" y="1799772"/>
            <a:ext cx="11220346" cy="5058228"/>
          </a:xfrm>
        </p:spPr>
        <p:txBody>
          <a:bodyPr>
            <a:normAutofit/>
          </a:bodyPr>
          <a:lstStyle/>
          <a:p>
            <a:r>
              <a:rPr lang="cs-CZ" sz="2400" dirty="0"/>
              <a:t>Rodiče se o dítě zajímají, ale rezignují na jeho problém a nechají jej bez odborné pomoci (nedá se nic dělat, my jsme na matematiku také „nebyli“)</a:t>
            </a:r>
          </a:p>
          <a:p>
            <a:r>
              <a:rPr lang="cs-CZ" sz="2400" dirty="0"/>
              <a:t>Rodiče, co nespolupracují ani s PPP, ani s učitelem a o dítě se nestarají, takže vešker práce s dítětem spočívá na učiteli</a:t>
            </a:r>
          </a:p>
          <a:p>
            <a:pPr marL="0" indent="0">
              <a:buNone/>
            </a:pPr>
            <a:endParaRPr lang="cs-CZ" sz="2400" dirty="0"/>
          </a:p>
          <a:p>
            <a:endParaRPr lang="cs-CZ" sz="2400" dirty="0"/>
          </a:p>
          <a:p>
            <a:pPr marL="0" indent="0">
              <a:buNone/>
            </a:pPr>
            <a:endParaRPr lang="cs-CZ" sz="2400" dirty="0"/>
          </a:p>
          <a:p>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571500" indent="-571500">
              <a:buAutoNum type="romanUcParenR"/>
            </a:pPr>
            <a:endParaRPr lang="cs-CZ" dirty="0"/>
          </a:p>
        </p:txBody>
      </p:sp>
      <p:sp>
        <p:nvSpPr>
          <p:cNvPr id="6" name="Nadpis 1">
            <a:extLst>
              <a:ext uri="{FF2B5EF4-FFF2-40B4-BE49-F238E27FC236}">
                <a16:creationId xmlns:a16="http://schemas.microsoft.com/office/drawing/2014/main" xmlns="" id="{068848BE-3E67-44A7-A6F8-5ECBF3E4E42C}"/>
              </a:ext>
            </a:extLst>
          </p:cNvPr>
          <p:cNvSpPr txBox="1">
            <a:spLocks/>
          </p:cNvSpPr>
          <p:nvPr/>
        </p:nvSpPr>
        <p:spPr>
          <a:xfrm>
            <a:off x="1764100" y="386896"/>
            <a:ext cx="9423189" cy="1188720"/>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800"/>
              </a:spcAft>
            </a:pPr>
            <a:r>
              <a:rPr lang="cs-CZ" sz="3700" b="1" dirty="0">
                <a:latin typeface="Times New Roman" panose="02020603050405020304" pitchFamily="18" charset="0"/>
                <a:cs typeface="Times New Roman" panose="02020603050405020304" pitchFamily="18" charset="0"/>
              </a:rPr>
              <a:t>Příčiny malého úspěchu dětí v matematice</a:t>
            </a:r>
          </a:p>
          <a:p>
            <a:pPr>
              <a:lnSpc>
                <a:spcPct val="100000"/>
              </a:lnSpc>
              <a:spcAft>
                <a:spcPts val="800"/>
              </a:spcAft>
            </a:pPr>
            <a:r>
              <a:rPr lang="cs-CZ" sz="2900" b="1" dirty="0"/>
              <a:t>Vliv rodinného prostředí</a:t>
            </a:r>
          </a:p>
          <a:p>
            <a:pPr>
              <a:lnSpc>
                <a:spcPct val="100000"/>
              </a:lnSpc>
              <a:spcAft>
                <a:spcPts val="800"/>
              </a:spcAft>
            </a:pPr>
            <a:endParaRPr lang="cs-CZ"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61951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Zástupný obsah 2">
            <a:extLst>
              <a:ext uri="{FF2B5EF4-FFF2-40B4-BE49-F238E27FC236}">
                <a16:creationId xmlns:a16="http://schemas.microsoft.com/office/drawing/2014/main" xmlns="" id="{C2F543B5-7A31-4254-965A-6D2B1AC1A5F0}"/>
              </a:ext>
            </a:extLst>
          </p:cNvPr>
          <p:cNvSpPr>
            <a:spLocks noGrp="1"/>
          </p:cNvSpPr>
          <p:nvPr>
            <p:ph idx="1"/>
          </p:nvPr>
        </p:nvSpPr>
        <p:spPr>
          <a:xfrm>
            <a:off x="971654" y="1799772"/>
            <a:ext cx="11220346" cy="5058228"/>
          </a:xfrm>
        </p:spPr>
        <p:txBody>
          <a:bodyPr>
            <a:normAutofit/>
          </a:bodyPr>
          <a:lstStyle/>
          <a:p>
            <a:pPr marL="0" indent="0">
              <a:buNone/>
            </a:pPr>
            <a:r>
              <a:rPr lang="cs-CZ" sz="2400" dirty="0"/>
              <a:t>Matematika jako předmět má proti ostatním předmětům svá specifika, mezi která patří:</a:t>
            </a:r>
          </a:p>
          <a:p>
            <a:r>
              <a:rPr lang="cs-CZ" sz="2400" dirty="0"/>
              <a:t>Vysoká abstrakce matematických pojmů – procesy abstrakce při vytváření jednotlivých pojmů (číslo, geometrický útvar) jsou pro děti s poruchami učení náročné</a:t>
            </a:r>
          </a:p>
          <a:p>
            <a:r>
              <a:rPr lang="cs-CZ" sz="2400" dirty="0"/>
              <a:t>Přísná návaznost jednotlivých částí učiva</a:t>
            </a:r>
          </a:p>
          <a:p>
            <a:r>
              <a:rPr lang="cs-CZ" sz="2400" dirty="0"/>
              <a:t>V matematice je pochopení a zvládnutí každého učiva nižší úrovně nezbytným předpokladem ke zvládnutí učiva vyšší úrovně</a:t>
            </a:r>
          </a:p>
          <a:p>
            <a:r>
              <a:rPr lang="cs-CZ" sz="2400" dirty="0"/>
              <a:t>Význam dlouhodobé/krátkodobé paměti – dítě si musí každé učivo pamatovat a navíc je využívat v dalším učivu a aplikacích</a:t>
            </a:r>
          </a:p>
          <a:p>
            <a:pPr marL="0" indent="0">
              <a:buNone/>
            </a:pPr>
            <a:endParaRPr lang="cs-CZ" sz="2400" dirty="0"/>
          </a:p>
          <a:p>
            <a:endParaRPr lang="cs-CZ" sz="2400" dirty="0"/>
          </a:p>
          <a:p>
            <a:pPr marL="0" indent="0">
              <a:buNone/>
            </a:pPr>
            <a:endParaRPr lang="cs-CZ" sz="2400" dirty="0"/>
          </a:p>
          <a:p>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571500" indent="-571500">
              <a:buAutoNum type="romanUcParenR"/>
            </a:pPr>
            <a:endParaRPr lang="cs-CZ" dirty="0"/>
          </a:p>
        </p:txBody>
      </p:sp>
      <p:sp>
        <p:nvSpPr>
          <p:cNvPr id="6" name="Nadpis 1">
            <a:extLst>
              <a:ext uri="{FF2B5EF4-FFF2-40B4-BE49-F238E27FC236}">
                <a16:creationId xmlns:a16="http://schemas.microsoft.com/office/drawing/2014/main" xmlns="" id="{068848BE-3E67-44A7-A6F8-5ECBF3E4E42C}"/>
              </a:ext>
            </a:extLst>
          </p:cNvPr>
          <p:cNvSpPr txBox="1">
            <a:spLocks/>
          </p:cNvSpPr>
          <p:nvPr/>
        </p:nvSpPr>
        <p:spPr>
          <a:xfrm>
            <a:off x="1764100" y="386896"/>
            <a:ext cx="9423189" cy="1188720"/>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800"/>
              </a:spcAft>
            </a:pPr>
            <a:r>
              <a:rPr lang="cs-CZ" sz="3700" b="1" dirty="0">
                <a:latin typeface="Times New Roman" panose="02020603050405020304" pitchFamily="18" charset="0"/>
                <a:cs typeface="Times New Roman" panose="02020603050405020304" pitchFamily="18" charset="0"/>
              </a:rPr>
              <a:t>Příčiny malého úspěchu dětí v matematice</a:t>
            </a:r>
          </a:p>
          <a:p>
            <a:pPr>
              <a:lnSpc>
                <a:spcPct val="100000"/>
              </a:lnSpc>
              <a:spcAft>
                <a:spcPts val="800"/>
              </a:spcAft>
            </a:pPr>
            <a:r>
              <a:rPr lang="cs-CZ" sz="2900" b="1" dirty="0"/>
              <a:t>Vliv obsahu učiva matematiky</a:t>
            </a:r>
          </a:p>
          <a:p>
            <a:pPr>
              <a:lnSpc>
                <a:spcPct val="100000"/>
              </a:lnSpc>
              <a:spcAft>
                <a:spcPts val="800"/>
              </a:spcAft>
            </a:pPr>
            <a:endParaRPr lang="cs-CZ"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97688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Zástupný obsah 2">
            <a:extLst>
              <a:ext uri="{FF2B5EF4-FFF2-40B4-BE49-F238E27FC236}">
                <a16:creationId xmlns:a16="http://schemas.microsoft.com/office/drawing/2014/main" xmlns="" id="{C2F543B5-7A31-4254-965A-6D2B1AC1A5F0}"/>
              </a:ext>
            </a:extLst>
          </p:cNvPr>
          <p:cNvSpPr>
            <a:spLocks noGrp="1"/>
          </p:cNvSpPr>
          <p:nvPr>
            <p:ph idx="1"/>
          </p:nvPr>
        </p:nvSpPr>
        <p:spPr>
          <a:xfrm>
            <a:off x="971654" y="1799772"/>
            <a:ext cx="11220346" cy="5058228"/>
          </a:xfrm>
        </p:spPr>
        <p:txBody>
          <a:bodyPr>
            <a:normAutofit/>
          </a:bodyPr>
          <a:lstStyle/>
          <a:p>
            <a:r>
              <a:rPr lang="cs-CZ" sz="2400" dirty="0"/>
              <a:t>Význam motivace</a:t>
            </a:r>
          </a:p>
          <a:p>
            <a:r>
              <a:rPr lang="cs-CZ" sz="2400" dirty="0"/>
              <a:t>Odhalení pravé příčiny problémů – odborné pracoviště, např. PPP</a:t>
            </a:r>
          </a:p>
          <a:p>
            <a:r>
              <a:rPr lang="cs-CZ" sz="2400" dirty="0"/>
              <a:t>Volby vhodných metod a forem práce</a:t>
            </a:r>
          </a:p>
          <a:p>
            <a:r>
              <a:rPr lang="cs-CZ" sz="2400" dirty="0"/>
              <a:t>Zvyšování nároků na samostatnost</a:t>
            </a:r>
          </a:p>
          <a:p>
            <a:r>
              <a:rPr lang="cs-CZ" sz="2400" dirty="0"/>
              <a:t>Potřeba pocitu úspěchu</a:t>
            </a:r>
          </a:p>
          <a:p>
            <a:r>
              <a:rPr lang="cs-CZ" sz="2400" dirty="0"/>
              <a:t>Kompetence dospělých, kteří s dětmi pracují</a:t>
            </a:r>
          </a:p>
          <a:p>
            <a:pPr marL="0" indent="0">
              <a:buNone/>
            </a:pPr>
            <a:endParaRPr lang="cs-CZ" sz="2400" dirty="0"/>
          </a:p>
          <a:p>
            <a:endParaRPr lang="cs-CZ" sz="2400" dirty="0"/>
          </a:p>
          <a:p>
            <a:pPr marL="0" indent="0">
              <a:buNone/>
            </a:pPr>
            <a:endParaRPr lang="cs-CZ" sz="2400" dirty="0"/>
          </a:p>
          <a:p>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571500" indent="-571500">
              <a:buAutoNum type="romanUcParenR"/>
            </a:pPr>
            <a:endParaRPr lang="cs-CZ" dirty="0"/>
          </a:p>
        </p:txBody>
      </p:sp>
      <p:sp>
        <p:nvSpPr>
          <p:cNvPr id="6" name="Nadpis 1">
            <a:extLst>
              <a:ext uri="{FF2B5EF4-FFF2-40B4-BE49-F238E27FC236}">
                <a16:creationId xmlns:a16="http://schemas.microsoft.com/office/drawing/2014/main" xmlns="" id="{068848BE-3E67-44A7-A6F8-5ECBF3E4E42C}"/>
              </a:ext>
            </a:extLst>
          </p:cNvPr>
          <p:cNvSpPr txBox="1">
            <a:spLocks/>
          </p:cNvSpPr>
          <p:nvPr/>
        </p:nvSpPr>
        <p:spPr>
          <a:xfrm>
            <a:off x="1764100" y="519289"/>
            <a:ext cx="9965056" cy="1147054"/>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800"/>
              </a:spcAft>
            </a:pPr>
            <a:r>
              <a:rPr lang="cs-CZ" sz="4300" b="1" dirty="0">
                <a:latin typeface="Times New Roman" panose="02020603050405020304" pitchFamily="18" charset="0"/>
                <a:cs typeface="Times New Roman" panose="02020603050405020304" pitchFamily="18" charset="0"/>
              </a:rPr>
              <a:t>Jak můžeme dětem s poruchami učení v matematice pomoci?</a:t>
            </a:r>
          </a:p>
          <a:p>
            <a:pPr>
              <a:lnSpc>
                <a:spcPct val="100000"/>
              </a:lnSpc>
              <a:spcAft>
                <a:spcPts val="800"/>
              </a:spcAft>
            </a:pPr>
            <a:endParaRPr lang="cs-CZ" sz="2900" b="1" dirty="0"/>
          </a:p>
          <a:p>
            <a:pPr>
              <a:lnSpc>
                <a:spcPct val="100000"/>
              </a:lnSpc>
              <a:spcAft>
                <a:spcPts val="800"/>
              </a:spcAft>
            </a:pPr>
            <a:endParaRPr lang="cs-CZ"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80373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Zástupný obsah 2">
            <a:extLst>
              <a:ext uri="{FF2B5EF4-FFF2-40B4-BE49-F238E27FC236}">
                <a16:creationId xmlns:a16="http://schemas.microsoft.com/office/drawing/2014/main" xmlns="" id="{C2F543B5-7A31-4254-965A-6D2B1AC1A5F0}"/>
              </a:ext>
            </a:extLst>
          </p:cNvPr>
          <p:cNvSpPr>
            <a:spLocks noGrp="1"/>
          </p:cNvSpPr>
          <p:nvPr>
            <p:ph idx="1"/>
          </p:nvPr>
        </p:nvSpPr>
        <p:spPr>
          <a:xfrm>
            <a:off x="971654" y="1799772"/>
            <a:ext cx="11220346" cy="5058228"/>
          </a:xfrm>
        </p:spPr>
        <p:txBody>
          <a:bodyPr>
            <a:normAutofit/>
          </a:bodyPr>
          <a:lstStyle/>
          <a:p>
            <a:r>
              <a:rPr lang="cs-CZ" sz="2400" dirty="0"/>
              <a:t>Pokuste se nejdříve zbavit dítěte obav z matematiky</a:t>
            </a:r>
          </a:p>
          <a:p>
            <a:r>
              <a:rPr lang="cs-CZ" sz="2400" dirty="0"/>
              <a:t>Zjistěte, jaká část učiva matematiky je pro dítě problematická</a:t>
            </a:r>
          </a:p>
          <a:p>
            <a:r>
              <a:rPr lang="cs-CZ" sz="2400" dirty="0"/>
              <a:t>Pokuste se identifikovat příčinu poruchy</a:t>
            </a:r>
          </a:p>
          <a:p>
            <a:r>
              <a:rPr lang="cs-CZ" sz="2400" dirty="0"/>
              <a:t>Vyberte vhodná reedukační cvičení, kterým bude dítě rozumět a osloví jej. Sledujte efektivitu a účinnost zvolených cvičení</a:t>
            </a:r>
          </a:p>
          <a:p>
            <a:r>
              <a:rPr lang="cs-CZ" sz="2400" dirty="0"/>
              <a:t>Zvažte, kdy je vhodnější nahradit pamětné počítání počítáním písemným</a:t>
            </a:r>
          </a:p>
          <a:p>
            <a:r>
              <a:rPr lang="cs-CZ" sz="2400" dirty="0"/>
              <a:t>Zvažte, kdy je vhodnější volit kompenzační pomůcky, např. kalkulačku</a:t>
            </a:r>
          </a:p>
          <a:p>
            <a:r>
              <a:rPr lang="cs-CZ" sz="2400" dirty="0"/>
              <a:t>Volte zajímavé příklady, hádanky, které </a:t>
            </a:r>
            <a:r>
              <a:rPr lang="cs-CZ" sz="2400"/>
              <a:t>dítě zaujmou</a:t>
            </a:r>
            <a:endParaRPr lang="cs-CZ" sz="2400" dirty="0"/>
          </a:p>
          <a:p>
            <a:pPr marL="0" indent="0">
              <a:buNone/>
            </a:pPr>
            <a:endParaRPr lang="cs-CZ" sz="2400" dirty="0"/>
          </a:p>
          <a:p>
            <a:endParaRPr lang="cs-CZ" sz="2400" dirty="0"/>
          </a:p>
          <a:p>
            <a:pPr marL="0" indent="0">
              <a:buNone/>
            </a:pPr>
            <a:endParaRPr lang="cs-CZ" sz="2400" dirty="0"/>
          </a:p>
          <a:p>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571500" indent="-571500">
              <a:buAutoNum type="romanUcParenR"/>
            </a:pPr>
            <a:endParaRPr lang="cs-CZ" dirty="0"/>
          </a:p>
        </p:txBody>
      </p:sp>
      <p:sp>
        <p:nvSpPr>
          <p:cNvPr id="6" name="Nadpis 1">
            <a:extLst>
              <a:ext uri="{FF2B5EF4-FFF2-40B4-BE49-F238E27FC236}">
                <a16:creationId xmlns:a16="http://schemas.microsoft.com/office/drawing/2014/main" xmlns="" id="{068848BE-3E67-44A7-A6F8-5ECBF3E4E42C}"/>
              </a:ext>
            </a:extLst>
          </p:cNvPr>
          <p:cNvSpPr txBox="1">
            <a:spLocks/>
          </p:cNvSpPr>
          <p:nvPr/>
        </p:nvSpPr>
        <p:spPr>
          <a:xfrm>
            <a:off x="1764100" y="519289"/>
            <a:ext cx="9965056" cy="114705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800"/>
              </a:spcAft>
            </a:pPr>
            <a:r>
              <a:rPr lang="cs-CZ" sz="4300" b="1" dirty="0">
                <a:latin typeface="Times New Roman" panose="02020603050405020304" pitchFamily="18" charset="0"/>
                <a:cs typeface="Times New Roman" panose="02020603050405020304" pitchFamily="18" charset="0"/>
              </a:rPr>
              <a:t>První pomoc</a:t>
            </a:r>
          </a:p>
          <a:p>
            <a:pPr>
              <a:lnSpc>
                <a:spcPct val="100000"/>
              </a:lnSpc>
              <a:spcAft>
                <a:spcPts val="800"/>
              </a:spcAft>
            </a:pPr>
            <a:endParaRPr lang="cs-CZ" sz="2900" b="1" dirty="0"/>
          </a:p>
          <a:p>
            <a:pPr>
              <a:lnSpc>
                <a:spcPct val="100000"/>
              </a:lnSpc>
              <a:spcAft>
                <a:spcPts val="800"/>
              </a:spcAft>
            </a:pPr>
            <a:endParaRPr lang="cs-CZ"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14419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Zástupný obsah 2">
            <a:extLst>
              <a:ext uri="{FF2B5EF4-FFF2-40B4-BE49-F238E27FC236}">
                <a16:creationId xmlns:a16="http://schemas.microsoft.com/office/drawing/2014/main" xmlns="" id="{C2F543B5-7A31-4254-965A-6D2B1AC1A5F0}"/>
              </a:ext>
            </a:extLst>
          </p:cNvPr>
          <p:cNvSpPr>
            <a:spLocks noGrp="1"/>
          </p:cNvSpPr>
          <p:nvPr>
            <p:ph idx="1"/>
          </p:nvPr>
        </p:nvSpPr>
        <p:spPr>
          <a:xfrm>
            <a:off x="971654" y="1799772"/>
            <a:ext cx="10678479" cy="5058228"/>
          </a:xfrm>
        </p:spPr>
        <p:txBody>
          <a:bodyPr>
            <a:normAutofit lnSpcReduction="10000"/>
          </a:bodyPr>
          <a:lstStyle/>
          <a:p>
            <a:pPr marL="514350" indent="-514350">
              <a:buAutoNum type="arabicPeriod"/>
            </a:pPr>
            <a:r>
              <a:rPr lang="cs-CZ" dirty="0"/>
              <a:t>Blažková, R., Matoušková, K., Vaňurová, M., Blažek, M. (2000). </a:t>
            </a:r>
            <a:r>
              <a:rPr lang="cs-CZ" i="1" dirty="0"/>
              <a:t>Poruchy učení v matematice a možnosti jejich nápravy</a:t>
            </a:r>
            <a:r>
              <a:rPr lang="cs-CZ" dirty="0"/>
              <a:t>. Brno: </a:t>
            </a:r>
            <a:r>
              <a:rPr lang="cs-CZ" dirty="0" err="1"/>
              <a:t>Paido</a:t>
            </a:r>
            <a:r>
              <a:rPr lang="cs-CZ" dirty="0"/>
              <a:t>.</a:t>
            </a:r>
          </a:p>
          <a:p>
            <a:pPr marL="514350" indent="-514350">
              <a:buAutoNum type="arabicPeriod"/>
            </a:pPr>
            <a:r>
              <a:rPr lang="cs-CZ" dirty="0" err="1"/>
              <a:t>Kumorovitzová</a:t>
            </a:r>
            <a:r>
              <a:rPr lang="cs-CZ" dirty="0"/>
              <a:t>, M., Novák, J. (1996). </a:t>
            </a:r>
            <a:r>
              <a:rPr lang="cs-CZ" i="1" dirty="0"/>
              <a:t>Nauč mě počítat. </a:t>
            </a:r>
            <a:r>
              <a:rPr lang="cs-CZ" dirty="0"/>
              <a:t>Praha: KPP. </a:t>
            </a:r>
          </a:p>
          <a:p>
            <a:pPr marL="514350" indent="-514350">
              <a:buAutoNum type="arabicPeriod"/>
            </a:pPr>
            <a:r>
              <a:rPr lang="cs-CZ" dirty="0" err="1"/>
              <a:t>Košč</a:t>
            </a:r>
            <a:r>
              <a:rPr lang="cs-CZ" dirty="0"/>
              <a:t>, L. (1984). </a:t>
            </a:r>
            <a:r>
              <a:rPr lang="cs-CZ" i="1" dirty="0"/>
              <a:t>Poruchy matematických schopností</a:t>
            </a:r>
            <a:r>
              <a:rPr lang="cs-CZ" dirty="0"/>
              <a:t>. Hradec Králové: KPP.</a:t>
            </a:r>
          </a:p>
          <a:p>
            <a:pPr marL="514350" indent="-514350">
              <a:buAutoNum type="arabicPeriod"/>
            </a:pPr>
            <a:r>
              <a:rPr lang="cs-CZ" dirty="0"/>
              <a:t>Blažková, R. (2013). </a:t>
            </a:r>
            <a:r>
              <a:rPr lang="cs-CZ" i="1" dirty="0"/>
              <a:t>Matematická cvičení pro </a:t>
            </a:r>
            <a:r>
              <a:rPr lang="cs-CZ" i="1" dirty="0" err="1"/>
              <a:t>dyskalkuliky</a:t>
            </a:r>
            <a:r>
              <a:rPr lang="cs-CZ" dirty="0"/>
              <a:t>. Stařeč: </a:t>
            </a:r>
            <a:r>
              <a:rPr lang="cs-CZ" dirty="0" err="1"/>
              <a:t>Infra</a:t>
            </a:r>
            <a:r>
              <a:rPr lang="cs-CZ" dirty="0"/>
              <a:t>.</a:t>
            </a:r>
          </a:p>
          <a:p>
            <a:pPr marL="514350" indent="-514350">
              <a:buAutoNum type="arabicPeriod"/>
            </a:pPr>
            <a:r>
              <a:rPr lang="cs-CZ" dirty="0" err="1"/>
              <a:t>Babtie</a:t>
            </a:r>
            <a:r>
              <a:rPr lang="cs-CZ" dirty="0"/>
              <a:t>, P., </a:t>
            </a:r>
            <a:r>
              <a:rPr lang="cs-CZ" dirty="0" err="1"/>
              <a:t>Emerson</a:t>
            </a:r>
            <a:r>
              <a:rPr lang="cs-CZ" dirty="0"/>
              <a:t>, J. (2018). </a:t>
            </a:r>
            <a:r>
              <a:rPr lang="cs-CZ" i="1" dirty="0"/>
              <a:t>Dítě s dyskalkulií</a:t>
            </a:r>
            <a:r>
              <a:rPr lang="cs-CZ" dirty="0"/>
              <a:t>. Praha: Portál.</a:t>
            </a:r>
          </a:p>
          <a:p>
            <a:pPr marL="514350" indent="-514350">
              <a:buAutoNum type="arabicPeriod"/>
            </a:pPr>
            <a:r>
              <a:rPr lang="cs-CZ" dirty="0"/>
              <a:t>Blažková, R. (2009). </a:t>
            </a:r>
            <a:r>
              <a:rPr lang="cs-CZ" i="1" dirty="0"/>
              <a:t>Dyskalkulie a další specifické poruchy v učení matematice</a:t>
            </a:r>
            <a:r>
              <a:rPr lang="cs-CZ" dirty="0"/>
              <a:t>. Brno: </a:t>
            </a:r>
            <a:r>
              <a:rPr lang="cs-CZ" dirty="0" err="1"/>
              <a:t>PdF</a:t>
            </a:r>
            <a:r>
              <a:rPr lang="cs-CZ" dirty="0"/>
              <a:t> MU.</a:t>
            </a:r>
          </a:p>
          <a:p>
            <a:pPr marL="514350" indent="-514350">
              <a:buAutoNum type="arabicPeriod"/>
            </a:pPr>
            <a:r>
              <a:rPr lang="cs-CZ" dirty="0"/>
              <a:t>Blažková, R. (2017). </a:t>
            </a:r>
            <a:r>
              <a:rPr lang="cs-CZ" i="1" dirty="0"/>
              <a:t>Didaktika matematiky se zaměřením na specifické poruchy učení</a:t>
            </a:r>
            <a:r>
              <a:rPr lang="cs-CZ" dirty="0"/>
              <a:t>. Brno: Masarykova univerzita.</a:t>
            </a:r>
          </a:p>
          <a:p>
            <a:pPr marL="514350" indent="-514350">
              <a:buAutoNum type="arabicPeriod"/>
            </a:pPr>
            <a:endParaRPr lang="cs-CZ" i="1" dirty="0"/>
          </a:p>
          <a:p>
            <a:endParaRPr lang="cs-CZ" dirty="0"/>
          </a:p>
          <a:p>
            <a:endParaRPr lang="cs-CZ" dirty="0"/>
          </a:p>
          <a:p>
            <a:endParaRPr lang="cs-CZ" dirty="0"/>
          </a:p>
          <a:p>
            <a:endParaRPr lang="cs-CZ" dirty="0"/>
          </a:p>
        </p:txBody>
      </p:sp>
      <p:sp>
        <p:nvSpPr>
          <p:cNvPr id="6" name="Nadpis 1">
            <a:extLst>
              <a:ext uri="{FF2B5EF4-FFF2-40B4-BE49-F238E27FC236}">
                <a16:creationId xmlns:a16="http://schemas.microsoft.com/office/drawing/2014/main" xmlns="" id="{068848BE-3E67-44A7-A6F8-5ECBF3E4E42C}"/>
              </a:ext>
            </a:extLst>
          </p:cNvPr>
          <p:cNvSpPr txBox="1">
            <a:spLocks/>
          </p:cNvSpPr>
          <p:nvPr/>
        </p:nvSpPr>
        <p:spPr>
          <a:xfrm>
            <a:off x="1764100" y="386896"/>
            <a:ext cx="9423189" cy="118872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800"/>
              </a:spcAft>
            </a:pPr>
            <a:r>
              <a:rPr lang="cs-CZ" sz="3600" b="1" dirty="0">
                <a:latin typeface="Times New Roman" panose="02020603050405020304" pitchFamily="18" charset="0"/>
                <a:cs typeface="Times New Roman" panose="02020603050405020304" pitchFamily="18" charset="0"/>
              </a:rPr>
              <a:t>Literatura</a:t>
            </a:r>
          </a:p>
        </p:txBody>
      </p:sp>
    </p:spTree>
    <p:extLst>
      <p:ext uri="{BB962C8B-B14F-4D97-AF65-F5344CB8AC3E}">
        <p14:creationId xmlns:p14="http://schemas.microsoft.com/office/powerpoint/2010/main" val="827688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Zástupný obsah 2">
            <a:extLst>
              <a:ext uri="{FF2B5EF4-FFF2-40B4-BE49-F238E27FC236}">
                <a16:creationId xmlns:a16="http://schemas.microsoft.com/office/drawing/2014/main" xmlns="" id="{C2F543B5-7A31-4254-965A-6D2B1AC1A5F0}"/>
              </a:ext>
            </a:extLst>
          </p:cNvPr>
          <p:cNvSpPr>
            <a:spLocks noGrp="1"/>
          </p:cNvSpPr>
          <p:nvPr>
            <p:ph idx="1"/>
          </p:nvPr>
        </p:nvSpPr>
        <p:spPr>
          <a:xfrm>
            <a:off x="971654" y="1799772"/>
            <a:ext cx="10678479" cy="5058228"/>
          </a:xfrm>
        </p:spPr>
        <p:txBody>
          <a:bodyPr>
            <a:normAutofit/>
          </a:bodyPr>
          <a:lstStyle/>
          <a:p>
            <a:pPr marL="0" indent="0">
              <a:buNone/>
            </a:pPr>
            <a:r>
              <a:rPr lang="cs-CZ" sz="2400" i="1" dirty="0"/>
              <a:t>2. Příklad</a:t>
            </a:r>
            <a:r>
              <a:rPr lang="cs-CZ" sz="2400" dirty="0"/>
              <a:t>: Rozděl 8 sešitů po dvou. Kolika dětem je rozdělíš?</a:t>
            </a:r>
          </a:p>
          <a:p>
            <a:r>
              <a:rPr lang="cs-CZ" sz="2400" dirty="0"/>
              <a:t>Vycházíme z dramatizace</a:t>
            </a:r>
          </a:p>
          <a:p>
            <a:r>
              <a:rPr lang="cs-CZ" sz="2400" dirty="0"/>
              <a:t>Vytváříme skupiny pod dvou až všechny sešity vyčerpáme</a:t>
            </a:r>
          </a:p>
          <a:p>
            <a:r>
              <a:rPr lang="cs-CZ" sz="2400" dirty="0"/>
              <a:t>Rozdělovali jsme po dvou, podíl je počet vytvořených skupin</a:t>
            </a:r>
          </a:p>
          <a:p>
            <a:pPr marL="0" indent="0">
              <a:buNone/>
            </a:pPr>
            <a:r>
              <a:rPr lang="cs-CZ" sz="2400" dirty="0"/>
              <a:t>Toto dělení označujeme: </a:t>
            </a:r>
            <a:r>
              <a:rPr lang="cs-CZ" sz="2400" b="1" dirty="0"/>
              <a:t>Dělení podle obsahu</a:t>
            </a:r>
          </a:p>
          <a:p>
            <a:endParaRPr lang="cs-CZ" sz="2400"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571500" indent="-571500">
              <a:buAutoNum type="romanUcParenR"/>
            </a:pPr>
            <a:endParaRPr lang="cs-CZ" dirty="0"/>
          </a:p>
        </p:txBody>
      </p:sp>
      <p:sp>
        <p:nvSpPr>
          <p:cNvPr id="6" name="Nadpis 1">
            <a:extLst>
              <a:ext uri="{FF2B5EF4-FFF2-40B4-BE49-F238E27FC236}">
                <a16:creationId xmlns:a16="http://schemas.microsoft.com/office/drawing/2014/main" xmlns="" id="{068848BE-3E67-44A7-A6F8-5ECBF3E4E42C}"/>
              </a:ext>
            </a:extLst>
          </p:cNvPr>
          <p:cNvSpPr txBox="1">
            <a:spLocks/>
          </p:cNvSpPr>
          <p:nvPr/>
        </p:nvSpPr>
        <p:spPr>
          <a:xfrm>
            <a:off x="1764100" y="386896"/>
            <a:ext cx="9423189" cy="1188720"/>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800"/>
              </a:spcAft>
            </a:pPr>
            <a:r>
              <a:rPr lang="cs-CZ" sz="3700" b="1" dirty="0">
                <a:latin typeface="Times New Roman" panose="02020603050405020304" pitchFamily="18" charset="0"/>
                <a:cs typeface="Times New Roman" panose="02020603050405020304" pitchFamily="18" charset="0"/>
              </a:rPr>
              <a:t>Dělení přirozených čísel</a:t>
            </a:r>
          </a:p>
          <a:p>
            <a:pPr>
              <a:lnSpc>
                <a:spcPct val="100000"/>
              </a:lnSpc>
              <a:spcAft>
                <a:spcPts val="800"/>
              </a:spcAft>
            </a:pPr>
            <a:r>
              <a:rPr lang="cs-CZ" sz="3600" b="1" dirty="0">
                <a:latin typeface="Times New Roman" panose="02020603050405020304" pitchFamily="18" charset="0"/>
                <a:cs typeface="Times New Roman" panose="02020603050405020304" pitchFamily="18" charset="0"/>
              </a:rPr>
              <a:t>Dělení zpaměti v oboru násobilek</a:t>
            </a:r>
          </a:p>
        </p:txBody>
      </p:sp>
      <p:pic>
        <p:nvPicPr>
          <p:cNvPr id="5" name="Obrázek 4" descr="Obsah obrázku text&#10;&#10;Popis byl vytvořen automaticky">
            <a:extLst>
              <a:ext uri="{FF2B5EF4-FFF2-40B4-BE49-F238E27FC236}">
                <a16:creationId xmlns:a16="http://schemas.microsoft.com/office/drawing/2014/main" xmlns="" id="{0D28A101-B880-4A9F-9A84-A5F6E7AB9DDE}"/>
              </a:ext>
            </a:extLst>
          </p:cNvPr>
          <p:cNvPicPr>
            <a:picLocks noChangeAspect="1"/>
          </p:cNvPicPr>
          <p:nvPr/>
        </p:nvPicPr>
        <p:blipFill rotWithShape="1">
          <a:blip r:embed="rId2">
            <a:extLst>
              <a:ext uri="{28A0092B-C50C-407E-A947-70E740481C1C}">
                <a14:useLocalDpi xmlns:a14="http://schemas.microsoft.com/office/drawing/2010/main" val="0"/>
              </a:ext>
            </a:extLst>
          </a:blip>
          <a:srcRect l="58833" t="6141" r="19171" b="50023"/>
          <a:stretch/>
        </p:blipFill>
        <p:spPr>
          <a:xfrm rot="5400000">
            <a:off x="5071117" y="1834066"/>
            <a:ext cx="2479550" cy="6985535"/>
          </a:xfrm>
          <a:prstGeom prst="rect">
            <a:avLst/>
          </a:prstGeom>
        </p:spPr>
      </p:pic>
    </p:spTree>
    <p:extLst>
      <p:ext uri="{BB962C8B-B14F-4D97-AF65-F5344CB8AC3E}">
        <p14:creationId xmlns:p14="http://schemas.microsoft.com/office/powerpoint/2010/main" val="3790635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Zástupný obsah 2">
            <a:extLst>
              <a:ext uri="{FF2B5EF4-FFF2-40B4-BE49-F238E27FC236}">
                <a16:creationId xmlns:a16="http://schemas.microsoft.com/office/drawing/2014/main" xmlns="" id="{C2F543B5-7A31-4254-965A-6D2B1AC1A5F0}"/>
              </a:ext>
            </a:extLst>
          </p:cNvPr>
          <p:cNvSpPr>
            <a:spLocks noGrp="1"/>
          </p:cNvSpPr>
          <p:nvPr>
            <p:ph idx="1"/>
          </p:nvPr>
        </p:nvSpPr>
        <p:spPr>
          <a:xfrm>
            <a:off x="971654" y="1799772"/>
            <a:ext cx="10678479" cy="5058228"/>
          </a:xfrm>
        </p:spPr>
        <p:txBody>
          <a:bodyPr>
            <a:normAutofit/>
          </a:bodyPr>
          <a:lstStyle/>
          <a:p>
            <a:pPr marL="457200" indent="-457200">
              <a:buAutoNum type="arabicPeriod"/>
            </a:pPr>
            <a:r>
              <a:rPr lang="cs-CZ" sz="2400" dirty="0"/>
              <a:t>fáze: Děti by měly pochopit podstatu dělení, proces – na mnoha konkrétních příkladech formou hry provádíme dělení prvků na několik skupin nebo dělení podle obsahu.</a:t>
            </a:r>
          </a:p>
          <a:p>
            <a:pPr marL="457200" indent="-457200">
              <a:buAutoNum type="arabicPeriod"/>
            </a:pPr>
            <a:r>
              <a:rPr lang="cs-CZ" sz="2400" dirty="0"/>
              <a:t>fáze: nutné pamětné zvládnutí spojů dělení v oboru násobilek. Nejobtížnější je zvládnutí spojů pro dělení čísly 6, 7, 8, 9. Kdykoli dítě spoj zapomene, mělo by mít možnost konkrétního znázornění.</a:t>
            </a:r>
          </a:p>
          <a:p>
            <a:pPr marL="0" indent="0">
              <a:buNone/>
            </a:pPr>
            <a:endParaRPr lang="cs-CZ" sz="2400" dirty="0"/>
          </a:p>
          <a:p>
            <a:pPr marL="0" indent="0">
              <a:buNone/>
            </a:pPr>
            <a:r>
              <a:rPr lang="cs-CZ" sz="2400" b="1" dirty="0"/>
              <a:t>Porucha: Dítě má problémy zapamatovat si spoje dělení</a:t>
            </a:r>
          </a:p>
          <a:p>
            <a:pPr marL="0" indent="0">
              <a:buNone/>
            </a:pPr>
            <a:r>
              <a:rPr lang="cs-CZ" sz="2400" dirty="0"/>
              <a:t>Porucha se odstraňuje znázorňováním jednotlivých spojů dělení konkrétními předměty. Důsledně spojujeme dělení s násobením: 12 : 4 = 3, neboť 3 . 4 = 12</a:t>
            </a:r>
          </a:p>
          <a:p>
            <a:endParaRPr lang="cs-CZ" sz="2400"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571500" indent="-571500">
              <a:buAutoNum type="romanUcParenR"/>
            </a:pPr>
            <a:endParaRPr lang="cs-CZ" dirty="0"/>
          </a:p>
        </p:txBody>
      </p:sp>
      <p:sp>
        <p:nvSpPr>
          <p:cNvPr id="6" name="Nadpis 1">
            <a:extLst>
              <a:ext uri="{FF2B5EF4-FFF2-40B4-BE49-F238E27FC236}">
                <a16:creationId xmlns:a16="http://schemas.microsoft.com/office/drawing/2014/main" xmlns="" id="{068848BE-3E67-44A7-A6F8-5ECBF3E4E42C}"/>
              </a:ext>
            </a:extLst>
          </p:cNvPr>
          <p:cNvSpPr txBox="1">
            <a:spLocks/>
          </p:cNvSpPr>
          <p:nvPr/>
        </p:nvSpPr>
        <p:spPr>
          <a:xfrm>
            <a:off x="1764100" y="386896"/>
            <a:ext cx="9423189" cy="1188720"/>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800"/>
              </a:spcAft>
            </a:pPr>
            <a:r>
              <a:rPr lang="cs-CZ" sz="3700" b="1" dirty="0">
                <a:latin typeface="Times New Roman" panose="02020603050405020304" pitchFamily="18" charset="0"/>
                <a:cs typeface="Times New Roman" panose="02020603050405020304" pitchFamily="18" charset="0"/>
              </a:rPr>
              <a:t>Dělení přirozených čísel</a:t>
            </a:r>
          </a:p>
          <a:p>
            <a:pPr>
              <a:lnSpc>
                <a:spcPct val="100000"/>
              </a:lnSpc>
              <a:spcAft>
                <a:spcPts val="800"/>
              </a:spcAft>
            </a:pPr>
            <a:r>
              <a:rPr lang="cs-CZ" sz="3600" b="1" dirty="0">
                <a:latin typeface="Times New Roman" panose="02020603050405020304" pitchFamily="18" charset="0"/>
                <a:cs typeface="Times New Roman" panose="02020603050405020304" pitchFamily="18" charset="0"/>
              </a:rPr>
              <a:t>Dělení zpaměti v oboru násobilek</a:t>
            </a:r>
          </a:p>
        </p:txBody>
      </p:sp>
    </p:spTree>
    <p:extLst>
      <p:ext uri="{BB962C8B-B14F-4D97-AF65-F5344CB8AC3E}">
        <p14:creationId xmlns:p14="http://schemas.microsoft.com/office/powerpoint/2010/main" val="2043840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Zástupný obsah 2">
            <a:extLst>
              <a:ext uri="{FF2B5EF4-FFF2-40B4-BE49-F238E27FC236}">
                <a16:creationId xmlns:a16="http://schemas.microsoft.com/office/drawing/2014/main" xmlns="" id="{C2F543B5-7A31-4254-965A-6D2B1AC1A5F0}"/>
              </a:ext>
            </a:extLst>
          </p:cNvPr>
          <p:cNvSpPr>
            <a:spLocks noGrp="1"/>
          </p:cNvSpPr>
          <p:nvPr>
            <p:ph idx="1"/>
          </p:nvPr>
        </p:nvSpPr>
        <p:spPr>
          <a:xfrm>
            <a:off x="971654" y="1799772"/>
            <a:ext cx="10678479" cy="5058228"/>
          </a:xfrm>
        </p:spPr>
        <p:txBody>
          <a:bodyPr>
            <a:normAutofit/>
          </a:bodyPr>
          <a:lstStyle/>
          <a:p>
            <a:pPr marL="0" indent="0">
              <a:buNone/>
            </a:pPr>
            <a:r>
              <a:rPr lang="cs-CZ" sz="2400" dirty="0"/>
              <a:t>Ke znázornění spojů pro dělení využíváme čtvercové sítě. Například znázornění příkladu 42 : 7 ve čtvercové síti provádíme tak, že postupně pokládáme předměty do čtvercové sítě do řad po sedmi, až všech 42 předmětů vyčerpáme.</a:t>
            </a:r>
          </a:p>
          <a:p>
            <a:pPr marL="0" indent="0">
              <a:buNone/>
            </a:pPr>
            <a:endParaRPr lang="cs-CZ" sz="2400" dirty="0"/>
          </a:p>
          <a:p>
            <a:pPr marL="0" indent="0">
              <a:buNone/>
            </a:pPr>
            <a:endParaRPr lang="cs-CZ" sz="2400"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571500" indent="-571500">
              <a:buAutoNum type="romanUcParenR"/>
            </a:pPr>
            <a:endParaRPr lang="cs-CZ" dirty="0"/>
          </a:p>
        </p:txBody>
      </p:sp>
      <p:sp>
        <p:nvSpPr>
          <p:cNvPr id="6" name="Nadpis 1">
            <a:extLst>
              <a:ext uri="{FF2B5EF4-FFF2-40B4-BE49-F238E27FC236}">
                <a16:creationId xmlns:a16="http://schemas.microsoft.com/office/drawing/2014/main" xmlns="" id="{068848BE-3E67-44A7-A6F8-5ECBF3E4E42C}"/>
              </a:ext>
            </a:extLst>
          </p:cNvPr>
          <p:cNvSpPr txBox="1">
            <a:spLocks/>
          </p:cNvSpPr>
          <p:nvPr/>
        </p:nvSpPr>
        <p:spPr>
          <a:xfrm>
            <a:off x="1764100" y="386896"/>
            <a:ext cx="9423189" cy="1188720"/>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800"/>
              </a:spcAft>
            </a:pPr>
            <a:r>
              <a:rPr lang="cs-CZ" sz="3700" b="1" dirty="0">
                <a:latin typeface="Times New Roman" panose="02020603050405020304" pitchFamily="18" charset="0"/>
                <a:cs typeface="Times New Roman" panose="02020603050405020304" pitchFamily="18" charset="0"/>
              </a:rPr>
              <a:t>Dělení přirozených čísel</a:t>
            </a:r>
          </a:p>
          <a:p>
            <a:pPr>
              <a:lnSpc>
                <a:spcPct val="100000"/>
              </a:lnSpc>
              <a:spcAft>
                <a:spcPts val="800"/>
              </a:spcAft>
            </a:pPr>
            <a:r>
              <a:rPr lang="cs-CZ" sz="3600" b="1" dirty="0">
                <a:latin typeface="Times New Roman" panose="02020603050405020304" pitchFamily="18" charset="0"/>
                <a:cs typeface="Times New Roman" panose="02020603050405020304" pitchFamily="18" charset="0"/>
              </a:rPr>
              <a:t>Dělení zpaměti v oboru násobilek</a:t>
            </a:r>
          </a:p>
        </p:txBody>
      </p:sp>
      <p:pic>
        <p:nvPicPr>
          <p:cNvPr id="4" name="Obrázek 3">
            <a:extLst>
              <a:ext uri="{FF2B5EF4-FFF2-40B4-BE49-F238E27FC236}">
                <a16:creationId xmlns:a16="http://schemas.microsoft.com/office/drawing/2014/main" xmlns="" id="{8831DAC1-2CD0-4855-BF8D-FB82846B08DE}"/>
              </a:ext>
            </a:extLst>
          </p:cNvPr>
          <p:cNvPicPr>
            <a:picLocks noChangeAspect="1"/>
          </p:cNvPicPr>
          <p:nvPr/>
        </p:nvPicPr>
        <p:blipFill rotWithShape="1">
          <a:blip r:embed="rId2">
            <a:extLst>
              <a:ext uri="{28A0092B-C50C-407E-A947-70E740481C1C}">
                <a14:useLocalDpi xmlns:a14="http://schemas.microsoft.com/office/drawing/2010/main" val="0"/>
              </a:ext>
            </a:extLst>
          </a:blip>
          <a:srcRect l="24993" t="56986" r="40334" b="7788"/>
          <a:stretch/>
        </p:blipFill>
        <p:spPr>
          <a:xfrm rot="5400000">
            <a:off x="3561980" y="2175506"/>
            <a:ext cx="3702081" cy="5317070"/>
          </a:xfrm>
          <a:prstGeom prst="rect">
            <a:avLst/>
          </a:prstGeom>
        </p:spPr>
      </p:pic>
    </p:spTree>
    <p:extLst>
      <p:ext uri="{BB962C8B-B14F-4D97-AF65-F5344CB8AC3E}">
        <p14:creationId xmlns:p14="http://schemas.microsoft.com/office/powerpoint/2010/main" val="708070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Zástupný obsah 2">
            <a:extLst>
              <a:ext uri="{FF2B5EF4-FFF2-40B4-BE49-F238E27FC236}">
                <a16:creationId xmlns:a16="http://schemas.microsoft.com/office/drawing/2014/main" xmlns="" id="{C2F543B5-7A31-4254-965A-6D2B1AC1A5F0}"/>
              </a:ext>
            </a:extLst>
          </p:cNvPr>
          <p:cNvSpPr>
            <a:spLocks noGrp="1"/>
          </p:cNvSpPr>
          <p:nvPr>
            <p:ph idx="1"/>
          </p:nvPr>
        </p:nvSpPr>
        <p:spPr>
          <a:xfrm>
            <a:off x="971654" y="1799772"/>
            <a:ext cx="10678479" cy="5058228"/>
          </a:xfrm>
        </p:spPr>
        <p:txBody>
          <a:bodyPr>
            <a:normAutofit/>
          </a:bodyPr>
          <a:lstStyle/>
          <a:p>
            <a:pPr marL="0" indent="0">
              <a:buNone/>
            </a:pPr>
            <a:r>
              <a:rPr lang="cs-CZ" sz="2400" b="1" dirty="0"/>
              <a:t>Vytváření obdélníků:</a:t>
            </a:r>
          </a:p>
          <a:p>
            <a:pPr marL="0" indent="0">
              <a:buNone/>
            </a:pPr>
            <a:r>
              <a:rPr lang="cs-CZ" sz="2400" i="1" dirty="0"/>
              <a:t>Pomůcky: </a:t>
            </a:r>
            <a:r>
              <a:rPr lang="cs-CZ" sz="2400" dirty="0"/>
              <a:t>vystřižené čtverce z tvrdého papíru</a:t>
            </a:r>
          </a:p>
          <a:p>
            <a:pPr marL="0" indent="0">
              <a:buNone/>
            </a:pPr>
            <a:r>
              <a:rPr lang="cs-CZ" sz="2400" i="1" dirty="0"/>
              <a:t>Úkol: </a:t>
            </a:r>
            <a:r>
              <a:rPr lang="cs-CZ" sz="2400" dirty="0"/>
              <a:t>Sestav z daného počtu čtverců nějaký obdélník a zapiš příklad na dělení</a:t>
            </a:r>
          </a:p>
          <a:p>
            <a:pPr marL="0" indent="0">
              <a:buNone/>
            </a:pPr>
            <a:endParaRPr lang="cs-CZ" sz="2400" dirty="0"/>
          </a:p>
          <a:p>
            <a:pPr marL="0" indent="0">
              <a:buNone/>
            </a:pPr>
            <a:endParaRPr lang="cs-CZ" sz="2400" dirty="0"/>
          </a:p>
          <a:p>
            <a:pPr marL="0" indent="0">
              <a:buNone/>
            </a:pPr>
            <a:endParaRPr lang="cs-CZ" sz="2400"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571500" indent="-571500">
              <a:buAutoNum type="romanUcParenR"/>
            </a:pPr>
            <a:endParaRPr lang="cs-CZ" dirty="0"/>
          </a:p>
        </p:txBody>
      </p:sp>
      <p:sp>
        <p:nvSpPr>
          <p:cNvPr id="6" name="Nadpis 1">
            <a:extLst>
              <a:ext uri="{FF2B5EF4-FFF2-40B4-BE49-F238E27FC236}">
                <a16:creationId xmlns:a16="http://schemas.microsoft.com/office/drawing/2014/main" xmlns="" id="{068848BE-3E67-44A7-A6F8-5ECBF3E4E42C}"/>
              </a:ext>
            </a:extLst>
          </p:cNvPr>
          <p:cNvSpPr txBox="1">
            <a:spLocks/>
          </p:cNvSpPr>
          <p:nvPr/>
        </p:nvSpPr>
        <p:spPr>
          <a:xfrm>
            <a:off x="1764100" y="386896"/>
            <a:ext cx="9423189" cy="1188720"/>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800"/>
              </a:spcAft>
            </a:pPr>
            <a:r>
              <a:rPr lang="cs-CZ" sz="3700" b="1" dirty="0">
                <a:latin typeface="Times New Roman" panose="02020603050405020304" pitchFamily="18" charset="0"/>
                <a:cs typeface="Times New Roman" panose="02020603050405020304" pitchFamily="18" charset="0"/>
              </a:rPr>
              <a:t>Dělení přirozených čísel</a:t>
            </a:r>
          </a:p>
          <a:p>
            <a:pPr>
              <a:lnSpc>
                <a:spcPct val="100000"/>
              </a:lnSpc>
              <a:spcAft>
                <a:spcPts val="800"/>
              </a:spcAft>
            </a:pPr>
            <a:r>
              <a:rPr lang="cs-CZ" sz="3600" b="1" dirty="0">
                <a:latin typeface="Times New Roman" panose="02020603050405020304" pitchFamily="18" charset="0"/>
                <a:cs typeface="Times New Roman" panose="02020603050405020304" pitchFamily="18" charset="0"/>
              </a:rPr>
              <a:t>Dělení zpaměti v oboru násobilek</a:t>
            </a:r>
          </a:p>
        </p:txBody>
      </p:sp>
      <p:pic>
        <p:nvPicPr>
          <p:cNvPr id="5" name="Obrázek 4">
            <a:extLst>
              <a:ext uri="{FF2B5EF4-FFF2-40B4-BE49-F238E27FC236}">
                <a16:creationId xmlns:a16="http://schemas.microsoft.com/office/drawing/2014/main" xmlns="" id="{51E7073F-D8E7-4E3E-9B33-078455D4A0E1}"/>
              </a:ext>
            </a:extLst>
          </p:cNvPr>
          <p:cNvPicPr>
            <a:picLocks noChangeAspect="1"/>
          </p:cNvPicPr>
          <p:nvPr/>
        </p:nvPicPr>
        <p:blipFill rotWithShape="1">
          <a:blip r:embed="rId2">
            <a:extLst>
              <a:ext uri="{28A0092B-C50C-407E-A947-70E740481C1C}">
                <a14:useLocalDpi xmlns:a14="http://schemas.microsoft.com/office/drawing/2010/main" val="0"/>
              </a:ext>
            </a:extLst>
          </a:blip>
          <a:srcRect l="67677" t="56490" r="1120" b="3610"/>
          <a:stretch/>
        </p:blipFill>
        <p:spPr>
          <a:xfrm rot="5400000">
            <a:off x="2408892" y="2061508"/>
            <a:ext cx="3140881" cy="5678311"/>
          </a:xfrm>
          <a:prstGeom prst="rect">
            <a:avLst/>
          </a:prstGeom>
        </p:spPr>
      </p:pic>
      <p:sp>
        <p:nvSpPr>
          <p:cNvPr id="7" name="TextovéPole 6">
            <a:extLst>
              <a:ext uri="{FF2B5EF4-FFF2-40B4-BE49-F238E27FC236}">
                <a16:creationId xmlns:a16="http://schemas.microsoft.com/office/drawing/2014/main" xmlns="" id="{A9B1A9F4-845D-45F4-B4E6-5146C552CF90}"/>
              </a:ext>
            </a:extLst>
          </p:cNvPr>
          <p:cNvSpPr txBox="1"/>
          <p:nvPr/>
        </p:nvSpPr>
        <p:spPr>
          <a:xfrm>
            <a:off x="7361166" y="3700334"/>
            <a:ext cx="4288967" cy="2308324"/>
          </a:xfrm>
          <a:prstGeom prst="rect">
            <a:avLst/>
          </a:prstGeom>
          <a:noFill/>
        </p:spPr>
        <p:txBody>
          <a:bodyPr wrap="square" rtlCol="0">
            <a:spAutoFit/>
          </a:bodyPr>
          <a:lstStyle/>
          <a:p>
            <a:r>
              <a:rPr lang="cs-CZ" sz="2400" dirty="0"/>
              <a:t>Dítě vidí, že někdy z daných čtverců (např. z dvanáct) může sestavit více různých obdélníků, někdy ale jen jeden (např. z pěti). Takto můžeme intuitivně chápat číslo složené i prvočíslo</a:t>
            </a:r>
          </a:p>
        </p:txBody>
      </p:sp>
    </p:spTree>
    <p:extLst>
      <p:ext uri="{BB962C8B-B14F-4D97-AF65-F5344CB8AC3E}">
        <p14:creationId xmlns:p14="http://schemas.microsoft.com/office/powerpoint/2010/main" val="1593369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Zástupný obsah 2">
            <a:extLst>
              <a:ext uri="{FF2B5EF4-FFF2-40B4-BE49-F238E27FC236}">
                <a16:creationId xmlns:a16="http://schemas.microsoft.com/office/drawing/2014/main" xmlns="" id="{C2F543B5-7A31-4254-965A-6D2B1AC1A5F0}"/>
              </a:ext>
            </a:extLst>
          </p:cNvPr>
          <p:cNvSpPr>
            <a:spLocks noGrp="1"/>
          </p:cNvSpPr>
          <p:nvPr>
            <p:ph idx="1"/>
          </p:nvPr>
        </p:nvSpPr>
        <p:spPr>
          <a:xfrm>
            <a:off x="971654" y="1799772"/>
            <a:ext cx="10678479" cy="5058228"/>
          </a:xfrm>
        </p:spPr>
        <p:txBody>
          <a:bodyPr>
            <a:normAutofit/>
          </a:bodyPr>
          <a:lstStyle/>
          <a:p>
            <a:pPr marL="0" indent="0">
              <a:buNone/>
            </a:pPr>
            <a:r>
              <a:rPr lang="cs-CZ" sz="2400" dirty="0"/>
              <a:t>Při vyvození dělení se zbytkem vycházíme z dramatizace</a:t>
            </a:r>
          </a:p>
          <a:p>
            <a:pPr marL="0" indent="0">
              <a:buNone/>
            </a:pPr>
            <a:r>
              <a:rPr lang="cs-CZ" sz="2400" i="1" dirty="0"/>
              <a:t>Úkol: </a:t>
            </a:r>
            <a:r>
              <a:rPr lang="cs-CZ" sz="2400" dirty="0"/>
              <a:t>Rozděl 14 kuliček mezi 4 děti tak, aby měly všechny stejně. Kolik kuliček dostane každé dítě a kolik kuliček zbyde?</a:t>
            </a:r>
          </a:p>
          <a:p>
            <a:pPr marL="0" indent="0">
              <a:buNone/>
            </a:pPr>
            <a:endParaRPr lang="cs-CZ" sz="2400" dirty="0"/>
          </a:p>
          <a:p>
            <a:pPr marL="0" indent="0">
              <a:buNone/>
            </a:pPr>
            <a:endParaRPr lang="cs-CZ" sz="2400" dirty="0"/>
          </a:p>
          <a:p>
            <a:pPr marL="0" indent="0">
              <a:buNone/>
            </a:pPr>
            <a:endParaRPr lang="cs-CZ" sz="2400" dirty="0"/>
          </a:p>
          <a:p>
            <a:pPr marL="0" indent="0">
              <a:buNone/>
            </a:pPr>
            <a:endParaRPr lang="cs-CZ" sz="2400"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571500" indent="-571500">
              <a:buAutoNum type="romanUcParenR"/>
            </a:pPr>
            <a:endParaRPr lang="cs-CZ" dirty="0"/>
          </a:p>
        </p:txBody>
      </p:sp>
      <p:sp>
        <p:nvSpPr>
          <p:cNvPr id="6" name="Nadpis 1">
            <a:extLst>
              <a:ext uri="{FF2B5EF4-FFF2-40B4-BE49-F238E27FC236}">
                <a16:creationId xmlns:a16="http://schemas.microsoft.com/office/drawing/2014/main" xmlns="" id="{068848BE-3E67-44A7-A6F8-5ECBF3E4E42C}"/>
              </a:ext>
            </a:extLst>
          </p:cNvPr>
          <p:cNvSpPr txBox="1">
            <a:spLocks/>
          </p:cNvSpPr>
          <p:nvPr/>
        </p:nvSpPr>
        <p:spPr>
          <a:xfrm>
            <a:off x="1764100" y="386896"/>
            <a:ext cx="9423189" cy="1188720"/>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800"/>
              </a:spcAft>
            </a:pPr>
            <a:r>
              <a:rPr lang="cs-CZ" sz="3700" b="1" dirty="0">
                <a:latin typeface="Times New Roman" panose="02020603050405020304" pitchFamily="18" charset="0"/>
                <a:cs typeface="Times New Roman" panose="02020603050405020304" pitchFamily="18" charset="0"/>
              </a:rPr>
              <a:t>Dělení přirozených čísel</a:t>
            </a:r>
          </a:p>
          <a:p>
            <a:pPr>
              <a:lnSpc>
                <a:spcPct val="100000"/>
              </a:lnSpc>
              <a:spcAft>
                <a:spcPts val="800"/>
              </a:spcAft>
            </a:pPr>
            <a:r>
              <a:rPr lang="cs-CZ" sz="3600" b="1" dirty="0">
                <a:latin typeface="Times New Roman" panose="02020603050405020304" pitchFamily="18" charset="0"/>
                <a:cs typeface="Times New Roman" panose="02020603050405020304" pitchFamily="18" charset="0"/>
              </a:rPr>
              <a:t>Dělení se zbytkem</a:t>
            </a:r>
          </a:p>
        </p:txBody>
      </p:sp>
      <p:pic>
        <p:nvPicPr>
          <p:cNvPr id="4" name="Obrázek 3">
            <a:extLst>
              <a:ext uri="{FF2B5EF4-FFF2-40B4-BE49-F238E27FC236}">
                <a16:creationId xmlns:a16="http://schemas.microsoft.com/office/drawing/2014/main" xmlns="" id="{3CF5B1D8-4854-447B-87B6-6CEFD57C40EA}"/>
              </a:ext>
            </a:extLst>
          </p:cNvPr>
          <p:cNvPicPr>
            <a:picLocks noChangeAspect="1"/>
          </p:cNvPicPr>
          <p:nvPr/>
        </p:nvPicPr>
        <p:blipFill rotWithShape="1">
          <a:blip r:embed="rId2">
            <a:extLst>
              <a:ext uri="{28A0092B-C50C-407E-A947-70E740481C1C}">
                <a14:useLocalDpi xmlns:a14="http://schemas.microsoft.com/office/drawing/2010/main" val="0"/>
              </a:ext>
            </a:extLst>
          </a:blip>
          <a:srcRect l="40396" t="13657" r="38523" b="57482"/>
          <a:stretch/>
        </p:blipFill>
        <p:spPr>
          <a:xfrm rot="5400000">
            <a:off x="2362348" y="1874650"/>
            <a:ext cx="2917281" cy="5645757"/>
          </a:xfrm>
          <a:prstGeom prst="rect">
            <a:avLst/>
          </a:prstGeom>
        </p:spPr>
      </p:pic>
    </p:spTree>
    <p:extLst>
      <p:ext uri="{BB962C8B-B14F-4D97-AF65-F5344CB8AC3E}">
        <p14:creationId xmlns:p14="http://schemas.microsoft.com/office/powerpoint/2010/main" val="302985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Zástupný obsah 2">
            <a:extLst>
              <a:ext uri="{FF2B5EF4-FFF2-40B4-BE49-F238E27FC236}">
                <a16:creationId xmlns:a16="http://schemas.microsoft.com/office/drawing/2014/main" xmlns="" id="{C2F543B5-7A31-4254-965A-6D2B1AC1A5F0}"/>
              </a:ext>
            </a:extLst>
          </p:cNvPr>
          <p:cNvSpPr>
            <a:spLocks noGrp="1"/>
          </p:cNvSpPr>
          <p:nvPr>
            <p:ph idx="1"/>
          </p:nvPr>
        </p:nvSpPr>
        <p:spPr>
          <a:xfrm>
            <a:off x="971654" y="1799772"/>
            <a:ext cx="10678479" cy="5058228"/>
          </a:xfrm>
        </p:spPr>
        <p:txBody>
          <a:bodyPr>
            <a:normAutofit/>
          </a:bodyPr>
          <a:lstStyle/>
          <a:p>
            <a:pPr marL="0" indent="0">
              <a:buNone/>
            </a:pPr>
            <a:r>
              <a:rPr lang="cs-CZ" sz="2400" i="1" dirty="0"/>
              <a:t>Úkol: </a:t>
            </a:r>
            <a:r>
              <a:rPr lang="cs-CZ" sz="2400" dirty="0"/>
              <a:t>Rozděl 14 kuliček mezi 4 děti tak, aby měly všechny stejně. Kolik kuliček dostane každé dítě a kolik kuliček zbyde?</a:t>
            </a:r>
          </a:p>
          <a:p>
            <a:pPr marL="0" indent="0">
              <a:buNone/>
            </a:pPr>
            <a:r>
              <a:rPr lang="cs-CZ" sz="2400" dirty="0"/>
              <a:t>Znázornění:						</a:t>
            </a:r>
          </a:p>
          <a:p>
            <a:pPr marL="0" indent="0">
              <a:buNone/>
            </a:pPr>
            <a:endParaRPr lang="cs-CZ" sz="2400" dirty="0"/>
          </a:p>
          <a:p>
            <a:pPr marL="0" indent="0">
              <a:buNone/>
            </a:pPr>
            <a:endParaRPr lang="cs-CZ" sz="2400"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571500" indent="-571500">
              <a:buAutoNum type="romanUcParenR"/>
            </a:pPr>
            <a:endParaRPr lang="cs-CZ" dirty="0"/>
          </a:p>
        </p:txBody>
      </p:sp>
      <p:sp>
        <p:nvSpPr>
          <p:cNvPr id="6" name="Nadpis 1">
            <a:extLst>
              <a:ext uri="{FF2B5EF4-FFF2-40B4-BE49-F238E27FC236}">
                <a16:creationId xmlns:a16="http://schemas.microsoft.com/office/drawing/2014/main" xmlns="" id="{068848BE-3E67-44A7-A6F8-5ECBF3E4E42C}"/>
              </a:ext>
            </a:extLst>
          </p:cNvPr>
          <p:cNvSpPr txBox="1">
            <a:spLocks/>
          </p:cNvSpPr>
          <p:nvPr/>
        </p:nvSpPr>
        <p:spPr>
          <a:xfrm>
            <a:off x="1764100" y="386896"/>
            <a:ext cx="9423189" cy="1188720"/>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800"/>
              </a:spcAft>
            </a:pPr>
            <a:r>
              <a:rPr lang="cs-CZ" sz="3700" b="1" dirty="0">
                <a:latin typeface="Times New Roman" panose="02020603050405020304" pitchFamily="18" charset="0"/>
                <a:cs typeface="Times New Roman" panose="02020603050405020304" pitchFamily="18" charset="0"/>
              </a:rPr>
              <a:t>Dělení přirozených čísel</a:t>
            </a:r>
          </a:p>
          <a:p>
            <a:pPr>
              <a:lnSpc>
                <a:spcPct val="100000"/>
              </a:lnSpc>
              <a:spcAft>
                <a:spcPts val="800"/>
              </a:spcAft>
            </a:pPr>
            <a:r>
              <a:rPr lang="cs-CZ" sz="3600" b="1" dirty="0">
                <a:latin typeface="Times New Roman" panose="02020603050405020304" pitchFamily="18" charset="0"/>
                <a:cs typeface="Times New Roman" panose="02020603050405020304" pitchFamily="18" charset="0"/>
              </a:rPr>
              <a:t>Dělení se zbytkem</a:t>
            </a:r>
          </a:p>
        </p:txBody>
      </p:sp>
      <p:pic>
        <p:nvPicPr>
          <p:cNvPr id="9" name="Obrázek 8">
            <a:extLst>
              <a:ext uri="{FF2B5EF4-FFF2-40B4-BE49-F238E27FC236}">
                <a16:creationId xmlns:a16="http://schemas.microsoft.com/office/drawing/2014/main" xmlns="" id="{7881EFA5-7FCB-4099-90C9-3C4569C1146A}"/>
              </a:ext>
            </a:extLst>
          </p:cNvPr>
          <p:cNvPicPr>
            <a:picLocks noChangeAspect="1"/>
          </p:cNvPicPr>
          <p:nvPr/>
        </p:nvPicPr>
        <p:blipFill rotWithShape="1">
          <a:blip r:embed="rId2">
            <a:extLst>
              <a:ext uri="{28A0092B-C50C-407E-A947-70E740481C1C}">
                <a14:useLocalDpi xmlns:a14="http://schemas.microsoft.com/office/drawing/2010/main" val="0"/>
              </a:ext>
            </a:extLst>
          </a:blip>
          <a:srcRect l="64793" t="8375" r="12519" b="55594"/>
          <a:stretch/>
        </p:blipFill>
        <p:spPr>
          <a:xfrm rot="5400000">
            <a:off x="2255162" y="1650590"/>
            <a:ext cx="2499615" cy="5611847"/>
          </a:xfrm>
          <a:prstGeom prst="rect">
            <a:avLst/>
          </a:prstGeom>
        </p:spPr>
      </p:pic>
      <p:sp>
        <p:nvSpPr>
          <p:cNvPr id="7" name="TextovéPole 6">
            <a:extLst>
              <a:ext uri="{FF2B5EF4-FFF2-40B4-BE49-F238E27FC236}">
                <a16:creationId xmlns:a16="http://schemas.microsoft.com/office/drawing/2014/main" xmlns="" id="{C4738527-CB7B-4804-A278-47BD1FE175F4}"/>
              </a:ext>
            </a:extLst>
          </p:cNvPr>
          <p:cNvSpPr txBox="1"/>
          <p:nvPr/>
        </p:nvSpPr>
        <p:spPr>
          <a:xfrm>
            <a:off x="7430947" y="3132169"/>
            <a:ext cx="3599726" cy="2308324"/>
          </a:xfrm>
          <a:prstGeom prst="rect">
            <a:avLst/>
          </a:prstGeom>
          <a:noFill/>
        </p:spPr>
        <p:txBody>
          <a:bodyPr wrap="square" rtlCol="0">
            <a:spAutoFit/>
          </a:bodyPr>
          <a:lstStyle/>
          <a:p>
            <a:r>
              <a:rPr lang="cs-CZ" sz="2400" dirty="0"/>
              <a:t>Zápis: 14 : 4 = 3, zbytek 2</a:t>
            </a:r>
          </a:p>
          <a:p>
            <a:r>
              <a:rPr lang="cs-CZ" sz="2400" dirty="0"/>
              <a:t>Každé dítě bude mít tři kuličky a dvě kuličky zbydou.</a:t>
            </a:r>
          </a:p>
          <a:p>
            <a:endParaRPr lang="cs-CZ" sz="2400" dirty="0"/>
          </a:p>
          <a:p>
            <a:r>
              <a:rPr lang="cs-CZ" sz="2400" dirty="0"/>
              <a:t>Zkouška: 3 . 4 + 2 = 14</a:t>
            </a:r>
          </a:p>
        </p:txBody>
      </p:sp>
    </p:spTree>
    <p:extLst>
      <p:ext uri="{BB962C8B-B14F-4D97-AF65-F5344CB8AC3E}">
        <p14:creationId xmlns:p14="http://schemas.microsoft.com/office/powerpoint/2010/main" val="4066768362"/>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5702</TotalTime>
  <Words>2431</Words>
  <Application>Microsoft Office PowerPoint</Application>
  <PresentationFormat>Širokoúhlá obrazovka</PresentationFormat>
  <Paragraphs>801</Paragraphs>
  <Slides>39</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39</vt:i4>
      </vt:variant>
    </vt:vector>
  </HeadingPairs>
  <TitlesOfParts>
    <vt:vector size="45" baseType="lpstr">
      <vt:lpstr>Arial</vt:lpstr>
      <vt:lpstr>Calibri</vt:lpstr>
      <vt:lpstr>Calibri Light</vt:lpstr>
      <vt:lpstr>Times New Roman</vt:lpstr>
      <vt:lpstr>Wingdings</vt:lpstr>
      <vt:lpstr>Motiv Office</vt:lpstr>
      <vt:lpstr>Poruchy učení v matematice a možnosti jejich nápravy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Seminář k didaktice matematiky</dc:title>
  <dc:creator>Jitka Panáčová</dc:creator>
  <cp:lastModifiedBy>Panáčová</cp:lastModifiedBy>
  <cp:revision>308</cp:revision>
  <dcterms:created xsi:type="dcterms:W3CDTF">2020-10-05T06:17:01Z</dcterms:created>
  <dcterms:modified xsi:type="dcterms:W3CDTF">2024-04-12T07:54:21Z</dcterms:modified>
</cp:coreProperties>
</file>