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63"/>
  </p:notesMasterIdLst>
  <p:handoutMasterIdLst>
    <p:handoutMasterId r:id="rId64"/>
  </p:handoutMasterIdLst>
  <p:sldIdLst>
    <p:sldId id="256" r:id="rId4"/>
    <p:sldId id="456" r:id="rId5"/>
    <p:sldId id="457" r:id="rId6"/>
    <p:sldId id="460" r:id="rId7"/>
    <p:sldId id="324" r:id="rId8"/>
    <p:sldId id="429" r:id="rId9"/>
    <p:sldId id="298" r:id="rId10"/>
    <p:sldId id="341" r:id="rId11"/>
    <p:sldId id="364" r:id="rId12"/>
    <p:sldId id="365" r:id="rId13"/>
    <p:sldId id="274" r:id="rId14"/>
    <p:sldId id="493" r:id="rId15"/>
    <p:sldId id="310" r:id="rId16"/>
    <p:sldId id="413" r:id="rId17"/>
    <p:sldId id="427" r:id="rId18"/>
    <p:sldId id="268" r:id="rId19"/>
    <p:sldId id="267" r:id="rId20"/>
    <p:sldId id="269" r:id="rId21"/>
    <p:sldId id="270" r:id="rId22"/>
    <p:sldId id="339" r:id="rId23"/>
    <p:sldId id="312" r:id="rId24"/>
    <p:sldId id="322" r:id="rId25"/>
    <p:sldId id="302" r:id="rId26"/>
    <p:sldId id="309" r:id="rId27"/>
    <p:sldId id="467" r:id="rId28"/>
    <p:sldId id="495" r:id="rId29"/>
    <p:sldId id="497" r:id="rId30"/>
    <p:sldId id="350" r:id="rId31"/>
    <p:sldId id="351" r:id="rId32"/>
    <p:sldId id="304" r:id="rId33"/>
    <p:sldId id="313" r:id="rId34"/>
    <p:sldId id="321" r:id="rId35"/>
    <p:sldId id="305" r:id="rId36"/>
    <p:sldId id="462" r:id="rId37"/>
    <p:sldId id="455" r:id="rId38"/>
    <p:sldId id="353" r:id="rId39"/>
    <p:sldId id="361" r:id="rId40"/>
    <p:sldId id="463" r:id="rId41"/>
    <p:sldId id="464" r:id="rId42"/>
    <p:sldId id="352" r:id="rId43"/>
    <p:sldId id="366" r:id="rId44"/>
    <p:sldId id="354" r:id="rId45"/>
    <p:sldId id="466" r:id="rId46"/>
    <p:sldId id="355" r:id="rId47"/>
    <p:sldId id="356" r:id="rId48"/>
    <p:sldId id="468" r:id="rId49"/>
    <p:sldId id="358" r:id="rId50"/>
    <p:sldId id="306" r:id="rId51"/>
    <p:sldId id="470" r:id="rId52"/>
    <p:sldId id="436" r:id="rId53"/>
    <p:sldId id="487" r:id="rId54"/>
    <p:sldId id="326" r:id="rId55"/>
    <p:sldId id="264" r:id="rId56"/>
    <p:sldId id="333" r:id="rId57"/>
    <p:sldId id="496" r:id="rId58"/>
    <p:sldId id="461" r:id="rId59"/>
    <p:sldId id="335" r:id="rId60"/>
    <p:sldId id="362" r:id="rId61"/>
    <p:sldId id="336" r:id="rId6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2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2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1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5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7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941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8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6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69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6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 algn="ctr"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3
</a:t>
            </a: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dvojího procesu</a:t>
            </a: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zdroje kognitivního zkreslení</a:t>
            </a:r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229200"/>
            <a:ext cx="8076960" cy="142756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t"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Jan Krása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Katedra psychologie, Pedagogická fakulta, MU</a:t>
            </a:r>
          </a:p>
        </p:txBody>
      </p:sp>
      <p:pic>
        <p:nvPicPr>
          <p:cNvPr id="3" name="Obrázek 2" descr="Obsah obrázku text, snímek obrazovky, hodiny, Písmo&#10;&#10;Popis byl vytvořen automaticky">
            <a:extLst>
              <a:ext uri="{FF2B5EF4-FFF2-40B4-BE49-F238E27FC236}">
                <a16:creationId xmlns:a16="http://schemas.microsoft.com/office/drawing/2014/main" id="{F499B5AC-E404-637F-FE51-1E601D0D9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404664"/>
            <a:ext cx="5486411" cy="193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1252728"/>
          </a:xfrm>
        </p:spPr>
        <p:txBody>
          <a:bodyPr/>
          <a:lstStyle/>
          <a:p>
            <a:pPr lvl="0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Paul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Broca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(1824-1880) a jeho výzkumy (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Brocovo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motorické centrum řeči).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4/4a/Broca%27s_area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1017"/>
            <a:ext cx="3456384" cy="35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6FFD61E-D0FA-400D-7B43-5AC3F705027D}"/>
              </a:ext>
            </a:extLst>
          </p:cNvPr>
          <p:cNvSpPr txBox="1">
            <a:spLocks/>
          </p:cNvSpPr>
          <p:nvPr/>
        </p:nvSpPr>
        <p:spPr>
          <a:xfrm>
            <a:off x="457200" y="5705612"/>
            <a:ext cx="8229600" cy="108765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Pacient „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tan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“ (Louis Victor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Leborgne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44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scicurious.scientopia.org/wp-content/uploads/sites/3/2011/05/primary-olfactory-cort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560942"/>
            <a:ext cx="5544616" cy="485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89A68-1051-118D-E54A-17C724DB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Zástupný obsah 4" descr="Obsah obrázku kresba, skica, diagram, Mozek&#10;&#10;Popis byl vytvořen automaticky">
            <a:extLst>
              <a:ext uri="{FF2B5EF4-FFF2-40B4-BE49-F238E27FC236}">
                <a16:creationId xmlns:a16="http://schemas.microsoft.com/office/drawing/2014/main" id="{12F32607-8EC7-A84A-8462-FF26DEF1A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50893"/>
            <a:ext cx="5652120" cy="689282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69F9E53-99E7-82EC-ABE2-107FAB142528}"/>
              </a:ext>
            </a:extLst>
          </p:cNvPr>
          <p:cNvSpPr txBox="1"/>
          <p:nvPr/>
        </p:nvSpPr>
        <p:spPr>
          <a:xfrm>
            <a:off x="179512" y="2307146"/>
            <a:ext cx="3312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Projekce vestibulárního orgánu v kortexu</a:t>
            </a:r>
          </a:p>
        </p:txBody>
      </p:sp>
    </p:spTree>
    <p:extLst>
      <p:ext uri="{BB962C8B-B14F-4D97-AF65-F5344CB8AC3E}">
        <p14:creationId xmlns:p14="http://schemas.microsoft.com/office/powerpoint/2010/main" val="94730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shoreline.edu/dchris/psych202/Images/vision/Vision%20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kůra člověka</a:t>
            </a:r>
          </a:p>
        </p:txBody>
      </p:sp>
      <p:pic>
        <p:nvPicPr>
          <p:cNvPr id="1028" name="Picture 4" descr="VÃ½sledek obrÃ¡zku pro cerebral cortex visu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17" y="1570035"/>
            <a:ext cx="6678944" cy="54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visual cortex edges and li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1644"/>
            <a:ext cx="8229600" cy="29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1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Neurální modularita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rhsmpsychology.com/images/sensory_homuncu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5" y="1484784"/>
            <a:ext cx="7950749" cy="56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7551" y="6066874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http://www.rhsmpsychology.com/Handouts/sensory_motor_cortex.htm</a:t>
            </a:r>
          </a:p>
        </p:txBody>
      </p:sp>
    </p:spTree>
    <p:extLst>
      <p:ext uri="{BB962C8B-B14F-4D97-AF65-F5344CB8AC3E}">
        <p14:creationId xmlns:p14="http://schemas.microsoft.com/office/powerpoint/2010/main" val="406939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</a:t>
            </a:r>
          </a:p>
        </p:txBody>
      </p:sp>
      <p:pic>
        <p:nvPicPr>
          <p:cNvPr id="14340" name="Zástupný symbol pro obsah 7" descr="penile-homuncul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44675"/>
            <a:ext cx="2946400" cy="3744913"/>
          </a:xfrm>
        </p:spPr>
      </p:pic>
      <p:pic>
        <p:nvPicPr>
          <p:cNvPr id="14339" name="Obrázek 4" descr="somatosenzoricky_a_motoricky_homuncul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 descr="sensory_homuncul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4463"/>
            <a:ext cx="2951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75769" y="5791192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motorický homunkulus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9800" y="5795972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senzorický homunkulus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CED9D7A-422D-6948-45AD-BFB23B52EF9A}"/>
              </a:ext>
            </a:extLst>
          </p:cNvPr>
          <p:cNvCxnSpPr/>
          <p:nvPr/>
        </p:nvCxnSpPr>
        <p:spPr>
          <a:xfrm>
            <a:off x="3419872" y="1052736"/>
            <a:ext cx="720080" cy="1080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03D3689-B397-E792-DA0A-704D21B16047}"/>
              </a:ext>
            </a:extLst>
          </p:cNvPr>
          <p:cNvCxnSpPr>
            <a:cxnSpLocks/>
          </p:cNvCxnSpPr>
          <p:nvPr/>
        </p:nvCxnSpPr>
        <p:spPr>
          <a:xfrm flipH="1">
            <a:off x="7780784" y="1268412"/>
            <a:ext cx="545654" cy="8258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9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 descr="https://carainlondon.files.wordpress.com/2013/06/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Londýn, Natural </a:t>
            </a:r>
            <a:r>
              <a:rPr lang="cs-CZ" dirty="0" err="1"/>
              <a:t>History</a:t>
            </a:r>
            <a:r>
              <a:rPr lang="cs-CZ" dirty="0"/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4125268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http://img00.deviantart.net/5aeb/i/2015/115/2/9/motor_and_sensory_homunculus_by_obcat-d4uv6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" y="260647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6093296"/>
            <a:ext cx="505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http://obcat.deviantart.com/art/Motor-and-Sensory-Homunculus-293708140</a:t>
            </a:r>
          </a:p>
        </p:txBody>
      </p:sp>
    </p:spTree>
    <p:extLst>
      <p:ext uri="{BB962C8B-B14F-4D97-AF65-F5344CB8AC3E}">
        <p14:creationId xmlns:p14="http://schemas.microsoft.com/office/powerpoint/2010/main" val="110951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minula – agrese: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7500" lnSpcReduction="20000"/>
          </a:bodyPr>
          <a:lstStyle/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Když jsme se minule bavili o observačním učení a experimentech, které dělal A. Bandura, tak to mohlo navodit dojem, že veškerá agrese je pouze získaná skrze sociální učení.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Tak tomu ale v žádném případě není.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Agresivita je z velké části biologické povahy a je vrozená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Je patrná již u kojenců (souvisí např. s temperamentem či s mírou frustrační tolerance).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Agrese je přirozenou reakcí na situace frustrace a je biologicky účelná.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Socializace se snaží agresivitu (vedle jiných vrozených vlastností jedince) zmírnit a sublimovat (např. do sportovních aktivit apod.) nebo naopak zesílit (Sparťané,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Janomamové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nacistické Německo, současné Rusko ad.).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Děti jsou i hodné.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8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C476D-B531-4DA8-B7F2-D626E37F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První ženský homunkulus až z r. 2020!</a:t>
            </a:r>
          </a:p>
        </p:txBody>
      </p:sp>
      <p:pic>
        <p:nvPicPr>
          <p:cNvPr id="1026" name="Picture 2" descr="The Missing Female Homunculus">
            <a:extLst>
              <a:ext uri="{FF2B5EF4-FFF2-40B4-BE49-F238E27FC236}">
                <a16:creationId xmlns:a16="http://schemas.microsoft.com/office/drawing/2014/main" id="{2A2A590E-507B-4DA0-BD45-DE2109D181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8176"/>
            <a:ext cx="3960440" cy="59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6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6497920"/>
            <a:ext cx="4330824" cy="3600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/>
              <a:t>Geary</a:t>
            </a:r>
            <a:r>
              <a:rPr lang="cs-CZ" dirty="0"/>
              <a:t>, D. C. (2004). </a:t>
            </a:r>
            <a:r>
              <a:rPr lang="en-US" i="1" dirty="0"/>
              <a:t>Origin of Mind</a:t>
            </a:r>
            <a:r>
              <a:rPr lang="cs-CZ" i="1" dirty="0"/>
              <a:t>: </a:t>
            </a:r>
            <a:r>
              <a:rPr lang="en-US" i="1" dirty="0"/>
              <a:t>Evolution of Brain, Cognition, and General Intelligence</a:t>
            </a:r>
            <a:r>
              <a:rPr lang="en-US" dirty="0"/>
              <a:t> </a:t>
            </a:r>
            <a:r>
              <a:rPr lang="cs-CZ" dirty="0"/>
              <a:t>.</a:t>
            </a:r>
            <a:r>
              <a:rPr lang="en-US" dirty="0"/>
              <a:t>American Psychological Association (APA)</a:t>
            </a:r>
            <a:r>
              <a:rPr lang="cs-CZ" dirty="0"/>
              <a:t>. s. 100.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105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(1983, 1985) jako první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tj.: lidský nervový systém je složen z mnoha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kognitivních modulů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</a:t>
            </a: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 moduly vznikly za různých okolností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435280" cy="5145687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Lidská mysl není jednota (leda jako iluze), ale je pluralita různých modulů. Mluví se o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dvou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skupinách 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1.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specifické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domain-specific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(týkají s jen úzkého výseku situací, jsou 	automatické) 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1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= naprostá většina kognitivních procesů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2.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obecné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domain-general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(mohou se týkat všech modalit a možností)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2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= rozum, mysl, vědomí, jáství?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= hrstka těch „nejdůležitějších“ procesů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Teorie dvojího procesu</a:t>
            </a: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Teorie duálního procesu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Daniel </a:t>
            </a:r>
            <a:r>
              <a:rPr lang="cs-CZ" sz="2200" dirty="0" err="1"/>
              <a:t>Kahneman</a:t>
            </a:r>
            <a:r>
              <a:rPr lang="cs-CZ" sz="2200" dirty="0"/>
              <a:t> (2002) a </a:t>
            </a:r>
            <a:r>
              <a:rPr lang="cs-CZ" sz="2200" b="1" i="1" dirty="0" err="1"/>
              <a:t>dual</a:t>
            </a:r>
            <a:r>
              <a:rPr lang="cs-CZ" sz="2200" b="1" i="1" dirty="0"/>
              <a:t> </a:t>
            </a:r>
            <a:r>
              <a:rPr lang="cs-CZ" sz="2200" b="1" i="1" dirty="0" err="1"/>
              <a:t>process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 popisuje zmíněné dva typy procesů jako </a:t>
            </a:r>
            <a:r>
              <a:rPr lang="cs-CZ" sz="2200" b="1" dirty="0"/>
              <a:t>systém 1 a systém 2</a:t>
            </a:r>
            <a:r>
              <a:rPr lang="cs-CZ" sz="2200" dirty="0"/>
              <a:t>.</a:t>
            </a:r>
          </a:p>
          <a:p>
            <a:endParaRPr lang="cs-CZ" sz="2200" dirty="0"/>
          </a:p>
          <a:p>
            <a:r>
              <a:rPr lang="cs-CZ" sz="2200" b="1" i="1" dirty="0"/>
              <a:t>Systém 1</a:t>
            </a:r>
            <a:r>
              <a:rPr lang="cs-CZ" sz="2200" dirty="0"/>
              <a:t>: </a:t>
            </a:r>
            <a:r>
              <a:rPr lang="cs-CZ" sz="2200" dirty="0" err="1"/>
              <a:t>domain-specific</a:t>
            </a:r>
            <a:r>
              <a:rPr lang="cs-CZ" sz="2200" dirty="0"/>
              <a:t>, implicitní, rychlé a </a:t>
            </a:r>
            <a:r>
              <a:rPr lang="cs-CZ" sz="2200" b="1" dirty="0"/>
              <a:t>automatické</a:t>
            </a:r>
            <a:r>
              <a:rPr lang="cs-CZ" sz="2200" dirty="0"/>
              <a:t> procesy (tzv. </a:t>
            </a:r>
            <a:r>
              <a:rPr lang="cs-CZ" sz="2200" b="1" dirty="0"/>
              <a:t>intuice</a:t>
            </a:r>
            <a:r>
              <a:rPr lang="cs-CZ" sz="2200" dirty="0"/>
              <a:t>).</a:t>
            </a:r>
          </a:p>
          <a:p>
            <a:endParaRPr lang="cs-CZ" sz="2200" dirty="0"/>
          </a:p>
          <a:p>
            <a:r>
              <a:rPr lang="cs-CZ" sz="2200" b="1" i="1" dirty="0"/>
              <a:t>Systém 2</a:t>
            </a:r>
            <a:r>
              <a:rPr lang="cs-CZ" sz="2200" dirty="0"/>
              <a:t>: </a:t>
            </a:r>
            <a:r>
              <a:rPr lang="cs-CZ" sz="2200" dirty="0" err="1"/>
              <a:t>domain-general</a:t>
            </a:r>
            <a:r>
              <a:rPr lang="cs-CZ" sz="2200" dirty="0"/>
              <a:t>, vědomé, pomalé a záměrné procesy přemýšlení. </a:t>
            </a: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844824"/>
            <a:ext cx="5445501" cy="407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07960"/>
            <a:ext cx="8784976" cy="4685337"/>
          </a:xfrm>
          <a:prstGeom prst="rect">
            <a:avLst/>
          </a:prstGeom>
        </p:spPr>
        <p:txBody>
          <a:bodyPr/>
          <a:lstStyle/>
          <a:p>
            <a:pPr marL="118800" lvl="0">
              <a:buClrTx/>
              <a:buSzTx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 vlastně velmi obtížné uznat, že existuje něco jako systém 1 uvnitř naší mysli. </a:t>
            </a:r>
          </a:p>
          <a:p>
            <a:pPr marL="118800" lvl="0">
              <a:buClrTx/>
              <a:buSzTx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V naší mysli, které jediné rezervujeme nárok na svobodnou vůli. = lidské vědomí, lidově „lidské ego“</a:t>
            </a:r>
          </a:p>
          <a:p>
            <a:pPr marL="118800" lvl="0">
              <a:buClrTx/>
              <a:buSzTx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>
              <a:buClrTx/>
              <a:buSzTx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(Jáství je přirozenou součástí každého živočišného vědomí. Stejně tak: sebereflexe, empatie ad.</a:t>
            </a:r>
          </a:p>
          <a:p>
            <a:pPr marL="118800" lvl="0">
              <a:buClrTx/>
              <a:buSzTx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Dokonce ani naše vědomí smrti nemusí být v přírodě nijak ojedinělé.)</a:t>
            </a:r>
          </a:p>
          <a:p>
            <a:pPr marL="118800" lvl="0">
              <a:buClrTx/>
              <a:buSzTx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>
              <a:buClrTx/>
              <a:buSzTx/>
              <a:defRPr/>
            </a:pP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1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přitom nepochybně tvoří větší a evolučně starší část naší výbavy!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Potíže se systémem 1</a:t>
            </a:r>
          </a:p>
        </p:txBody>
      </p:sp>
    </p:spTree>
    <p:extLst>
      <p:ext uri="{BB962C8B-B14F-4D97-AF65-F5344CB8AC3E}">
        <p14:creationId xmlns:p14="http://schemas.microsoft.com/office/powerpoint/2010/main" val="24206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A2D7F-275B-456D-0642-44AC781B2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899DFF-4F13-8FB6-7C17-89B249A49F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332" y="1407960"/>
            <a:ext cx="8784976" cy="5001672"/>
          </a:xfrm>
          <a:prstGeom prst="rect">
            <a:avLst/>
          </a:prstGeom>
        </p:spPr>
        <p:txBody>
          <a:bodyPr/>
          <a:lstStyle/>
          <a:p>
            <a:pPr marL="118800" lvl="0">
              <a:buClrTx/>
              <a:buSzTx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Potíže s lidskou výsadností, s ničím jiným, ani menším: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Koperníkovi (1543), který naši Zemi zbavil výsadnosti, 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Darwinovi (1859), který odhalil, že jsme zvířetem podobným opicím (z řádu Primátů),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genetických výzkumech, které ukazují, že muži jsou to „slabší“ pohlaví,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máme najednou uznat i to, že nejsme pány ve vlastní mysli (jak to naznačil už S. Freud (1899), neboť je tu automatická část naší dosud rozumné mysli. </a:t>
            </a:r>
          </a:p>
          <a:p>
            <a:pPr marL="118800" lvl="0">
              <a:buClrTx/>
              <a:buSzTx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Ani po těchto ranách ale není nijak ohrožena lidská důstojnost 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Pico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dela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Mirandola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2005): být tím, čím chceme. Dokonce navzdory špatným podmínkám.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ECCC1465-3111-0F56-03EE-2B38ADA9E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Potíže se systémem 1</a:t>
            </a:r>
          </a:p>
        </p:txBody>
      </p:sp>
    </p:spTree>
    <p:extLst>
      <p:ext uri="{BB962C8B-B14F-4D97-AF65-F5344CB8AC3E}">
        <p14:creationId xmlns:p14="http://schemas.microsoft.com/office/powerpoint/2010/main" val="273198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50FAE-C403-E155-4420-A9310F82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682ABE-5C81-1255-83DE-5747446DB74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772816"/>
            <a:ext cx="8229240" cy="4627624"/>
          </a:xfrm>
        </p:spPr>
        <p:txBody>
          <a:bodyPr/>
          <a:lstStyle/>
          <a:p>
            <a:pPr algn="l" rtl="0"/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Automatičnost a vrozenost však neznamená nutně jednoduchost, primitivnost, nekomplexnost nebo nespolehlivost. </a:t>
            </a:r>
          </a:p>
          <a:p>
            <a:pPr algn="l" rtl="0"/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C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 je na rozpoznání jednotlivých tváří nebo na odhadu emocí druhého člověka primitivního? I řízení automobilu je z větší části automatické.</a:t>
            </a:r>
            <a:endParaRPr kumimoji="0" lang="cs-CZ" sz="280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85723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mysli: Systém 1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8077" y="1407960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 1 (doménově specifické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(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rozpoznání tváří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hlasu, úleková reakce na pavouky, otáčení se v noci atd.),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(milisekundy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až sekundy)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si je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nemůže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vypnout (viz zrakové klamy a výsledky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(kognitivně)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diferencovat (nevíme, jak poznáme něčí tvář, prostě ji poznáme),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výstupy mají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specifický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(často velmi jednoduchý)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formát 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(např. znám/neznám; OK/pozor! apod.).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</a:t>
            </a:r>
            <a:r>
              <a:rPr lang="cs-CZ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sou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napojeny na emoční systém.</a:t>
            </a:r>
          </a:p>
        </p:txBody>
      </p:sp>
    </p:spTree>
    <p:extLst>
      <p:ext uri="{BB962C8B-B14F-4D97-AF65-F5344CB8AC3E}">
        <p14:creationId xmlns:p14="http://schemas.microsoft.com/office/powerpoint/2010/main" val="53857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Zrakové iluze ukazují, že zrak i mysl lze ošálit. 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3101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je ustrojena lidská mysl.</a:t>
            </a:r>
          </a:p>
          <a:p>
            <a:r>
              <a:rPr lang="cs-CZ" dirty="0"/>
              <a:t>Jaké části lidská mysl obsahuje.</a:t>
            </a:r>
          </a:p>
          <a:p>
            <a:r>
              <a:rPr lang="cs-CZ" dirty="0"/>
              <a:t>Co je to </a:t>
            </a:r>
            <a:r>
              <a:rPr lang="cs-CZ" b="1" dirty="0"/>
              <a:t>teorie modularity mysli</a:t>
            </a:r>
            <a:r>
              <a:rPr lang="cs-CZ" dirty="0"/>
              <a:t>.</a:t>
            </a:r>
          </a:p>
          <a:p>
            <a:r>
              <a:rPr lang="cs-CZ" dirty="0"/>
              <a:t>Co je to </a:t>
            </a:r>
            <a:r>
              <a:rPr lang="cs-CZ" b="1" dirty="0"/>
              <a:t>teorie dvojího procesu</a:t>
            </a:r>
            <a:r>
              <a:rPr lang="cs-CZ" dirty="0"/>
              <a:t> (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).</a:t>
            </a:r>
          </a:p>
          <a:p>
            <a:r>
              <a:rPr lang="cs-CZ" dirty="0"/>
              <a:t>Je to úvod k tématu </a:t>
            </a:r>
            <a:r>
              <a:rPr lang="cs-CZ" b="1" dirty="0"/>
              <a:t>chyby v sociální percepci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Dnes ne tolik o sociální psychologii, ale o kognitivní psychologii.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této prezentace:</a:t>
            </a:r>
          </a:p>
        </p:txBody>
      </p:sp>
    </p:spTree>
    <p:extLst>
      <p:ext uri="{BB962C8B-B14F-4D97-AF65-F5344CB8AC3E}">
        <p14:creationId xmlns:p14="http://schemas.microsoft.com/office/powerpoint/2010/main" val="4291775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 </a:t>
            </a:r>
            <a:endParaRPr lang="cs-CZ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Jsou kulturně specifické (</a:t>
            </a:r>
            <a:r>
              <a:rPr lang="cs-CZ" dirty="0" err="1"/>
              <a:t>culture-specific</a:t>
            </a:r>
            <a:r>
              <a:rPr lang="cs-CZ" dirty="0"/>
              <a:t>), tj. nejsou univerzální.</a:t>
            </a:r>
          </a:p>
        </p:txBody>
      </p:sp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B874C-6292-07C1-0471-2DF7FDE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B8E3E1-7345-6F64-BA89-651D0B37561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33934C-6F7F-B575-60A2-CB3C49A3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15907"/>
            <a:ext cx="6696744" cy="57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2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3216E-B7CD-439E-A927-FF33EA44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Color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grid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illusion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This Black-and-White Photo Uses Color Grid Lines to Trick Your Brain |  PetaPixel">
            <a:extLst>
              <a:ext uri="{FF2B5EF4-FFF2-40B4-BE49-F238E27FC236}">
                <a16:creationId xmlns:a16="http://schemas.microsoft.com/office/drawing/2014/main" id="{14C6A97D-E6B7-44C3-A308-45860CB8F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4" y="1772816"/>
            <a:ext cx="89152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6465B24-BBEA-1401-31F5-469D3BB1C4E7}"/>
              </a:ext>
            </a:extLst>
          </p:cNvPr>
          <p:cNvSpPr txBox="1"/>
          <p:nvPr/>
        </p:nvSpPr>
        <p:spPr>
          <a:xfrm>
            <a:off x="7236296" y="644430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Kredit: Wikipedia </a:t>
            </a:r>
          </a:p>
        </p:txBody>
      </p:sp>
    </p:spTree>
    <p:extLst>
      <p:ext uri="{BB962C8B-B14F-4D97-AF65-F5344CB8AC3E}">
        <p14:creationId xmlns:p14="http://schemas.microsoft.com/office/powerpoint/2010/main" val="3912644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Zöllnerova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pic>
        <p:nvPicPr>
          <p:cNvPr id="1026" name="Picture 2" descr="Image result for line illusion">
            <a:extLst>
              <a:ext uri="{FF2B5EF4-FFF2-40B4-BE49-F238E27FC236}">
                <a16:creationId xmlns:a16="http://schemas.microsoft.com/office/drawing/2014/main" id="{7A071FF3-59B5-423C-9258-6E3D5F42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5" y="1844824"/>
            <a:ext cx="6510370" cy="4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2C3D-5491-4943-8F6A-4763248A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8F56E-B6C1-46C3-A0EC-653B2D1FE9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age result for line illusion">
            <a:extLst>
              <a:ext uri="{FF2B5EF4-FFF2-40B4-BE49-F238E27FC236}">
                <a16:creationId xmlns:a16="http://schemas.microsoft.com/office/drawing/2014/main" id="{DF61458B-244C-4689-8B5B-9344F0A7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23888"/>
            <a:ext cx="5619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F2628-D500-E051-8C53-F067243C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FFC000"/>
                </a:solidFill>
              </a:rPr>
              <a:t>The</a:t>
            </a:r>
            <a:r>
              <a:rPr lang="cs-CZ" sz="3600" dirty="0">
                <a:solidFill>
                  <a:srgbClr val="FFC000"/>
                </a:solidFill>
              </a:rPr>
              <a:t> </a:t>
            </a:r>
            <a:r>
              <a:rPr lang="cs-CZ" sz="3600" dirty="0" err="1">
                <a:solidFill>
                  <a:srgbClr val="FFC000"/>
                </a:solidFill>
              </a:rPr>
              <a:t>dress</a:t>
            </a:r>
            <a:r>
              <a:rPr lang="cs-CZ" sz="3600" dirty="0">
                <a:solidFill>
                  <a:srgbClr val="FFC000"/>
                </a:solidFill>
              </a:rPr>
              <a:t> (2015)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10B604-57C8-0496-A26A-A48BDADFFB84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4B3EDD-99ED-229B-D3AD-94CC7504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8301"/>
            <a:ext cx="3420380" cy="51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88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4B647-AE37-F2A0-7D1B-966976B8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B45DEF-2160-47A6-F949-73272CC752A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5886464"/>
            <a:ext cx="8229240" cy="883208"/>
          </a:xfrm>
        </p:spPr>
        <p:txBody>
          <a:bodyPr/>
          <a:lstStyle/>
          <a:p>
            <a:r>
              <a:rPr lang="en-US" dirty="0"/>
              <a:t>Figure design by </a:t>
            </a:r>
            <a:r>
              <a:rPr lang="en-US" dirty="0" err="1"/>
              <a:t>Kasuga~jawiki</a:t>
            </a:r>
            <a:r>
              <a:rPr lang="en-US" dirty="0"/>
              <a:t>; vectorization by Editor at Large; "The dress" modification by </a:t>
            </a:r>
            <a:r>
              <a:rPr lang="en-US" dirty="0" err="1"/>
              <a:t>Jahobr</a:t>
            </a:r>
            <a:r>
              <a:rPr lang="en-US" dirty="0"/>
              <a:t>, CC BY-SA 3.0, https://commons.wikimedia.org/w/index.php?curid=59279133</a:t>
            </a:r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FC76E10-3848-2418-B978-F82F29022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906" y="964564"/>
            <a:ext cx="6571828" cy="49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6B49A-644E-BF3A-8A2A-11270AAE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CE99A-5E3D-B090-298C-C5008A7F1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Cílem této prezentace je ukázat, že celá řada i poměrně složitých kognitivních procesů funguje zcela bez naší vědomé pozornosti (že zkrátka existují psychické procesy typu systém 1).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Srov. nevůli biologů až do poloviny osmdesátých let 20. stol. (!) připustit, že si v rámci namlouvání samice </a:t>
            </a:r>
            <a:r>
              <a:rPr lang="cs-CZ" b="1" dirty="0"/>
              <a:t>vybírají</a:t>
            </a:r>
            <a:r>
              <a:rPr lang="cs-CZ" dirty="0"/>
              <a:t> samce podle jejich vzhledu (dle peří ptáků). </a:t>
            </a:r>
          </a:p>
          <a:p>
            <a:pPr marL="118872" indent="0">
              <a:buNone/>
            </a:pPr>
            <a:r>
              <a:rPr lang="cs-CZ" dirty="0"/>
              <a:t>Podléhali totiž iluzi, že veškeré rozhodování musí být vědomé – zvířata toho prý nejsou schopna (</a:t>
            </a:r>
            <a:r>
              <a:rPr lang="cs-CZ" dirty="0" err="1"/>
              <a:t>Ridley</a:t>
            </a:r>
            <a:r>
              <a:rPr lang="cs-CZ" dirty="0"/>
              <a:t>, 1999, s. 112). </a:t>
            </a:r>
          </a:p>
          <a:p>
            <a:pPr marL="118872" indent="0">
              <a:buNone/>
            </a:pPr>
            <a:r>
              <a:rPr lang="cs-CZ" dirty="0"/>
              <a:t>Jenže to je omyl.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995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0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automatizované moduly: modul čtení: </a:t>
            </a:r>
            <a:r>
              <a:rPr lang="cs-CZ" sz="4000" b="1" kern="12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Stroopův</a:t>
            </a:r>
            <a:r>
              <a:rPr lang="cs-CZ" sz="40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test</a:t>
            </a:r>
            <a:br>
              <a:rPr lang="cs-CZ" sz="1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A00F99-98F7-5050-DE8F-D924D852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0" y="1826588"/>
            <a:ext cx="7792020" cy="48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3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druhého typu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Souvisí také s automatickým zpracováním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kumimoji="0" lang="cs-CZ" sz="3200" i="0" u="none" strike="noStrike" kern="1200" cap="none" spc="-1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69217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7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" name="Obrázek 3" descr="Obsah obrázku text">
            <a:extLst>
              <a:ext uri="{FF2B5EF4-FFF2-40B4-BE49-F238E27FC236}">
                <a16:creationId xmlns:a16="http://schemas.microsoft.com/office/drawing/2014/main" id="{BF2F57A0-69A8-22DF-A5DA-CD4960F8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81" y="2420888"/>
            <a:ext cx="6102678" cy="34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 (ve skutečnosti podobná modulu čtení)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7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73EEB9FA-A1F0-B00C-37B0-1D8ADC076675}"/>
              </a:ext>
            </a:extLst>
          </p:cNvPr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Analogie ve verbální formě:</a:t>
            </a: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Šli dva a prostřední upadl.</a:t>
            </a: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77594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r>
              <a:rPr kumimoji="0" lang="cs-CZ" sz="30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ZI</a:t>
            </a:r>
            <a:r>
              <a:rPr kumimoji="0" lang="cs-CZ" sz="30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typu ukazují často omezenost zpracování (bug, not a </a:t>
            </a:r>
            <a:r>
              <a:rPr kumimoji="0" lang="cs-CZ" sz="3000" i="0" u="none" strike="noStrike" kern="1200" cap="none" spc="-1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feature</a:t>
            </a:r>
            <a:r>
              <a:rPr kumimoji="0" lang="cs-CZ" sz="30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= chyby).</a:t>
            </a:r>
            <a:endParaRPr lang="cs-CZ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0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0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Jedná se však o velmi specifický problém (bug), který často nijak viditelně nesnižuje naši adaptaci.</a:t>
            </a:r>
            <a:endParaRPr lang="cs-CZ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0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= není žádný velký problém, že si to neuvědomujeme.</a:t>
            </a:r>
          </a:p>
          <a:p>
            <a:pPr marL="118800" lvl="0">
              <a:defRPr/>
            </a:pPr>
            <a:endParaRPr lang="cs-CZ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</a:t>
            </a:r>
            <a:r>
              <a:rPr kumimoji="0" lang="cs-CZ" sz="30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okonce ZI není jednoduché objevit, </a:t>
            </a:r>
          </a:p>
          <a:p>
            <a:pPr marL="118800" lvl="0">
              <a:defRPr/>
            </a:pPr>
            <a:r>
              <a:rPr kumimoji="0" lang="cs-CZ" sz="30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ale je jisté, že alespoň jednu objeví za život každý člověk.</a:t>
            </a:r>
          </a:p>
        </p:txBody>
      </p:sp>
    </p:spTree>
    <p:extLst>
      <p:ext uri="{BB962C8B-B14F-4D97-AF65-F5344CB8AC3E}">
        <p14:creationId xmlns:p14="http://schemas.microsoft.com/office/powerpoint/2010/main" val="288361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 je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(systém 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32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popsal také </a:t>
            </a:r>
            <a:r>
              <a:rPr kumimoji="0" lang="cs-CZ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3200" b="0" i="0" u="none" strike="noStrike" kern="1200" cap="none" spc="-1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jsou ovlivněné globálními cíli jedince. </a:t>
            </a:r>
          </a:p>
          <a:p>
            <a:pPr marL="118800" lvl="0"/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značně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omezeny rozsahem pracovní paměti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/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6556" y="5445224"/>
            <a:ext cx="1882033" cy="504056"/>
          </a:xfrm>
        </p:spPr>
        <p:txBody>
          <a:bodyPr/>
          <a:lstStyle/>
          <a:p>
            <a:r>
              <a:rPr lang="cs-CZ" sz="24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2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4635"/>
            <a:ext cx="5534632" cy="656873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C6FF318C-D498-11B2-FE39-BCE620176A93}"/>
              </a:ext>
            </a:extLst>
          </p:cNvPr>
          <p:cNvSpPr/>
          <p:nvPr/>
        </p:nvSpPr>
        <p:spPr>
          <a:xfrm>
            <a:off x="1681436" y="980728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44D5333-329F-63FB-DCD7-3CEB7F1E71FF}"/>
              </a:ext>
            </a:extLst>
          </p:cNvPr>
          <p:cNvSpPr/>
          <p:nvPr/>
        </p:nvSpPr>
        <p:spPr>
          <a:xfrm>
            <a:off x="1681436" y="1213520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633F253-03C8-7BE5-651D-56EC610F454C}"/>
              </a:ext>
            </a:extLst>
          </p:cNvPr>
          <p:cNvSpPr/>
          <p:nvPr/>
        </p:nvSpPr>
        <p:spPr>
          <a:xfrm>
            <a:off x="1695464" y="1437581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214B85A-1E33-3B43-7824-C2A1F202C653}"/>
              </a:ext>
            </a:extLst>
          </p:cNvPr>
          <p:cNvSpPr/>
          <p:nvPr/>
        </p:nvSpPr>
        <p:spPr>
          <a:xfrm>
            <a:off x="1691680" y="1686633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63BFF90-72BF-A527-AA7A-C0DD6973FC36}"/>
              </a:ext>
            </a:extLst>
          </p:cNvPr>
          <p:cNvSpPr/>
          <p:nvPr/>
        </p:nvSpPr>
        <p:spPr>
          <a:xfrm>
            <a:off x="1691680" y="1895128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1356455-D500-6117-688A-6662B1380696}"/>
              </a:ext>
            </a:extLst>
          </p:cNvPr>
          <p:cNvSpPr/>
          <p:nvPr/>
        </p:nvSpPr>
        <p:spPr>
          <a:xfrm>
            <a:off x="1681436" y="2123742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374FF4A-6115-1920-026C-97BAB7BD855E}"/>
              </a:ext>
            </a:extLst>
          </p:cNvPr>
          <p:cNvSpPr/>
          <p:nvPr/>
        </p:nvSpPr>
        <p:spPr>
          <a:xfrm>
            <a:off x="1675570" y="3101964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FFDB484-790E-E9ED-FA18-53ECA30AC889}"/>
              </a:ext>
            </a:extLst>
          </p:cNvPr>
          <p:cNvSpPr/>
          <p:nvPr/>
        </p:nvSpPr>
        <p:spPr>
          <a:xfrm>
            <a:off x="1675570" y="3486788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2457AC0-0153-069C-32D3-F32138F1F9FA}"/>
              </a:ext>
            </a:extLst>
          </p:cNvPr>
          <p:cNvSpPr/>
          <p:nvPr/>
        </p:nvSpPr>
        <p:spPr>
          <a:xfrm>
            <a:off x="1677051" y="3724569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46E66EA-23A2-6E16-46B0-A013A7F66EFF}"/>
              </a:ext>
            </a:extLst>
          </p:cNvPr>
          <p:cNvSpPr/>
          <p:nvPr/>
        </p:nvSpPr>
        <p:spPr>
          <a:xfrm>
            <a:off x="1682169" y="4626247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F851C3F-FAE0-20D6-A818-7F156D487F43}"/>
              </a:ext>
            </a:extLst>
          </p:cNvPr>
          <p:cNvSpPr/>
          <p:nvPr/>
        </p:nvSpPr>
        <p:spPr>
          <a:xfrm>
            <a:off x="1669704" y="5290144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ACD5032-14E5-EF1C-2A57-63B5F7F20415}"/>
              </a:ext>
            </a:extLst>
          </p:cNvPr>
          <p:cNvSpPr/>
          <p:nvPr/>
        </p:nvSpPr>
        <p:spPr>
          <a:xfrm>
            <a:off x="1691680" y="6181903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9550744E-69F1-69DB-CB5E-6AD923E5470D}"/>
              </a:ext>
            </a:extLst>
          </p:cNvPr>
          <p:cNvSpPr/>
          <p:nvPr/>
        </p:nvSpPr>
        <p:spPr>
          <a:xfrm>
            <a:off x="1691680" y="6447634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64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4639" y="1628798"/>
            <a:ext cx="8229600" cy="4968553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Otázka: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 lidská mysl </a:t>
            </a:r>
            <a:r>
              <a:rPr lang="cs-CZ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jednotnou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na všechny oblasti života zaměřenou schopností (tak to vnímáme introspektivně)?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5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Nebo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je lidská mysl </a:t>
            </a:r>
            <a:r>
              <a:rPr lang="cs-CZ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skupinou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jednotlivých oddělených procesů („modulů“) zaměřených na jednotlivé konkrétní problémy? Jako švýcarský nůž.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Teorie modularity mysli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která je předpokládána většinou soudobých teorií kognice (Schwarzová, 1996, 2009), se kloní ke druhé možnosti.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Jednota fungování mysli je iluzí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</a:t>
            </a:r>
            <a:r>
              <a:rPr lang="cs-CZ" sz="2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Dennett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(2017) mluví o user-</a:t>
            </a:r>
            <a:r>
              <a:rPr lang="cs-CZ" sz="2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illusion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  <a:latin typeface="Corbel" panose="020B0503020204020204" pitchFamily="34" charset="0"/>
              </a:rPr>
              <a:t>Jak naše mysl funguje?</a:t>
            </a: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2790E-B118-49B8-A081-9A83A643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C05AE-DC52-41AE-9357-C780DC788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927361"/>
          </a:xfrm>
        </p:spPr>
        <p:txBody>
          <a:bodyPr>
            <a:normAutofit fontScale="85000" lnSpcReduction="20000"/>
          </a:bodyPr>
          <a:lstStyle/>
          <a:p>
            <a:r>
              <a:rPr lang="cs-CZ" sz="3500" dirty="0">
                <a:latin typeface="Corbel" panose="020B0503020204020204" pitchFamily="34" charset="0"/>
              </a:rPr>
              <a:t>Všichni tvorové mají kognici složenou ze systém 1 procesů.</a:t>
            </a:r>
          </a:p>
          <a:p>
            <a:r>
              <a:rPr lang="cs-CZ" sz="3500" dirty="0">
                <a:latin typeface="Corbel" panose="020B0503020204020204" pitchFamily="34" charset="0"/>
              </a:rPr>
              <a:t>Otázkou je, kde a jak se právě u člověka vzal systém 2?</a:t>
            </a:r>
          </a:p>
          <a:p>
            <a:endParaRPr lang="cs-CZ" sz="3500" dirty="0">
              <a:latin typeface="Corbel" panose="020B0503020204020204" pitchFamily="34" charset="0"/>
            </a:endParaRPr>
          </a:p>
          <a:p>
            <a:r>
              <a:rPr lang="cs-CZ" sz="3500" dirty="0">
                <a:latin typeface="Corbel" panose="020B0503020204020204" pitchFamily="34" charset="0"/>
              </a:rPr>
              <a:t>Souvisí to s komunikací (i neverbální)?: </a:t>
            </a:r>
          </a:p>
          <a:p>
            <a:r>
              <a:rPr lang="cs-CZ" sz="3500" dirty="0">
                <a:latin typeface="Corbel" panose="020B0503020204020204" pitchFamily="34" charset="0"/>
              </a:rPr>
              <a:t>chápejme komunikaci jako nástroj manipulace; pak je otázkou, co všechno budu komunikovat o svých záměrech a stavech, abych si příliš neublížil.</a:t>
            </a:r>
          </a:p>
          <a:p>
            <a:r>
              <a:rPr lang="cs-CZ" sz="3500" dirty="0">
                <a:latin typeface="Corbel" panose="020B0503020204020204" pitchFamily="34" charset="0"/>
              </a:rPr>
              <a:t>Právě tento modul, který zastavuje automatické procesy a rozvažuje, co ještě říci a co ne, by mohl být zárodkem systému 2 (srov. </a:t>
            </a:r>
            <a:r>
              <a:rPr lang="cs-CZ" sz="3500" dirty="0" err="1">
                <a:latin typeface="Corbel" panose="020B0503020204020204" pitchFamily="34" charset="0"/>
              </a:rPr>
              <a:t>Dennett</a:t>
            </a:r>
            <a:r>
              <a:rPr lang="cs-CZ" sz="3500" dirty="0">
                <a:latin typeface="Corbel" panose="020B0503020204020204" pitchFamily="34" charset="0"/>
              </a:rPr>
              <a:t>, 2017, s. 342).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859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a systém 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484784"/>
            <a:ext cx="8640960" cy="491565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je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bottom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-up proces.</a:t>
            </a:r>
          </a:p>
          <a:p>
            <a:pPr marL="118800"/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2 je top-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down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proces.</a:t>
            </a:r>
          </a:p>
          <a:p>
            <a:pPr marL="118800"/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Všimněte si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používáme i při takových finesách jako je pravopis (systém 2): </a:t>
            </a:r>
          </a:p>
          <a:p>
            <a:pPr marL="118800"/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prostě si věc napíšeme, a když vypadá blbě, napíšeme to jinak – v tomto případě používáme statistické učení (což je nepochybně systém 1), místo top-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down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používání pravidel pravopisu.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30327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a 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484784"/>
            <a:ext cx="8640960" cy="491565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4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4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kterými se budeme zabývat v následující prezentaci, jsou dokladem automatického fungování implicitních procesů </a:t>
            </a:r>
            <a:r>
              <a:rPr lang="cs-CZ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1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/>
            <a:endParaRPr lang="cs-CZ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endParaRPr lang="cs-CZ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960340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systému 1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vegetativní systém!!</a:t>
            </a: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To je ta nejpřímější cesta vlivu psychiky na tělo (srov. trajektorii stresové reakce).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Srov. případ </a:t>
            </a:r>
            <a:r>
              <a:rPr lang="cs-CZ" sz="2600" b="1" dirty="0" err="1">
                <a:solidFill>
                  <a:prstClr val="black"/>
                </a:solidFill>
                <a:latin typeface="Calibri"/>
              </a:rPr>
              <a:t>fóbií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(omezenost na podnět a mohutnou emoční reakci, srov. automatičnost a velkou rychlost vzniku obranných reakcí).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systém 2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může vytvořit emoční a fyziologickou reakci (ale dělá to jinou cestou).</a:t>
            </a:r>
          </a:p>
        </p:txBody>
      </p:sp>
    </p:spTree>
    <p:extLst>
      <p:ext uri="{BB962C8B-B14F-4D97-AF65-F5344CB8AC3E}">
        <p14:creationId xmlns:p14="http://schemas.microsoft.com/office/powerpoint/2010/main" val="3222858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4685336"/>
          </a:xfrm>
        </p:spPr>
        <p:txBody>
          <a:bodyPr anchor="t"/>
          <a:lstStyle/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je, jaké </a:t>
            </a:r>
            <a:r>
              <a:rPr lang="cs-CZ" sz="32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 systému 1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existují.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Jak lze definovat modul systému 1?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rozpoznání tváří, rozpoznávání hlasu, rozpoznání: emocí, intonace, </a:t>
            </a:r>
            <a:r>
              <a:rPr lang="cs-CZ" sz="3000" dirty="0"/>
              <a:t>falše,</a:t>
            </a:r>
            <a:endParaRPr lang="cs-CZ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000" dirty="0" err="1"/>
              <a:t>sch</a:t>
            </a:r>
            <a:r>
              <a:rPr lang="cs-CZ" sz="3000" dirty="0"/>
              <a:t>. určit agens dějů, očišťování těla, defekace, …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mysli.</a:t>
            </a:r>
            <a:endParaRPr lang="cs-CZ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algn="l" rtl="0">
              <a:defRPr/>
            </a:pPr>
            <a:endParaRPr lang="cs-CZ" sz="30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algn="l" rtl="0">
              <a:defRPr/>
            </a:pPr>
            <a:r>
              <a:rPr lang="cs-CZ" sz="30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Srov. např. </a:t>
            </a:r>
            <a:r>
              <a:rPr lang="cs-CZ" sz="30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Inoue</a:t>
            </a:r>
            <a:r>
              <a:rPr lang="cs-CZ" sz="30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0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Matsuzawa</a:t>
            </a:r>
            <a:r>
              <a:rPr lang="cs-CZ" sz="30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2007.</a:t>
            </a:r>
            <a:endParaRPr lang="cs-CZ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6357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7D9B5-5AF6-A2F3-A243-992CD1FD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2F6D7E-66DB-51B3-810F-C2018B23BFC0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333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F8C01-6181-69B5-FB80-9373B05C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F4AA04-0E2E-D567-E430-C194D8FAF18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656649-5C72-DF1D-9596-180CCB815F7E}"/>
              </a:ext>
            </a:extLst>
          </p:cNvPr>
          <p:cNvSpPr txBox="1"/>
          <p:nvPr/>
        </p:nvSpPr>
        <p:spPr>
          <a:xfrm>
            <a:off x="539552" y="1700807"/>
            <a:ext cx="7704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(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stereotypizace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mentální zkratky, které jsou příkladem modularizace).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psychické obrany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iluze nadřazenosti, naivní realismus… )</a:t>
            </a: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méně automatických, tedy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2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(podléhajících však mnoha zkreslením):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035645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(1996)</a:t>
            </a:r>
          </a:p>
          <a:p>
            <a:pPr>
              <a:lnSpc>
                <a:spcPct val="100000"/>
              </a:lnSpc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teorie vzniku systému 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 skrze kapacitu obecné inteligence. </a:t>
            </a:r>
          </a:p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 2)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9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18CA1-3FB9-4378-B78E-AB08564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err="1">
                <a:solidFill>
                  <a:schemeClr val="bg1">
                    <a:lumMod val="95000"/>
                  </a:schemeClr>
                </a:solidFill>
              </a:rPr>
              <a:t>Theriantropové</a:t>
            </a:r>
            <a:endParaRPr lang="cs-CZ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DD2E6-E2E6-4B20-9601-85E0A1F5E73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therianthropy trois freres">
            <a:extLst>
              <a:ext uri="{FF2B5EF4-FFF2-40B4-BE49-F238E27FC236}">
                <a16:creationId xmlns:a16="http://schemas.microsoft.com/office/drawing/2014/main" id="{E3A71007-7FD9-4552-8E11-E6E8FA5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8004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rianthropy trois freres">
            <a:extLst>
              <a:ext uri="{FF2B5EF4-FFF2-40B4-BE49-F238E27FC236}">
                <a16:creationId xmlns:a16="http://schemas.microsoft.com/office/drawing/2014/main" id="{87D6D100-9F9E-4ED2-834D-13ED0F09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7" y="1556792"/>
            <a:ext cx="4462557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16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domény? Jak je chápat?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8229240" cy="4625280"/>
          </a:xfrm>
        </p:spPr>
        <p:txBody>
          <a:bodyPr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8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 – to by mohly být ony domény: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(intrapersonální,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https://www.youtube.com/watch?v=w7-rYp-BQJQ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17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Naivní modely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82" y="1432052"/>
            <a:ext cx="6189235" cy="538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6DEFC9BF-5B79-EB07-5852-9C486EE86D5E}"/>
              </a:ext>
            </a:extLst>
          </p:cNvPr>
          <p:cNvSpPr txBox="1">
            <a:spLocks/>
          </p:cNvSpPr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kern="0" dirty="0">
                <a:solidFill>
                  <a:srgbClr val="FFC000"/>
                </a:solidFill>
                <a:latin typeface="Corbel" panose="020B0503020204020204" pitchFamily="34" charset="0"/>
              </a:rPr>
              <a:t>Introspektivní představa o duši</a:t>
            </a:r>
          </a:p>
        </p:txBody>
      </p:sp>
    </p:spTree>
    <p:extLst>
      <p:ext uri="{BB962C8B-B14F-4D97-AF65-F5344CB8AC3E}">
        <p14:creationId xmlns:p14="http://schemas.microsoft.com/office/powerpoint/2010/main" val="131672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516852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Teorie modularity mysli</a:t>
            </a:r>
            <a:r>
              <a:rPr lang="cs-CZ" sz="2800" dirty="0">
                <a:latin typeface="Corbel" panose="020B0503020204020204" pitchFamily="34" charset="0"/>
              </a:rPr>
              <a:t> předpokládá, že lidská kognice (mysl) </a:t>
            </a:r>
            <a:r>
              <a:rPr lang="cs-CZ" sz="2800" b="1" dirty="0">
                <a:latin typeface="Corbel" panose="020B0503020204020204" pitchFamily="34" charset="0"/>
              </a:rPr>
              <a:t>je hierarchický systém, který zahrnuje řadu subsystémů (= kognitivních modulů)</a:t>
            </a:r>
            <a:r>
              <a:rPr lang="cs-CZ" sz="2800" dirty="0">
                <a:latin typeface="Corbel" panose="020B0503020204020204" pitchFamily="34" charset="0"/>
              </a:rPr>
              <a:t>.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Strukturu a funkci jednoho modulu nelze vysvětlit ze struktury a funkce jiných modulů. 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Moduly mají své vlastní unikátní vlastnosti a zákonitosti a liší se navzájem ve své struktuře, funkci i pozici v architektonice nervové soustavy.</a:t>
            </a:r>
          </a:p>
          <a:p>
            <a:pPr marL="118872"/>
            <a:endParaRPr lang="cs-CZ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38055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1"/>
            <a:ext cx="8229600" cy="4772000"/>
          </a:xfrm>
          <a:prstGeom prst="rect">
            <a:avLst/>
          </a:prstGeom>
        </p:spPr>
        <p:txBody>
          <a:bodyPr/>
          <a:lstStyle/>
          <a:p>
            <a:pPr marL="118872"/>
            <a:r>
              <a:rPr lang="cs-CZ" sz="2800" dirty="0">
                <a:latin typeface="Corbel" panose="020B0503020204020204" pitchFamily="34" charset="0"/>
              </a:rPr>
              <a:t>Evolučně je výhodnější, aby jedinec vlastnil řadu jednotlivých subsystémů, než vzájemně podmíněný komplex jediného systému: Když se něco pokazí, většina systému funguje dál</a:t>
            </a:r>
            <a:r>
              <a:rPr lang="cs-CZ" sz="3200" dirty="0">
                <a:latin typeface="Corbel" panose="020B0503020204020204" pitchFamily="34" charset="0"/>
              </a:rPr>
              <a:t>! (</a:t>
            </a:r>
            <a:r>
              <a:rPr lang="cs-CZ" sz="2800" dirty="0" err="1">
                <a:latin typeface="Corbel" panose="020B0503020204020204" pitchFamily="34" charset="0"/>
              </a:rPr>
              <a:t>Marr</a:t>
            </a:r>
            <a:r>
              <a:rPr lang="cs-CZ" sz="2800" dirty="0">
                <a:latin typeface="Corbel" panose="020B0503020204020204" pitchFamily="34" charset="0"/>
              </a:rPr>
              <a:t>, 1976; Schwarzová, 2009, s. 19).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(ALE: srov. vývojovou teorii J. </a:t>
            </a:r>
            <a:r>
              <a:rPr lang="cs-CZ" sz="2800" dirty="0" err="1">
                <a:latin typeface="Corbel" panose="020B0503020204020204" pitchFamily="34" charset="0"/>
              </a:rPr>
              <a:t>Piageta</a:t>
            </a:r>
            <a:r>
              <a:rPr lang="cs-CZ" sz="2800" dirty="0">
                <a:latin typeface="Corbel" panose="020B0503020204020204" pitchFamily="34" charset="0"/>
              </a:rPr>
              <a:t>!)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9820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013" y="260648"/>
            <a:ext cx="8229600" cy="825280"/>
          </a:xfrm>
        </p:spPr>
        <p:txBody>
          <a:bodyPr>
            <a:normAutofit fontScale="90000"/>
          </a:bodyPr>
          <a:lstStyle/>
          <a:p>
            <a:r>
              <a:rPr lang="cs-CZ" dirty="0"/>
              <a:t>Počátky modulárního přístupu:</a:t>
            </a:r>
            <a:br>
              <a:rPr lang="cs-CZ" dirty="0"/>
            </a:br>
            <a:r>
              <a:rPr lang="cs-CZ" dirty="0"/>
              <a:t>naivní modularita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602632" cy="46256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Franz J. Gall (1758 – 1828), zakladatel dnes zamítnuté pseudovědy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frenologie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tvrdil, že kognitivní funkce lze ohraničit a lokalizovat v mozku. </a:t>
            </a:r>
          </a:p>
          <a:p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38154"/>
            <a:ext cx="4896544" cy="53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0892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20266</TotalTime>
  <Words>2173</Words>
  <Application>Microsoft Office PowerPoint</Application>
  <PresentationFormat>Předvádění na obrazovce (4:3)</PresentationFormat>
  <Paragraphs>207</Paragraphs>
  <Slides>59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59</vt:i4>
      </vt:variant>
    </vt:vector>
  </HeadingPairs>
  <TitlesOfParts>
    <vt:vector size="70" baseType="lpstr">
      <vt:lpstr>Arial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Z minula – agrese:</vt:lpstr>
      <vt:lpstr>Obsah této prezentace:</vt:lpstr>
      <vt:lpstr>Prezentace aplikace PowerPoint</vt:lpstr>
      <vt:lpstr>Jak naše mysl funguje?</vt:lpstr>
      <vt:lpstr>1. Naivní modely</vt:lpstr>
      <vt:lpstr>Prezentace aplikace PowerPoint</vt:lpstr>
      <vt:lpstr>Prezentace aplikace PowerPoint</vt:lpstr>
      <vt:lpstr>Počátky modulárního přístupu: naivní modularita</vt:lpstr>
      <vt:lpstr>Prezentace aplikace PowerPoint</vt:lpstr>
      <vt:lpstr>Prezentace aplikace PowerPoint</vt:lpstr>
      <vt:lpstr>Prezentace aplikace PowerPoint</vt:lpstr>
      <vt:lpstr>Prezentace aplikace PowerPoint</vt:lpstr>
      <vt:lpstr>Vizuální kůra člověka</vt:lpstr>
      <vt:lpstr>Prezentace aplikace PowerPoint</vt:lpstr>
      <vt:lpstr>Neurální modularita </vt:lpstr>
      <vt:lpstr>Hmat</vt:lpstr>
      <vt:lpstr>Prezentace aplikace PowerPoint</vt:lpstr>
      <vt:lpstr>Prezentace aplikace PowerPoint</vt:lpstr>
      <vt:lpstr>První ženský homunkulus až z r. 2020!</vt:lpstr>
      <vt:lpstr>Prezentace aplikace PowerPoint</vt:lpstr>
      <vt:lpstr>Modularita mysli</vt:lpstr>
      <vt:lpstr>Teorie dvojího procesu</vt:lpstr>
      <vt:lpstr>Teorie duálního procesu</vt:lpstr>
      <vt:lpstr>Potíže se systémem 1</vt:lpstr>
      <vt:lpstr>Potíže se systémem 1</vt:lpstr>
      <vt:lpstr>Prezentace aplikace PowerPoint</vt:lpstr>
      <vt:lpstr>Prezentace aplikace PowerPoint</vt:lpstr>
      <vt:lpstr>Prezentace aplikace PowerPoint</vt:lpstr>
      <vt:lpstr>Müller-Lyerova iluze </vt:lpstr>
      <vt:lpstr>Prezentace aplikace PowerPoint</vt:lpstr>
      <vt:lpstr>Prezentace aplikace PowerPoint</vt:lpstr>
      <vt:lpstr>Prezentace aplikace PowerPoint</vt:lpstr>
      <vt:lpstr>Prezentace aplikace PowerPoint</vt:lpstr>
      <vt:lpstr>Color grid illusion</vt:lpstr>
      <vt:lpstr>Zöllnerova iluze</vt:lpstr>
      <vt:lpstr>Prezentace aplikace PowerPoint</vt:lpstr>
      <vt:lpstr>The dress (2015)</vt:lpstr>
      <vt:lpstr>Prezentace aplikace PowerPoint</vt:lpstr>
      <vt:lpstr>Složitější automatizované moduly: modul čtení: Stroopův test </vt:lpstr>
      <vt:lpstr>Prezentace aplikace PowerPoint</vt:lpstr>
      <vt:lpstr>Iluze 2. typu </vt:lpstr>
      <vt:lpstr>Iluze 2. typu </vt:lpstr>
      <vt:lpstr>Iluze 2. typu </vt:lpstr>
      <vt:lpstr>Iluze 2. typu (ve skutečnosti podobná modulu čtení) </vt:lpstr>
      <vt:lpstr>Iluze 2. typu </vt:lpstr>
      <vt:lpstr>Prezentace aplikace PowerPoint</vt:lpstr>
      <vt:lpstr>Prezentace aplikace PowerPoint</vt:lpstr>
      <vt:lpstr>Evans (2015)</vt:lpstr>
      <vt:lpstr>Prezentace aplikace PowerPoint</vt:lpstr>
      <vt:lpstr>Prezentace aplikace PowerPoint</vt:lpstr>
      <vt:lpstr>Prezentace aplikace PowerPoint</vt:lpstr>
      <vt:lpstr>Prezentace aplikace PowerPoint</vt:lpstr>
      <vt:lpstr>Kognitivní moduly? Jak je chápat?</vt:lpstr>
      <vt:lpstr>Prezentace aplikace PowerPoint</vt:lpstr>
      <vt:lpstr>Prezentace aplikace PowerPoint</vt:lpstr>
      <vt:lpstr>Prezentace aplikace PowerPoint</vt:lpstr>
      <vt:lpstr>Theriantropové</vt:lpstr>
      <vt:lpstr>Kognitivní domény? Jak je chápat?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Jan Krása</cp:lastModifiedBy>
  <cp:revision>302</cp:revision>
  <cp:lastPrinted>2017-12-08T12:27:36Z</cp:lastPrinted>
  <dcterms:created xsi:type="dcterms:W3CDTF">2015-10-20T07:43:33Z</dcterms:created>
  <dcterms:modified xsi:type="dcterms:W3CDTF">2024-11-10T17:34:09Z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