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omments/modernComment_143_2DBAD035.xml" ContentType="application/vnd.ms-powerpoint.comments+xml"/>
  <Override PartName="/ppt/comments/modernComment_147_44E5D914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</p:sldMasterIdLst>
  <p:sldIdLst>
    <p:sldId id="287" r:id="rId3"/>
    <p:sldId id="256" r:id="rId4"/>
    <p:sldId id="257" r:id="rId5"/>
    <p:sldId id="288" r:id="rId6"/>
    <p:sldId id="285" r:id="rId7"/>
    <p:sldId id="258" r:id="rId8"/>
    <p:sldId id="264" r:id="rId9"/>
    <p:sldId id="297" r:id="rId10"/>
    <p:sldId id="265" r:id="rId11"/>
    <p:sldId id="266" r:id="rId12"/>
    <p:sldId id="298" r:id="rId13"/>
    <p:sldId id="299" r:id="rId14"/>
    <p:sldId id="267" r:id="rId15"/>
    <p:sldId id="323" r:id="rId16"/>
    <p:sldId id="259" r:id="rId17"/>
    <p:sldId id="260" r:id="rId18"/>
    <p:sldId id="261" r:id="rId19"/>
    <p:sldId id="262" r:id="rId20"/>
    <p:sldId id="289" r:id="rId21"/>
    <p:sldId id="263" r:id="rId22"/>
    <p:sldId id="308" r:id="rId23"/>
    <p:sldId id="325" r:id="rId24"/>
    <p:sldId id="293" r:id="rId25"/>
    <p:sldId id="294" r:id="rId26"/>
    <p:sldId id="295" r:id="rId27"/>
    <p:sldId id="286" r:id="rId28"/>
    <p:sldId id="309" r:id="rId29"/>
    <p:sldId id="310" r:id="rId30"/>
    <p:sldId id="311" r:id="rId31"/>
    <p:sldId id="312" r:id="rId32"/>
    <p:sldId id="383" r:id="rId33"/>
    <p:sldId id="313" r:id="rId34"/>
    <p:sldId id="315" r:id="rId35"/>
    <p:sldId id="269" r:id="rId36"/>
    <p:sldId id="270" r:id="rId37"/>
    <p:sldId id="301" r:id="rId38"/>
    <p:sldId id="314" r:id="rId39"/>
    <p:sldId id="290" r:id="rId40"/>
    <p:sldId id="280" r:id="rId41"/>
    <p:sldId id="268" r:id="rId42"/>
    <p:sldId id="304" r:id="rId43"/>
    <p:sldId id="271" r:id="rId44"/>
    <p:sldId id="272" r:id="rId45"/>
    <p:sldId id="292" r:id="rId46"/>
    <p:sldId id="273" r:id="rId47"/>
    <p:sldId id="274" r:id="rId48"/>
    <p:sldId id="327" r:id="rId49"/>
    <p:sldId id="281" r:id="rId50"/>
    <p:sldId id="275" r:id="rId51"/>
    <p:sldId id="276" r:id="rId52"/>
    <p:sldId id="277" r:id="rId53"/>
    <p:sldId id="278" r:id="rId54"/>
    <p:sldId id="282" r:id="rId55"/>
    <p:sldId id="283" r:id="rId56"/>
    <p:sldId id="284" r:id="rId57"/>
    <p:sldId id="305" r:id="rId58"/>
    <p:sldId id="306" r:id="rId59"/>
    <p:sldId id="307" r:id="rId60"/>
    <p:sldId id="279" r:id="rId61"/>
    <p:sldId id="291" r:id="rId62"/>
  </p:sldIdLst>
  <p:sldSz cx="10071100" cy="7556500"/>
  <p:notesSz cx="10071100" cy="7556500"/>
  <p:embeddedFontLs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alibri Light" panose="020F0302020204030204" pitchFamily="34" charset="0"/>
      <p:regular r:id="rId67"/>
      <p:italic r:id="rId68"/>
    </p:embeddedFont>
    <p:embeddedFont>
      <p:font typeface="Comic Sans MS" panose="030F0702030302020204" pitchFamily="66" charset="0"/>
      <p:regular r:id="rId69"/>
      <p:bold r:id="rId70"/>
      <p:italic r:id="rId71"/>
      <p:boldItalic r:id="rId72"/>
    </p:embeddedFont>
    <p:embeddedFont>
      <p:font typeface="Open Sans" panose="020B0606030504020204" pitchFamily="34" charset="0"/>
      <p:regular r:id="rId73"/>
      <p:bold r:id="rId74"/>
      <p:italic r:id="rId75"/>
      <p:boldItalic r:id="rId76"/>
    </p:embeddedFont>
    <p:embeddedFont>
      <p:font typeface="RMLATS+Symbol" panose="020B0604020202020204" charset="2"/>
      <p:regular r:id="rId77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EBB8FB-F916-7D26-18FA-225969D02E65}" name="Klára Březinová" initials="" userId="S::426305@muni.cz::8e10f1ac-92ba-42e0-af79-b57f1331bf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450" y="108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2.fntdata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microsoft.com/office/2018/10/relationships/authors" Target="author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0.fntdata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4.fntdata"/><Relationship Id="rId7" Type="http://schemas.openxmlformats.org/officeDocument/2006/relationships/slide" Target="slides/slide5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4.fntdata"/></Relationships>
</file>

<file path=ppt/comments/modernComment_143_2DBAD03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9BFA2F6-0FBD-7446-BAD8-64CC2B38B2F6}" authorId="{C8EBB8FB-F916-7D26-18FA-225969D02E65}" created="2025-02-20T10:59:42.08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67217717" sldId="323"/>
      <ac:spMk id="15" creationId="{8B51A5E3-9A8F-808B-9DCE-70BE45468798}"/>
    </ac:deMkLst>
    <p188:txBody>
      <a:bodyPr/>
      <a:lstStyle/>
      <a:p>
        <a:r>
          <a:rPr lang="cs-CZ"/>
          <a:t>Jak to, že lidé vědí, co je dobré, a přece tak nejednají?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 xmlns="">
          <p223:rxn type="👍">
            <p223:instance time="2025-02-25T13:03:33.560" authorId="{2BE38FE4-D508-4FA2-B2B6-F4F2A3E4536C}"/>
          </p223:rxn>
        </p223:reactions>
      </p:ext>
    </p188:extLst>
  </p188:cm>
</p188:cmLst>
</file>

<file path=ppt/comments/modernComment_147_44E5D9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F7BD0C0-C88C-D64A-A472-0E6C8FFC9CBD}" authorId="{C8EBB8FB-F916-7D26-18FA-225969D02E65}" created="2025-02-20T11:01:18.70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55914004" sldId="327"/>
      <ac:spMk id="6" creationId="{1E5A960C-E0A8-19EB-C549-190E006840F8}"/>
    </ac:deMkLst>
    <p188:txBody>
      <a:bodyPr/>
      <a:lstStyle/>
      <a:p>
        <a:r>
          <a:rPr lang="cs-CZ"/>
          <a:t>Pane učiteli, nezdá se vám, že jste ve škole jak v nějaké jeskyni zašitý už hodně dlouho? Víte vůbec, co se tam venku děje?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 xmlns="">
          <p223:rxn type="👍">
            <p223:instance time="2025-02-25T13:04:08.787" authorId="{2BE38FE4-D508-4FA2-B2B6-F4F2A3E4536C}"/>
          </p223:rxn>
        </p223:reactions>
      </p:ext>
    </p188:extLst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3B0A27-FBD2-CFD2-36FD-3A92986D4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00" y="503767"/>
            <a:ext cx="3248192" cy="1763183"/>
          </a:xfrm>
        </p:spPr>
        <p:txBody>
          <a:bodyPr anchor="b"/>
          <a:lstStyle>
            <a:lvl1pPr>
              <a:defRPr sz="2643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A7FF5C-2748-70FB-3893-837379250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1529" y="1087996"/>
            <a:ext cx="5098494" cy="5370013"/>
          </a:xfrm>
        </p:spPr>
        <p:txBody>
          <a:bodyPr/>
          <a:lstStyle>
            <a:lvl1pPr>
              <a:defRPr sz="2643"/>
            </a:lvl1pPr>
            <a:lvl2pPr>
              <a:defRPr sz="2313"/>
            </a:lvl2pPr>
            <a:lvl3pPr>
              <a:defRPr sz="1982"/>
            </a:lvl3pPr>
            <a:lvl4pPr>
              <a:defRPr sz="1652"/>
            </a:lvl4pPr>
            <a:lvl5pPr>
              <a:defRPr sz="1652"/>
            </a:lvl5pPr>
            <a:lvl6pPr>
              <a:defRPr sz="1652"/>
            </a:lvl6pPr>
            <a:lvl7pPr>
              <a:defRPr sz="1652"/>
            </a:lvl7pPr>
            <a:lvl8pPr>
              <a:defRPr sz="1652"/>
            </a:lvl8pPr>
            <a:lvl9pPr>
              <a:defRPr sz="1652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B484E0E-DF62-D68B-BC9C-16E1B6A5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00" y="2266950"/>
            <a:ext cx="3248192" cy="4199805"/>
          </a:xfrm>
        </p:spPr>
        <p:txBody>
          <a:bodyPr/>
          <a:lstStyle>
            <a:lvl1pPr marL="0" indent="0">
              <a:buNone/>
              <a:defRPr sz="1322"/>
            </a:lvl1pPr>
            <a:lvl2pPr marL="377647" indent="0">
              <a:buNone/>
              <a:defRPr sz="1156"/>
            </a:lvl2pPr>
            <a:lvl3pPr marL="755294" indent="0">
              <a:buNone/>
              <a:defRPr sz="991"/>
            </a:lvl3pPr>
            <a:lvl4pPr marL="1132942" indent="0">
              <a:buNone/>
              <a:defRPr sz="826"/>
            </a:lvl4pPr>
            <a:lvl5pPr marL="1510589" indent="0">
              <a:buNone/>
              <a:defRPr sz="826"/>
            </a:lvl5pPr>
            <a:lvl6pPr marL="1888236" indent="0">
              <a:buNone/>
              <a:defRPr sz="826"/>
            </a:lvl6pPr>
            <a:lvl7pPr marL="2265883" indent="0">
              <a:buNone/>
              <a:defRPr sz="826"/>
            </a:lvl7pPr>
            <a:lvl8pPr marL="2643530" indent="0">
              <a:buNone/>
              <a:defRPr sz="826"/>
            </a:lvl8pPr>
            <a:lvl9pPr marL="3021178" indent="0">
              <a:buNone/>
              <a:defRPr sz="826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91EB77-AEA3-7735-713A-1B88496BF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ADFC-E39F-42D8-8859-0EEA32D99633}" type="datetimeFigureOut">
              <a:rPr lang="cs-CZ" smtClean="0"/>
              <a:t>10.03.2025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D57DF83-4DEF-5B81-FB0C-A1EC9AAC2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4F46A6-0200-A700-7A67-BD677EE84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5330-8D81-4B99-BEFD-CA3E55A06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9305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8E13D4-3E5C-7DA3-E4DF-82860F9C9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00" y="503767"/>
            <a:ext cx="3248192" cy="1763183"/>
          </a:xfrm>
        </p:spPr>
        <p:txBody>
          <a:bodyPr anchor="b"/>
          <a:lstStyle>
            <a:lvl1pPr>
              <a:defRPr sz="2643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66CD60A-E2E9-7E62-087E-922C21369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1529" y="1087996"/>
            <a:ext cx="5098494" cy="5370013"/>
          </a:xfrm>
        </p:spPr>
        <p:txBody>
          <a:bodyPr/>
          <a:lstStyle>
            <a:lvl1pPr marL="0" indent="0">
              <a:buNone/>
              <a:defRPr sz="2643"/>
            </a:lvl1pPr>
            <a:lvl2pPr marL="377647" indent="0">
              <a:buNone/>
              <a:defRPr sz="2313"/>
            </a:lvl2pPr>
            <a:lvl3pPr marL="755294" indent="0">
              <a:buNone/>
              <a:defRPr sz="1982"/>
            </a:lvl3pPr>
            <a:lvl4pPr marL="1132942" indent="0">
              <a:buNone/>
              <a:defRPr sz="1652"/>
            </a:lvl4pPr>
            <a:lvl5pPr marL="1510589" indent="0">
              <a:buNone/>
              <a:defRPr sz="1652"/>
            </a:lvl5pPr>
            <a:lvl6pPr marL="1888236" indent="0">
              <a:buNone/>
              <a:defRPr sz="1652"/>
            </a:lvl6pPr>
            <a:lvl7pPr marL="2265883" indent="0">
              <a:buNone/>
              <a:defRPr sz="1652"/>
            </a:lvl7pPr>
            <a:lvl8pPr marL="2643530" indent="0">
              <a:buNone/>
              <a:defRPr sz="1652"/>
            </a:lvl8pPr>
            <a:lvl9pPr marL="3021178" indent="0">
              <a:buNone/>
              <a:defRPr sz="1652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3063AAC-15D7-4B65-0540-CF73355B3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00" y="2266950"/>
            <a:ext cx="3248192" cy="4199805"/>
          </a:xfrm>
        </p:spPr>
        <p:txBody>
          <a:bodyPr/>
          <a:lstStyle>
            <a:lvl1pPr marL="0" indent="0">
              <a:buNone/>
              <a:defRPr sz="1322"/>
            </a:lvl1pPr>
            <a:lvl2pPr marL="377647" indent="0">
              <a:buNone/>
              <a:defRPr sz="1156"/>
            </a:lvl2pPr>
            <a:lvl3pPr marL="755294" indent="0">
              <a:buNone/>
              <a:defRPr sz="991"/>
            </a:lvl3pPr>
            <a:lvl4pPr marL="1132942" indent="0">
              <a:buNone/>
              <a:defRPr sz="826"/>
            </a:lvl4pPr>
            <a:lvl5pPr marL="1510589" indent="0">
              <a:buNone/>
              <a:defRPr sz="826"/>
            </a:lvl5pPr>
            <a:lvl6pPr marL="1888236" indent="0">
              <a:buNone/>
              <a:defRPr sz="826"/>
            </a:lvl6pPr>
            <a:lvl7pPr marL="2265883" indent="0">
              <a:buNone/>
              <a:defRPr sz="826"/>
            </a:lvl7pPr>
            <a:lvl8pPr marL="2643530" indent="0">
              <a:buNone/>
              <a:defRPr sz="826"/>
            </a:lvl8pPr>
            <a:lvl9pPr marL="3021178" indent="0">
              <a:buNone/>
              <a:defRPr sz="826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BB0241-6B0F-7E74-4A13-79AFA73F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ADFC-E39F-42D8-8859-0EEA32D99633}" type="datetimeFigureOut">
              <a:rPr lang="cs-CZ" smtClean="0"/>
              <a:t>10.03.2025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4FD29C1-6E38-31AC-12E7-CBC51585A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89C5810-DDBE-3138-BF15-367DA5619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5330-8D81-4B99-BEFD-CA3E55A06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406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40689A-7866-D782-BCEA-47A1B9B4D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4889053-9E65-357D-457E-53CCDA28E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F88986-AB72-6F67-6F12-DB2FB1C98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ADFC-E39F-42D8-8859-0EEA32D99633}" type="datetimeFigureOut">
              <a:rPr lang="cs-CZ" smtClean="0"/>
              <a:t>10.03.2025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D3220C-20BB-4710-5A55-D79688870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F65745-4D34-C54B-8304-634DF1DE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5330-8D81-4B99-BEFD-CA3E55A06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530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0646467-EDB5-F7E4-0C84-93FD6B948C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07131" y="402314"/>
            <a:ext cx="2171581" cy="6403784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D520872-550B-5626-2915-06CA6EBC5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2388" y="402314"/>
            <a:ext cx="6388854" cy="640378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04DF32-BE97-6089-D22E-C4720A9C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ADFC-E39F-42D8-8859-0EEA32D99633}" type="datetimeFigureOut">
              <a:rPr lang="cs-CZ" smtClean="0"/>
              <a:t>10.03.2025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B38CDA-9959-55B8-2643-7A7E4AF85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FE002B-7799-AFC6-DFD4-A4BF6E340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5330-8D81-4B99-BEFD-CA3E55A06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4159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F7405F-7270-4B2D-9E93-28EF2182F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276999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575F93-6454-4F93-94D0-BBC83D277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2459482"/>
            <a:ext cx="6797992" cy="13849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2938A0-A228-4A7D-B48F-C08B0B9B0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7666" y="9944862"/>
            <a:ext cx="1737264" cy="276999"/>
          </a:xfrm>
        </p:spPr>
        <p:txBody>
          <a:bodyPr/>
          <a:lstStyle/>
          <a:p>
            <a:fld id="{F0BF818A-A94B-4839-995B-F0490338B09A}" type="datetimeFigureOut">
              <a:rPr lang="cs-CZ" smtClean="0"/>
              <a:t>10.03.2025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C0959B-856F-47D0-BD42-C909D67E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130" y="9944862"/>
            <a:ext cx="2417063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96D0E1-0D5B-4504-8C15-E05C877B6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38394" y="9944862"/>
            <a:ext cx="1737264" cy="276999"/>
          </a:xfrm>
        </p:spPr>
        <p:txBody>
          <a:bodyPr/>
          <a:lstStyle/>
          <a:p>
            <a:fld id="{6D08CE0B-9449-4CD4-BDA9-5FC5B4B99E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57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70AA77-85AC-7DCC-AC49-8C2E71DBD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8888" y="1236678"/>
            <a:ext cx="7553325" cy="2630781"/>
          </a:xfrm>
        </p:spPr>
        <p:txBody>
          <a:bodyPr anchor="b"/>
          <a:lstStyle>
            <a:lvl1pPr algn="ctr">
              <a:defRPr sz="4956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BDBE271-D386-4220-C856-831613B7D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8888" y="3968912"/>
            <a:ext cx="7553325" cy="1824404"/>
          </a:xfrm>
        </p:spPr>
        <p:txBody>
          <a:bodyPr/>
          <a:lstStyle>
            <a:lvl1pPr marL="0" indent="0" algn="ctr">
              <a:buNone/>
              <a:defRPr sz="1982"/>
            </a:lvl1pPr>
            <a:lvl2pPr marL="377647" indent="0" algn="ctr">
              <a:buNone/>
              <a:defRPr sz="1652"/>
            </a:lvl2pPr>
            <a:lvl3pPr marL="755294" indent="0" algn="ctr">
              <a:buNone/>
              <a:defRPr sz="1487"/>
            </a:lvl3pPr>
            <a:lvl4pPr marL="1132942" indent="0" algn="ctr">
              <a:buNone/>
              <a:defRPr sz="1322"/>
            </a:lvl4pPr>
            <a:lvl5pPr marL="1510589" indent="0" algn="ctr">
              <a:buNone/>
              <a:defRPr sz="1322"/>
            </a:lvl5pPr>
            <a:lvl6pPr marL="1888236" indent="0" algn="ctr">
              <a:buNone/>
              <a:defRPr sz="1322"/>
            </a:lvl6pPr>
            <a:lvl7pPr marL="2265883" indent="0" algn="ctr">
              <a:buNone/>
              <a:defRPr sz="1322"/>
            </a:lvl7pPr>
            <a:lvl8pPr marL="2643530" indent="0" algn="ctr">
              <a:buNone/>
              <a:defRPr sz="1322"/>
            </a:lvl8pPr>
            <a:lvl9pPr marL="3021178" indent="0" algn="ctr">
              <a:buNone/>
              <a:defRPr sz="1322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56DD76-6A3E-00E0-1523-3E1991961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ADFC-E39F-42D8-8859-0EEA32D99633}" type="datetimeFigureOut">
              <a:rPr lang="cs-CZ" smtClean="0"/>
              <a:t>10.03.2025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440B3F-4C3B-A452-279C-6B2438033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11034A-C128-B4E3-C94A-F047E76C7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5330-8D81-4B99-BEFD-CA3E55A06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09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D0EA3A-B270-57CE-8C50-41AACDC7E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056EFF-DAE4-E5C2-0167-1B0736056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1AAC30-428B-E1E2-57E8-3FECADC8D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ADFC-E39F-42D8-8859-0EEA32D99633}" type="datetimeFigureOut">
              <a:rPr lang="cs-CZ" smtClean="0"/>
              <a:t>10.03.2025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602A44-19F6-EDC8-350B-EED436C96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C3E744-DB7D-B5E9-CBE5-B825F2A3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5330-8D81-4B99-BEFD-CA3E55A06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713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312207-A60B-0273-BE70-721EB585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143" y="1883878"/>
            <a:ext cx="8686324" cy="3143294"/>
          </a:xfrm>
        </p:spPr>
        <p:txBody>
          <a:bodyPr anchor="b"/>
          <a:lstStyle>
            <a:lvl1pPr>
              <a:defRPr sz="4956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A59858A-9244-8267-98A0-A15808C69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143" y="5056909"/>
            <a:ext cx="8686324" cy="1652984"/>
          </a:xfrm>
        </p:spPr>
        <p:txBody>
          <a:bodyPr/>
          <a:lstStyle>
            <a:lvl1pPr marL="0" indent="0">
              <a:buNone/>
              <a:defRPr sz="1982">
                <a:solidFill>
                  <a:schemeClr val="tx1">
                    <a:tint val="75000"/>
                  </a:schemeClr>
                </a:solidFill>
              </a:defRPr>
            </a:lvl1pPr>
            <a:lvl2pPr marL="377647" indent="0">
              <a:buNone/>
              <a:defRPr sz="1652">
                <a:solidFill>
                  <a:schemeClr val="tx1">
                    <a:tint val="75000"/>
                  </a:schemeClr>
                </a:solidFill>
              </a:defRPr>
            </a:lvl2pPr>
            <a:lvl3pPr marL="755294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3pPr>
            <a:lvl4pPr marL="1132942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51058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1888236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265883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264353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0211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2A415F-DDAE-35E2-2C27-07EEA25EA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ADFC-E39F-42D8-8859-0EEA32D99633}" type="datetimeFigureOut">
              <a:rPr lang="cs-CZ" smtClean="0"/>
              <a:t>10.03.2025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A9B369-CC17-8787-D200-0A2232374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AFF15D-046E-D970-A90B-500857F6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5330-8D81-4B99-BEFD-CA3E55A06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157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6573AF-F9E9-6775-38B8-3CDE63CC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45D9E5-20DC-72F1-11AC-783FA2617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2388" y="2011568"/>
            <a:ext cx="4280218" cy="479453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3AEC77A-A97A-B266-19DB-19DCD4455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8494" y="2011568"/>
            <a:ext cx="4280218" cy="479453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58891A6-E367-540F-19F8-C270322B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ADFC-E39F-42D8-8859-0EEA32D99633}" type="datetimeFigureOut">
              <a:rPr lang="cs-CZ" smtClean="0"/>
              <a:t>10.03.2025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5A203F7-F1C1-8C40-6066-651392A7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F9FFEB1-5F33-C677-A875-0AF6CF6CD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5330-8D81-4B99-BEFD-CA3E55A06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515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77E7C6-E125-EBA5-6A5C-69CB30B9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00" y="402314"/>
            <a:ext cx="8686324" cy="1460574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228ACF-279E-D4B7-E48F-06BDEA833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00" y="1852393"/>
            <a:ext cx="4260547" cy="907829"/>
          </a:xfrm>
        </p:spPr>
        <p:txBody>
          <a:bodyPr anchor="b"/>
          <a:lstStyle>
            <a:lvl1pPr marL="0" indent="0">
              <a:buNone/>
              <a:defRPr sz="1982" b="1"/>
            </a:lvl1pPr>
            <a:lvl2pPr marL="377647" indent="0">
              <a:buNone/>
              <a:defRPr sz="1652" b="1"/>
            </a:lvl2pPr>
            <a:lvl3pPr marL="755294" indent="0">
              <a:buNone/>
              <a:defRPr sz="1487" b="1"/>
            </a:lvl3pPr>
            <a:lvl4pPr marL="1132942" indent="0">
              <a:buNone/>
              <a:defRPr sz="1322" b="1"/>
            </a:lvl4pPr>
            <a:lvl5pPr marL="1510589" indent="0">
              <a:buNone/>
              <a:defRPr sz="1322" b="1"/>
            </a:lvl5pPr>
            <a:lvl6pPr marL="1888236" indent="0">
              <a:buNone/>
              <a:defRPr sz="1322" b="1"/>
            </a:lvl6pPr>
            <a:lvl7pPr marL="2265883" indent="0">
              <a:buNone/>
              <a:defRPr sz="1322" b="1"/>
            </a:lvl7pPr>
            <a:lvl8pPr marL="2643530" indent="0">
              <a:buNone/>
              <a:defRPr sz="1322" b="1"/>
            </a:lvl8pPr>
            <a:lvl9pPr marL="3021178" indent="0">
              <a:buNone/>
              <a:defRPr sz="1322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4C528C-916F-865E-07E8-F7D2DF0E6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00" y="2760222"/>
            <a:ext cx="4260547" cy="405987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E37EAA5-493B-A122-EA59-0A7E979BBB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8495" y="1852393"/>
            <a:ext cx="4281529" cy="907829"/>
          </a:xfrm>
        </p:spPr>
        <p:txBody>
          <a:bodyPr anchor="b"/>
          <a:lstStyle>
            <a:lvl1pPr marL="0" indent="0">
              <a:buNone/>
              <a:defRPr sz="1982" b="1"/>
            </a:lvl1pPr>
            <a:lvl2pPr marL="377647" indent="0">
              <a:buNone/>
              <a:defRPr sz="1652" b="1"/>
            </a:lvl2pPr>
            <a:lvl3pPr marL="755294" indent="0">
              <a:buNone/>
              <a:defRPr sz="1487" b="1"/>
            </a:lvl3pPr>
            <a:lvl4pPr marL="1132942" indent="0">
              <a:buNone/>
              <a:defRPr sz="1322" b="1"/>
            </a:lvl4pPr>
            <a:lvl5pPr marL="1510589" indent="0">
              <a:buNone/>
              <a:defRPr sz="1322" b="1"/>
            </a:lvl5pPr>
            <a:lvl6pPr marL="1888236" indent="0">
              <a:buNone/>
              <a:defRPr sz="1322" b="1"/>
            </a:lvl6pPr>
            <a:lvl7pPr marL="2265883" indent="0">
              <a:buNone/>
              <a:defRPr sz="1322" b="1"/>
            </a:lvl7pPr>
            <a:lvl8pPr marL="2643530" indent="0">
              <a:buNone/>
              <a:defRPr sz="1322" b="1"/>
            </a:lvl8pPr>
            <a:lvl9pPr marL="3021178" indent="0">
              <a:buNone/>
              <a:defRPr sz="1322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16E5B99-001C-C4E8-FD2C-1DAEC02762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8495" y="2760222"/>
            <a:ext cx="4281529" cy="405987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63F12CF-9E19-C4CF-6095-687803C82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ADFC-E39F-42D8-8859-0EEA32D99633}" type="datetimeFigureOut">
              <a:rPr lang="cs-CZ" smtClean="0"/>
              <a:t>10.03.2025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BABE952-928D-E26C-B133-9EC4069E1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B52CD3E-12E4-32F3-5D8C-068AE8E42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5330-8D81-4B99-BEFD-CA3E55A06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109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D65B25-0B64-4C02-2F0D-E847FD5D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073FED7-E5D4-597A-3287-92B818769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ADFC-E39F-42D8-8859-0EEA32D99633}" type="datetimeFigureOut">
              <a:rPr lang="cs-CZ" smtClean="0"/>
              <a:t>10.03.2025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0EF4B19-D7A0-657B-2C8C-BCE1DD873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061BABE-A080-65E5-92ED-CFFA6885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5330-8D81-4B99-BEFD-CA3E55A06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8209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ED90EE2-B545-67D8-23E8-E5FD6C013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ADFC-E39F-42D8-8859-0EEA32D99633}" type="datetimeFigureOut">
              <a:rPr lang="cs-CZ" smtClean="0"/>
              <a:t>10.03.2025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A63E3FB-6D9C-1A09-B8F7-2A5A2CE4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7A19E8-780E-0BFB-A122-D5A9BB33E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5330-8D81-4B99-BEFD-CA3E55A06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545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AE0730E-0105-CBAA-2068-6B5471E39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8" y="402314"/>
            <a:ext cx="8686324" cy="146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022F4E6-9EDB-5D26-A18B-86D41BF42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388" y="2011568"/>
            <a:ext cx="8686324" cy="479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5FE0D8-939D-7FFC-D19E-A80A9CBDD8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388" y="7003756"/>
            <a:ext cx="2265998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9ADFC-E39F-42D8-8859-0EEA32D99633}" type="datetimeFigureOut">
              <a:rPr lang="cs-CZ" smtClean="0"/>
              <a:t>10.03.2025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D79C0B-3FA5-2E9C-1E0B-0AC7CE83C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6052" y="7003756"/>
            <a:ext cx="3398996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50CB02-476B-EA8F-CAEB-6BAEDC8C0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714" y="7003756"/>
            <a:ext cx="2265998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45330-8D81-4B99-BEFD-CA3E55A06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755294" rtl="0" eaLnBrk="1" latinLnBrk="0" hangingPunct="1">
        <a:lnSpc>
          <a:spcPct val="90000"/>
        </a:lnSpc>
        <a:spcBef>
          <a:spcPct val="0"/>
        </a:spcBef>
        <a:buNone/>
        <a:defRPr sz="363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824" indent="-188824" algn="l" defTabSz="755294" rtl="0" eaLnBrk="1" latinLnBrk="0" hangingPunct="1">
        <a:lnSpc>
          <a:spcPct val="90000"/>
        </a:lnSpc>
        <a:spcBef>
          <a:spcPts val="826"/>
        </a:spcBef>
        <a:buFont typeface="Arial" panose="020B0604020202020204" pitchFamily="34" charset="0"/>
        <a:buChar char="•"/>
        <a:defRPr sz="2313" kern="1200">
          <a:solidFill>
            <a:schemeClr val="tx1"/>
          </a:solidFill>
          <a:latin typeface="+mn-lt"/>
          <a:ea typeface="+mn-ea"/>
          <a:cs typeface="+mn-cs"/>
        </a:defRPr>
      </a:lvl1pPr>
      <a:lvl2pPr marL="566471" indent="-188824" algn="l" defTabSz="75529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2" kern="1200">
          <a:solidFill>
            <a:schemeClr val="tx1"/>
          </a:solidFill>
          <a:latin typeface="+mn-lt"/>
          <a:ea typeface="+mn-ea"/>
          <a:cs typeface="+mn-cs"/>
        </a:defRPr>
      </a:lvl2pPr>
      <a:lvl3pPr marL="944118" indent="-188824" algn="l" defTabSz="75529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2" kern="1200">
          <a:solidFill>
            <a:schemeClr val="tx1"/>
          </a:solidFill>
          <a:latin typeface="+mn-lt"/>
          <a:ea typeface="+mn-ea"/>
          <a:cs typeface="+mn-cs"/>
        </a:defRPr>
      </a:lvl3pPr>
      <a:lvl4pPr marL="1321765" indent="-188824" algn="l" defTabSz="75529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7" kern="1200">
          <a:solidFill>
            <a:schemeClr val="tx1"/>
          </a:solidFill>
          <a:latin typeface="+mn-lt"/>
          <a:ea typeface="+mn-ea"/>
          <a:cs typeface="+mn-cs"/>
        </a:defRPr>
      </a:lvl4pPr>
      <a:lvl5pPr marL="1699412" indent="-188824" algn="l" defTabSz="75529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7" kern="1200">
          <a:solidFill>
            <a:schemeClr val="tx1"/>
          </a:solidFill>
          <a:latin typeface="+mn-lt"/>
          <a:ea typeface="+mn-ea"/>
          <a:cs typeface="+mn-cs"/>
        </a:defRPr>
      </a:lvl5pPr>
      <a:lvl6pPr marL="2077060" indent="-188824" algn="l" defTabSz="75529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7" kern="1200">
          <a:solidFill>
            <a:schemeClr val="tx1"/>
          </a:solidFill>
          <a:latin typeface="+mn-lt"/>
          <a:ea typeface="+mn-ea"/>
          <a:cs typeface="+mn-cs"/>
        </a:defRPr>
      </a:lvl6pPr>
      <a:lvl7pPr marL="2454707" indent="-188824" algn="l" defTabSz="75529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7" kern="1200">
          <a:solidFill>
            <a:schemeClr val="tx1"/>
          </a:solidFill>
          <a:latin typeface="+mn-lt"/>
          <a:ea typeface="+mn-ea"/>
          <a:cs typeface="+mn-cs"/>
        </a:defRPr>
      </a:lvl7pPr>
      <a:lvl8pPr marL="2832354" indent="-188824" algn="l" defTabSz="75529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7" kern="1200">
          <a:solidFill>
            <a:schemeClr val="tx1"/>
          </a:solidFill>
          <a:latin typeface="+mn-lt"/>
          <a:ea typeface="+mn-ea"/>
          <a:cs typeface="+mn-cs"/>
        </a:defRPr>
      </a:lvl8pPr>
      <a:lvl9pPr marL="3210001" indent="-188824" algn="l" defTabSz="75529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755294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1pPr>
      <a:lvl2pPr marL="377647" algn="l" defTabSz="755294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2pPr>
      <a:lvl3pPr marL="755294" algn="l" defTabSz="755294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3pPr>
      <a:lvl4pPr marL="1132942" algn="l" defTabSz="755294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4pPr>
      <a:lvl5pPr marL="1510589" algn="l" defTabSz="755294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5pPr>
      <a:lvl6pPr marL="1888236" algn="l" defTabSz="755294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6pPr>
      <a:lvl7pPr marL="2265883" algn="l" defTabSz="755294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7pPr>
      <a:lvl8pPr marL="2643530" algn="l" defTabSz="755294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8pPr>
      <a:lvl9pPr marL="3021178" algn="l" defTabSz="755294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n.wikipedia.org/wiki/Fran%C3%A7ois-Andr%C3%A9_Vincen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en.wikipedia.org/wiki/cs:Jacques-Louis_David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:Jean-Fran%C3%A7ois_Pierre_Peyron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8/10/relationships/comments" Target="../comments/modernComment_143_2DBAD03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ysis.cz/presokratici/protagoras/bcz.ht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dvojka.rozhlas.cz/xantipa-7548458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8/10/relationships/comments" Target="../comments/modernComment_147_44E5D9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do/rect/el/estud/ff/ps14/phil/web/sokratesKdo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n.wikipedia.org/wiki/Carnelian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A8E0DF-C10D-413F-AD56-4B0C961A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6120B-12FE-4B3F-B198-9EEE11A26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06CAE0-3D11-4452-94E2-03FAFDBE4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5" t="11867" r="41420" b="11867"/>
          <a:stretch/>
        </p:blipFill>
        <p:spPr>
          <a:xfrm>
            <a:off x="1435150" y="598416"/>
            <a:ext cx="6892636" cy="65644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DF8F066-3B5C-44A5-9C6B-673294828F39}"/>
              </a:ext>
            </a:extLst>
          </p:cNvPr>
          <p:cNvSpPr txBox="1"/>
          <p:nvPr/>
        </p:nvSpPr>
        <p:spPr>
          <a:xfrm>
            <a:off x="377666" y="7148846"/>
            <a:ext cx="9693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https://www.facebook.com/1408280722757647/photos/a.1408285446090508/2449219211997121/</a:t>
            </a:r>
          </a:p>
        </p:txBody>
      </p:sp>
    </p:spTree>
    <p:extLst>
      <p:ext uri="{BB962C8B-B14F-4D97-AF65-F5344CB8AC3E}">
        <p14:creationId xmlns:p14="http://schemas.microsoft.com/office/powerpoint/2010/main" val="4174615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01160" y="628291"/>
            <a:ext cx="2827096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Daimonion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3224" y="1787334"/>
            <a:ext cx="7727427" cy="94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204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„Náš</a:t>
            </a:r>
            <a:r>
              <a:rPr sz="3200" i="1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život</a:t>
            </a:r>
            <a:r>
              <a:rPr sz="3200" i="1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sa odohráva</a:t>
            </a:r>
            <a:r>
              <a:rPr sz="3200" i="1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primárne</a:t>
            </a:r>
            <a:r>
              <a:rPr sz="3200" i="1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v našich</a:t>
            </a:r>
          </a:p>
          <a:p>
            <a:pPr marL="0" marR="0">
              <a:lnSpc>
                <a:spcPts val="3564"/>
              </a:lnSpc>
              <a:spcBef>
                <a:spcPts val="0"/>
              </a:spcBef>
              <a:spcAft>
                <a:spcPts val="0"/>
              </a:spcAft>
            </a:pP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dušiach...“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1428" y="2873715"/>
            <a:ext cx="6300114" cy="10096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6"/>
              </a:lnSpc>
              <a:spcBef>
                <a:spcPts val="0"/>
              </a:spcBef>
              <a:spcAft>
                <a:spcPts val="0"/>
              </a:spcAft>
            </a:pPr>
            <a:r>
              <a:rPr sz="2800" i="1" dirty="0">
                <a:solidFill>
                  <a:srgbClr val="000000"/>
                </a:solidFill>
                <a:latin typeface="Arial"/>
                <a:cs typeface="Arial"/>
              </a:rPr>
              <a:t>→ spoznávať a venovať sa hlavne duši</a:t>
            </a:r>
          </a:p>
          <a:p>
            <a:pPr marL="0" marR="0">
              <a:lnSpc>
                <a:spcPts val="3123"/>
              </a:lnSpc>
              <a:spcBef>
                <a:spcPts val="1399"/>
              </a:spcBef>
              <a:spcAft>
                <a:spcPts val="0"/>
              </a:spcAft>
            </a:pPr>
            <a:r>
              <a:rPr sz="2800" i="1" dirty="0">
                <a:solidFill>
                  <a:srgbClr val="000000"/>
                </a:solidFill>
                <a:latin typeface="Arial"/>
                <a:cs typeface="Arial"/>
              </a:rPr>
              <a:t>→ Poznaj sám seba!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1428" y="4775498"/>
            <a:ext cx="271868" cy="7902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98"/>
              </a:lnSpc>
              <a:spcBef>
                <a:spcPts val="0"/>
              </a:spcBef>
              <a:spcAft>
                <a:spcPts val="0"/>
              </a:spcAft>
            </a:pPr>
            <a:r>
              <a:rPr sz="12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398"/>
              </a:lnSpc>
              <a:spcBef>
                <a:spcPts val="3125"/>
              </a:spcBef>
              <a:spcAft>
                <a:spcPts val="0"/>
              </a:spcAft>
            </a:pPr>
            <a:r>
              <a:rPr sz="12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4821" y="4597889"/>
            <a:ext cx="5647803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Každý máme</a:t>
            </a:r>
            <a:r>
              <a:rPr sz="2800" spc="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vnútorný božský</a:t>
            </a:r>
            <a:r>
              <a:rPr sz="28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hlas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4821" y="5172437"/>
            <a:ext cx="7641584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Nehovorí</a:t>
            </a:r>
            <a:r>
              <a:rPr sz="2800" spc="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čo máme</a:t>
            </a:r>
            <a:r>
              <a:rPr sz="2800" spc="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robiť ale čo nemáme</a:t>
            </a:r>
            <a:r>
              <a:rPr sz="2800" spc="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robiť...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11428" y="5748509"/>
            <a:ext cx="3433745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i="1" dirty="0">
                <a:solidFill>
                  <a:srgbClr val="000000"/>
                </a:solidFill>
                <a:latin typeface="Arial"/>
                <a:cs typeface="Arial"/>
              </a:rPr>
              <a:t>→ Poznaj sám seba!</a:t>
            </a:r>
          </a:p>
        </p:txBody>
      </p:sp>
      <p:pic>
        <p:nvPicPr>
          <p:cNvPr id="11" name="Obrázek 10" descr="Obsah obrázku text, osoba&#10;&#10;Popis byl vytvořen automaticky">
            <a:extLst>
              <a:ext uri="{FF2B5EF4-FFF2-40B4-BE49-F238E27FC236}">
                <a16:creationId xmlns:a16="http://schemas.microsoft.com/office/drawing/2014/main" id="{45DBE1E1-0697-1C32-41DC-3D3D2885E6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" y="0"/>
            <a:ext cx="9961195" cy="755650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35542F2-9723-998C-934B-50AFE38CF970}"/>
              </a:ext>
            </a:extLst>
          </p:cNvPr>
          <p:cNvSpPr txBox="1"/>
          <p:nvPr/>
        </p:nvSpPr>
        <p:spPr>
          <a:xfrm>
            <a:off x="427038" y="6446311"/>
            <a:ext cx="7641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Alcibiades Receiving Instruction from Socrates</a:t>
            </a:r>
            <a:r>
              <a:rPr lang="en-US" dirty="0"/>
              <a:t>, a 1776 painting by </a:t>
            </a:r>
            <a:r>
              <a:rPr lang="en-US" dirty="0">
                <a:hlinkClick r:id="rId4" tooltip="François-André Vincent"/>
              </a:rPr>
              <a:t>François-André Vincent</a:t>
            </a:r>
            <a:r>
              <a:rPr lang="en-US" dirty="0"/>
              <a:t>, depicting Socrates's daimon</a:t>
            </a:r>
            <a:r>
              <a:rPr lang="cs-CZ" dirty="0"/>
              <a:t>, zdroj: wiki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50"/>
    </mc:Choice>
    <mc:Fallback xmlns="">
      <p:transition spd="slow" advTm="5375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02383-3640-78C9-491C-BC1F738C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628F9B-915C-96CB-AE30-20AFA5A4E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5D23B4A1-3CA4-98B6-E496-3CC5A36B5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390519"/>
              </p:ext>
            </p:extLst>
          </p:nvPr>
        </p:nvGraphicFramePr>
        <p:xfrm>
          <a:off x="139006" y="6647831"/>
          <a:ext cx="6797674" cy="731520"/>
        </p:xfrm>
        <a:graphic>
          <a:graphicData uri="http://schemas.openxmlformats.org/drawingml/2006/table">
            <a:tbl>
              <a:tblPr/>
              <a:tblGrid>
                <a:gridCol w="3190557">
                  <a:extLst>
                    <a:ext uri="{9D8B030D-6E8A-4147-A177-3AD203B41FA5}">
                      <a16:colId xmlns:a16="http://schemas.microsoft.com/office/drawing/2014/main" val="1743574971"/>
                    </a:ext>
                  </a:extLst>
                </a:gridCol>
                <a:gridCol w="3190557">
                  <a:extLst>
                    <a:ext uri="{9D8B030D-6E8A-4147-A177-3AD203B41FA5}">
                      <a16:colId xmlns:a16="http://schemas.microsoft.com/office/drawing/2014/main" val="38483100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3140926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63382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rtl="0"/>
                      <a:endParaRPr lang="cs-CZ" sz="1800" dirty="0"/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800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500399"/>
                  </a:ext>
                </a:extLst>
              </a:tr>
              <a:tr h="365760">
                <a:tc gridSpan="4">
                  <a:txBody>
                    <a:bodyPr/>
                    <a:lstStyle/>
                    <a:p>
                      <a:pPr rtl="0"/>
                      <a:r>
                        <a:rPr lang="cs-CZ" sz="1800" u="none" dirty="0">
                          <a:solidFill>
                            <a:schemeClr val="tx1"/>
                          </a:solidFill>
                          <a:hlinkClick r:id="rId2" tooltip="w:cs:Jacques-Louis David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1787: Jacques-Louis David</a:t>
                      </a:r>
                      <a:r>
                        <a:rPr lang="cs-CZ" sz="1800" u="none" dirty="0">
                          <a:solidFill>
                            <a:schemeClr val="tx1"/>
                          </a:solidFill>
                        </a:rPr>
                        <a:t>, Francie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244143"/>
                  </a:ext>
                </a:extLst>
              </a:tr>
            </a:tbl>
          </a:graphicData>
        </a:graphic>
      </p:graphicFrame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D69DDE6D-97F3-2F45-59C9-2704EEDCD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09"/>
            <a:ext cx="10071100" cy="64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75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E53AC3A-FD41-58D4-5226-80DCA79BF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" y="162969"/>
            <a:ext cx="9871075" cy="7230562"/>
          </a:xfrm>
          <a:noFill/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494D36F-FB96-F1BB-5BC4-20A057C442D0}"/>
              </a:ext>
            </a:extLst>
          </p:cNvPr>
          <p:cNvSpPr txBox="1"/>
          <p:nvPr/>
        </p:nvSpPr>
        <p:spPr>
          <a:xfrm>
            <a:off x="4387478" y="6997245"/>
            <a:ext cx="6619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  <a:hlinkClick r:id="rId3" tooltip="w:en:Jean-François Pierre Peyr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Jean-François Pierre </a:t>
            </a:r>
            <a:r>
              <a:rPr lang="cs-CZ" dirty="0" err="1">
                <a:solidFill>
                  <a:schemeClr val="bg1"/>
                </a:solidFill>
                <a:hlinkClick r:id="rId3" tooltip="w:en:Jean-François Pierre Peyr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Peyron</a:t>
            </a:r>
            <a:r>
              <a:rPr lang="cs-CZ" dirty="0">
                <a:solidFill>
                  <a:schemeClr val="bg1"/>
                </a:solidFill>
              </a:rPr>
              <a:t>, 1787, Francie, neoklasicismus </a:t>
            </a:r>
          </a:p>
        </p:txBody>
      </p:sp>
    </p:spTree>
    <p:extLst>
      <p:ext uri="{BB962C8B-B14F-4D97-AF65-F5344CB8AC3E}">
        <p14:creationId xmlns:p14="http://schemas.microsoft.com/office/powerpoint/2010/main" val="3652963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466213" y="-88143"/>
            <a:ext cx="10071100" cy="7556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4580" y="1230826"/>
            <a:ext cx="288934" cy="241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7668" y="1026858"/>
            <a:ext cx="8633905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3200" dirty="0" err="1">
                <a:solidFill>
                  <a:srgbClr val="000000"/>
                </a:solidFill>
                <a:latin typeface="Arial"/>
                <a:cs typeface="Arial"/>
              </a:rPr>
              <a:t>Vnútorný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 hlas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→ subjektivizmus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alebo</a:t>
            </a:r>
          </a:p>
          <a:p>
            <a:pPr marL="0" marR="0">
              <a:lnSpc>
                <a:spcPts val="3564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objektivizmus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?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(svedomie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 rovnakom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 err="1">
                <a:solidFill>
                  <a:srgbClr val="000000"/>
                </a:solidFill>
                <a:latin typeface="Arial"/>
                <a:cs typeface="Arial"/>
              </a:rPr>
              <a:t>princípe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 –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 err="1">
                <a:solidFill>
                  <a:srgbClr val="000000"/>
                </a:solidFill>
                <a:latin typeface="Arial"/>
                <a:cs typeface="Arial"/>
              </a:rPr>
              <a:t>božský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hlas?)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84580" y="2768649"/>
            <a:ext cx="289162" cy="873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81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07668" y="2564680"/>
            <a:ext cx="8410330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Smerovanie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 jednému bohu?</a:t>
            </a:r>
            <a:r>
              <a:rPr sz="3200" spc="87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Monoteizmus?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07668" y="3197415"/>
            <a:ext cx="5387351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Grécka</a:t>
            </a:r>
            <a:r>
              <a:rPr sz="3200" spc="-4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kultúra – polyteizmus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84580" y="3828351"/>
            <a:ext cx="4551951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→ Sokrates</a:t>
            </a:r>
            <a:r>
              <a:rPr lang="cs-CZ"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kazí</a:t>
            </a:r>
            <a:r>
              <a:rPr lang="cs-CZ"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mládež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84580" y="4663509"/>
            <a:ext cx="288934" cy="872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6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07668" y="4459541"/>
            <a:ext cx="5134176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Smrť</a:t>
            </a:r>
            <a:r>
              <a:rPr sz="3200" spc="8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- zachovanie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princípu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07668" y="5090478"/>
            <a:ext cx="8751670" cy="947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Vplyv: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grécki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filozofi</a:t>
            </a:r>
            <a:r>
              <a:rPr sz="320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odvolávajú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 Sokrata,</a:t>
            </a:r>
          </a:p>
          <a:p>
            <a:pPr marL="0" marR="0">
              <a:lnSpc>
                <a:spcPts val="3578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nie na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Platóna či Aristotela,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84580" y="6379864"/>
            <a:ext cx="288934" cy="872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6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07668" y="6175896"/>
            <a:ext cx="6375936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Podobnosť s Kantom, Kierkegaard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07668" y="6806832"/>
            <a:ext cx="3000755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Zakladateľ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etiky</a:t>
            </a: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5C6D2486-F56B-4979-A361-F312D689D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6934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63"/>
    </mc:Choice>
    <mc:Fallback xmlns="">
      <p:transition spd="slow" advTm="77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885CDEFB-2A55-4784-185F-E0710D2DC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378363" y="6083588"/>
            <a:ext cx="8686324" cy="276999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3C1A3F92-F3F3-FA20-9D3D-F4D975DF9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1" y="945753"/>
            <a:ext cx="9913739" cy="5664994"/>
          </a:xfrm>
          <a:prstGeom prst="rect">
            <a:avLst/>
          </a:prstGeom>
        </p:spPr>
      </p:pic>
      <p:sp>
        <p:nvSpPr>
          <p:cNvPr id="15" name="Řečová bublina: obdélníkový bublinový popisek se zakulacenými rohy 14">
            <a:extLst>
              <a:ext uri="{FF2B5EF4-FFF2-40B4-BE49-F238E27FC236}">
                <a16:creationId xmlns:a16="http://schemas.microsoft.com/office/drawing/2014/main" id="{8B51A5E3-9A8F-808B-9DCE-70BE45468798}"/>
              </a:ext>
            </a:extLst>
          </p:cNvPr>
          <p:cNvSpPr/>
          <p:nvPr/>
        </p:nvSpPr>
        <p:spPr>
          <a:xfrm>
            <a:off x="493064" y="1255229"/>
            <a:ext cx="2475812" cy="1332323"/>
          </a:xfrm>
          <a:prstGeom prst="wedgeRoundRectCallout">
            <a:avLst>
              <a:gd name="adj1" fmla="val -25918"/>
              <a:gd name="adj2" fmla="val 6565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Jak to, že lidé vědí, co je dobré, a přece tak nejednají?</a:t>
            </a:r>
            <a:endParaRPr lang="cs-CZ" sz="2148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Řečová bublina: obdélníkový bublinový popisek se zakulacenými rohy 15">
            <a:extLst>
              <a:ext uri="{FF2B5EF4-FFF2-40B4-BE49-F238E27FC236}">
                <a16:creationId xmlns:a16="http://schemas.microsoft.com/office/drawing/2014/main" id="{4FE8B3DF-DD20-B7E5-D622-2A4CAED89465}"/>
              </a:ext>
            </a:extLst>
          </p:cNvPr>
          <p:cNvSpPr/>
          <p:nvPr/>
        </p:nvSpPr>
        <p:spPr>
          <a:xfrm>
            <a:off x="7281825" y="1769275"/>
            <a:ext cx="2066674" cy="818277"/>
          </a:xfrm>
          <a:prstGeom prst="wedgeRoundRectCallout">
            <a:avLst>
              <a:gd name="adj1" fmla="val -54462"/>
              <a:gd name="adj2" fmla="val -2283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Když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vědí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, tak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jednají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!</a:t>
            </a:r>
            <a:endParaRPr lang="cs-CZ" sz="2148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Řečová bublina: obdélníkový bublinový popisek se zakulacenými rohy 16">
            <a:extLst>
              <a:ext uri="{FF2B5EF4-FFF2-40B4-BE49-F238E27FC236}">
                <a16:creationId xmlns:a16="http://schemas.microsoft.com/office/drawing/2014/main" id="{482088D4-52B6-FCCC-FDE9-9626144B8476}"/>
              </a:ext>
            </a:extLst>
          </p:cNvPr>
          <p:cNvSpPr/>
          <p:nvPr/>
        </p:nvSpPr>
        <p:spPr>
          <a:xfrm>
            <a:off x="3072525" y="3001936"/>
            <a:ext cx="1963025" cy="965147"/>
          </a:xfrm>
          <a:prstGeom prst="wedgeRoundRectCallout">
            <a:avLst>
              <a:gd name="adj1" fmla="val 26758"/>
              <a:gd name="adj2" fmla="val 5694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A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proč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tedy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netřídíte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odpad?</a:t>
            </a:r>
            <a:endParaRPr lang="cs-CZ" sz="2148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21771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63978" y="-1624718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43026" y="628291"/>
            <a:ext cx="8313004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4400" dirty="0">
                <a:solidFill>
                  <a:srgbClr val="000000"/>
                </a:solidFill>
                <a:latin typeface="Arial"/>
                <a:cs typeface="Arial"/>
              </a:rPr>
              <a:t>Malé sokratovské</a:t>
            </a:r>
            <a:r>
              <a:rPr lang="cs-CZ" sz="4400" spc="-4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s-CZ" sz="4400" dirty="0">
                <a:solidFill>
                  <a:srgbClr val="000000"/>
                </a:solidFill>
                <a:latin typeface="Arial"/>
                <a:cs typeface="Arial"/>
              </a:rPr>
              <a:t>školy</a:t>
            </a:r>
            <a:endParaRPr sz="4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5150" y="1714773"/>
            <a:ext cx="4463928" cy="1068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08203" marR="0">
              <a:lnSpc>
                <a:spcPts val="3123"/>
              </a:lnSpc>
              <a:spcBef>
                <a:spcPts val="1409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3200" spc="87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Kyrénska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452822" y="2839609"/>
            <a:ext cx="5814976" cy="936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3200" spc="87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Megarská</a:t>
            </a:r>
            <a:r>
              <a:rPr sz="3200" i="1" spc="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(Eukleides)</a:t>
            </a:r>
          </a:p>
          <a:p>
            <a:pPr marL="0" marR="0">
              <a:lnSpc>
                <a:spcPts val="3123"/>
              </a:lnSpc>
              <a:spcBef>
                <a:spcPts val="1102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3200" spc="87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Kynická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11428" y="5495613"/>
            <a:ext cx="288934" cy="8723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72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34821" y="5291645"/>
            <a:ext cx="8142309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Rovnako</a:t>
            </a:r>
            <a:r>
              <a:rPr sz="3200" spc="85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významné</a:t>
            </a:r>
            <a:r>
              <a:rPr sz="3200" spc="-4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ako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Akadémia,</a:t>
            </a:r>
            <a:r>
              <a:rPr sz="3200" i="1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Lykeion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34821" y="5922636"/>
            <a:ext cx="7966257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Nezachovali</a:t>
            </a:r>
            <a:r>
              <a:rPr sz="32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sa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súvislé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diela zakladateľov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34821" y="6377063"/>
            <a:ext cx="5209185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Antisténa,</a:t>
            </a:r>
            <a:r>
              <a:rPr sz="3200" i="1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Aristippa, Euklida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31"/>
    </mc:Choice>
    <mc:Fallback xmlns="">
      <p:transition spd="slow" advTm="9213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58316" y="628291"/>
            <a:ext cx="8512905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Aristippos</a:t>
            </a:r>
            <a:r>
              <a:rPr sz="44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z Kyrény (435-355 p.K)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7103" y="1607000"/>
            <a:ext cx="288934" cy="8722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  <a:endParaRPr sz="1450" dirty="0">
              <a:solidFill>
                <a:srgbClr val="000000"/>
              </a:solidFill>
              <a:latin typeface="Wingdings"/>
              <a:cs typeface="Wingdings"/>
            </a:endParaRPr>
          </a:p>
          <a:p>
            <a:pPr marL="0" marR="0">
              <a:lnSpc>
                <a:spcPts val="1598"/>
              </a:lnSpc>
              <a:spcBef>
                <a:spcPts val="3371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20495" y="1403033"/>
            <a:ext cx="793147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3200" dirty="0" err="1">
                <a:solidFill>
                  <a:srgbClr val="000000"/>
                </a:solidFill>
                <a:latin typeface="Arial"/>
                <a:cs typeface="Arial"/>
              </a:rPr>
              <a:t>Kyrénska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 škola (d.: </a:t>
            </a:r>
            <a:r>
              <a:rPr lang="cs-CZ" sz="3200" dirty="0" err="1">
                <a:solidFill>
                  <a:srgbClr val="000000"/>
                </a:solidFill>
                <a:latin typeface="Arial"/>
                <a:cs typeface="Arial"/>
              </a:rPr>
              <a:t>Theodoros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0496" y="2034222"/>
            <a:ext cx="8527646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Dielo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zachované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vďaka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Diogenovi Laertskému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20496" y="2488375"/>
            <a:ext cx="3810977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a Sextovi</a:t>
            </a:r>
            <a:r>
              <a:rPr sz="3200" i="1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Empirikovi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97103" y="3323278"/>
            <a:ext cx="288934" cy="241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20496" y="3119310"/>
            <a:ext cx="7825420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Jediným cieľom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života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dosahovať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rozkoš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97103" y="3750627"/>
            <a:ext cx="2862899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→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hedonizmus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97103" y="4585531"/>
            <a:ext cx="288934" cy="241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20496" y="4381563"/>
            <a:ext cx="7150065" cy="1605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Založený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 psychologickej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skúsenosti</a:t>
            </a:r>
          </a:p>
          <a:p>
            <a:pPr marL="108203" marR="0">
              <a:lnSpc>
                <a:spcPts val="3126"/>
              </a:lnSpc>
              <a:spcBef>
                <a:spcPts val="1409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2100" spc="8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Duševné stavy osoby nemôžu</a:t>
            </a:r>
            <a:r>
              <a:rPr sz="2800" spc="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klamať</a:t>
            </a:r>
          </a:p>
          <a:p>
            <a:pPr marL="108203" marR="0">
              <a:lnSpc>
                <a:spcPts val="3123"/>
              </a:lnSpc>
              <a:spcBef>
                <a:spcPts val="1099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2100" spc="8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Stavy iných osôb neprístupné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28700" y="6088387"/>
            <a:ext cx="5194393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→ subjektivizmus a relativizmus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97103" y="6827919"/>
            <a:ext cx="288934" cy="241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920496" y="6623676"/>
            <a:ext cx="8524407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Sokrates: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Poznaj sám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seba!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→ Aristippos: Len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20496" y="7078104"/>
            <a:ext cx="1147814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seba!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37"/>
    </mc:Choice>
    <mc:Fallback xmlns="">
      <p:transition spd="slow" advTm="10443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45258" y="628291"/>
            <a:ext cx="6339351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Antisténes (445-365 p.K)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0105" y="1596078"/>
            <a:ext cx="289162" cy="15032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6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600"/>
              </a:lnSpc>
              <a:spcBef>
                <a:spcPts val="331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63193" y="1392110"/>
            <a:ext cx="2638353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Kynická</a:t>
            </a:r>
            <a:r>
              <a:rPr sz="3200" i="1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škola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63193" y="2023046"/>
            <a:ext cx="651588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Najvernejší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nasledovník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sz="3200" i="1" dirty="0" err="1">
                <a:solidFill>
                  <a:srgbClr val="000000"/>
                </a:solidFill>
                <a:latin typeface="Arial"/>
                <a:cs typeface="Arial"/>
              </a:rPr>
              <a:t>doxograf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63193" y="2653961"/>
            <a:ext cx="7575733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Vystupňoval</a:t>
            </a:r>
            <a:r>
              <a:rPr sz="32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ideál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sófrosyné</a:t>
            </a:r>
            <a:r>
              <a:rPr sz="3200" i="1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sz="3200" i="1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umiernenú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63193" y="3108389"/>
            <a:ext cx="2091570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rozumnosť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40105" y="3943292"/>
            <a:ext cx="288934" cy="150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71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31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63193" y="3739324"/>
            <a:ext cx="7272475" cy="1123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Jedine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zdatnosť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môže viesť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naše životy</a:t>
            </a:r>
          </a:p>
          <a:p>
            <a:pPr marL="0" marR="0">
              <a:lnSpc>
                <a:spcPts val="3579"/>
              </a:lnSpc>
              <a:spcBef>
                <a:spcPts val="134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Zdatnosť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je naučiteľná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63193" y="5002974"/>
            <a:ext cx="8373571" cy="10669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„Radšej</a:t>
            </a:r>
            <a:r>
              <a:rPr sz="3200" i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zošaliem,</a:t>
            </a:r>
            <a:r>
              <a:rPr sz="3200" i="1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ako</a:t>
            </a:r>
            <a:r>
              <a:rPr sz="3200" i="1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by</a:t>
            </a:r>
            <a:r>
              <a:rPr sz="3200" i="1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som</a:t>
            </a:r>
            <a:r>
              <a:rPr sz="3200" i="1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prejavil</a:t>
            </a:r>
            <a:r>
              <a:rPr sz="3200" i="1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radosť“</a:t>
            </a:r>
          </a:p>
          <a:p>
            <a:pPr marL="108203" marR="0">
              <a:lnSpc>
                <a:spcPts val="3123"/>
              </a:lnSpc>
              <a:spcBef>
                <a:spcPts val="1397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2100" spc="87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Rezervovaný postoj k vášniam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40105" y="6374682"/>
            <a:ext cx="288934" cy="872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6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63193" y="6170714"/>
            <a:ext cx="8725444" cy="11236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Múdry človek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opustí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konvencie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zákony</a:t>
            </a:r>
          </a:p>
          <a:p>
            <a:pPr marL="0" marR="0">
              <a:lnSpc>
                <a:spcPts val="3579"/>
              </a:lnSpc>
              <a:spcBef>
                <a:spcPts val="1338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Vybuduje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vlastné</a:t>
            </a:r>
            <a:r>
              <a:rPr sz="3200" spc="87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- založené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 dobrom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konaní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64"/>
    </mc:Choice>
    <mc:Fallback xmlns="">
      <p:transition spd="slow" advTm="10616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1428" y="1302200"/>
            <a:ext cx="288934" cy="241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34821" y="1098233"/>
            <a:ext cx="7437800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„psi“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kynikos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sz="3200" spc="-4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štekajú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 všetkých</a:t>
            </a:r>
            <a:r>
              <a:rPr sz="3200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bez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1550860"/>
            <a:ext cx="1577372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rozdielu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4821" y="2184762"/>
            <a:ext cx="8793967" cy="160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203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→ </a:t>
            </a:r>
            <a:r>
              <a:rPr sz="2800" i="1" dirty="0">
                <a:solidFill>
                  <a:srgbClr val="000000"/>
                </a:solidFill>
                <a:latin typeface="Arial"/>
                <a:cs typeface="Arial"/>
              </a:rPr>
              <a:t>kynici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známi priamočiarosťou</a:t>
            </a:r>
            <a:r>
              <a:rPr sz="2800" spc="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a úprimnosťou</a:t>
            </a:r>
          </a:p>
          <a:p>
            <a:pPr marL="0" marR="0">
              <a:lnSpc>
                <a:spcPts val="3579"/>
              </a:lnSpc>
              <a:spcBef>
                <a:spcPts val="109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Cvičenie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 indiferentnosti voči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zásadám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obce</a:t>
            </a:r>
          </a:p>
          <a:p>
            <a:pPr marL="108203" marR="0">
              <a:lnSpc>
                <a:spcPts val="3126"/>
              </a:lnSpc>
              <a:spcBef>
                <a:spcPts val="1398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2100" spc="87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masturbácia</a:t>
            </a:r>
            <a:r>
              <a:rPr sz="2800" spc="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a súlož na verejných miestach, incest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11428" y="2923990"/>
            <a:ext cx="288934" cy="14088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7596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4821" y="3887787"/>
            <a:ext cx="7929622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Bezostyšnosť</a:t>
            </a:r>
            <a:r>
              <a:rPr sz="3200" spc="-4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anaideia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) – indiferentná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voči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34821" y="4341940"/>
            <a:ext cx="1848777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konvencii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1428" y="5177097"/>
            <a:ext cx="288934" cy="872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6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34821" y="4972853"/>
            <a:ext cx="7147002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Všetko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prirodzené</a:t>
            </a:r>
            <a:r>
              <a:rPr sz="320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kynika</a:t>
            </a:r>
            <a:r>
              <a:rPr sz="3200" i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slobodné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34821" y="5604065"/>
            <a:ext cx="7956945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Hanba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patrí k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spoločenským</a:t>
            </a:r>
            <a:r>
              <a:rPr sz="3200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predsudkom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34821" y="6058243"/>
            <a:ext cx="4303675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synonymum</a:t>
            </a:r>
            <a:r>
              <a:rPr sz="320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neslobody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73"/>
    </mc:Choice>
    <mc:Fallback xmlns="">
      <p:transition spd="slow" advTm="6267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AC174D-EE14-498A-A7E8-E7EBECA81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50" y="477723"/>
            <a:ext cx="6797992" cy="492443"/>
          </a:xfrm>
        </p:spPr>
        <p:txBody>
          <a:bodyPr/>
          <a:lstStyle/>
          <a:p>
            <a:pPr algn="ctr"/>
            <a:r>
              <a:rPr lang="cs-CZ" sz="3200" dirty="0" err="1"/>
              <a:t>Diogenés</a:t>
            </a:r>
            <a:r>
              <a:rPr lang="cs-CZ" sz="3200" dirty="0"/>
              <a:t> ze </a:t>
            </a:r>
            <a:r>
              <a:rPr lang="cs-CZ" sz="3200" dirty="0" err="1"/>
              <a:t>Sinópé</a:t>
            </a:r>
            <a:r>
              <a:rPr lang="cs-CZ" sz="3200" dirty="0"/>
              <a:t> (400-323 př.n.l.)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4D5619F-0EEE-440A-BC6F-E7E16005D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06" y="1404657"/>
            <a:ext cx="7506862" cy="5192938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E24402F-ECE9-4121-BE91-A68E6EFA8041}"/>
              </a:ext>
            </a:extLst>
          </p:cNvPr>
          <p:cNvSpPr txBox="1"/>
          <p:nvPr/>
        </p:nvSpPr>
        <p:spPr>
          <a:xfrm>
            <a:off x="571054" y="6751537"/>
            <a:ext cx="10873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http://americanbolingbroke.blogspot.com/2015/03/diogenes-of-sinope-meet-gwf-hegel.html</a:t>
            </a:r>
          </a:p>
        </p:txBody>
      </p:sp>
    </p:spTree>
    <p:extLst>
      <p:ext uri="{BB962C8B-B14F-4D97-AF65-F5344CB8AC3E}">
        <p14:creationId xmlns:p14="http://schemas.microsoft.com/office/powerpoint/2010/main" val="1010625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31094" y="628291"/>
            <a:ext cx="792088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Etika </a:t>
            </a:r>
            <a:r>
              <a:rPr sz="4400" dirty="0" err="1">
                <a:solidFill>
                  <a:srgbClr val="000000"/>
                </a:solidFill>
                <a:latin typeface="Arial"/>
                <a:cs typeface="Arial"/>
              </a:rPr>
              <a:t>Sokrata</a:t>
            </a:r>
            <a:r>
              <a:rPr lang="cs-CZ" sz="4400" dirty="0">
                <a:solidFill>
                  <a:srgbClr val="000000"/>
                </a:solidFill>
                <a:latin typeface="Arial"/>
                <a:cs typeface="Arial"/>
              </a:rPr>
              <a:t>, sofistů</a:t>
            </a:r>
            <a:r>
              <a:rPr sz="44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a Platóna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25901" y="3361372"/>
            <a:ext cx="3177550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Slavomír</a:t>
            </a:r>
            <a:r>
              <a:rPr lang="cs-CZ"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Lesňák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2472" y="4268153"/>
            <a:ext cx="9065057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Zdroj:</a:t>
            </a:r>
            <a:r>
              <a:rPr lang="cs-CZ"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Ústava,</a:t>
            </a:r>
            <a:r>
              <a:rPr lang="cs-CZ"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Obrana</a:t>
            </a:r>
            <a:r>
              <a:rPr lang="cs-CZ"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Sokratova,</a:t>
            </a:r>
            <a:r>
              <a:rPr lang="cs-CZ"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s-CZ" sz="3200" dirty="0" err="1">
                <a:solidFill>
                  <a:srgbClr val="000000"/>
                </a:solidFill>
                <a:latin typeface="Arial"/>
                <a:cs typeface="Arial"/>
              </a:rPr>
              <a:t>Dejiny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 etického</a:t>
            </a:r>
          </a:p>
          <a:p>
            <a:pPr marL="2559380" marR="0">
              <a:lnSpc>
                <a:spcPts val="3577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3200" dirty="0" err="1">
                <a:solidFill>
                  <a:srgbClr val="000000"/>
                </a:solidFill>
                <a:latin typeface="Arial"/>
                <a:cs typeface="Arial"/>
              </a:rPr>
              <a:t>myslenia</a:t>
            </a:r>
            <a:r>
              <a:rPr lang="cs-CZ"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cs-CZ" sz="3200" dirty="0" err="1">
                <a:solidFill>
                  <a:srgbClr val="000000"/>
                </a:solidFill>
                <a:latin typeface="Arial"/>
                <a:cs typeface="Arial"/>
              </a:rPr>
              <a:t>Remišová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4"/>
    </mc:Choice>
    <mc:Fallback xmlns="">
      <p:transition spd="slow" advTm="837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1428" y="1518080"/>
            <a:ext cx="289162" cy="241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34821" y="1314111"/>
            <a:ext cx="8155415" cy="9455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Kritériom dobrého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života</a:t>
            </a:r>
            <a:r>
              <a:rPr sz="3200" spc="-3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nemôže byť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rodová</a:t>
            </a:r>
          </a:p>
          <a:p>
            <a:pPr marL="0" marR="0">
              <a:lnSpc>
                <a:spcPts val="356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morálka,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ale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prirodzenosť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1428" y="2603442"/>
            <a:ext cx="289162" cy="21341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600"/>
              </a:lnSpc>
              <a:spcBef>
                <a:spcPts val="336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1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6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4821" y="2399475"/>
            <a:ext cx="8591720" cy="17548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Poznávame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intuitívne (vlastná</a:t>
            </a:r>
            <a:r>
              <a:rPr sz="3200" spc="-3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 zvieratám)</a:t>
            </a:r>
          </a:p>
          <a:p>
            <a:pPr marL="0" marR="0">
              <a:lnSpc>
                <a:spcPts val="3582"/>
              </a:lnSpc>
              <a:spcBef>
                <a:spcPts val="1338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Sloboda založená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sebestačnosti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(autarkeia)</a:t>
            </a:r>
          </a:p>
          <a:p>
            <a:pPr marL="0" marR="0">
              <a:lnSpc>
                <a:spcPts val="3579"/>
              </a:lnSpc>
              <a:spcBef>
                <a:spcPts val="1388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Dosahujeme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ju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pomocou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cvičenia</a:t>
            </a:r>
            <a:r>
              <a:rPr sz="32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1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askésis)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4821" y="4292536"/>
            <a:ext cx="8726565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Požiadavka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slobody reči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 konania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→</a:t>
            </a:r>
            <a:r>
              <a:rPr sz="3200" spc="89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kynici</a:t>
            </a:r>
            <a:r>
              <a:rPr sz="3200" i="1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4821" y="4746942"/>
            <a:ext cx="6383385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opozície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voči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všetkým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konvenciám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11428" y="5581846"/>
            <a:ext cx="288934" cy="241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34821" y="5377879"/>
            <a:ext cx="8386114" cy="13998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Duševnú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slobodu</a:t>
            </a:r>
            <a:r>
              <a:rPr sz="3200" spc="86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oslobodením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od</a:t>
            </a:r>
          </a:p>
          <a:p>
            <a:pPr marL="0" marR="0">
              <a:lnSpc>
                <a:spcPts val="3575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očakávaní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(výchova,</a:t>
            </a:r>
            <a:r>
              <a:rPr sz="3200" spc="-4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vzdelanie,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zvyk,</a:t>
            </a:r>
            <a:r>
              <a:rPr sz="3200" spc="-4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tradícia,</a:t>
            </a:r>
          </a:p>
          <a:p>
            <a:pPr marL="0" marR="0">
              <a:lnSpc>
                <a:spcPts val="3566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zákony)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38"/>
    </mc:Choice>
    <mc:Fallback xmlns="">
      <p:transition spd="slow" advTm="7743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F1EB74-81D8-4360-ADA7-C9031743A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8" y="427735"/>
            <a:ext cx="10081120" cy="1477328"/>
          </a:xfrm>
        </p:spPr>
        <p:txBody>
          <a:bodyPr/>
          <a:lstStyle/>
          <a:p>
            <a:pPr algn="ctr"/>
            <a:r>
              <a:rPr lang="cs-CZ" sz="4800" dirty="0" err="1"/>
              <a:t>Theodóros</a:t>
            </a:r>
            <a:r>
              <a:rPr lang="cs-CZ" sz="4800" dirty="0"/>
              <a:t> a </a:t>
            </a:r>
            <a:r>
              <a:rPr lang="cs-CZ" sz="4800" dirty="0" err="1"/>
              <a:t>Hipparchie</a:t>
            </a:r>
            <a:r>
              <a:rPr lang="cs-CZ" sz="4800" dirty="0"/>
              <a:t> (350 -280 př. K.)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B700F7-F391-43BF-8814-8B1C7E114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054" y="1618010"/>
            <a:ext cx="9050372" cy="6201698"/>
          </a:xfrm>
        </p:spPr>
        <p:txBody>
          <a:bodyPr/>
          <a:lstStyle/>
          <a:p>
            <a:r>
              <a:rPr lang="cs-CZ" sz="2800" dirty="0"/>
              <a:t>Střet kynické a </a:t>
            </a:r>
            <a:r>
              <a:rPr lang="cs-CZ" sz="2800" dirty="0" err="1"/>
              <a:t>kyrénské</a:t>
            </a:r>
            <a:r>
              <a:rPr lang="cs-CZ" sz="2800" dirty="0"/>
              <a:t> školy</a:t>
            </a:r>
          </a:p>
          <a:p>
            <a:r>
              <a:rPr lang="cs-CZ" sz="2800" b="0" i="0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Theodóros</a:t>
            </a:r>
            <a:r>
              <a:rPr lang="cs-CZ" sz="28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v nouzi, nadzvedl její šaty a odhalil ji. </a:t>
            </a:r>
          </a:p>
          <a:p>
            <a:r>
              <a:rPr lang="cs-CZ" sz="28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Ona zůstala klidná, jelikož pro kyniky byla nahota přirozená.  </a:t>
            </a:r>
          </a:p>
          <a:p>
            <a:endParaRPr lang="cs-CZ" sz="2800" dirty="0">
              <a:solidFill>
                <a:srgbClr val="3A3A3A"/>
              </a:solidFill>
              <a:latin typeface="Open Sans" panose="020B0606030504020204" pitchFamily="34" charset="0"/>
            </a:endParaRPr>
          </a:p>
          <a:p>
            <a:r>
              <a:rPr lang="cs-CZ" sz="2800" b="0" i="0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Theodóros</a:t>
            </a:r>
            <a:r>
              <a:rPr lang="cs-CZ" sz="28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: „Zda je tohle ta, která člunky opustila u stavu?“ </a:t>
            </a:r>
          </a:p>
          <a:p>
            <a:endParaRPr lang="cs-CZ" sz="2800" dirty="0">
              <a:solidFill>
                <a:srgbClr val="3A3A3A"/>
              </a:solidFill>
              <a:latin typeface="Open Sans" panose="020B0606030504020204" pitchFamily="34" charset="0"/>
            </a:endParaRPr>
          </a:p>
          <a:p>
            <a:r>
              <a:rPr lang="cs-CZ" sz="28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Načež mu H. odpověděla</a:t>
            </a:r>
            <a:r>
              <a:rPr lang="cs-CZ" sz="2800" dirty="0">
                <a:solidFill>
                  <a:srgbClr val="3A3A3A"/>
                </a:solidFill>
                <a:latin typeface="Open Sans" panose="020B0606030504020204" pitchFamily="34" charset="0"/>
              </a:rPr>
              <a:t>:</a:t>
            </a:r>
          </a:p>
          <a:p>
            <a:endParaRPr lang="cs-CZ" sz="2800" b="0" i="0" dirty="0">
              <a:solidFill>
                <a:srgbClr val="3A3A3A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sz="28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„Ano </a:t>
            </a:r>
            <a:r>
              <a:rPr lang="cs-CZ" sz="2800" b="0" i="0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Theodóre</a:t>
            </a:r>
            <a:r>
              <a:rPr lang="cs-CZ" sz="28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já to jsem. Ale snad si nemyslíš, že jsem si špatně poradila, použila-li sem vzdělání času, který jsem měla věnovat stavům?“ </a:t>
            </a:r>
          </a:p>
          <a:p>
            <a:endParaRPr lang="cs-CZ" sz="2800" dirty="0">
              <a:solidFill>
                <a:srgbClr val="3A3A3A"/>
              </a:solidFill>
              <a:latin typeface="Open Sans" panose="020B0606030504020204" pitchFamily="34" charset="0"/>
            </a:endParaRPr>
          </a:p>
          <a:p>
            <a:r>
              <a:rPr lang="cs-CZ" sz="1100" dirty="0">
                <a:solidFill>
                  <a:srgbClr val="3A3A3A"/>
                </a:solidFill>
                <a:latin typeface="Open Sans" panose="020B0606030504020204" pitchFamily="34" charset="0"/>
              </a:rPr>
              <a:t>Diogenes Laertius: </a:t>
            </a:r>
            <a:r>
              <a:rPr lang="cs-CZ" sz="11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Životy, názory a výroky proslulých filosofů. Nová tiskárna Pelhřimov, 2. vydání, 1995, s. 254.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4154538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C6F038B-C143-49AF-4907-D224BB162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765"/>
          <a:stretch/>
        </p:blipFill>
        <p:spPr>
          <a:xfrm>
            <a:off x="17" y="946812"/>
            <a:ext cx="10071083" cy="5663935"/>
          </a:xfrm>
          <a:prstGeom prst="rect">
            <a:avLst/>
          </a:prstGeom>
        </p:spPr>
      </p:pic>
      <p:sp>
        <p:nvSpPr>
          <p:cNvPr id="6" name="Řečová bublina: obdélníkový bublinový popisek se zakulacenými rohy 5">
            <a:extLst>
              <a:ext uri="{FF2B5EF4-FFF2-40B4-BE49-F238E27FC236}">
                <a16:creationId xmlns:a16="http://schemas.microsoft.com/office/drawing/2014/main" id="{98D199F1-D61A-94CC-EEB3-7B09A818139F}"/>
              </a:ext>
            </a:extLst>
          </p:cNvPr>
          <p:cNvSpPr/>
          <p:nvPr/>
        </p:nvSpPr>
        <p:spPr>
          <a:xfrm>
            <a:off x="1730971" y="2130428"/>
            <a:ext cx="1657779" cy="1063439"/>
          </a:xfrm>
          <a:prstGeom prst="wedgeRoundRectCallout">
            <a:avLst>
              <a:gd name="adj1" fmla="val 59277"/>
              <a:gd name="adj2" fmla="val 2199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To se pleteš…</a:t>
            </a:r>
          </a:p>
        </p:txBody>
      </p:sp>
      <p:sp>
        <p:nvSpPr>
          <p:cNvPr id="7" name="Řečová bublina: obdélníkový bublinový popisek se zakulacenými rohy 6">
            <a:extLst>
              <a:ext uri="{FF2B5EF4-FFF2-40B4-BE49-F238E27FC236}">
                <a16:creationId xmlns:a16="http://schemas.microsoft.com/office/drawing/2014/main" id="{5284A4E8-8F64-D40F-7E2C-735197A970DB}"/>
              </a:ext>
            </a:extLst>
          </p:cNvPr>
          <p:cNvSpPr/>
          <p:nvPr/>
        </p:nvSpPr>
        <p:spPr>
          <a:xfrm>
            <a:off x="6986581" y="1270966"/>
            <a:ext cx="1657779" cy="1063439"/>
          </a:xfrm>
          <a:prstGeom prst="wedgeRoundRectCallout">
            <a:avLst>
              <a:gd name="adj1" fmla="val -20414"/>
              <a:gd name="adj2" fmla="val 5984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Hele, prý zase pleteš!</a:t>
            </a:r>
          </a:p>
        </p:txBody>
      </p:sp>
    </p:spTree>
    <p:extLst>
      <p:ext uri="{BB962C8B-B14F-4D97-AF65-F5344CB8AC3E}">
        <p14:creationId xmlns:p14="http://schemas.microsoft.com/office/powerpoint/2010/main" val="2154811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04077C-1B83-0EF8-25B5-E1E97C9A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9482420" cy="677108"/>
          </a:xfrm>
        </p:spPr>
        <p:txBody>
          <a:bodyPr/>
          <a:lstStyle/>
          <a:p>
            <a:pPr algn="ctr"/>
            <a:r>
              <a:rPr lang="cs-CZ" sz="4400" dirty="0"/>
              <a:t>Kynický odkaz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C6E081-18B4-59AB-B02A-D4DE7237A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674" y="1546002"/>
            <a:ext cx="9338404" cy="5416868"/>
          </a:xfrm>
        </p:spPr>
        <p:txBody>
          <a:bodyPr/>
          <a:lstStyle/>
          <a:p>
            <a:endParaRPr lang="cs-CZ" sz="3200" dirty="0"/>
          </a:p>
          <a:p>
            <a:endParaRPr lang="cs-CZ" sz="3200" dirty="0"/>
          </a:p>
          <a:p>
            <a:r>
              <a:rPr lang="cs-CZ" sz="3200" dirty="0"/>
              <a:t>Vzdělávání – filozofie je důležitější než tkaní, důležitější než jakákoli činnost, kterou pro domácnost či práci vykonáváme…</a:t>
            </a:r>
          </a:p>
          <a:p>
            <a:endParaRPr lang="cs-CZ" sz="3200" dirty="0"/>
          </a:p>
          <a:p>
            <a:r>
              <a:rPr lang="cs-CZ" sz="3200" dirty="0"/>
              <a:t>Nahota u kyniků: přirozená (často nazí i na veřejnosti, veřejně i masturbovali a souložili – za ctnost považovali tzv. bezostyšnost – za nic přirozené se nemusíme stydět)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471120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9334B7-28AB-4D95-1947-00E57105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735"/>
            <a:ext cx="10004102" cy="677108"/>
          </a:xfrm>
        </p:spPr>
        <p:txBody>
          <a:bodyPr/>
          <a:lstStyle/>
          <a:p>
            <a:pPr algn="ctr"/>
            <a:r>
              <a:rPr lang="cs-CZ" sz="4400" dirty="0"/>
              <a:t>Hipparchie a Kratés  (365 – 285 př. K.)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805C36-1162-33D1-56B2-62DCAA375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340" y="1401986"/>
            <a:ext cx="9482420" cy="553997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jsme svědky nekonvenčnosti a odmítnutí stereotypů či diskriminace žen, kterým bylo v Řecku upíráno vzdělávání i veřejná činnost</a:t>
            </a:r>
          </a:p>
          <a:p>
            <a:endParaRPr lang="cs-CZ" sz="2400" dirty="0"/>
          </a:p>
          <a:p>
            <a:r>
              <a:rPr lang="cs-CZ" sz="2400" dirty="0"/>
              <a:t>Jak si Hipparchie „vzala“ s </a:t>
            </a:r>
            <a:r>
              <a:rPr lang="cs-CZ" sz="2400" dirty="0" err="1"/>
              <a:t>Kratéta</a:t>
            </a:r>
            <a:r>
              <a:rPr lang="cs-CZ" sz="2400" dirty="0"/>
              <a:t>:  </a:t>
            </a:r>
          </a:p>
          <a:p>
            <a:r>
              <a:rPr lang="cs-CZ" sz="2400" dirty="0"/>
              <a:t>Hipparchie byla dle Diogena </a:t>
            </a:r>
            <a:r>
              <a:rPr lang="cs-CZ" sz="2400" dirty="0" err="1"/>
              <a:t>Laertského</a:t>
            </a:r>
            <a:r>
              <a:rPr lang="cs-CZ" sz="2400" dirty="0"/>
              <a:t> do </a:t>
            </a:r>
            <a:r>
              <a:rPr lang="cs-CZ" sz="2400" dirty="0" err="1"/>
              <a:t>Kratetových</a:t>
            </a:r>
            <a:r>
              <a:rPr lang="cs-CZ" sz="2400" dirty="0"/>
              <a:t> myšlenek a způsobu života zamilovaná - odmítla všechny zájemce a rodičům vyhrožovala sebevraždou </a:t>
            </a:r>
          </a:p>
          <a:p>
            <a:r>
              <a:rPr lang="cs-CZ" sz="2400" dirty="0"/>
              <a:t>Rodiče požádali </a:t>
            </a:r>
            <a:r>
              <a:rPr lang="cs-CZ" sz="2400" dirty="0" err="1"/>
              <a:t>Kratéta</a:t>
            </a:r>
            <a:r>
              <a:rPr lang="cs-CZ" sz="2400" dirty="0"/>
              <a:t> o pomoc, ten se před </a:t>
            </a:r>
            <a:r>
              <a:rPr lang="cs-CZ" sz="2400" dirty="0" err="1"/>
              <a:t>Hyparchií</a:t>
            </a:r>
            <a:r>
              <a:rPr lang="cs-CZ" sz="2400" dirty="0"/>
              <a:t> svlékl a řekl: </a:t>
            </a:r>
          </a:p>
          <a:p>
            <a:r>
              <a:rPr lang="cs-CZ" sz="2400" dirty="0"/>
              <a:t>„</a:t>
            </a:r>
            <a:r>
              <a:rPr lang="cs-CZ" sz="2400" i="1" dirty="0"/>
              <a:t>Tohle je tvůj ženich a takový má majetek. Podle toho se rozhoduj. Ale uvědom si, že mou společnicí se staneš jen tehdy, budeš-li vést stejný život jako já.“  </a:t>
            </a:r>
          </a:p>
          <a:p>
            <a:endParaRPr lang="cs-CZ" sz="2400" dirty="0"/>
          </a:p>
          <a:p>
            <a:r>
              <a:rPr lang="cs-CZ" sz="2400" dirty="0"/>
              <a:t>Hipparchie si oblékla stejný šat a životní program – muže všude doprovázela (např. na hostiny), žili „na ulici“, kde dokonce probíhal i jejich sexuální život.</a:t>
            </a:r>
          </a:p>
          <a:p>
            <a:r>
              <a:rPr 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2109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1E2632-54DB-08CA-7DA9-18A4A25A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9368500" cy="677108"/>
          </a:xfrm>
        </p:spPr>
        <p:txBody>
          <a:bodyPr/>
          <a:lstStyle/>
          <a:p>
            <a:pPr algn="ctr"/>
            <a:r>
              <a:rPr lang="cs-CZ" sz="4400" dirty="0"/>
              <a:t>Nekonvenčnost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A5C651-9177-E300-460D-4F8EB39DE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1257970"/>
            <a:ext cx="9410412" cy="5416868"/>
          </a:xfrm>
        </p:spPr>
        <p:txBody>
          <a:bodyPr/>
          <a:lstStyle/>
          <a:p>
            <a:r>
              <a:rPr lang="cs-CZ" sz="2800" dirty="0"/>
              <a:t>V tradiční řecké společnosti: žena – pasivní role</a:t>
            </a:r>
          </a:p>
          <a:p>
            <a:r>
              <a:rPr lang="cs-CZ" sz="2800" dirty="0"/>
              <a:t>Hipparchie ale: „uhnala“ svého muže, on (ne ona) se stal jejím majetkem</a:t>
            </a:r>
          </a:p>
          <a:p>
            <a:r>
              <a:rPr lang="cs-CZ" sz="2800" dirty="0"/>
              <a:t>Reakce na nahotu </a:t>
            </a:r>
            <a:r>
              <a:rPr lang="cs-CZ" sz="2800" dirty="0" err="1"/>
              <a:t>Kratéta</a:t>
            </a:r>
            <a:r>
              <a:rPr lang="cs-CZ" sz="2800" dirty="0"/>
              <a:t>: již připravena stát se „psem“ – kynikem, vycvičena v bezostyšnosti, připravena na život v chudobě a jednoduchosti, přijmout nový životný program</a:t>
            </a:r>
          </a:p>
          <a:p>
            <a:endParaRPr lang="cs-CZ" sz="2800" dirty="0"/>
          </a:p>
          <a:p>
            <a:r>
              <a:rPr lang="cs-CZ" sz="2800" dirty="0"/>
              <a:t>Sobáš nebyl – šlo o „psí sobáš“ – bez sobáše, nepotřebovali institucionalizovat své vztahy, na mínění ostatních nezáleželo (podobně Sokrates) </a:t>
            </a:r>
          </a:p>
          <a:p>
            <a:r>
              <a:rPr lang="cs-CZ" sz="2800" dirty="0"/>
              <a:t>Sebeovládání kyniků – ani </a:t>
            </a:r>
            <a:r>
              <a:rPr lang="cs-CZ" sz="2800" dirty="0" err="1"/>
              <a:t>Hipparchii</a:t>
            </a:r>
            <a:r>
              <a:rPr lang="cs-CZ" sz="2800" dirty="0"/>
              <a:t>, ani </a:t>
            </a:r>
            <a:r>
              <a:rPr lang="cs-CZ" sz="2800" dirty="0" err="1"/>
              <a:t>Kratéta</a:t>
            </a:r>
            <a:r>
              <a:rPr lang="cs-CZ" sz="2800" dirty="0"/>
              <a:t> jednání jiných nerozkolísalo (společné se stoiky)</a:t>
            </a:r>
          </a:p>
          <a:p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Diogenes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Laertský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Životy, názory a výroky proslulých filosofů. Nová tiskárna Pelhřimov, 2. vydání, 1995, s. 254.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030150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AE74E3-E4AC-454D-843A-E0978A1E9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2B169D-8D90-4F3B-B9A8-43F5FA507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D686B9-8202-4F1B-B5F5-19F77D97A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10" t="23307" r="28750" b="18222"/>
          <a:stretch/>
        </p:blipFill>
        <p:spPr>
          <a:xfrm>
            <a:off x="1363142" y="1430273"/>
            <a:ext cx="6878118" cy="567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71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C292D3-209E-8AC6-1CFF-444C15CA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8834348" cy="677108"/>
          </a:xfrm>
        </p:spPr>
        <p:txBody>
          <a:bodyPr/>
          <a:lstStyle/>
          <a:p>
            <a:pPr algn="ctr"/>
            <a:r>
              <a:rPr lang="cs-CZ" sz="4400" dirty="0"/>
              <a:t>Sofisté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44A6D7-6956-C35D-1ED3-97729C484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1430849"/>
            <a:ext cx="9410412" cy="5879430"/>
          </a:xfrm>
        </p:spPr>
        <p:txBody>
          <a:bodyPr/>
          <a:lstStyle/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Málokdy se o nich píše pozitivně  -za to může hlavně Platon, v jehož dialozích vystupují   vždy „na nesprávné“ straně. </a:t>
            </a: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Dle české etičky Jiřiny Popelové (1904–1985), vypálil Platon sofistům znamení hanby na celá staletí </a:t>
            </a:r>
          </a:p>
          <a:p>
            <a:pPr algn="just"/>
            <a:endParaRPr lang="cs-CZ" sz="32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Popelová, J. </a:t>
            </a:r>
            <a:r>
              <a:rPr lang="cs-CZ" sz="3200" i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Etika</a:t>
            </a:r>
            <a:r>
              <a:rPr lang="cs-CZ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Bratislava: </a:t>
            </a:r>
            <a:r>
              <a:rPr lang="cs-CZ" sz="3200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Nakladateľstvo</a:t>
            </a:r>
            <a:r>
              <a:rPr lang="cs-CZ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Pravda, 1981, s. 25.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cs-CZ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6682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9E7A5B-13C3-73CE-2CD8-2B6728DB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9338404" cy="677108"/>
          </a:xfrm>
        </p:spPr>
        <p:txBody>
          <a:bodyPr/>
          <a:lstStyle/>
          <a:p>
            <a:pPr algn="ctr"/>
            <a:r>
              <a:rPr lang="cs-CZ" sz="4400" dirty="0"/>
              <a:t>Antropologický obrat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ACC8D6-EFA8-58F3-A675-705AD921B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674" y="1762026"/>
            <a:ext cx="9194388" cy="5539978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600" i="1" dirty="0" err="1">
                <a:effectLst/>
                <a:latin typeface="+mj-lt"/>
                <a:ea typeface="Calibri" panose="020F0502020204030204" pitchFamily="34" charset="0"/>
              </a:rPr>
              <a:t>sophia</a:t>
            </a:r>
            <a:r>
              <a:rPr lang="cs-CZ" sz="3600" dirty="0">
                <a:effectLst/>
                <a:latin typeface="+mj-lt"/>
                <a:ea typeface="Calibri" panose="020F0502020204030204" pitchFamily="34" charset="0"/>
              </a:rPr>
              <a:t>  - v řečtině  moudrost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600" dirty="0">
                <a:effectLst/>
                <a:latin typeface="+mj-lt"/>
                <a:ea typeface="Calibri" panose="020F0502020204030204" pitchFamily="34" charset="0"/>
              </a:rPr>
              <a:t>V praxi  - o výuku vedení argumentace pro politickou diskuzi: vyhraje ten, kdo přesvědčí dav (voliče), že jeho řešení problému je aktuálně nejužitečnější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600" b="1" dirty="0">
                <a:effectLst/>
                <a:latin typeface="+mj-lt"/>
                <a:ea typeface="Calibri" panose="020F0502020204030204" pitchFamily="34" charset="0"/>
              </a:rPr>
              <a:t>Antropologický</a:t>
            </a:r>
            <a:r>
              <a:rPr lang="cs-CZ" sz="3600" dirty="0">
                <a:effectLst/>
                <a:latin typeface="+mj-lt"/>
                <a:ea typeface="Calibri" panose="020F0502020204030204" pitchFamily="34" charset="0"/>
              </a:rPr>
              <a:t> sofistický obrat pozornosti zaměřené na člověka, jeho problémy a starosti – oproti přírodním filozofům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600" dirty="0">
                <a:effectLst/>
                <a:latin typeface="+mj-lt"/>
                <a:ea typeface="Calibri" panose="020F0502020204030204" pitchFamily="34" charset="0"/>
              </a:rPr>
              <a:t>pojem logos  - mimo význam zákon získává i význam řeč</a:t>
            </a:r>
            <a:endParaRPr lang="cs-CZ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488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F82C9-8BC9-291A-6A88-492311E2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9410412" cy="677108"/>
          </a:xfrm>
        </p:spPr>
        <p:txBody>
          <a:bodyPr/>
          <a:lstStyle/>
          <a:p>
            <a:pPr algn="ctr"/>
            <a:r>
              <a:rPr lang="cs-CZ" sz="4400" dirty="0" err="1">
                <a:effectLst/>
                <a:ea typeface="Calibri" panose="020F0502020204030204" pitchFamily="34" charset="0"/>
              </a:rPr>
              <a:t>Protagoras</a:t>
            </a:r>
            <a:r>
              <a:rPr lang="cs-CZ" sz="4400" dirty="0">
                <a:effectLst/>
                <a:ea typeface="Calibri" panose="020F0502020204030204" pitchFamily="34" charset="0"/>
              </a:rPr>
              <a:t> z Abdér (?–485 př. n. l.) </a:t>
            </a:r>
            <a:endParaRPr lang="cs-CZ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703438-C105-060E-3D55-D746A672F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1473994"/>
            <a:ext cx="9554428" cy="5170646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>
                <a:effectLst/>
                <a:latin typeface="+mj-lt"/>
                <a:ea typeface="Calibri" panose="020F0502020204030204" pitchFamily="34" charset="0"/>
              </a:rPr>
              <a:t> můžeme o každé věci přednést dva protikladné výklady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>
                <a:effectLst/>
                <a:latin typeface="+mj-lt"/>
                <a:ea typeface="Calibri" panose="020F0502020204030204" pitchFamily="34" charset="0"/>
              </a:rPr>
              <a:t>Vždy záleží na člověku, jak interpretuje věci kolem sebe a vybírá si, čemu uvěří, co je ne/správné: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>
                <a:effectLst/>
                <a:latin typeface="+mj-lt"/>
                <a:ea typeface="Calibri" panose="020F0502020204030204" pitchFamily="34" charset="0"/>
              </a:rPr>
              <a:t>je mírou všech věcí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>
                <a:effectLst/>
                <a:latin typeface="+mj-lt"/>
                <a:ea typeface="Calibri" panose="020F0502020204030204" pitchFamily="34" charset="0"/>
              </a:rPr>
              <a:t>Vědění ani pravda není, vše – včetně dobra a zla – je relativní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>
                <a:effectLst/>
                <a:latin typeface="+mj-lt"/>
                <a:ea typeface="Calibri" panose="020F0502020204030204" pitchFamily="34" charset="0"/>
              </a:rPr>
              <a:t>Ani o bozích nemůžeme říct, jestli jsou, či nejsou, život člověka je pro takové konstatování příliš krátký</a:t>
            </a:r>
            <a:r>
              <a:rPr lang="cs-CZ" sz="2800" dirty="0">
                <a:effectLst/>
                <a:latin typeface="+mj-lt"/>
              </a:rPr>
              <a:t> </a:t>
            </a:r>
            <a:r>
              <a:rPr lang="cs-CZ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Pro své agnostické výroky měl čelit soudu podobně jako později Sokrates, a tak na sklonku života z Atén uprchl.</a:t>
            </a:r>
          </a:p>
          <a:p>
            <a:pPr algn="just"/>
            <a:r>
              <a:rPr lang="cs-CZ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Zl B1/1 </a:t>
            </a:r>
            <a:r>
              <a:rPr lang="cs-CZ" sz="2800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Sextos</a:t>
            </a:r>
            <a:r>
              <a:rPr lang="cs-CZ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Empiricos</a:t>
            </a:r>
            <a:r>
              <a:rPr lang="cs-CZ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In: KRATOCHVÍL, Z. </a:t>
            </a:r>
            <a:r>
              <a:rPr lang="cs-CZ" sz="2800" i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Fysis</a:t>
            </a:r>
            <a:r>
              <a:rPr lang="cs-CZ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Dostupné online: </a:t>
            </a:r>
            <a:r>
              <a:rPr lang="cs-CZ" sz="2800" u="sng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http://www.fysis.cz/</a:t>
            </a:r>
            <a:r>
              <a:rPr lang="cs-CZ" sz="2800" u="sng" dirty="0" err="1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preSókratici</a:t>
            </a:r>
            <a:r>
              <a:rPr lang="cs-CZ" sz="2800" u="sng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cs-CZ" sz="2800" u="sng" dirty="0" err="1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Prótagoras</a:t>
            </a:r>
            <a:r>
              <a:rPr lang="cs-CZ" sz="2800" u="sng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/bcz.htm</a:t>
            </a:r>
            <a:r>
              <a:rPr lang="cs-CZ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4196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70226" y="628291"/>
            <a:ext cx="6089454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Sokrates (469-399 p.K.)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428" y="1786578"/>
            <a:ext cx="288934" cy="1503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6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21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1582610"/>
            <a:ext cx="6720056" cy="11236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Nezachoval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žiaden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spis – nepísal</a:t>
            </a:r>
          </a:p>
          <a:p>
            <a:pPr marL="0" marR="0">
              <a:lnSpc>
                <a:spcPts val="3579"/>
              </a:lnSpc>
              <a:spcBef>
                <a:spcPts val="1338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Vymyslený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Platónom?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4821" y="2844737"/>
            <a:ext cx="8435013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399 p.K. Odsúdenie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Aténskym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zhromaždením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43025" y="3478384"/>
            <a:ext cx="8193787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2100" spc="87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ťažko spochybniteľné</a:t>
            </a:r>
            <a:r>
              <a:rPr sz="28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– spisy Platóna, Xenofóna,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367663" y="3874624"/>
            <a:ext cx="1634252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Polykrata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11428" y="4614106"/>
            <a:ext cx="288934" cy="241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34821" y="4410138"/>
            <a:ext cx="8229641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Žena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Xantipa – zlá žena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alebo skôr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zlý muž?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11428" y="5041074"/>
            <a:ext cx="5478073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Sokratovský</a:t>
            </a:r>
            <a:r>
              <a:rPr sz="3200" spc="-3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dialóg: dialektika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11428" y="5877502"/>
            <a:ext cx="288934" cy="1503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72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1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34821" y="5673534"/>
            <a:ext cx="2884442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Negatívna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fáza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934821" y="6304826"/>
            <a:ext cx="2704588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Pozitívna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fáza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934821" y="6935762"/>
            <a:ext cx="5791482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Maieutika –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pôrodnícke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umenie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00"/>
    </mc:Choice>
    <mc:Fallback xmlns="">
      <p:transition spd="slow" advTm="1805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30027-2C9D-D526-931B-31092893D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9338404" cy="677108"/>
          </a:xfrm>
        </p:spPr>
        <p:txBody>
          <a:bodyPr/>
          <a:lstStyle/>
          <a:p>
            <a:pPr algn="ctr"/>
            <a:r>
              <a:rPr lang="cs-CZ" sz="4400" dirty="0" err="1">
                <a:effectLst/>
                <a:ea typeface="Calibri" panose="020F0502020204030204" pitchFamily="34" charset="0"/>
              </a:rPr>
              <a:t>Gorgias</a:t>
            </a:r>
            <a:r>
              <a:rPr lang="cs-CZ" sz="4400" dirty="0">
                <a:effectLst/>
                <a:ea typeface="Calibri" panose="020F0502020204030204" pitchFamily="34" charset="0"/>
              </a:rPr>
              <a:t> (483–375 př. n. l.) z Leontín</a:t>
            </a:r>
            <a:endParaRPr lang="cs-CZ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B7388E-3F41-3A29-19B1-953407130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2459482"/>
            <a:ext cx="9266396" cy="344709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latin typeface="+mj-lt"/>
                <a:ea typeface="Calibri" panose="020F0502020204030204" pitchFamily="34" charset="0"/>
              </a:rPr>
              <a:t>Č</a:t>
            </a:r>
            <a:r>
              <a:rPr lang="cs-CZ" sz="3200" dirty="0">
                <a:effectLst/>
                <a:latin typeface="+mj-lt"/>
                <a:ea typeface="Calibri" panose="020F0502020204030204" pitchFamily="34" charset="0"/>
              </a:rPr>
              <a:t>lověk by měl být hlavně kritický, opatrný a zdrženlivý vůči informacím lidí a jejich soudům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effectLst/>
                <a:latin typeface="+mj-lt"/>
                <a:ea typeface="Calibri" panose="020F0502020204030204" pitchFamily="34" charset="0"/>
              </a:rPr>
              <a:t>platí i pro vlastní závěry vůči ostatním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effectLst/>
                <a:latin typeface="+mj-lt"/>
                <a:ea typeface="Calibri" panose="020F0502020204030204" pitchFamily="34" charset="0"/>
              </a:rPr>
              <a:t>Zákony prý nemáme od bohů, jsou věcí lidí – jejich dohodou, co je a co není pro obec v(ý)hodné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effectLst/>
                <a:latin typeface="+mj-lt"/>
                <a:ea typeface="Calibri" panose="020F0502020204030204" pitchFamily="34" charset="0"/>
              </a:rPr>
              <a:t>Jednotlivec by proto zákony měl dodržovat (a hlavně když ho ostatní vidí).</a:t>
            </a:r>
            <a:endParaRPr lang="cs-CZ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5822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E4993-E3AC-16A8-744F-88FE72F97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CF9D5D02-FB3B-D69A-2799-00F44FCC5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765"/>
          <a:stretch/>
        </p:blipFill>
        <p:spPr>
          <a:xfrm>
            <a:off x="0" y="945753"/>
            <a:ext cx="10071083" cy="5663935"/>
          </a:xfrm>
          <a:prstGeom prst="rect">
            <a:avLst/>
          </a:prstGeom>
        </p:spPr>
      </p:pic>
      <p:sp>
        <p:nvSpPr>
          <p:cNvPr id="2" name="Řečová bublina: obdélníkový bublinový popisek se zakulacenými rohy 1">
            <a:extLst>
              <a:ext uri="{FF2B5EF4-FFF2-40B4-BE49-F238E27FC236}">
                <a16:creationId xmlns:a16="http://schemas.microsoft.com/office/drawing/2014/main" id="{6D2C73E3-E384-EADF-10AC-DC32E44D3BC0}"/>
              </a:ext>
            </a:extLst>
          </p:cNvPr>
          <p:cNvSpPr/>
          <p:nvPr/>
        </p:nvSpPr>
        <p:spPr>
          <a:xfrm>
            <a:off x="7786560" y="1311785"/>
            <a:ext cx="1778057" cy="1426992"/>
          </a:xfrm>
          <a:prstGeom prst="wedgeRoundRectCallout">
            <a:avLst>
              <a:gd name="adj1" fmla="val -55208"/>
              <a:gd name="adj2" fmla="val -862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Děti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mírou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všech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věcí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je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člověk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!</a:t>
            </a:r>
            <a:endParaRPr lang="cs-CZ" sz="2148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Řečová bublina: obdélníkový bublinový popisek se zakulacenými rohy 2">
            <a:extLst>
              <a:ext uri="{FF2B5EF4-FFF2-40B4-BE49-F238E27FC236}">
                <a16:creationId xmlns:a16="http://schemas.microsoft.com/office/drawing/2014/main" id="{2879084E-5B2A-FC96-0C8A-611FBD525558}"/>
              </a:ext>
            </a:extLst>
          </p:cNvPr>
          <p:cNvSpPr/>
          <p:nvPr/>
        </p:nvSpPr>
        <p:spPr>
          <a:xfrm>
            <a:off x="1810017" y="2289541"/>
            <a:ext cx="2360414" cy="1184649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Tak to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proto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nemají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zvířatka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žádnou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cenu?</a:t>
            </a:r>
            <a:endParaRPr lang="cs-CZ" sz="2148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337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CF6510-B286-A322-A623-03AEC877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9122380" cy="677108"/>
          </a:xfrm>
        </p:spPr>
        <p:txBody>
          <a:bodyPr/>
          <a:lstStyle/>
          <a:p>
            <a:pPr algn="ctr"/>
            <a:r>
              <a:rPr lang="cs-CZ" sz="4400" dirty="0">
                <a:effectLst/>
                <a:ea typeface="Calibri" panose="020F0502020204030204" pitchFamily="34" charset="0"/>
              </a:rPr>
              <a:t>Antifon (470–411 př. n. l.)</a:t>
            </a:r>
            <a:endParaRPr lang="cs-CZ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27A8DE-7BFB-2CB2-6316-669B72591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2459482"/>
            <a:ext cx="9482420" cy="295465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effectLst/>
                <a:latin typeface="+mj-lt"/>
                <a:ea typeface="Calibri" panose="020F0502020204030204" pitchFamily="34" charset="0"/>
              </a:rPr>
              <a:t>Potíží je, že zákony nemůžou být (a nejsou) dokonalé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latin typeface="+mj-lt"/>
                <a:ea typeface="Calibri" panose="020F0502020204030204" pitchFamily="34" charset="0"/>
              </a:rPr>
              <a:t>Č</a:t>
            </a:r>
            <a:r>
              <a:rPr lang="cs-CZ" sz="3200" dirty="0">
                <a:effectLst/>
                <a:latin typeface="+mj-lt"/>
                <a:ea typeface="Calibri" panose="020F0502020204030204" pitchFamily="34" charset="0"/>
              </a:rPr>
              <a:t>lověku někdy způsobí strasti - musí se tedy zapřít, aby je poslechl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latin typeface="+mj-lt"/>
                <a:ea typeface="Calibri" panose="020F0502020204030204" pitchFamily="34" charset="0"/>
              </a:rPr>
              <a:t>J</a:t>
            </a:r>
            <a:r>
              <a:rPr lang="cs-CZ" sz="3200" dirty="0">
                <a:effectLst/>
                <a:latin typeface="+mj-lt"/>
                <a:ea typeface="Calibri" panose="020F0502020204030204" pitchFamily="34" charset="0"/>
              </a:rPr>
              <a:t>de proti své přirozenosti, co není dobré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effectLst/>
                <a:latin typeface="+mj-lt"/>
                <a:ea typeface="Calibri" panose="020F0502020204030204" pitchFamily="34" charset="0"/>
              </a:rPr>
              <a:t>Proto když ho nikdo nevidí, je spravedlivé jejich nedodržování </a:t>
            </a:r>
            <a:endParaRPr lang="cs-CZ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2107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F9F11F-E370-BF6C-CAB9-16F64B57D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9410412" cy="677108"/>
          </a:xfrm>
        </p:spPr>
        <p:txBody>
          <a:bodyPr/>
          <a:lstStyle/>
          <a:p>
            <a:pPr algn="ctr"/>
            <a:r>
              <a:rPr lang="cs-CZ" sz="4400" dirty="0">
                <a:effectLst/>
                <a:ea typeface="Calibri" panose="020F0502020204030204" pitchFamily="34" charset="0"/>
              </a:rPr>
              <a:t>Antifon</a:t>
            </a:r>
            <a:endParaRPr lang="cs-CZ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E0FA4C-1C97-1395-5FB2-69B669B2E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1473994"/>
            <a:ext cx="9410412" cy="5786199"/>
          </a:xfrm>
        </p:spPr>
        <p:txBody>
          <a:bodyPr/>
          <a:lstStyle/>
          <a:p>
            <a:pPr algn="just"/>
            <a:r>
              <a:rPr lang="cs-CZ" sz="2800" dirty="0">
                <a:effectLst/>
                <a:latin typeface="+mj-lt"/>
                <a:ea typeface="Calibri" panose="020F0502020204030204" pitchFamily="34" charset="0"/>
              </a:rPr>
              <a:t>vidí přirozenost jako základ rovnosti všech lidí: </a:t>
            </a:r>
          </a:p>
          <a:p>
            <a:pPr algn="just"/>
            <a:endParaRPr lang="cs-CZ" sz="2800" dirty="0">
              <a:latin typeface="+mj-lt"/>
              <a:ea typeface="Calibri" panose="020F0502020204030204" pitchFamily="34" charset="0"/>
            </a:endParaRPr>
          </a:p>
          <a:p>
            <a:pPr algn="just"/>
            <a:r>
              <a:rPr lang="cs-CZ" sz="2800" dirty="0">
                <a:effectLst/>
                <a:latin typeface="+mj-lt"/>
                <a:ea typeface="Calibri" panose="020F0502020204030204" pitchFamily="34" charset="0"/>
              </a:rPr>
              <a:t>„Ty, kdo pocházejí ze vznešených otců, máme v úctě a vážnosti, ale ty, kdo nepocházejí ze vznešeného rodu, nemáme v úctě a vážnosti. V tom se k sobě chováme jako barbaři, neboť jsme od přírody všichni </a:t>
            </a:r>
            <a:r>
              <a:rPr lang="cs-CZ" sz="2800" b="1" dirty="0">
                <a:effectLst/>
                <a:latin typeface="+mj-lt"/>
                <a:ea typeface="Calibri" panose="020F0502020204030204" pitchFamily="34" charset="0"/>
              </a:rPr>
              <a:t>ve všem stejně zrozeni</a:t>
            </a:r>
            <a:r>
              <a:rPr lang="cs-CZ" sz="2800" dirty="0">
                <a:effectLst/>
                <a:latin typeface="+mj-lt"/>
                <a:ea typeface="Calibri" panose="020F0502020204030204" pitchFamily="34" charset="0"/>
              </a:rPr>
              <a:t>, i barbaři Řekové. Dokazují to věci od přírody všem lidem nutné; všichni si je můžou stejně opatřit a v nich ve všech se </a:t>
            </a:r>
            <a:r>
              <a:rPr lang="cs-CZ" sz="2800" b="1" dirty="0">
                <a:effectLst/>
                <a:latin typeface="+mj-lt"/>
                <a:ea typeface="Calibri" panose="020F0502020204030204" pitchFamily="34" charset="0"/>
              </a:rPr>
              <a:t>od nás neliší ani žádný barbar, ani Řek</a:t>
            </a:r>
            <a:r>
              <a:rPr lang="cs-CZ" sz="2800" dirty="0">
                <a:effectLst/>
                <a:latin typeface="+mj-lt"/>
                <a:ea typeface="Calibri" panose="020F0502020204030204" pitchFamily="34" charset="0"/>
              </a:rPr>
              <a:t>. Neboť všichni dýcháme do vzduchu ústy a nosem a všichni jíme rukama […]“. </a:t>
            </a:r>
          </a:p>
          <a:p>
            <a:pPr algn="just"/>
            <a:endParaRPr lang="cs-CZ" sz="28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Antifon, zl. B 44. In: KRATOCHVÍL, Z. </a:t>
            </a:r>
            <a:r>
              <a:rPr lang="cs-CZ" sz="2000" i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Fysis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Dostupné online: http://www.fysis.cz/</a:t>
            </a:r>
            <a:r>
              <a:rPr lang="cs-CZ" sz="2000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preSókratici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/87/bcz.htm#B%2044  </a:t>
            </a:r>
          </a:p>
          <a:p>
            <a:endParaRPr lang="cs-CZ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4091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4580" y="333104"/>
            <a:ext cx="8949842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+mj-lt"/>
                <a:cs typeface="Arial"/>
              </a:rPr>
              <a:t>Sokrates v spore s Trasymachom</a:t>
            </a:r>
            <a:r>
              <a:rPr sz="4400" spc="-31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+mj-lt"/>
                <a:cs typeface="Arial"/>
              </a:rPr>
              <a:t>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421876" y="947676"/>
            <a:ext cx="3475249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+mj-lt"/>
                <a:cs typeface="Arial"/>
              </a:rPr>
              <a:t>spravodlivosť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84580" y="2202630"/>
            <a:ext cx="288934" cy="1326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6945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07668" y="1998663"/>
            <a:ext cx="7908208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3200" dirty="0">
                <a:solidFill>
                  <a:srgbClr val="000000"/>
                </a:solidFill>
                <a:latin typeface="+mj-lt"/>
                <a:cs typeface="Arial"/>
              </a:rPr>
              <a:t>Sofista </a:t>
            </a:r>
            <a:r>
              <a:rPr sz="3200" dirty="0" err="1">
                <a:solidFill>
                  <a:srgbClr val="000000"/>
                </a:solidFill>
                <a:latin typeface="+mj-lt"/>
                <a:cs typeface="Arial"/>
              </a:rPr>
              <a:t>Trasymachos</a:t>
            </a:r>
            <a:r>
              <a:rPr sz="3200" dirty="0">
                <a:solidFill>
                  <a:srgbClr val="000000"/>
                </a:solidFill>
                <a:latin typeface="+mj-lt"/>
                <a:cs typeface="Arial"/>
              </a:rPr>
              <a:t>:</a:t>
            </a:r>
            <a:r>
              <a:rPr lang="cs-CZ" sz="3200" dirty="0">
                <a:solidFill>
                  <a:srgbClr val="000000"/>
                </a:solidFill>
                <a:latin typeface="+mj-lt"/>
                <a:cs typeface="Arial"/>
              </a:rPr>
              <a:t> s</a:t>
            </a:r>
            <a:r>
              <a:rPr sz="3200" dirty="0" err="1">
                <a:solidFill>
                  <a:srgbClr val="000000"/>
                </a:solidFill>
                <a:latin typeface="+mj-lt"/>
                <a:cs typeface="Arial"/>
              </a:rPr>
              <a:t>pravodlivosť</a:t>
            </a:r>
            <a:r>
              <a:rPr sz="3200" spc="-20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+mj-lt"/>
                <a:cs typeface="Arial"/>
              </a:rPr>
              <a:t>– </a:t>
            </a:r>
            <a:r>
              <a:rPr sz="3200" dirty="0" err="1">
                <a:solidFill>
                  <a:srgbClr val="000000"/>
                </a:solidFill>
                <a:latin typeface="+mj-lt"/>
                <a:cs typeface="Arial"/>
              </a:rPr>
              <a:t>prirodzené</a:t>
            </a:r>
            <a:r>
              <a:rPr lang="cs-CZ" sz="3200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sz="3200" dirty="0" err="1">
                <a:solidFill>
                  <a:srgbClr val="000000"/>
                </a:solidFill>
                <a:latin typeface="+mj-lt"/>
                <a:cs typeface="Arial"/>
              </a:rPr>
              <a:t>právo</a:t>
            </a:r>
            <a:r>
              <a:rPr sz="3200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sz="3200" dirty="0" err="1">
                <a:solidFill>
                  <a:srgbClr val="000000"/>
                </a:solidFill>
                <a:latin typeface="+mj-lt"/>
                <a:cs typeface="Arial"/>
              </a:rPr>
              <a:t>silnejšieho</a:t>
            </a:r>
            <a:endParaRPr sz="3200" dirty="0">
              <a:solidFill>
                <a:srgbClr val="000000"/>
              </a:solidFill>
              <a:latin typeface="+mj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7668" y="3083751"/>
            <a:ext cx="3268026" cy="1603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+mj-lt"/>
                <a:cs typeface="Arial"/>
              </a:rPr>
              <a:t>Sokratova</a:t>
            </a:r>
            <a:r>
              <a:rPr sz="3200" spc="-2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+mj-lt"/>
                <a:cs typeface="Arial"/>
              </a:rPr>
              <a:t>kritika:</a:t>
            </a:r>
          </a:p>
          <a:p>
            <a:pPr marL="108203" marR="0">
              <a:lnSpc>
                <a:spcPts val="3123"/>
              </a:lnSpc>
              <a:spcBef>
                <a:spcPts val="1399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+mj-lt"/>
                <a:cs typeface="RMLATS+Symbol"/>
              </a:rPr>
              <a:t></a:t>
            </a:r>
            <a:r>
              <a:rPr sz="2100" spc="877" dirty="0">
                <a:solidFill>
                  <a:srgbClr val="000000"/>
                </a:solidFill>
                <a:latin typeface="+mj-lt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+mj-lt"/>
                <a:cs typeface="Arial"/>
              </a:rPr>
              <a:t>druh chytráctva</a:t>
            </a:r>
          </a:p>
          <a:p>
            <a:pPr marL="108203" marR="0">
              <a:lnSpc>
                <a:spcPts val="3123"/>
              </a:lnSpc>
              <a:spcBef>
                <a:spcPts val="1100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+mj-lt"/>
                <a:cs typeface="RMLATS+Symbol"/>
              </a:rPr>
              <a:t></a:t>
            </a:r>
            <a:r>
              <a:rPr sz="2100" spc="877" dirty="0">
                <a:solidFill>
                  <a:srgbClr val="000000"/>
                </a:solidFill>
                <a:latin typeface="+mj-lt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+mj-lt"/>
                <a:cs typeface="Arial"/>
              </a:rPr>
              <a:t>neužitočná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15872" y="4790526"/>
            <a:ext cx="3602180" cy="971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6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2100" spc="8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+mj-lt"/>
                <a:cs typeface="Arial"/>
              </a:rPr>
              <a:t>škodlivá pre</a:t>
            </a:r>
            <a:r>
              <a:rPr sz="2800" spc="18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+mj-lt"/>
                <a:cs typeface="Arial"/>
              </a:rPr>
              <a:t>obec</a:t>
            </a:r>
          </a:p>
          <a:p>
            <a:pPr marL="0" marR="0">
              <a:lnSpc>
                <a:spcPts val="3123"/>
              </a:lnSpc>
              <a:spcBef>
                <a:spcPts val="1099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+mj-lt"/>
                <a:cs typeface="RMLATS+Symbol"/>
              </a:rPr>
              <a:t></a:t>
            </a:r>
            <a:r>
              <a:rPr sz="2100" spc="877" dirty="0">
                <a:solidFill>
                  <a:srgbClr val="000000"/>
                </a:solidFill>
                <a:latin typeface="+mj-lt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+mj-lt"/>
                <a:cs typeface="Arial"/>
              </a:rPr>
              <a:t>protirečí sama</a:t>
            </a:r>
            <a:r>
              <a:rPr sz="2800" spc="1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+mj-lt"/>
                <a:cs typeface="Arial"/>
              </a:rPr>
              <a:t>sebe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98"/>
    </mc:Choice>
    <mc:Fallback xmlns="">
      <p:transition spd="slow" advTm="56098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77263" y="316506"/>
            <a:ext cx="6277467" cy="12862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+mj-lt"/>
                <a:cs typeface="Arial"/>
              </a:rPr>
              <a:t>Trasymachova</a:t>
            </a:r>
            <a:r>
              <a:rPr sz="4400" spc="-27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+mj-lt"/>
                <a:cs typeface="Arial"/>
              </a:rPr>
              <a:t>obhajoba</a:t>
            </a:r>
          </a:p>
          <a:p>
            <a:pPr marL="1054861" marR="0">
              <a:lnSpc>
                <a:spcPts val="4908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+mj-lt"/>
                <a:cs typeface="Arial"/>
              </a:rPr>
              <a:t>nespravodlivosti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44549" y="2154917"/>
            <a:ext cx="5984963" cy="20460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cs typeface="RMLATS+Symbol"/>
              </a:rPr>
              <a:t></a:t>
            </a:r>
            <a:r>
              <a:rPr sz="2100" spc="878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cs typeface="Arial"/>
              </a:rPr>
              <a:t>spravodlivé je</a:t>
            </a:r>
            <a:r>
              <a:rPr sz="2800" spc="-10" dirty="0">
                <a:solidFill>
                  <a:srgbClr val="000000"/>
                </a:solidFill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cs typeface="Arial"/>
              </a:rPr>
              <a:t>byť nespravodlivým</a:t>
            </a:r>
          </a:p>
          <a:p>
            <a:pPr marL="0" marR="0">
              <a:lnSpc>
                <a:spcPts val="3126"/>
              </a:lnSpc>
              <a:spcBef>
                <a:spcPts val="1151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cs typeface="RMLATS+Symbol"/>
              </a:rPr>
              <a:t></a:t>
            </a:r>
            <a:r>
              <a:rPr sz="2100" spc="878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cs typeface="Arial"/>
              </a:rPr>
              <a:t>nespravodlivosť je</a:t>
            </a:r>
            <a:r>
              <a:rPr sz="2800" spc="-10" dirty="0">
                <a:solidFill>
                  <a:srgbClr val="000000"/>
                </a:solidFill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cs typeface="Arial"/>
              </a:rPr>
              <a:t>užitočnejšia</a:t>
            </a:r>
          </a:p>
          <a:p>
            <a:pPr marL="0" marR="0">
              <a:lnSpc>
                <a:spcPts val="3123"/>
              </a:lnSpc>
              <a:spcBef>
                <a:spcPts val="1099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cs typeface="RMLATS+Symbol"/>
              </a:rPr>
              <a:t></a:t>
            </a:r>
            <a:r>
              <a:rPr sz="2100" spc="878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cs typeface="Arial"/>
              </a:rPr>
              <a:t>nespravodlivosť – múdrosť</a:t>
            </a:r>
            <a:r>
              <a:rPr sz="2800" spc="23" dirty="0">
                <a:solidFill>
                  <a:srgbClr val="000000"/>
                </a:solidFill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cs typeface="Arial"/>
              </a:rPr>
              <a:t>a cnosť</a:t>
            </a:r>
          </a:p>
          <a:p>
            <a:pPr marL="0" marR="0">
              <a:lnSpc>
                <a:spcPts val="3123"/>
              </a:lnSpc>
              <a:spcBef>
                <a:spcPts val="1112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cs typeface="RMLATS+Symbol"/>
              </a:rPr>
              <a:t></a:t>
            </a:r>
            <a:r>
              <a:rPr sz="2100" spc="878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cs typeface="Arial"/>
              </a:rPr>
              <a:t>nespravodlivosť – blaženosť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3257" y="5040572"/>
            <a:ext cx="288934" cy="241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6345" y="4836604"/>
            <a:ext cx="8452508" cy="946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+mj-lt"/>
                <a:cs typeface="Arial"/>
              </a:rPr>
              <a:t>Sokrates</a:t>
            </a:r>
            <a:r>
              <a:rPr sz="3200" spc="-15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+mj-lt"/>
                <a:cs typeface="Arial"/>
              </a:rPr>
              <a:t>odmieta spravodlivú</a:t>
            </a:r>
            <a:r>
              <a:rPr sz="3200" spc="-25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+mj-lt"/>
                <a:cs typeface="Arial"/>
              </a:rPr>
              <a:t>nespravodlivosť</a:t>
            </a:r>
          </a:p>
          <a:p>
            <a:pPr marL="0" marR="0">
              <a:lnSpc>
                <a:spcPts val="3576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+mj-lt"/>
                <a:cs typeface="Arial"/>
              </a:rPr>
              <a:t>→ spravodlivosť</a:t>
            </a:r>
            <a:r>
              <a:rPr sz="3200" spc="-38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+mj-lt"/>
                <a:cs typeface="Arial"/>
              </a:rPr>
              <a:t>dobrá</a:t>
            </a:r>
            <a:r>
              <a:rPr sz="3200" spc="-20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+mj-lt"/>
                <a:cs typeface="Arial"/>
              </a:rPr>
              <a:t>sama</a:t>
            </a:r>
            <a:r>
              <a:rPr sz="3200" spc="-25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+mj-lt"/>
                <a:cs typeface="Arial"/>
              </a:rPr>
              <a:t>osebe!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377A2C-2C38-96E0-204D-3F23E656E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9338404" cy="615553"/>
          </a:xfrm>
        </p:spPr>
        <p:txBody>
          <a:bodyPr/>
          <a:lstStyle/>
          <a:p>
            <a:pPr algn="ctr"/>
            <a:r>
              <a:rPr lang="cs-CZ" sz="4000" dirty="0"/>
              <a:t> </a:t>
            </a:r>
            <a:r>
              <a:rPr lang="cs-CZ" sz="4000" dirty="0" err="1"/>
              <a:t>Kalliklés</a:t>
            </a:r>
            <a:r>
              <a:rPr lang="cs-CZ" sz="4000" dirty="0"/>
              <a:t> (5. s.t. př.n.l.)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85A0E1-9074-9124-4988-A208419E1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1690018"/>
            <a:ext cx="9266396" cy="1384995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Konat zlo může být hanebné z konvenčního hlediska – ale jedná se jen o stádní morálku (</a:t>
            </a:r>
            <a:r>
              <a:rPr lang="cs-CZ" sz="2800" dirty="0" err="1"/>
              <a:t>Kalliklés</a:t>
            </a:r>
            <a:r>
              <a:rPr lang="cs-CZ" sz="2800" dirty="0"/>
              <a:t> v </a:t>
            </a:r>
            <a:r>
              <a:rPr lang="cs-CZ" sz="2800" dirty="0" err="1"/>
              <a:t>Gorgios</a:t>
            </a:r>
            <a:r>
              <a:rPr lang="cs-CZ" sz="2800" dirty="0"/>
              <a:t>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Silnější od přírody – individualista – je moudřejší než sebranka otroků a nevýrazných lidí (</a:t>
            </a:r>
            <a:r>
              <a:rPr lang="cs-CZ" sz="2800" dirty="0" err="1"/>
              <a:t>Kalliklés</a:t>
            </a:r>
            <a:r>
              <a:rPr lang="cs-CZ" sz="2800" dirty="0"/>
              <a:t>, in </a:t>
            </a:r>
            <a:r>
              <a:rPr lang="cs-CZ" sz="2800" dirty="0" err="1"/>
              <a:t>Copleston</a:t>
            </a:r>
            <a:r>
              <a:rPr lang="cs-CZ" sz="2800" dirty="0"/>
              <a:t>, s. 296-7)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Silný muž povolí i svým touhám a vášním (</a:t>
            </a:r>
            <a:r>
              <a:rPr lang="cs-CZ" sz="2800" dirty="0" err="1"/>
              <a:t>Kalliklés</a:t>
            </a:r>
            <a:r>
              <a:rPr lang="cs-CZ" sz="2800" dirty="0"/>
              <a:t>, in </a:t>
            </a:r>
            <a:r>
              <a:rPr lang="cs-CZ" sz="2800" dirty="0" err="1"/>
              <a:t>Copleston</a:t>
            </a:r>
            <a:r>
              <a:rPr lang="cs-CZ" sz="2800" dirty="0"/>
              <a:t>, s. 296-7)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err="1"/>
              <a:t>Kalliklův</a:t>
            </a:r>
            <a:r>
              <a:rPr lang="cs-CZ" sz="2800" dirty="0"/>
              <a:t> muž jako děravý sud – nikdy nemá dost – potěšení musí být podřízeno rozumu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Sokrates, Platón: Potěšení musí být v souladu se zdravím a harmonií řádu duše i těla – tehdy člověk šťastný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689288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07F92F-8A05-7EBE-DF0B-3124AE33C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9410412" cy="677108"/>
          </a:xfrm>
        </p:spPr>
        <p:txBody>
          <a:bodyPr/>
          <a:lstStyle/>
          <a:p>
            <a:pPr algn="ctr"/>
            <a:r>
              <a:rPr lang="cs-CZ" sz="4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Hodnocení sofistů</a:t>
            </a:r>
            <a:endParaRPr lang="cs-CZ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ED98B3-145F-8F57-E524-F7279C661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07" y="1622846"/>
            <a:ext cx="9410412" cy="4431983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32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se</a:t>
            </a:r>
            <a:r>
              <a:rPr lang="cs-CZ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v literatuře různí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Platon a jeho následovníci (mezi jinými i Aristoteles)  kritika za chytráctví, egoismus, relativismus či subjektivismus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32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Jiní</a:t>
            </a:r>
            <a:r>
              <a:rPr lang="cs-CZ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autoři - za osvícence starověku: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za humanisty zdůrazňující jednotlivého člověka s vlastní hlavou, záležícímu na jeho přirozenosti, seberealizaci, nepodřizujícího se nerozumným či nespravedlivým konvencím, dogmatickým zákonům připisovaným bohům, kritickým k vědění a názorům jiných lidí</a:t>
            </a:r>
          </a:p>
          <a:p>
            <a:endParaRPr lang="cs-CZ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6449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DBFBFD-CBB8-4674-87DB-EE5DA7707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A92F21-68F8-4A98-8F97-9C6EF8261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39B2CA-8DBF-47D2-B652-F583BB6E8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75" t="29662" r="50000" b="18222"/>
          <a:stretch/>
        </p:blipFill>
        <p:spPr>
          <a:xfrm>
            <a:off x="600033" y="321866"/>
            <a:ext cx="8871033" cy="661295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F22EDCB-B61A-491C-BCF2-B568E3B4C333}"/>
              </a:ext>
            </a:extLst>
          </p:cNvPr>
          <p:cNvSpPr txBox="1"/>
          <p:nvPr/>
        </p:nvSpPr>
        <p:spPr>
          <a:xfrm>
            <a:off x="2731294" y="7032791"/>
            <a:ext cx="7174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https://cz.pinterest.com/pin/328270260309466266/</a:t>
            </a:r>
          </a:p>
        </p:txBody>
      </p:sp>
    </p:spTree>
    <p:extLst>
      <p:ext uri="{BB962C8B-B14F-4D97-AF65-F5344CB8AC3E}">
        <p14:creationId xmlns:p14="http://schemas.microsoft.com/office/powerpoint/2010/main" val="1087535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1DCC77-F417-4708-BAC0-84FD5B790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4" y="393874"/>
            <a:ext cx="9644186" cy="1354217"/>
          </a:xfrm>
        </p:spPr>
        <p:txBody>
          <a:bodyPr/>
          <a:lstStyle/>
          <a:p>
            <a:pPr algn="ctr"/>
            <a:r>
              <a:rPr lang="cs-CZ" sz="4400" dirty="0"/>
              <a:t>Platón (</a:t>
            </a:r>
            <a:r>
              <a:rPr lang="cs-CZ" sz="4400" dirty="0" err="1"/>
              <a:t>Aristoklés</a:t>
            </a:r>
            <a:r>
              <a:rPr lang="cs-CZ" sz="4400" dirty="0"/>
              <a:t>) </a:t>
            </a:r>
            <a:r>
              <a:rPr lang="cs-CZ" sz="4400" dirty="0">
                <a:solidFill>
                  <a:srgbClr val="000000"/>
                </a:solidFill>
                <a:latin typeface="Arial"/>
                <a:cs typeface="Arial"/>
              </a:rPr>
              <a:t>(427-347</a:t>
            </a:r>
            <a:r>
              <a:rPr lang="cs-CZ" sz="440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s-CZ" sz="4400" dirty="0" err="1">
                <a:solidFill>
                  <a:srgbClr val="000000"/>
                </a:solidFill>
                <a:latin typeface="Arial"/>
                <a:cs typeface="Arial"/>
              </a:rPr>
              <a:t>p.K</a:t>
            </a:r>
            <a:r>
              <a:rPr lang="cs-CZ" sz="44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cs-CZ" sz="44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4542F4-5B3F-46A8-B044-F22B4B7E5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038" y="1400969"/>
            <a:ext cx="9217024" cy="3570208"/>
          </a:xfrm>
        </p:spPr>
        <p:txBody>
          <a:bodyPr/>
          <a:lstStyle/>
          <a:p>
            <a:pPr algn="just"/>
            <a:r>
              <a:rPr lang="cs-CZ" sz="3200" dirty="0"/>
              <a:t>od 20. </a:t>
            </a:r>
            <a:r>
              <a:rPr lang="cs-CZ" sz="3200" dirty="0" err="1"/>
              <a:t>rokov</a:t>
            </a:r>
            <a:r>
              <a:rPr lang="cs-CZ" sz="3200" dirty="0"/>
              <a:t> </a:t>
            </a:r>
            <a:r>
              <a:rPr lang="cs-CZ" sz="3200" dirty="0" err="1"/>
              <a:t>poslucháčom</a:t>
            </a:r>
            <a:r>
              <a:rPr lang="cs-CZ" sz="3200" dirty="0"/>
              <a:t> Sokrata</a:t>
            </a:r>
          </a:p>
          <a:p>
            <a:pPr marL="285750" indent="-285750" algn="just">
              <a:buFontTx/>
              <a:buChar char="-"/>
            </a:pPr>
            <a:r>
              <a:rPr lang="cs-CZ" sz="3200" dirty="0"/>
              <a:t>potom </a:t>
            </a:r>
            <a:r>
              <a:rPr lang="cs-CZ" sz="3200" dirty="0" err="1"/>
              <a:t>chvíľu</a:t>
            </a:r>
            <a:r>
              <a:rPr lang="cs-CZ" sz="3200" dirty="0"/>
              <a:t> </a:t>
            </a:r>
            <a:r>
              <a:rPr lang="cs-CZ" sz="3200" dirty="0" err="1"/>
              <a:t>parmenidovec</a:t>
            </a:r>
            <a:r>
              <a:rPr lang="cs-CZ" sz="3200" dirty="0"/>
              <a:t>, </a:t>
            </a:r>
            <a:r>
              <a:rPr lang="cs-CZ" sz="3200" dirty="0" err="1"/>
              <a:t>megarská</a:t>
            </a:r>
            <a:r>
              <a:rPr lang="cs-CZ" sz="3200" dirty="0"/>
              <a:t> škola</a:t>
            </a:r>
          </a:p>
          <a:p>
            <a:pPr marL="285750" indent="-285750" algn="just">
              <a:buFontTx/>
              <a:buChar char="-"/>
            </a:pPr>
            <a:r>
              <a:rPr lang="cs-CZ" sz="3200" dirty="0"/>
              <a:t>syntéza </a:t>
            </a:r>
            <a:r>
              <a:rPr lang="cs-CZ" sz="3200" dirty="0" err="1"/>
              <a:t>Herakleita</a:t>
            </a:r>
            <a:r>
              <a:rPr lang="cs-CZ" sz="3200" dirty="0"/>
              <a:t>, Sokrata a </a:t>
            </a:r>
            <a:r>
              <a:rPr lang="cs-CZ" sz="3200" dirty="0" err="1"/>
              <a:t>Pytagora</a:t>
            </a:r>
            <a:endParaRPr lang="cs-CZ" sz="3200" dirty="0"/>
          </a:p>
          <a:p>
            <a:pPr marL="285750" indent="-285750" algn="just">
              <a:buFontTx/>
              <a:buChar char="-"/>
            </a:pPr>
            <a:r>
              <a:rPr lang="cs-CZ" sz="3200" dirty="0"/>
              <a:t>3x na Sicílii, raz skončil </a:t>
            </a:r>
            <a:r>
              <a:rPr lang="cs-CZ" sz="3200" dirty="0" err="1"/>
              <a:t>predaním</a:t>
            </a:r>
            <a:r>
              <a:rPr lang="cs-CZ" sz="3200" dirty="0"/>
              <a:t> do </a:t>
            </a:r>
            <a:r>
              <a:rPr lang="cs-CZ" sz="3200" dirty="0" err="1"/>
              <a:t>otroctva</a:t>
            </a:r>
            <a:r>
              <a:rPr lang="cs-CZ" sz="3200" dirty="0"/>
              <a:t> – snažil </a:t>
            </a:r>
            <a:r>
              <a:rPr lang="cs-CZ" sz="3200" dirty="0" err="1"/>
              <a:t>sa</a:t>
            </a:r>
            <a:r>
              <a:rPr lang="cs-CZ" sz="3200" dirty="0"/>
              <a:t> tam </a:t>
            </a:r>
            <a:r>
              <a:rPr lang="cs-CZ" sz="3200" dirty="0" err="1"/>
              <a:t>uplatniť</a:t>
            </a:r>
            <a:r>
              <a:rPr lang="cs-CZ" sz="3200" dirty="0"/>
              <a:t> </a:t>
            </a:r>
            <a:r>
              <a:rPr lang="cs-CZ" sz="3200" dirty="0" err="1"/>
              <a:t>svoj</a:t>
            </a:r>
            <a:r>
              <a:rPr lang="cs-CZ" sz="3200" dirty="0"/>
              <a:t> model obce  </a:t>
            </a:r>
          </a:p>
          <a:p>
            <a:pPr marL="285750" indent="-285750" algn="just">
              <a:buFontTx/>
              <a:buChar char="-"/>
            </a:pPr>
            <a:r>
              <a:rPr lang="cs-CZ" sz="3200" dirty="0"/>
              <a:t>Zachovalo </a:t>
            </a:r>
            <a:r>
              <a:rPr lang="cs-CZ" sz="3200" dirty="0" err="1"/>
              <a:t>sa</a:t>
            </a:r>
            <a:r>
              <a:rPr lang="cs-CZ" sz="3200" dirty="0"/>
              <a:t> nám 36 </a:t>
            </a:r>
            <a:r>
              <a:rPr lang="cs-CZ" sz="3200" dirty="0" err="1"/>
              <a:t>dialógov</a:t>
            </a:r>
            <a:endParaRPr lang="cs-CZ" sz="3200" dirty="0"/>
          </a:p>
          <a:p>
            <a:pPr algn="just"/>
            <a:endParaRPr lang="cs-CZ" sz="4000" i="1" dirty="0"/>
          </a:p>
        </p:txBody>
      </p:sp>
    </p:spTree>
    <p:extLst>
      <p:ext uri="{BB962C8B-B14F-4D97-AF65-F5344CB8AC3E}">
        <p14:creationId xmlns:p14="http://schemas.microsoft.com/office/powerpoint/2010/main" val="6190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72"/>
    </mc:Choice>
    <mc:Fallback xmlns="">
      <p:transition spd="slow" advTm="8787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2FCB31-FD2E-4CDC-8840-9C812EC80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49" y="7896"/>
            <a:ext cx="9505056" cy="492443"/>
          </a:xfrm>
        </p:spPr>
        <p:txBody>
          <a:bodyPr/>
          <a:lstStyle/>
          <a:p>
            <a:pPr algn="ctr"/>
            <a:r>
              <a:rPr lang="cs-CZ" sz="3200" dirty="0"/>
              <a:t>Otto van </a:t>
            </a:r>
            <a:r>
              <a:rPr lang="cs-CZ" sz="3200" dirty="0" err="1"/>
              <a:t>Veen</a:t>
            </a:r>
            <a:r>
              <a:rPr lang="cs-CZ" sz="3200" dirty="0"/>
              <a:t>, rytina, 1607: </a:t>
            </a:r>
            <a:r>
              <a:rPr lang="cs-CZ" sz="3200" dirty="0">
                <a:hlinkClick r:id="rId2"/>
              </a:rPr>
              <a:t>Xantipa</a:t>
            </a:r>
            <a:r>
              <a:rPr lang="cs-CZ" sz="3200" dirty="0"/>
              <a:t> polévající Sokrata</a:t>
            </a:r>
          </a:p>
        </p:txBody>
      </p:sp>
      <p:pic>
        <p:nvPicPr>
          <p:cNvPr id="9" name="Zástupný obsah 8" descr="Obsah obrázku text, kniha&#10;&#10;Popis byl vytvořen automaticky">
            <a:extLst>
              <a:ext uri="{FF2B5EF4-FFF2-40B4-BE49-F238E27FC236}">
                <a16:creationId xmlns:a16="http://schemas.microsoft.com/office/drawing/2014/main" id="{E0C241D3-C5A4-4F71-946D-E457C7172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7" y="653164"/>
            <a:ext cx="5201026" cy="6461563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7DE15FE-1F85-4695-9ED7-26658FD6A29C}"/>
              </a:ext>
            </a:extLst>
          </p:cNvPr>
          <p:cNvSpPr txBox="1"/>
          <p:nvPr/>
        </p:nvSpPr>
        <p:spPr>
          <a:xfrm>
            <a:off x="2011214" y="7179272"/>
            <a:ext cx="8925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https://commons.wikimedia.org/wiki/File:Socrates_and_Xanthippe.jpg</a:t>
            </a:r>
          </a:p>
        </p:txBody>
      </p:sp>
    </p:spTree>
    <p:extLst>
      <p:ext uri="{BB962C8B-B14F-4D97-AF65-F5344CB8AC3E}">
        <p14:creationId xmlns:p14="http://schemas.microsoft.com/office/powerpoint/2010/main" val="10648887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57323" y="628291"/>
            <a:ext cx="5315377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4400" dirty="0" err="1">
                <a:solidFill>
                  <a:srgbClr val="000000"/>
                </a:solidFill>
                <a:latin typeface="Arial"/>
                <a:cs typeface="Arial"/>
              </a:rPr>
              <a:t>Dielo</a:t>
            </a:r>
            <a:endParaRPr sz="4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1428" y="1662479"/>
            <a:ext cx="289162" cy="8722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6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0" y="1458510"/>
            <a:ext cx="8853257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Rané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obdobie – </a:t>
            </a:r>
            <a:r>
              <a:rPr sz="3200" dirty="0" err="1">
                <a:solidFill>
                  <a:srgbClr val="000000"/>
                </a:solidFill>
                <a:latin typeface="Arial"/>
                <a:cs typeface="Arial"/>
              </a:rPr>
              <a:t>sokratovské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cs-CZ" sz="3200" i="1" dirty="0">
                <a:solidFill>
                  <a:srgbClr val="000000"/>
                </a:solidFill>
                <a:latin typeface="Arial"/>
                <a:cs typeface="Arial"/>
              </a:rPr>
              <a:t>Obrana Sokratova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4821" y="2089721"/>
            <a:ext cx="8341473" cy="13999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Obdobie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zrelosti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práca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 bytostnom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určení</a:t>
            </a:r>
          </a:p>
          <a:p>
            <a:pPr marL="0" marR="0">
              <a:lnSpc>
                <a:spcPts val="3576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človeka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 jeho</a:t>
            </a:r>
            <a:r>
              <a:rPr sz="32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miesta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 obci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metafyzické</a:t>
            </a:r>
          </a:p>
          <a:p>
            <a:pPr marL="0" marR="0">
              <a:lnSpc>
                <a:spcPts val="3567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sz="3200" dirty="0" err="1">
                <a:solidFill>
                  <a:srgbClr val="000000"/>
                </a:solidFill>
                <a:latin typeface="Arial"/>
                <a:cs typeface="Arial"/>
              </a:rPr>
              <a:t>oznanie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cs-CZ" sz="3200" i="1" dirty="0">
                <a:solidFill>
                  <a:srgbClr val="000000"/>
                </a:solidFill>
                <a:latin typeface="Arial"/>
                <a:cs typeface="Arial"/>
              </a:rPr>
              <a:t>Ústava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1428" y="3833310"/>
            <a:ext cx="288934" cy="241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4821" y="3629342"/>
            <a:ext cx="913627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Obdobie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neskoré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revízia</a:t>
            </a:r>
            <a:r>
              <a:rPr sz="32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 err="1">
                <a:solidFill>
                  <a:srgbClr val="000000"/>
                </a:solidFill>
                <a:latin typeface="Arial"/>
                <a:cs typeface="Arial"/>
              </a:rPr>
              <a:t>raných</a:t>
            </a:r>
            <a:r>
              <a:rPr sz="32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 err="1">
                <a:solidFill>
                  <a:srgbClr val="000000"/>
                </a:solidFill>
                <a:latin typeface="Arial"/>
                <a:cs typeface="Arial"/>
              </a:rPr>
              <a:t>otázok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cs-CZ" sz="3200" i="1" dirty="0">
                <a:solidFill>
                  <a:srgbClr val="000000"/>
                </a:solidFill>
                <a:latin typeface="Arial"/>
                <a:cs typeface="Arial"/>
              </a:rPr>
              <a:t>Zákony</a:t>
            </a: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3025" y="4261466"/>
            <a:ext cx="8571925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2100" spc="87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Etika hlavne</a:t>
            </a:r>
            <a:r>
              <a:rPr sz="280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v ranom</a:t>
            </a:r>
            <a:r>
              <a:rPr sz="2800" spc="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Platónovi </a:t>
            </a:r>
            <a:r>
              <a:rPr sz="2800" spc="43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sz="2800" i="1" dirty="0">
                <a:solidFill>
                  <a:srgbClr val="000000"/>
                </a:solidFill>
                <a:latin typeface="Arial"/>
                <a:cs typeface="Arial"/>
              </a:rPr>
              <a:t>Obrana</a:t>
            </a:r>
            <a:r>
              <a:rPr sz="2800" i="1" spc="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000000"/>
                </a:solidFill>
                <a:latin typeface="Arial"/>
                <a:cs typeface="Arial"/>
              </a:rPr>
              <a:t>Sokratova,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367663" y="4659209"/>
            <a:ext cx="4128227" cy="4351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6"/>
              </a:lnSpc>
              <a:spcBef>
                <a:spcPts val="0"/>
              </a:spcBef>
              <a:spcAft>
                <a:spcPts val="0"/>
              </a:spcAft>
            </a:pPr>
            <a:r>
              <a:rPr sz="2800" i="1" dirty="0">
                <a:solidFill>
                  <a:srgbClr val="000000"/>
                </a:solidFill>
                <a:latin typeface="Arial"/>
                <a:cs typeface="Arial"/>
              </a:rPr>
              <a:t>Gorgias, Protagoras, a.i.)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11428" y="5397188"/>
            <a:ext cx="288934" cy="1326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6948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34821" y="5193220"/>
            <a:ext cx="8002141" cy="946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Žáner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dialógu mimo autora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→ interpretačné</a:t>
            </a:r>
          </a:p>
          <a:p>
            <a:pPr marL="0" marR="0">
              <a:lnSpc>
                <a:spcPts val="3576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napätie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34821" y="6278338"/>
            <a:ext cx="7433833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Hovoriť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 jeho etike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nemožné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bez nášho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934821" y="6732765"/>
            <a:ext cx="2798891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spoluautorstva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038"/>
    </mc:Choice>
    <mc:Fallback xmlns="">
      <p:transition spd="slow" advTm="257038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ECF5A-AC64-881D-1220-BB7520612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dirty="0"/>
              <a:t>Zlo a trest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DB98C3-10C3-B064-8642-909AF4276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Prokazovat dobro svým přátelům a zlo svým nepřátelům? (Ústava, 335a7-8)</a:t>
            </a:r>
          </a:p>
          <a:p>
            <a:r>
              <a:rPr lang="cs-CZ" sz="3200" dirty="0"/>
              <a:t>Činit zlo nemůže být nikdy dobré</a:t>
            </a:r>
          </a:p>
          <a:p>
            <a:r>
              <a:rPr lang="cs-CZ" sz="3200" dirty="0"/>
              <a:t>Ubližovat – znamená činit skutečné zlo – nejenom trest (náprava)</a:t>
            </a:r>
          </a:p>
          <a:p>
            <a:r>
              <a:rPr lang="cs-CZ" sz="3200" dirty="0"/>
              <a:t>Zlo dělá špatného ještě horším</a:t>
            </a:r>
          </a:p>
          <a:p>
            <a:r>
              <a:rPr lang="cs-CZ" sz="3200" dirty="0"/>
              <a:t>Spravedlivý činí nespravedlivého horším</a:t>
            </a:r>
          </a:p>
          <a:p>
            <a:r>
              <a:rPr lang="cs-CZ" sz="3200" dirty="0"/>
              <a:t>Takový spravedlivý - nespravedlivým</a:t>
            </a:r>
          </a:p>
        </p:txBody>
      </p:sp>
    </p:spTree>
    <p:extLst>
      <p:ext uri="{BB962C8B-B14F-4D97-AF65-F5344CB8AC3E}">
        <p14:creationId xmlns:p14="http://schemas.microsoft.com/office/powerpoint/2010/main" val="1973227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1428" y="1583251"/>
            <a:ext cx="288934" cy="4580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6947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6998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6933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6997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34821" y="1379283"/>
            <a:ext cx="8065920" cy="94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Spôsobovať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niekomu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zlo – znamená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zlo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</a:t>
            </a:r>
          </a:p>
          <a:p>
            <a:pPr marL="0" marR="0">
              <a:lnSpc>
                <a:spcPts val="356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obec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2464626"/>
            <a:ext cx="7100402" cy="94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Zákony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majú vždy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pravdu!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- ak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by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sme</a:t>
            </a:r>
          </a:p>
          <a:p>
            <a:pPr marL="0" marR="0">
              <a:lnSpc>
                <a:spcPts val="3563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neposlúchli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→ obec rozvrátená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4821" y="3549818"/>
            <a:ext cx="8339201" cy="9455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Princípy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logoi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) nadradené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našej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individuálnej</a:t>
            </a:r>
          </a:p>
          <a:p>
            <a:pPr marL="0" marR="0">
              <a:lnSpc>
                <a:spcPts val="3563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vôli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4821" y="4633658"/>
            <a:ext cx="8342298" cy="946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Dobré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konanie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vecou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slobodného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rozumného</a:t>
            </a:r>
          </a:p>
          <a:p>
            <a:pPr marL="0" marR="0">
              <a:lnSpc>
                <a:spcPts val="3576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rozhodovania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4821" y="5719000"/>
            <a:ext cx="8571861" cy="946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Teleologické presvedčenie</a:t>
            </a:r>
            <a:r>
              <a:rPr sz="3200" spc="-4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konanie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 cieľom,</a:t>
            </a:r>
          </a:p>
          <a:p>
            <a:pPr marL="0" marR="0">
              <a:lnSpc>
                <a:spcPts val="3576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kvôli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dobru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13"/>
    </mc:Choice>
    <mc:Fallback xmlns="">
      <p:transition spd="slow" advTm="65413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1428" y="1591125"/>
            <a:ext cx="288934" cy="241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34821" y="1387158"/>
            <a:ext cx="8492509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Požiadavka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 vládcu –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konať v mene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Dobra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1839890"/>
            <a:ext cx="3062753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obec (celok)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1428" y="2676594"/>
            <a:ext cx="288934" cy="872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6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4821" y="2472627"/>
            <a:ext cx="6652987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Ústava</a:t>
            </a:r>
            <a:r>
              <a:rPr sz="3200" i="1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-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projektom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ideálnej výchovy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4821" y="3103563"/>
            <a:ext cx="8679625" cy="947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Výchovou</a:t>
            </a:r>
            <a:r>
              <a:rPr sz="32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 zdatnému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(spravodlivému)</a:t>
            </a:r>
            <a:r>
              <a:rPr sz="3200" spc="-4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konaniu</a:t>
            </a:r>
          </a:p>
          <a:p>
            <a:pPr marL="0" marR="0">
              <a:lnSpc>
                <a:spcPts val="3577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slobodná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bytosť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11428" y="4392872"/>
            <a:ext cx="289162" cy="1408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600"/>
              </a:lnSpc>
              <a:spcBef>
                <a:spcPts val="7593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34821" y="4188904"/>
            <a:ext cx="7818310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Úlohou indivídua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získať</a:t>
            </a:r>
            <a:r>
              <a:rPr sz="3200" spc="-3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vládu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nad sebou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43025" y="4821028"/>
            <a:ext cx="8150578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2100" spc="87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Rovnováha</a:t>
            </a:r>
            <a:r>
              <a:rPr sz="280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v sebe samom (súhlas so Sokratom)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34821" y="5356266"/>
            <a:ext cx="7748327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Platón však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opúšťa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rámec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samého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seba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34821" y="5810694"/>
            <a:ext cx="2814861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prospech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obce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47"/>
    </mc:Choice>
    <mc:Fallback xmlns="">
      <p:transition spd="slow" advTm="50247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F6A882-E08E-498B-B714-DDE4CBB4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158" y="518145"/>
            <a:ext cx="6797992" cy="615553"/>
          </a:xfrm>
        </p:spPr>
        <p:txBody>
          <a:bodyPr/>
          <a:lstStyle/>
          <a:p>
            <a:pPr algn="ctr"/>
            <a:r>
              <a:rPr lang="cs-CZ" sz="4000" dirty="0" err="1"/>
              <a:t>Jaskyňa</a:t>
            </a:r>
            <a:r>
              <a:rPr lang="cs-CZ" sz="4000" dirty="0"/>
              <a:t> a etika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33C60806-FC1C-4517-915A-C4B9E1F5F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9037"/>
            <a:ext cx="10130136" cy="4271541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144F103-90CE-48EA-A03A-BF639811016C}"/>
              </a:ext>
            </a:extLst>
          </p:cNvPr>
          <p:cNvSpPr txBox="1"/>
          <p:nvPr/>
        </p:nvSpPr>
        <p:spPr>
          <a:xfrm>
            <a:off x="427038" y="6740711"/>
            <a:ext cx="9473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https://commons.wikimedia.org/wiki/File:An_Illustration_of_The_Allegory_of_the_Cave,_from_Plato%E2%80%99s_Republic.jpg</a:t>
            </a:r>
          </a:p>
        </p:txBody>
      </p:sp>
    </p:spTree>
    <p:extLst>
      <p:ext uri="{BB962C8B-B14F-4D97-AF65-F5344CB8AC3E}">
        <p14:creationId xmlns:p14="http://schemas.microsoft.com/office/powerpoint/2010/main" val="31756750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30730" y="628291"/>
            <a:ext cx="7171801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Približovať</a:t>
            </a:r>
            <a:r>
              <a:rPr sz="44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sa k</a:t>
            </a:r>
            <a:r>
              <a:rPr sz="4400" spc="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dokonalému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428" y="1787334"/>
            <a:ext cx="7621323" cy="94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Definícia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odvážnosti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to čo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majú odvážni</a:t>
            </a:r>
          </a:p>
          <a:p>
            <a:pPr marL="323392" marR="0">
              <a:lnSpc>
                <a:spcPts val="356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spoločné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ideál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1428" y="3076497"/>
            <a:ext cx="289162" cy="241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4821" y="2872527"/>
            <a:ext cx="8426671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Dokonalé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vlastnosti</a:t>
            </a:r>
            <a:r>
              <a:rPr sz="3200" spc="-3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- idey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→ poznať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môžu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len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4821" y="3325431"/>
            <a:ext cx="1305769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filozofi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11428" y="4161859"/>
            <a:ext cx="288934" cy="27669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71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1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6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84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34821" y="3957891"/>
            <a:ext cx="5094261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Sofokracia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vláda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filozofov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34821" y="4589081"/>
            <a:ext cx="8227184" cy="11236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Tri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triedy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vládcovia,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strážcovia,</a:t>
            </a:r>
            <a:r>
              <a:rPr sz="3200" spc="-4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remeselníci</a:t>
            </a:r>
          </a:p>
          <a:p>
            <a:pPr marL="0" marR="0">
              <a:lnSpc>
                <a:spcPts val="3579"/>
              </a:lnSpc>
              <a:spcBef>
                <a:spcPts val="1338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Elitársky,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kastovný</a:t>
            </a:r>
            <a:r>
              <a:rPr sz="3200" spc="-3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režim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34821" y="5850953"/>
            <a:ext cx="7624920" cy="11254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Strážcovia</a:t>
            </a:r>
            <a:r>
              <a:rPr sz="32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 vládcovia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špeciálna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výchova</a:t>
            </a:r>
          </a:p>
          <a:p>
            <a:pPr marL="0" marR="0">
              <a:lnSpc>
                <a:spcPts val="3579"/>
              </a:lnSpc>
              <a:spcBef>
                <a:spcPts val="1403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Vládcovia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rekrutujú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zo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strážcov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44"/>
    </mc:Choice>
    <mc:Fallback xmlns="">
      <p:transition spd="slow" advTm="113344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5904" y="1141926"/>
            <a:ext cx="289162" cy="13264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600"/>
              </a:lnSpc>
              <a:spcBef>
                <a:spcPts val="6945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9296" y="937958"/>
            <a:ext cx="8572478" cy="94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Strážcovia</a:t>
            </a:r>
            <a:r>
              <a:rPr sz="32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dbajú na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uchovanie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štátu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podľa ideí</a:t>
            </a:r>
          </a:p>
          <a:p>
            <a:pPr marL="0" marR="0">
              <a:lnSpc>
                <a:spcPts val="356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vládcov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79296" y="2023025"/>
            <a:ext cx="8597924" cy="9455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Regulujú bohatstvo,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regulujú počet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obyvateľov,</a:t>
            </a:r>
          </a:p>
          <a:p>
            <a:pPr marL="0" marR="0">
              <a:lnSpc>
                <a:spcPts val="3563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odstraňujú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postihnuté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deti, bojujú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55904" y="3312356"/>
            <a:ext cx="288934" cy="8722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71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79296" y="3108389"/>
            <a:ext cx="3810027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Vrahovia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vládcami?!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79296" y="3739578"/>
            <a:ext cx="8387536" cy="94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Vládcovia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zasahujú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 všetkých</a:t>
            </a:r>
            <a:r>
              <a:rPr sz="3200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sfér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života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→</a:t>
            </a:r>
          </a:p>
          <a:p>
            <a:pPr marL="0" marR="0">
              <a:lnSpc>
                <a:spcPts val="356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totalitná diktatúra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87500" y="4825854"/>
            <a:ext cx="7401258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2100" spc="8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vyberajú sexuálnych partnerov (za odmenu)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87500" y="5362683"/>
            <a:ext cx="7775221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2100" spc="8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určujú výchovu (asketická,</a:t>
            </a:r>
            <a:r>
              <a:rPr sz="28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monotónna,</a:t>
            </a:r>
            <a:r>
              <a:rPr sz="2800" spc="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žiadne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512061" y="5760448"/>
            <a:ext cx="1319590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novoty)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187500" y="6296870"/>
            <a:ext cx="3193000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2100" spc="8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rozdeľujú do</a:t>
            </a:r>
            <a:r>
              <a:rPr sz="28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kást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87500" y="6833347"/>
            <a:ext cx="5249284" cy="4351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6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2100" spc="8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recenzujú mýty a umenie, atď.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3"/>
    </mc:Choice>
    <mc:Fallback xmlns="">
      <p:transition spd="slow" advTm="210003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4DBF07-5752-DF3B-9AEB-84C07551E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543D6D-5B8E-C771-307D-5946FDDE3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2459482"/>
            <a:ext cx="6797992" cy="276999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EC7F890-8876-4D93-E3D3-A0F2C8D41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61" y="1062464"/>
            <a:ext cx="9913739" cy="5664994"/>
          </a:xfrm>
          <a:prstGeom prst="rect">
            <a:avLst/>
          </a:prstGeom>
        </p:spPr>
      </p:pic>
      <p:sp>
        <p:nvSpPr>
          <p:cNvPr id="6" name="Řečová bublina: obdélníkový bublinový popisek se zakulacenými rohy 5">
            <a:extLst>
              <a:ext uri="{FF2B5EF4-FFF2-40B4-BE49-F238E27FC236}">
                <a16:creationId xmlns:a16="http://schemas.microsoft.com/office/drawing/2014/main" id="{1E5A960C-E0A8-19EB-C549-190E006840F8}"/>
              </a:ext>
            </a:extLst>
          </p:cNvPr>
          <p:cNvSpPr/>
          <p:nvPr/>
        </p:nvSpPr>
        <p:spPr>
          <a:xfrm>
            <a:off x="3682246" y="1062464"/>
            <a:ext cx="6304928" cy="1279868"/>
          </a:xfrm>
          <a:prstGeom prst="wedgeRoundRectCallout">
            <a:avLst>
              <a:gd name="adj1" fmla="val 25363"/>
              <a:gd name="adj2" fmla="val 6317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Pane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učiteli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, nezdá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se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vám, že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jste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ve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škole jak v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nějaké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jeskyni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zašitý už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hodně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dlouho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?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Víte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vůbec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co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se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tam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venku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sk-SK" sz="2148" dirty="0" err="1">
                <a:solidFill>
                  <a:schemeClr val="tx1"/>
                </a:solidFill>
                <a:latin typeface="Comic Sans MS" panose="030F0702030302020204" pitchFamily="66" charset="0"/>
              </a:rPr>
              <a:t>děje</a:t>
            </a:r>
            <a:r>
              <a:rPr lang="sk-SK" sz="2148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cs-CZ" sz="2148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1400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F55EBA-9890-4637-8EAE-0CCFDF06A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07EF12F-5808-4369-944B-2574E8F32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C5A5F1-96A2-4B7D-938E-4F95E8A7E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5" t="21057" r="10676" b="11867"/>
          <a:stretch/>
        </p:blipFill>
        <p:spPr>
          <a:xfrm>
            <a:off x="499046" y="1384684"/>
            <a:ext cx="9073008" cy="46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715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74540" y="628291"/>
            <a:ext cx="2235877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Rodina?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428" y="2023052"/>
            <a:ext cx="288934" cy="1503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71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1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1819084"/>
            <a:ext cx="4101503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Muži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 ženy oddelene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4821" y="2449999"/>
            <a:ext cx="7322198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Deti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spoločné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(otec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nemá poznať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svoje)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4821" y="3081210"/>
            <a:ext cx="6807730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Deti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oddelene – v ústavoch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pestúnok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43025" y="3714858"/>
            <a:ext cx="8361839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→ Loajalita voči rodine rozbitá, myslenie</a:t>
            </a:r>
            <a:r>
              <a:rPr sz="2800" spc="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v prospech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367663" y="4111203"/>
            <a:ext cx="924512" cy="4351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6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obce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1428" y="4850707"/>
            <a:ext cx="288934" cy="872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6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34821" y="4646740"/>
            <a:ext cx="5322003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Zdatné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ženy –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tiež strážkyne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34821" y="5277675"/>
            <a:ext cx="7327746" cy="94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Remeselníci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výchovu</a:t>
            </a:r>
            <a:r>
              <a:rPr sz="3200" spc="-4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nepotrebujú,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stačí</a:t>
            </a:r>
          </a:p>
          <a:p>
            <a:pPr marL="0" marR="0">
              <a:lnSpc>
                <a:spcPts val="3577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rešpektovať</a:t>
            </a:r>
            <a:r>
              <a:rPr sz="3200" spc="-4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vládcov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 zákony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04"/>
    </mc:Choice>
    <mc:Fallback xmlns="">
      <p:transition spd="slow" advTm="6120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BD3A42-96C1-41EA-B6F8-DB8997DC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13AB2C-5227-4396-82A0-8D29004A2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7B64D1-C349-46F3-B4B6-3E83F326A7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19" t="26720" r="19970" b="11867"/>
          <a:stretch/>
        </p:blipFill>
        <p:spPr>
          <a:xfrm>
            <a:off x="546368" y="320864"/>
            <a:ext cx="8978364" cy="704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512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1428" y="1678628"/>
            <a:ext cx="288934" cy="1326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6945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34821" y="1474660"/>
            <a:ext cx="8320419" cy="94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Najlepšie ženy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obcujú s najlepšími mužmi,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čo</a:t>
            </a:r>
          </a:p>
          <a:p>
            <a:pPr marL="0" marR="0">
              <a:lnSpc>
                <a:spcPts val="356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najčastejšie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(a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opačne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najmenej schopní...)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2559748"/>
            <a:ext cx="7860389" cy="13997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Deti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zdatných</a:t>
            </a:r>
            <a:r>
              <a:rPr sz="32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vychovávať,</a:t>
            </a:r>
            <a:r>
              <a:rPr sz="3200" spc="-4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nezdatných</a:t>
            </a:r>
            <a:r>
              <a:rPr sz="3200" spc="-4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nie,</a:t>
            </a:r>
          </a:p>
          <a:p>
            <a:pPr marL="0" marR="0">
              <a:lnSpc>
                <a:spcPts val="3566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„neduživé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odstrániť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 neznámom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</a:p>
          <a:p>
            <a:pPr marL="0" marR="0">
              <a:lnSpc>
                <a:spcPts val="3576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neprístupnom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mieste“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1428" y="4301686"/>
            <a:ext cx="288934" cy="1504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72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31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4821" y="4097718"/>
            <a:ext cx="6605077" cy="11240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Umelé udržiavanie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výšky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populácie:</a:t>
            </a:r>
          </a:p>
          <a:p>
            <a:pPr marL="0" marR="0">
              <a:lnSpc>
                <a:spcPts val="3579"/>
              </a:lnSpc>
              <a:spcBef>
                <a:spcPts val="1391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Rozhodovať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 počte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sobášov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4821" y="5361495"/>
            <a:ext cx="7639161" cy="94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Zaviesť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„šikovné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losovanie“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 neprospech</a:t>
            </a:r>
          </a:p>
          <a:p>
            <a:pPr marL="0" marR="0">
              <a:lnSpc>
                <a:spcPts val="356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„horších“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mužov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11428" y="6649307"/>
            <a:ext cx="288934" cy="241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34821" y="6445339"/>
            <a:ext cx="6245120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Obviňovanie</a:t>
            </a:r>
            <a:r>
              <a:rPr sz="3200" spc="-3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náhody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- nie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vládcov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1428" y="1991302"/>
            <a:ext cx="288934" cy="2135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6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22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81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34821" y="1787334"/>
            <a:ext cx="8400532" cy="2387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Lži -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používať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iba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„odborníci“</a:t>
            </a:r>
            <a:r>
              <a:rPr sz="3200" spc="-3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 prospech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obce</a:t>
            </a:r>
          </a:p>
          <a:p>
            <a:pPr marL="0" marR="0">
              <a:lnSpc>
                <a:spcPts val="3579"/>
              </a:lnSpc>
              <a:spcBef>
                <a:spcPts val="1338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Výber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povolania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 celý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život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 nikdy inak</a:t>
            </a:r>
          </a:p>
          <a:p>
            <a:pPr marL="0" marR="0">
              <a:lnSpc>
                <a:spcPts val="3579"/>
              </a:lnSpc>
              <a:spcBef>
                <a:spcPts val="1391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(len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jedno remeslo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dokonalé remeslo)</a:t>
            </a:r>
          </a:p>
          <a:p>
            <a:pPr marL="0" marR="0">
              <a:lnSpc>
                <a:spcPts val="3579"/>
              </a:lnSpc>
              <a:spcBef>
                <a:spcPts val="140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Bohatstvo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je zlo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43025" y="4314149"/>
            <a:ext cx="8510479" cy="4351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6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2100" spc="87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bráni v dokonalosti v remesle</a:t>
            </a:r>
            <a:r>
              <a:rPr sz="2800" spc="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(bohatý pracuje málo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67663" y="4712189"/>
            <a:ext cx="3558440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→ nedokonalá práca)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43025" y="5248637"/>
            <a:ext cx="6443702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2100" spc="87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Strážca nesmie</a:t>
            </a:r>
            <a:r>
              <a:rPr sz="2800" spc="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vlastniť nič, zlatom sa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367663" y="5644877"/>
            <a:ext cx="7626068" cy="8329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neobkolesovať, ani</a:t>
            </a:r>
            <a:r>
              <a:rPr sz="28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nosiť,</a:t>
            </a:r>
            <a:r>
              <a:rPr sz="28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ani z neho piť, ani sa</a:t>
            </a:r>
          </a:p>
          <a:p>
            <a:pPr marL="0" marR="0">
              <a:lnSpc>
                <a:spcPts val="3126"/>
              </a:lnSpc>
              <a:spcBef>
                <a:spcPts val="58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dotýkať – všetko spoločné, aby sa nenaviazal...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14"/>
    </mc:Choice>
    <mc:Fallback xmlns="">
      <p:transition spd="slow" advTm="121414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1428" y="1991302"/>
            <a:ext cx="288934" cy="241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428" y="1787334"/>
            <a:ext cx="7218262" cy="11236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392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Hodnoty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večné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 nemenné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(svet</a:t>
            </a:r>
            <a:r>
              <a:rPr sz="3200" spc="-3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ideí)</a:t>
            </a:r>
          </a:p>
          <a:p>
            <a:pPr marL="0" marR="0">
              <a:lnSpc>
                <a:spcPts val="3579"/>
              </a:lnSpc>
              <a:spcBef>
                <a:spcPts val="1338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→ konzervatívna</a:t>
            </a:r>
            <a:r>
              <a:rPr sz="3200" spc="-4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výchova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1428" y="3253555"/>
            <a:ext cx="288934" cy="24115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6945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6997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4821" y="3049588"/>
            <a:ext cx="8140337" cy="946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Vládcovia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netúžia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 moci a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vláde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→ málo</a:t>
            </a:r>
          </a:p>
          <a:p>
            <a:pPr marL="0" marR="0">
              <a:lnSpc>
                <a:spcPts val="3576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zmien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(opäť konzervativizmus)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4821" y="4134675"/>
            <a:ext cx="8274287" cy="947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Každý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jedno povolanie,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jeden názor → proti</a:t>
            </a:r>
          </a:p>
          <a:p>
            <a:pPr marL="0" marR="0">
              <a:lnSpc>
                <a:spcPts val="3577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pluralite a rozmanitosti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(v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súčasnosti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naopak)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4821" y="5220017"/>
            <a:ext cx="7384843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Rozmanitosť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→ neviazanosť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→ choroba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75"/>
    </mc:Choice>
    <mc:Fallback xmlns="">
      <p:transition spd="slow" advTm="50275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3DE583-2E58-4600-9457-54865D17D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142" y="537890"/>
            <a:ext cx="6797992" cy="738664"/>
          </a:xfrm>
        </p:spPr>
        <p:txBody>
          <a:bodyPr/>
          <a:lstStyle/>
          <a:p>
            <a:pPr algn="ctr"/>
            <a:r>
              <a:rPr lang="cs-CZ" sz="4800" dirty="0" err="1"/>
              <a:t>Blaženosť</a:t>
            </a:r>
            <a:endParaRPr lang="cs-CZ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874A6E-A2EE-40ED-BA64-14F061E03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2459482"/>
            <a:ext cx="6797992" cy="2769989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600" dirty="0" err="1"/>
              <a:t>Rozšafnosť</a:t>
            </a:r>
            <a:endParaRPr lang="cs-CZ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600" dirty="0" err="1"/>
              <a:t>Vnímavosť</a:t>
            </a:r>
            <a:r>
              <a:rPr lang="cs-CZ" sz="3600" dirty="0"/>
              <a:t> a </a:t>
            </a:r>
            <a:r>
              <a:rPr lang="cs-CZ" sz="3600" dirty="0" err="1"/>
              <a:t>telesné</a:t>
            </a:r>
            <a:r>
              <a:rPr lang="cs-CZ" sz="3600" dirty="0"/>
              <a:t> </a:t>
            </a:r>
            <a:r>
              <a:rPr lang="cs-CZ" sz="3600" dirty="0" err="1"/>
              <a:t>zdravie</a:t>
            </a:r>
            <a:endParaRPr lang="cs-CZ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600" dirty="0" err="1"/>
              <a:t>Šťastie</a:t>
            </a:r>
            <a:r>
              <a:rPr lang="cs-CZ" sz="3600" dirty="0"/>
              <a:t> v podnikaní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600" dirty="0"/>
              <a:t>Dobrá </a:t>
            </a:r>
            <a:r>
              <a:rPr lang="cs-CZ" sz="3600" dirty="0" err="1"/>
              <a:t>povesť</a:t>
            </a:r>
            <a:endParaRPr lang="cs-CZ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600" dirty="0" err="1"/>
              <a:t>Hojnosť</a:t>
            </a:r>
            <a:r>
              <a:rPr lang="cs-CZ" sz="3600" dirty="0"/>
              <a:t> </a:t>
            </a:r>
            <a:r>
              <a:rPr lang="cs-CZ" sz="3600" dirty="0" err="1"/>
              <a:t>peňazí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76130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85"/>
    </mc:Choice>
    <mc:Fallback xmlns="">
      <p:transition spd="slow" advTm="112785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8B595-7928-4340-BEC5-EAABFD64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554" y="537890"/>
            <a:ext cx="6797992" cy="738664"/>
          </a:xfrm>
        </p:spPr>
        <p:txBody>
          <a:bodyPr/>
          <a:lstStyle/>
          <a:p>
            <a:pPr algn="ctr"/>
            <a:r>
              <a:rPr lang="cs-CZ" sz="4800" dirty="0"/>
              <a:t>Druhy dobra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83058B-2593-48BA-B4D3-AB34596B3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078" y="2554114"/>
            <a:ext cx="8640960" cy="20313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4400" dirty="0"/>
              <a:t>To - </a:t>
            </a:r>
            <a:r>
              <a:rPr lang="cs-CZ" sz="4400" dirty="0" err="1"/>
              <a:t>čo</a:t>
            </a:r>
            <a:r>
              <a:rPr lang="cs-CZ" sz="4400" dirty="0"/>
              <a:t> je možné mať /co lze mít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4400" dirty="0"/>
              <a:t>To - na </a:t>
            </a:r>
            <a:r>
              <a:rPr lang="cs-CZ" sz="4400" dirty="0" err="1"/>
              <a:t>čom</a:t>
            </a:r>
            <a:r>
              <a:rPr lang="cs-CZ" sz="4400" dirty="0"/>
              <a:t> je možné mať účast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4400" dirty="0"/>
              <a:t>To – </a:t>
            </a:r>
            <a:r>
              <a:rPr lang="cs-CZ" sz="4400" dirty="0" err="1"/>
              <a:t>čo</a:t>
            </a:r>
            <a:r>
              <a:rPr lang="cs-CZ" sz="4400" dirty="0"/>
              <a:t> je samo o sebe dobré</a:t>
            </a:r>
          </a:p>
        </p:txBody>
      </p:sp>
    </p:spTree>
    <p:extLst>
      <p:ext uri="{BB962C8B-B14F-4D97-AF65-F5344CB8AC3E}">
        <p14:creationId xmlns:p14="http://schemas.microsoft.com/office/powerpoint/2010/main" val="7941829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F36506-DF73-4E43-BC55-228159F0C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90" y="753914"/>
            <a:ext cx="6797992" cy="677108"/>
          </a:xfrm>
        </p:spPr>
        <p:txBody>
          <a:bodyPr/>
          <a:lstStyle/>
          <a:p>
            <a:pPr algn="ctr"/>
            <a:r>
              <a:rPr lang="cs-CZ" sz="4400" dirty="0"/>
              <a:t>4 druhy dobra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789C45-513E-46F1-9140-E10DF5594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64" y="2239367"/>
            <a:ext cx="9693434" cy="3077766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4000" dirty="0"/>
              <a:t>Dobro  jako dobrá pověst (že jsme cnostní)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4000" dirty="0"/>
              <a:t>Dobro jako cnost a spravedlivost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4000" dirty="0"/>
              <a:t>Dobro ve formě pokrmů, léků, užitečných věcí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4000" dirty="0"/>
              <a:t>Dobro jako - umění a schopnosti něco dělat  </a:t>
            </a:r>
          </a:p>
        </p:txBody>
      </p:sp>
    </p:spTree>
    <p:extLst>
      <p:ext uri="{BB962C8B-B14F-4D97-AF65-F5344CB8AC3E}">
        <p14:creationId xmlns:p14="http://schemas.microsoft.com/office/powerpoint/2010/main" val="2219368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0BE03E-6938-0B4B-6E09-7F985440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9194388" cy="553998"/>
          </a:xfrm>
        </p:spPr>
        <p:txBody>
          <a:bodyPr/>
          <a:lstStyle/>
          <a:p>
            <a:pPr algn="ctr"/>
            <a:r>
              <a:rPr lang="cs-CZ" sz="3600" dirty="0"/>
              <a:t>Eudaimonismus Platóna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A0D340-EDC5-7373-B691-B48E4A642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1329978"/>
            <a:ext cx="9482420" cy="1384995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Dosažení nejvyššího dobra člověka – v tom, v čem spočívá </a:t>
            </a:r>
            <a:r>
              <a:rPr lang="cs-CZ" sz="2800" b="1" dirty="0"/>
              <a:t>pravé</a:t>
            </a:r>
            <a:r>
              <a:rPr lang="cs-CZ" sz="2800" dirty="0"/>
              <a:t> štěstí (</a:t>
            </a:r>
            <a:r>
              <a:rPr lang="cs-CZ" sz="2800" dirty="0" err="1"/>
              <a:t>Copleston</a:t>
            </a:r>
            <a:r>
              <a:rPr lang="cs-CZ" sz="2800" dirty="0"/>
              <a:t>, 2014, s. 290)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Život plný tělesné rozkoše, ve kterém nemá podíl mysl nebo paměť, nebo poznání nebo pravdivý názor – není lidským životem, ale životem </a:t>
            </a:r>
            <a:r>
              <a:rPr lang="cs-CZ" sz="2800" i="1" dirty="0" err="1"/>
              <a:t>pulmo</a:t>
            </a:r>
            <a:r>
              <a:rPr lang="cs-CZ" sz="2800" i="1" dirty="0"/>
              <a:t> </a:t>
            </a:r>
            <a:r>
              <a:rPr lang="cs-CZ" sz="2800" i="1" dirty="0" err="1"/>
              <a:t>marinus</a:t>
            </a:r>
            <a:r>
              <a:rPr lang="cs-CZ" sz="2800" i="1" dirty="0"/>
              <a:t> </a:t>
            </a:r>
            <a:r>
              <a:rPr lang="cs-CZ" sz="2800" dirty="0"/>
              <a:t>- ústřice…tamtéž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Ale i život čiré mysli, který je ochuzen o potěšení, nemůže být dobrý – člověk se neskládá výlučně z intelektu…(Platonův holismus)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Která potěšení připustit? která jsou nevinná, jsou užívána střídmě, nepředchází jim bolest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„Člověk se smrtelnému životu a materiálnímu světu nemusí obracet zády,  ale musí umět rozeznat, že tento svět není jediným světem, natož nejvyšším světem, ale ubohou kopií ideálu“ tamtéž, s. 291 </a:t>
            </a:r>
          </a:p>
        </p:txBody>
      </p:sp>
    </p:spTree>
    <p:extLst>
      <p:ext uri="{BB962C8B-B14F-4D97-AF65-F5344CB8AC3E}">
        <p14:creationId xmlns:p14="http://schemas.microsoft.com/office/powerpoint/2010/main" val="6378215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402CB4-FB47-C4D1-30E1-14792F4A8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9482420" cy="677108"/>
          </a:xfrm>
        </p:spPr>
        <p:txBody>
          <a:bodyPr/>
          <a:lstStyle/>
          <a:p>
            <a:pPr algn="ctr"/>
            <a:r>
              <a:rPr lang="cs-CZ" sz="4400" dirty="0"/>
              <a:t>Mix – jako voda a med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079A1D-3CAE-CCB8-1D5D-E72A8099A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2459482"/>
            <a:ext cx="9266396" cy="3077766"/>
          </a:xfrm>
        </p:spPr>
        <p:txBody>
          <a:bodyPr/>
          <a:lstStyle/>
          <a:p>
            <a:r>
              <a:rPr lang="cs-CZ" sz="4000" dirty="0"/>
              <a:t>- jde o poměr: kolik medu? </a:t>
            </a:r>
          </a:p>
          <a:p>
            <a:r>
              <a:rPr lang="cs-CZ" sz="4000" dirty="0"/>
              <a:t>- když už se nalila všechna voda – otázka zbytečná…</a:t>
            </a:r>
          </a:p>
          <a:p>
            <a:r>
              <a:rPr lang="cs-CZ" sz="4000" dirty="0"/>
              <a:t>- když do nádoby  rozkoše nerozumu a špatnosti – směs zkažená…</a:t>
            </a:r>
          </a:p>
        </p:txBody>
      </p:sp>
    </p:spTree>
    <p:extLst>
      <p:ext uri="{BB962C8B-B14F-4D97-AF65-F5344CB8AC3E}">
        <p14:creationId xmlns:p14="http://schemas.microsoft.com/office/powerpoint/2010/main" val="34240535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1DA0F9-6A0B-2466-12C3-5295308FC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Morálka jako </a:t>
            </a:r>
            <a:r>
              <a:rPr lang="cs-CZ" dirty="0" err="1"/>
              <a:t>summum</a:t>
            </a:r>
            <a:r>
              <a:rPr lang="cs-CZ" dirty="0"/>
              <a:t> </a:t>
            </a:r>
            <a:r>
              <a:rPr lang="cs-CZ" dirty="0" err="1"/>
              <a:t>bonum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4653E7-7DEB-2D41-6ADB-575448B7C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Svrchované dobro – štěstí člověka zahrnuje i poznání boha</a:t>
            </a:r>
          </a:p>
          <a:p>
            <a:r>
              <a:rPr lang="cs-CZ" sz="3200" dirty="0"/>
              <a:t>Žádný člověk nemůže být šťastný, pokud by neuznával boží působení ve světě</a:t>
            </a:r>
          </a:p>
          <a:p>
            <a:r>
              <a:rPr lang="cs-CZ" sz="3200" dirty="0"/>
              <a:t>Vyhledávání ctnosti – znamená připodobňování se bohu (ideálům)</a:t>
            </a:r>
          </a:p>
          <a:p>
            <a:r>
              <a:rPr lang="cs-CZ" sz="3200" dirty="0"/>
              <a:t>Stáváme se </a:t>
            </a:r>
            <a:r>
              <a:rPr lang="cs-CZ" sz="3200" dirty="0" err="1"/>
              <a:t>božímí</a:t>
            </a:r>
            <a:r>
              <a:rPr lang="cs-CZ" sz="3200" dirty="0"/>
              <a:t>…</a:t>
            </a:r>
          </a:p>
          <a:p>
            <a:r>
              <a:rPr lang="cs-CZ" sz="3200" dirty="0"/>
              <a:t>Ten, kdo je drahý bohu, musí, jak nejvíce je to možné, být jako on (Zákony) </a:t>
            </a:r>
          </a:p>
          <a:p>
            <a:endParaRPr lang="cs-CZ" sz="3200" dirty="0"/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5826490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35047" y="628291"/>
            <a:ext cx="5160538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Vplyvy</a:t>
            </a:r>
            <a:r>
              <a:rPr sz="44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4400" spc="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podobnosti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428" y="1991302"/>
            <a:ext cx="288934" cy="241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1787334"/>
            <a:ext cx="8093222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Patristika -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vplyv na výchovu</a:t>
            </a:r>
            <a:r>
              <a:rPr sz="3200" spc="8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- najmúdrejší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4821" y="2239963"/>
            <a:ext cx="5073141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duchovní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otcovia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(vyvolení)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43025" y="2873715"/>
            <a:ext cx="8570428" cy="4351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6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2100" spc="87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Zdroj</a:t>
            </a:r>
            <a:r>
              <a:rPr sz="2800" spc="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inšpirácie u Boha (monopol</a:t>
            </a:r>
            <a:r>
              <a:rPr sz="2800" spc="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na pravdu tí,</a:t>
            </a:r>
            <a:r>
              <a:rPr sz="28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ktorí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367663" y="3271755"/>
            <a:ext cx="2111445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mali</a:t>
            </a:r>
            <a:r>
              <a:rPr sz="2800" spc="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prístup)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43025" y="3808203"/>
            <a:ext cx="8055340" cy="8310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2100" spc="87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Strohá</a:t>
            </a:r>
            <a:r>
              <a:rPr sz="2800" spc="78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vážna výchova</a:t>
            </a:r>
            <a:r>
              <a:rPr sz="280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– zábava zlom </a:t>
            </a:r>
            <a:r>
              <a:rPr sz="2800" spc="21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Umberto</a:t>
            </a:r>
          </a:p>
          <a:p>
            <a:pPr marL="324637" marR="0">
              <a:lnSpc>
                <a:spcPts val="311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Eco: Meno</a:t>
            </a:r>
            <a:r>
              <a:rPr sz="280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ruže)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1428" y="4943925"/>
            <a:ext cx="288934" cy="1326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6945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34821" y="4739957"/>
            <a:ext cx="7799651" cy="94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20. storočie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-strana,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predvoj: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komunizmus,</a:t>
            </a:r>
          </a:p>
          <a:p>
            <a:pPr marL="0" marR="0">
              <a:lnSpc>
                <a:spcPts val="356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fašizmus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34821" y="5825045"/>
            <a:ext cx="7546357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K. R. Popper – Otvorená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spoločnosť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jej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34821" y="6278004"/>
            <a:ext cx="3447837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nepriatelia - kritika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79"/>
    </mc:Choice>
    <mc:Fallback xmlns="">
      <p:transition spd="slow" advTm="10347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57195" y="628291"/>
            <a:ext cx="4314855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Najstaršie</a:t>
            </a:r>
            <a:r>
              <a:rPr sz="44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zdroje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428" y="1991302"/>
            <a:ext cx="288934" cy="14088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7596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1787334"/>
            <a:ext cx="7235919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Aristofanes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(Oblaky)</a:t>
            </a:r>
            <a:r>
              <a:rPr sz="3200" spc="-3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komická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paródia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43025" y="2420982"/>
            <a:ext cx="8625879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RMLATS+Symbol"/>
                <a:cs typeface="RMLATS+Symbol"/>
              </a:rPr>
              <a:t></a:t>
            </a:r>
            <a:r>
              <a:rPr sz="2100" spc="87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Sokrates – sofista zaoberajúci sa</a:t>
            </a:r>
            <a:r>
              <a:rPr sz="28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nebeskými javmi?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4821" y="2955100"/>
            <a:ext cx="8411001" cy="946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 Platónovom</a:t>
            </a:r>
            <a:r>
              <a:rPr sz="3200" spc="87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Faidónovi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Sokrates</a:t>
            </a:r>
            <a:r>
              <a:rPr sz="3200" spc="8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priznáva</a:t>
            </a:r>
          </a:p>
          <a:p>
            <a:pPr marL="0" marR="0">
              <a:lnSpc>
                <a:spcPts val="3576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 err="1">
                <a:solidFill>
                  <a:srgbClr val="000000"/>
                </a:solidFill>
                <a:latin typeface="Arial"/>
                <a:cs typeface="Arial"/>
              </a:rPr>
              <a:t>skúman</a:t>
            </a:r>
            <a:r>
              <a:rPr lang="cs-CZ" sz="3200" dirty="0" err="1">
                <a:solidFill>
                  <a:srgbClr val="000000"/>
                </a:solidFill>
                <a:latin typeface="Arial"/>
                <a:cs typeface="Arial"/>
              </a:rPr>
              <a:t>ie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fysis</a:t>
            </a:r>
            <a:r>
              <a:rPr sz="3200" i="1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 mladosti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11428" y="4244155"/>
            <a:ext cx="288934" cy="8722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71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34821" y="4040187"/>
            <a:ext cx="5412561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Sokrates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vyučený</a:t>
            </a:r>
            <a:r>
              <a:rPr sz="32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u sofistov?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34821" y="4671378"/>
            <a:ext cx="7640085" cy="1068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Xenofón –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Spomienky</a:t>
            </a:r>
            <a:r>
              <a:rPr sz="3200" i="1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na Sokrata</a:t>
            </a:r>
          </a:p>
          <a:p>
            <a:pPr marL="108203" marR="0">
              <a:lnSpc>
                <a:spcPts val="3123"/>
              </a:lnSpc>
              <a:spcBef>
                <a:spcPts val="1409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- teoretické poznanie </a:t>
            </a:r>
            <a:r>
              <a:rPr sz="2800" dirty="0" err="1">
                <a:solidFill>
                  <a:srgbClr val="000000"/>
                </a:solidFill>
                <a:latin typeface="Arial"/>
                <a:cs typeface="Arial"/>
              </a:rPr>
              <a:t>dôležité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Arial"/>
                <a:cs typeface="Arial"/>
              </a:rPr>
              <a:t>len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 kým užitočné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11428" y="6044253"/>
            <a:ext cx="288934" cy="241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34821" y="5840285"/>
            <a:ext cx="8205709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Aristoteles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sprostredkovaný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obraz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cez opis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34821" y="6293244"/>
            <a:ext cx="4867649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prvej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generácie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platonikov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6"/>
    </mc:Choice>
    <mc:Fallback xmlns="">
      <p:transition spd="slow" advTm="76056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FF0F8B-F1F6-48BF-8945-42FE0C22F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50" y="537890"/>
            <a:ext cx="6797992" cy="615553"/>
          </a:xfrm>
        </p:spPr>
        <p:txBody>
          <a:bodyPr/>
          <a:lstStyle/>
          <a:p>
            <a:pPr algn="ctr"/>
            <a:r>
              <a:rPr lang="cs-CZ" sz="4000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1C84B1-D3B3-4BCB-91C6-B08AECA39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2266082"/>
            <a:ext cx="9194388" cy="4924425"/>
          </a:xfrm>
        </p:spPr>
        <p:txBody>
          <a:bodyPr/>
          <a:lstStyle/>
          <a:p>
            <a:r>
              <a:rPr lang="cs-CZ" sz="3200" dirty="0"/>
              <a:t>Platón: Obrana Sokratova, Ústava</a:t>
            </a:r>
          </a:p>
          <a:p>
            <a:r>
              <a:rPr lang="cs-CZ" sz="3200" dirty="0" err="1"/>
              <a:t>Suvák</a:t>
            </a:r>
            <a:r>
              <a:rPr lang="cs-CZ" sz="3200" dirty="0"/>
              <a:t>, V.: Etické </a:t>
            </a:r>
            <a:r>
              <a:rPr lang="cs-CZ" sz="3200" dirty="0" err="1"/>
              <a:t>myslenie</a:t>
            </a:r>
            <a:r>
              <a:rPr lang="cs-CZ" sz="3200" dirty="0"/>
              <a:t> v období </a:t>
            </a:r>
            <a:r>
              <a:rPr lang="cs-CZ" sz="3200" dirty="0" err="1"/>
              <a:t>klasickej</a:t>
            </a:r>
            <a:r>
              <a:rPr lang="cs-CZ" sz="3200" dirty="0"/>
              <a:t> </a:t>
            </a:r>
            <a:r>
              <a:rPr lang="cs-CZ" sz="3200" dirty="0" err="1"/>
              <a:t>gréckej</a:t>
            </a:r>
            <a:r>
              <a:rPr lang="cs-CZ" sz="3200" dirty="0"/>
              <a:t> filozofie. In: </a:t>
            </a:r>
            <a:r>
              <a:rPr lang="cs-CZ" sz="3200" dirty="0" err="1"/>
              <a:t>Dejiny</a:t>
            </a:r>
            <a:r>
              <a:rPr lang="cs-CZ" sz="3200" dirty="0"/>
              <a:t> Etického </a:t>
            </a:r>
            <a:r>
              <a:rPr lang="cs-CZ" sz="3200" dirty="0" err="1"/>
              <a:t>myslenia</a:t>
            </a:r>
            <a:r>
              <a:rPr lang="cs-CZ" sz="3200" dirty="0"/>
              <a:t>. Kaligram, Bratislava, 2008. </a:t>
            </a:r>
          </a:p>
          <a:p>
            <a:r>
              <a:rPr lang="cs-CZ" sz="3200" dirty="0"/>
              <a:t>Petrželka, J.: </a:t>
            </a:r>
            <a:r>
              <a:rPr lang="cs-CZ" sz="3200" dirty="0" err="1"/>
              <a:t>Sókratés</a:t>
            </a:r>
            <a:r>
              <a:rPr lang="cs-CZ" sz="3200" dirty="0"/>
              <a:t> v řecké filosofické tradici. Dostupné: </a:t>
            </a:r>
            <a:r>
              <a:rPr lang="cs-CZ" sz="3200" dirty="0">
                <a:hlinkClick r:id="rId2"/>
              </a:rPr>
              <a:t>https://is.muni.cz/do/rect/el/estud/ff/ps14/phil/web/sokratesKdo.html</a:t>
            </a:r>
            <a:r>
              <a:rPr lang="cs-CZ" sz="3200" dirty="0"/>
              <a:t> </a:t>
            </a:r>
          </a:p>
          <a:p>
            <a:r>
              <a:rPr lang="cs-CZ" sz="3200" dirty="0" err="1"/>
              <a:t>Copleston</a:t>
            </a:r>
            <a:r>
              <a:rPr lang="cs-CZ" sz="3200" dirty="0"/>
              <a:t>, F.: Dějiny filosofie. I. Řecko a Řím. Refugium, 2014. </a:t>
            </a:r>
          </a:p>
        </p:txBody>
      </p:sp>
    </p:spTree>
    <p:extLst>
      <p:ext uri="{BB962C8B-B14F-4D97-AF65-F5344CB8AC3E}">
        <p14:creationId xmlns:p14="http://schemas.microsoft.com/office/powerpoint/2010/main" val="1788872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text, staré, malované, malování&#10;&#10;Popis byl vytvořen automaticky">
            <a:extLst>
              <a:ext uri="{FF2B5EF4-FFF2-40B4-BE49-F238E27FC236}">
                <a16:creationId xmlns:a16="http://schemas.microsoft.com/office/drawing/2014/main" id="{3EF4C320-37FA-54FD-82E3-9F186BCBC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26" y="-410327"/>
            <a:ext cx="8313182" cy="7866673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-869106" y="-728662"/>
            <a:ext cx="9420766" cy="7556500"/>
          </a:xfrm>
          <a:prstGeom prst="rect">
            <a:avLst/>
          </a:prstGeom>
          <a:blipFill>
            <a:blip r:embed="rId3" cstate="print">
              <a:alphaModFix amt="1000"/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68219" y="628291"/>
            <a:ext cx="4693421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Platónov Sokrates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428" y="1991302"/>
            <a:ext cx="288934" cy="1503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6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22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1787334"/>
            <a:ext cx="7463026" cy="11236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Nový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typ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hrdinu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v každodennom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živote</a:t>
            </a:r>
          </a:p>
          <a:p>
            <a:pPr marL="0" marR="0">
              <a:lnSpc>
                <a:spcPts val="3579"/>
              </a:lnSpc>
              <a:spcBef>
                <a:spcPts val="1338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Neúnavný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diskutér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4821" y="3049588"/>
            <a:ext cx="8138227" cy="946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Každé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skúmanie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dostáva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apórie</a:t>
            </a:r>
            <a:r>
              <a:rPr sz="3200" i="1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kde</a:t>
            </a:r>
          </a:p>
          <a:p>
            <a:pPr marL="0" marR="0">
              <a:lnSpc>
                <a:spcPts val="3576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strácame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všetky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istoty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→ zvrat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11428" y="4338643"/>
            <a:ext cx="288934" cy="241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4821" y="4134675"/>
            <a:ext cx="8024319" cy="947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Sokratovská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irónia –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opodstatnená: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vedie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ju</a:t>
            </a:r>
          </a:p>
          <a:p>
            <a:pPr marL="0" marR="0">
              <a:lnSpc>
                <a:spcPts val="3577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morálne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presvedčenie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1091D50-347F-3F8E-8032-309DEE176AD3}"/>
              </a:ext>
            </a:extLst>
          </p:cNvPr>
          <p:cNvSpPr txBox="1"/>
          <p:nvPr/>
        </p:nvSpPr>
        <p:spPr>
          <a:xfrm>
            <a:off x="1133883" y="6642915"/>
            <a:ext cx="5467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 tooltip="Carnelian"/>
              </a:rPr>
              <a:t>Carnelian</a:t>
            </a:r>
            <a:r>
              <a:rPr lang="en-US" dirty="0"/>
              <a:t> gem imprint representing Socrates, Rome, 1st century BC–1st century A</a:t>
            </a:r>
            <a:r>
              <a:rPr lang="cs-CZ" dirty="0"/>
              <a:t>, zdroj: wiki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92"/>
    </mc:Choice>
    <mc:Fallback xmlns="">
      <p:transition spd="slow" advTm="506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B9A3CC-F1FF-7CFE-AA95-EAFDA9D62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9482420" cy="1354217"/>
          </a:xfrm>
        </p:spPr>
        <p:txBody>
          <a:bodyPr/>
          <a:lstStyle/>
          <a:p>
            <a:pPr algn="ctr"/>
            <a:r>
              <a:rPr lang="cs-CZ" sz="4400" dirty="0"/>
              <a:t>Sokrates a </a:t>
            </a:r>
            <a:r>
              <a:rPr lang="cs-CZ" sz="4400" dirty="0" err="1"/>
              <a:t>Diotima</a:t>
            </a:r>
            <a:r>
              <a:rPr lang="cs-CZ" sz="4400" dirty="0"/>
              <a:t> z </a:t>
            </a:r>
            <a:r>
              <a:rPr lang="cs-CZ" sz="4400" dirty="0" err="1"/>
              <a:t>Mantineie</a:t>
            </a:r>
            <a:r>
              <a:rPr lang="cs-CZ" sz="4400" dirty="0"/>
              <a:t> (kolem 400 </a:t>
            </a:r>
            <a:r>
              <a:rPr lang="cs-CZ" sz="4400" dirty="0" err="1"/>
              <a:t>p.n.l</a:t>
            </a:r>
            <a:r>
              <a:rPr lang="cs-CZ" sz="4400" dirty="0"/>
              <a:t>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ECA095-A034-FECB-F6A0-995E2D6A1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1978050"/>
            <a:ext cx="9482420" cy="5539978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Vliv na Sokrata a Platóna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dialogu 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Symposion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vyskytuje jméno filosofky  -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Diotimy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 které si nejsme jisti, či skutečně existovala.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Protagonisté jiných dialogů existují…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Sokrates ostatním (mužům) vypráví o své rozmluvě s 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Diotimou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od které byl vzdělán o filosofii lásky. Právě ona ho prý ovlivnila i v dialogové metodě filosofování.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Hlavní funkcí lásky je zrození krásného - fyzického i duševního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Nejde jen o těhotenství fyzické – o množení lidí, ale i o rození krásných myšlenek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oboje potřebuje člověk partnera, na tvoření života i na dosahování a tvoření vědění a cnosti.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Zoi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Aliozi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Diotima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In: Královny filosofie, Ocelot 2022, s. 16-20. 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61500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59330" y="628291"/>
            <a:ext cx="6709167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Charakter Sokratovej</a:t>
            </a:r>
            <a:r>
              <a:rPr sz="44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etiky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428" y="1854777"/>
            <a:ext cx="288934" cy="872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98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  <a:p>
            <a:pPr marL="0" marR="0">
              <a:lnSpc>
                <a:spcPts val="1598"/>
              </a:lnSpc>
              <a:spcBef>
                <a:spcPts val="3369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Wingdings"/>
                <a:cs typeface="Wingdings"/>
              </a:rPr>
              <a:t>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1650809"/>
            <a:ext cx="7569418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Ak spoznáme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dobro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→ budeme ho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konať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4821" y="2281746"/>
            <a:ext cx="4869119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Zlo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konáme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 neznalosti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11428" y="2913063"/>
            <a:ext cx="4350401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→ imperatív: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Poznávaj!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4204" y="3545522"/>
            <a:ext cx="7980081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(podoba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 Hérakleitom</a:t>
            </a:r>
            <a:r>
              <a:rPr sz="3200" spc="86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„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Poznaj</a:t>
            </a:r>
            <a:r>
              <a:rPr sz="3200" i="1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sám</a:t>
            </a:r>
            <a:r>
              <a:rPr sz="3200" i="1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seba“)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3224" y="4177624"/>
            <a:ext cx="8478853" cy="832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204" marR="0">
              <a:lnSpc>
                <a:spcPts val="3126"/>
              </a:lnSpc>
              <a:spcBef>
                <a:spcPts val="0"/>
              </a:spcBef>
              <a:spcAft>
                <a:spcPts val="0"/>
              </a:spcAft>
            </a:pPr>
            <a:r>
              <a:rPr sz="2800" i="1" dirty="0">
                <a:solidFill>
                  <a:srgbClr val="000000"/>
                </a:solidFill>
                <a:latin typeface="Arial"/>
                <a:cs typeface="Arial"/>
              </a:rPr>
              <a:t>„Slabosť</a:t>
            </a:r>
            <a:r>
              <a:rPr sz="2800" i="1" spc="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000000"/>
                </a:solidFill>
                <a:latin typeface="Arial"/>
                <a:cs typeface="Arial"/>
              </a:rPr>
              <a:t>vôle nie je dôsledkom zlyhania rozumu, ale</a:t>
            </a:r>
          </a:p>
          <a:p>
            <a:pPr marL="0" marR="0">
              <a:lnSpc>
                <a:spcPts val="3123"/>
              </a:lnSpc>
              <a:spcBef>
                <a:spcPts val="57"/>
              </a:spcBef>
              <a:spcAft>
                <a:spcPts val="0"/>
              </a:spcAft>
            </a:pPr>
            <a:r>
              <a:rPr sz="2800" i="1" dirty="0">
                <a:solidFill>
                  <a:srgbClr val="000000"/>
                </a:solidFill>
                <a:latin typeface="Arial"/>
                <a:cs typeface="Arial"/>
              </a:rPr>
              <a:t>nesprávnej mienky.“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1428" y="5150212"/>
            <a:ext cx="4069003" cy="1009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i="1" dirty="0">
                <a:solidFill>
                  <a:srgbClr val="000000"/>
                </a:solidFill>
                <a:latin typeface="Arial"/>
                <a:cs typeface="Arial"/>
              </a:rPr>
              <a:t>→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problém našej mienky</a:t>
            </a:r>
          </a:p>
          <a:p>
            <a:pPr marL="0" marR="0">
              <a:lnSpc>
                <a:spcPts val="3123"/>
              </a:lnSpc>
              <a:spcBef>
                <a:spcPts val="140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→ problém v nás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24204" y="6298425"/>
            <a:ext cx="4170212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→ „Poznaj</a:t>
            </a:r>
            <a:r>
              <a:rPr sz="3200" i="1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sám</a:t>
            </a:r>
            <a:r>
              <a:rPr sz="3200" i="1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seba!“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73"/>
    </mc:Choice>
    <mc:Fallback xmlns="">
      <p:transition spd="slow" advTm="47873"/>
    </mc:Fallback>
  </mc:AlternateContent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2913</TotalTime>
  <Words>3342</Words>
  <Application>Microsoft Office PowerPoint</Application>
  <PresentationFormat>Vlastní</PresentationFormat>
  <Paragraphs>490</Paragraphs>
  <Slides>60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60</vt:i4>
      </vt:variant>
    </vt:vector>
  </HeadingPairs>
  <TitlesOfParts>
    <vt:vector size="70" baseType="lpstr">
      <vt:lpstr>Open Sans</vt:lpstr>
      <vt:lpstr>RMLATS+Symbol</vt:lpstr>
      <vt:lpstr>Arial</vt:lpstr>
      <vt:lpstr>Times New Roman</vt:lpstr>
      <vt:lpstr>Calibri</vt:lpstr>
      <vt:lpstr>Calibri Light</vt:lpstr>
      <vt:lpstr>Wingdings</vt:lpstr>
      <vt:lpstr>Comic Sans MS</vt:lpstr>
      <vt:lpstr>Theme Office</vt:lpstr>
      <vt:lpstr>Motiv Office</vt:lpstr>
      <vt:lpstr>Prezentace aplikace PowerPoint</vt:lpstr>
      <vt:lpstr>Prezentace aplikace PowerPoint</vt:lpstr>
      <vt:lpstr>Prezentace aplikace PowerPoint</vt:lpstr>
      <vt:lpstr>Otto van Veen, rytina, 1607: Xantipa polévající Sokrata</vt:lpstr>
      <vt:lpstr>Prezentace aplikace PowerPoint</vt:lpstr>
      <vt:lpstr>Prezentace aplikace PowerPoint</vt:lpstr>
      <vt:lpstr>Prezentace aplikace PowerPoint</vt:lpstr>
      <vt:lpstr>Sokrates a Diotima z Mantineie (kolem 400 p.n.l.)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Diogenés ze Sinópé (400-323 př.n.l.)</vt:lpstr>
      <vt:lpstr>Prezentace aplikace PowerPoint</vt:lpstr>
      <vt:lpstr>Theodóros a Hipparchie (350 -280 př. K.) </vt:lpstr>
      <vt:lpstr>Prezentace aplikace PowerPoint</vt:lpstr>
      <vt:lpstr>Kynický odkaz</vt:lpstr>
      <vt:lpstr>Hipparchie a Kratés  (365 – 285 př. K.)</vt:lpstr>
      <vt:lpstr>Nekonvenčnost</vt:lpstr>
      <vt:lpstr>Prezentace aplikace PowerPoint</vt:lpstr>
      <vt:lpstr>Sofisté</vt:lpstr>
      <vt:lpstr>Antropologický obrat</vt:lpstr>
      <vt:lpstr>Protagoras z Abdér (?–485 př. n. l.) </vt:lpstr>
      <vt:lpstr>Gorgias (483–375 př. n. l.) z Leontín</vt:lpstr>
      <vt:lpstr>Prezentace aplikace PowerPoint</vt:lpstr>
      <vt:lpstr>Antifon (470–411 př. n. l.)</vt:lpstr>
      <vt:lpstr>Antifon</vt:lpstr>
      <vt:lpstr>Prezentace aplikace PowerPoint</vt:lpstr>
      <vt:lpstr>Prezentace aplikace PowerPoint</vt:lpstr>
      <vt:lpstr> Kalliklés (5. s.t. př.n.l.) </vt:lpstr>
      <vt:lpstr>Hodnocení sofistů</vt:lpstr>
      <vt:lpstr>Prezentace aplikace PowerPoint</vt:lpstr>
      <vt:lpstr>Platón (Aristoklés) (427-347 p.K)</vt:lpstr>
      <vt:lpstr>Prezentace aplikace PowerPoint</vt:lpstr>
      <vt:lpstr>Zlo a trest </vt:lpstr>
      <vt:lpstr>Prezentace aplikace PowerPoint</vt:lpstr>
      <vt:lpstr>Prezentace aplikace PowerPoint</vt:lpstr>
      <vt:lpstr>Jaskyňa a etika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Blaženosť</vt:lpstr>
      <vt:lpstr>Druhy dobra</vt:lpstr>
      <vt:lpstr>4 druhy dobra</vt:lpstr>
      <vt:lpstr>Eudaimonismus Platóna</vt:lpstr>
      <vt:lpstr>Mix – jako voda a med</vt:lpstr>
      <vt:lpstr>Morálka jako summum bonum </vt:lpstr>
      <vt:lpstr>Prezentace aplikace PowerPoint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Lesňák</dc:creator>
  <cp:lastModifiedBy>User</cp:lastModifiedBy>
  <cp:revision>25</cp:revision>
  <dcterms:modified xsi:type="dcterms:W3CDTF">2025-03-10T06:53:40Z</dcterms:modified>
</cp:coreProperties>
</file>