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49.jpg" ContentType="image/jpeg"/>
  <Override PartName="/ppt/media/image152.jpg" ContentType="image/jpeg"/>
  <Override PartName="/ppt/media/image153.jpg" ContentType="image/jpeg"/>
  <Override PartName="/ppt/media/image159.jpg" ContentType="image/jpeg"/>
  <Override PartName="/ppt/media/image16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5" r:id="rId1"/>
  </p:sldMasterIdLst>
  <p:sldIdLst>
    <p:sldId id="337" r:id="rId2"/>
    <p:sldId id="335" r:id="rId3"/>
    <p:sldId id="336" r:id="rId4"/>
    <p:sldId id="265" r:id="rId5"/>
    <p:sldId id="266" r:id="rId6"/>
    <p:sldId id="267" r:id="rId7"/>
    <p:sldId id="340" r:id="rId8"/>
    <p:sldId id="259" r:id="rId9"/>
    <p:sldId id="268" r:id="rId10"/>
    <p:sldId id="269" r:id="rId11"/>
    <p:sldId id="344" r:id="rId12"/>
    <p:sldId id="270" r:id="rId13"/>
    <p:sldId id="345" r:id="rId14"/>
    <p:sldId id="346" r:id="rId15"/>
    <p:sldId id="271" r:id="rId16"/>
    <p:sldId id="380" r:id="rId17"/>
    <p:sldId id="258" r:id="rId18"/>
    <p:sldId id="339" r:id="rId19"/>
    <p:sldId id="261" r:id="rId20"/>
    <p:sldId id="343" r:id="rId21"/>
    <p:sldId id="409" r:id="rId22"/>
    <p:sldId id="342" r:id="rId23"/>
    <p:sldId id="347" r:id="rId24"/>
    <p:sldId id="348" r:id="rId25"/>
    <p:sldId id="349" r:id="rId26"/>
    <p:sldId id="262" r:id="rId27"/>
    <p:sldId id="274" r:id="rId28"/>
    <p:sldId id="341" r:id="rId29"/>
    <p:sldId id="275" r:id="rId30"/>
    <p:sldId id="277" r:id="rId31"/>
    <p:sldId id="278" r:id="rId32"/>
    <p:sldId id="273" r:id="rId33"/>
    <p:sldId id="408" r:id="rId34"/>
    <p:sldId id="279" r:id="rId35"/>
    <p:sldId id="354" r:id="rId36"/>
    <p:sldId id="353" r:id="rId37"/>
    <p:sldId id="352" r:id="rId38"/>
    <p:sldId id="351" r:id="rId39"/>
    <p:sldId id="350" r:id="rId40"/>
    <p:sldId id="419" r:id="rId41"/>
    <p:sldId id="420" r:id="rId42"/>
    <p:sldId id="356" r:id="rId43"/>
    <p:sldId id="357" r:id="rId44"/>
    <p:sldId id="287" r:id="rId45"/>
    <p:sldId id="358" r:id="rId46"/>
    <p:sldId id="359" r:id="rId47"/>
    <p:sldId id="360" r:id="rId48"/>
    <p:sldId id="361" r:id="rId49"/>
    <p:sldId id="366" r:id="rId50"/>
    <p:sldId id="362" r:id="rId51"/>
    <p:sldId id="272" r:id="rId52"/>
    <p:sldId id="363" r:id="rId53"/>
    <p:sldId id="364" r:id="rId54"/>
    <p:sldId id="365" r:id="rId55"/>
    <p:sldId id="291" r:id="rId56"/>
    <p:sldId id="367" r:id="rId57"/>
    <p:sldId id="369" r:id="rId58"/>
    <p:sldId id="421" r:id="rId59"/>
    <p:sldId id="370" r:id="rId60"/>
    <p:sldId id="371" r:id="rId61"/>
    <p:sldId id="422" r:id="rId62"/>
    <p:sldId id="423" r:id="rId63"/>
    <p:sldId id="424" r:id="rId64"/>
    <p:sldId id="413" r:id="rId65"/>
    <p:sldId id="297" r:id="rId66"/>
    <p:sldId id="300" r:id="rId67"/>
    <p:sldId id="425" r:id="rId68"/>
    <p:sldId id="301" r:id="rId69"/>
    <p:sldId id="387" r:id="rId70"/>
    <p:sldId id="304" r:id="rId71"/>
    <p:sldId id="306" r:id="rId72"/>
    <p:sldId id="384" r:id="rId73"/>
    <p:sldId id="385" r:id="rId74"/>
    <p:sldId id="383" r:id="rId75"/>
    <p:sldId id="415" r:id="rId76"/>
    <p:sldId id="372" r:id="rId77"/>
    <p:sldId id="373" r:id="rId78"/>
    <p:sldId id="388" r:id="rId79"/>
    <p:sldId id="390" r:id="rId80"/>
    <p:sldId id="411" r:id="rId81"/>
    <p:sldId id="276" r:id="rId82"/>
    <p:sldId id="302" r:id="rId83"/>
    <p:sldId id="374" r:id="rId84"/>
    <p:sldId id="410" r:id="rId85"/>
    <p:sldId id="389" r:id="rId86"/>
    <p:sldId id="376" r:id="rId87"/>
    <p:sldId id="308" r:id="rId88"/>
    <p:sldId id="382" r:id="rId89"/>
    <p:sldId id="381" r:id="rId90"/>
    <p:sldId id="391" r:id="rId91"/>
    <p:sldId id="309" r:id="rId92"/>
    <p:sldId id="375" r:id="rId93"/>
    <p:sldId id="311" r:id="rId94"/>
    <p:sldId id="377" r:id="rId95"/>
    <p:sldId id="312" r:id="rId96"/>
    <p:sldId id="417" r:id="rId97"/>
    <p:sldId id="416" r:id="rId98"/>
    <p:sldId id="427" r:id="rId99"/>
    <p:sldId id="305" r:id="rId100"/>
    <p:sldId id="414" r:id="rId101"/>
    <p:sldId id="307" r:id="rId102"/>
    <p:sldId id="392" r:id="rId103"/>
    <p:sldId id="394" r:id="rId104"/>
    <p:sldId id="395" r:id="rId105"/>
    <p:sldId id="396" r:id="rId106"/>
    <p:sldId id="378" r:id="rId107"/>
    <p:sldId id="379" r:id="rId108"/>
    <p:sldId id="332" r:id="rId10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63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49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20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782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E1EECD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78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42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55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69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38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876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999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833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77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hyperlink" Target="https://dum.rvp.cz/materialy/judaismus-krestanstvi-islam.html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20" Type="http://schemas.openxmlformats.org/officeDocument/2006/relationships/hyperlink" Target="https://dum.rvp.cz/materialy/judaismus-krestanstvi-islam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9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um.rvp.cz/materialy/judaismus-krestanstvi-islam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8.jpg"/><Relationship Id="rId21" Type="http://schemas.openxmlformats.org/officeDocument/2006/relationships/hyperlink" Target="https://dum.rvp.cz/materialy/judaismus-krestanstvi-islam.html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0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9.jp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um.rvp.cz/materialy/judaismus-krestanstvi-islam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3" Type="http://schemas.openxmlformats.org/officeDocument/2006/relationships/image" Target="../media/image69.png"/><Relationship Id="rId21" Type="http://schemas.openxmlformats.org/officeDocument/2006/relationships/image" Target="../media/image85.png"/><Relationship Id="rId34" Type="http://schemas.openxmlformats.org/officeDocument/2006/relationships/image" Target="../media/image98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97.png"/><Relationship Id="rId2" Type="http://schemas.openxmlformats.org/officeDocument/2006/relationships/image" Target="../media/image68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88.png"/><Relationship Id="rId32" Type="http://schemas.openxmlformats.org/officeDocument/2006/relationships/image" Target="../media/image96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png"/><Relationship Id="rId10" Type="http://schemas.openxmlformats.org/officeDocument/2006/relationships/image" Target="../media/image76.png"/><Relationship Id="rId19" Type="http://schemas.openxmlformats.org/officeDocument/2006/relationships/image" Target="../media/image83.png"/><Relationship Id="rId31" Type="http://schemas.openxmlformats.org/officeDocument/2006/relationships/image" Target="../media/image9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9.png"/><Relationship Id="rId22" Type="http://schemas.openxmlformats.org/officeDocument/2006/relationships/image" Target="../media/image86.png"/><Relationship Id="rId27" Type="http://schemas.openxmlformats.org/officeDocument/2006/relationships/image" Target="../media/image91.png"/><Relationship Id="rId30" Type="http://schemas.openxmlformats.org/officeDocument/2006/relationships/image" Target="../media/image94.png"/><Relationship Id="rId35" Type="http://schemas.openxmlformats.org/officeDocument/2006/relationships/hyperlink" Target="https://dum.rvp.cz/materialy/judaismus-krestanstvi-islam.html" TargetMode="External"/><Relationship Id="rId8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um.rvp.cz/materialy/judaismus-krestanstvi-islam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um.rvp.cz/materialy/judaismus-krestanstvi-islam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101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9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9.pn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image" Target="../media/image103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1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9.png"/><Relationship Id="rId10" Type="http://schemas.openxmlformats.org/officeDocument/2006/relationships/image" Target="../media/image136.png"/><Relationship Id="rId4" Type="http://schemas.openxmlformats.org/officeDocument/2006/relationships/image" Target="../media/image103.png"/><Relationship Id="rId9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do.cz/cemu-verime/bohosluzebny-zivot/cirkevni-rok-a-svatky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dum.rvp.cz/materialy/judaismus-krestanstvi-islam.htm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dum.rvp.cz/materialy/judaismus-krestanstvi-islam.html" TargetMode="Externa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dum.rvp.cz/materialy/judaismus-krestanstvi-islam.html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um.rvp.cz/materialy/judaismus-krestanstvi-islam.html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encyklopedie.soc.cas.cz/w/Pietismus" TargetMode="Externa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jbcr.cz/index.php/o-nas/historie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130616002543/http:/ostrava.sceav.cz/vyznani-sceav/augustana.html" TargetMode="External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hyperlink" Target="https://dum.rvp.cz/materialy/judaismus-krestanstvi-islam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aptistebrno.cz/o-na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umc.cz/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A269D-56C4-434B-9AED-AAF105085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257003"/>
            <a:ext cx="4810125" cy="1355750"/>
          </a:xfrm>
        </p:spPr>
        <p:txBody>
          <a:bodyPr>
            <a:normAutofit/>
          </a:bodyPr>
          <a:lstStyle/>
          <a:p>
            <a:pPr algn="l"/>
            <a:r>
              <a:rPr lang="cs-CZ" b="1" dirty="0"/>
              <a:t>Křesťanství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510BA1F-0E60-423D-BDE1-BBB4741EA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739" y="3612753"/>
            <a:ext cx="4448175" cy="911117"/>
          </a:xfrm>
        </p:spPr>
        <p:txBody>
          <a:bodyPr>
            <a:normAutofit/>
          </a:bodyPr>
          <a:lstStyle/>
          <a:p>
            <a:pPr algn="l"/>
            <a:endParaRPr lang="cs-CZ" sz="1700"/>
          </a:p>
        </p:txBody>
      </p:sp>
      <p:sp>
        <p:nvSpPr>
          <p:cNvPr id="75" name="Freeform 17">
            <a:extLst>
              <a:ext uri="{FF2B5EF4-FFF2-40B4-BE49-F238E27FC236}">
                <a16:creationId xmlns:a16="http://schemas.microsoft.com/office/drawing/2014/main" id="{14D8491E-61E0-4939-B77E-8B58E112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97332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hristian cross - Wikipedia">
            <a:extLst>
              <a:ext uri="{FF2B5EF4-FFF2-40B4-BE49-F238E27FC236}">
                <a16:creationId xmlns:a16="http://schemas.microsoft.com/office/drawing/2014/main" id="{D23CAD78-F83F-47E4-9078-78074581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161" y="321733"/>
            <a:ext cx="1257709" cy="180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lpha and Omega - Wikipedia">
            <a:extLst>
              <a:ext uri="{FF2B5EF4-FFF2-40B4-BE49-F238E27FC236}">
                <a16:creationId xmlns:a16="http://schemas.microsoft.com/office/drawing/2014/main" id="{78D18317-F2B3-4EA8-82AF-8EB0B17EB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3858" y="2652501"/>
            <a:ext cx="2717378" cy="13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18">
            <a:extLst>
              <a:ext uri="{FF2B5EF4-FFF2-40B4-BE49-F238E27FC236}">
                <a16:creationId xmlns:a16="http://schemas.microsoft.com/office/drawing/2014/main" id="{E2129A46-8F64-4F45-A226-F09DCA07B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3319"/>
            <a:ext cx="488765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5E024E6-651A-4DCE-9E78-DCFE70A9E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1909" y="4760511"/>
            <a:ext cx="3130791" cy="139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493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824" y="0"/>
            <a:ext cx="6544056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F5F21E-A830-1A79-9554-C8C41A41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Apoštolská církev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C84A-2F58-FCAF-960E-A4A37B8833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Církev </a:t>
            </a:r>
            <a:r>
              <a:rPr lang="cs-CZ" b="1" dirty="0"/>
              <a:t>evangelikálního</a:t>
            </a:r>
            <a:r>
              <a:rPr lang="cs-CZ" dirty="0"/>
              <a:t> typu s letničním charakterem (dary sv. Ducha)</a:t>
            </a:r>
          </a:p>
          <a:p>
            <a:r>
              <a:rPr lang="cs-CZ" b="1" dirty="0"/>
              <a:t>Důraz na osobní uvěření, obrácení, křest Duchem svatým</a:t>
            </a:r>
          </a:p>
          <a:p>
            <a:r>
              <a:rPr lang="cs-CZ" b="1" dirty="0"/>
              <a:t>Nepropracována teologie</a:t>
            </a:r>
            <a:r>
              <a:rPr lang="cs-CZ" dirty="0"/>
              <a:t>, důraz na fundamentalistickou četbu Písma (doslovná </a:t>
            </a:r>
            <a:r>
              <a:rPr lang="cs-CZ" dirty="0" err="1"/>
              <a:t>int</a:t>
            </a:r>
            <a:r>
              <a:rPr lang="cs-CZ" dirty="0"/>
              <a:t>.)</a:t>
            </a:r>
          </a:p>
          <a:p>
            <a:r>
              <a:rPr lang="cs-CZ" dirty="0"/>
              <a:t>V ČSR od 20.l., zvlášť na severní Moravě (Spolek </a:t>
            </a:r>
            <a:r>
              <a:rPr lang="cs-CZ" b="1" dirty="0"/>
              <a:t>rozhodných</a:t>
            </a:r>
            <a:r>
              <a:rPr lang="cs-CZ" dirty="0"/>
              <a:t> křesťanů letničních) </a:t>
            </a:r>
          </a:p>
          <a:p>
            <a:r>
              <a:rPr lang="cs-CZ" dirty="0"/>
              <a:t>Během nacismu a komunismu činnost zakázána</a:t>
            </a:r>
          </a:p>
          <a:p>
            <a:r>
              <a:rPr lang="cs-CZ" dirty="0"/>
              <a:t>Po 1989 jako Apoštolská církev, mnohé společenstva ale neregistrovány (Křesťanské společenství Maniny, Voda života, a d.)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F4F4535-D047-B0AD-0ED5-4178EC1503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Organizace velkých shromáždění na </a:t>
            </a:r>
            <a:r>
              <a:rPr lang="cs-CZ" b="1" dirty="0"/>
              <a:t>stadionech</a:t>
            </a:r>
            <a:r>
              <a:rPr lang="cs-CZ" dirty="0"/>
              <a:t> se zahraničními misionáři</a:t>
            </a:r>
          </a:p>
          <a:p>
            <a:r>
              <a:rPr lang="cs-CZ" dirty="0"/>
              <a:t>Masivní </a:t>
            </a:r>
            <a:r>
              <a:rPr lang="cs-CZ" b="1" dirty="0"/>
              <a:t>kampaň kreacionismu </a:t>
            </a:r>
            <a:r>
              <a:rPr lang="cs-CZ" dirty="0"/>
              <a:t>– proti evoluci</a:t>
            </a:r>
          </a:p>
          <a:p>
            <a:r>
              <a:rPr lang="cs-CZ" dirty="0"/>
              <a:t>Časopis Život v Kristu</a:t>
            </a:r>
          </a:p>
          <a:p>
            <a:r>
              <a:rPr lang="cs-CZ" dirty="0"/>
              <a:t>Prostá bohoslužba, kazatelé </a:t>
            </a:r>
            <a:r>
              <a:rPr lang="cs-CZ" b="1" dirty="0"/>
              <a:t>bez </a:t>
            </a:r>
            <a:r>
              <a:rPr lang="cs-CZ" b="1" dirty="0" err="1"/>
              <a:t>teol</a:t>
            </a:r>
            <a:r>
              <a:rPr lang="cs-CZ" b="1" dirty="0"/>
              <a:t>. </a:t>
            </a:r>
            <a:r>
              <a:rPr lang="cs-CZ" dirty="0"/>
              <a:t>vzdělání</a:t>
            </a:r>
          </a:p>
          <a:p>
            <a:r>
              <a:rPr lang="cs-CZ" dirty="0"/>
              <a:t>Shromáždění – živé, spontánní, hlasitá rytmická rocková hudba, zázraky (jazyky, uzdravení), extáze, křeče</a:t>
            </a:r>
          </a:p>
          <a:p>
            <a:r>
              <a:rPr lang="cs-CZ" dirty="0"/>
              <a:t>Některé společenství formou sekt</a:t>
            </a:r>
          </a:p>
          <a:p>
            <a:r>
              <a:rPr lang="cs-CZ" dirty="0"/>
              <a:t>Okraj evangelikálních církví</a:t>
            </a:r>
          </a:p>
          <a:p>
            <a:endParaRPr lang="cs-CZ" dirty="0"/>
          </a:p>
          <a:p>
            <a:r>
              <a:rPr lang="cs-CZ" dirty="0"/>
              <a:t>Šiler, 1997, s. 35-36.</a:t>
            </a:r>
          </a:p>
        </p:txBody>
      </p:sp>
    </p:spTree>
    <p:extLst>
      <p:ext uri="{BB962C8B-B14F-4D97-AF65-F5344CB8AC3E}">
        <p14:creationId xmlns:p14="http://schemas.microsoft.com/office/powerpoint/2010/main" val="29814946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BDCFD-1986-49D0-F43A-279AE464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Křesťanské sbory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6CC663-6EA9-527F-5D2B-3AF178E9FC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/>
              <a:t>Evangelikální</a:t>
            </a:r>
            <a:r>
              <a:rPr lang="cs-CZ" dirty="0"/>
              <a:t> církev z probuzeneckého hnutí Irsku z 19.st.</a:t>
            </a:r>
          </a:p>
          <a:p>
            <a:r>
              <a:rPr lang="cs-CZ" b="1" dirty="0"/>
              <a:t>Původně chtěli sjednotit křesťanství </a:t>
            </a:r>
            <a:r>
              <a:rPr lang="cs-CZ" dirty="0"/>
              <a:t>na novém základě</a:t>
            </a:r>
          </a:p>
          <a:p>
            <a:r>
              <a:rPr lang="cs-CZ" dirty="0"/>
              <a:t>Působili uvnitř sborů různých církví – tím ale způsobovali vznik nových sborů</a:t>
            </a:r>
          </a:p>
          <a:p>
            <a:r>
              <a:rPr lang="cs-CZ" dirty="0"/>
              <a:t>V Č. od 1908 jako Křesťanské sbory, nemají žádnou instituční strukturu</a:t>
            </a:r>
          </a:p>
          <a:p>
            <a:r>
              <a:rPr lang="cs-CZ" b="1" dirty="0"/>
              <a:t>Nepěstují teologii</a:t>
            </a:r>
            <a:r>
              <a:rPr lang="cs-CZ" dirty="0"/>
              <a:t>, neuznávají pevné řády církevního života</a:t>
            </a:r>
          </a:p>
          <a:p>
            <a:r>
              <a:rPr lang="cs-CZ" dirty="0"/>
              <a:t>Pěstují probuzenecký styl víry: osobní uvěření, obrácení, rozhodný život víry – spontaneita, působení Ducha svatého</a:t>
            </a:r>
          </a:p>
          <a:p>
            <a:r>
              <a:rPr lang="cs-CZ" b="1" dirty="0"/>
              <a:t>Sbory vedou starší, nemají kazatele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6169CB-AD42-649C-CE68-83BE87A780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Fundamentalistická četba Písma</a:t>
            </a:r>
          </a:p>
          <a:p>
            <a:r>
              <a:rPr lang="cs-CZ" b="1" dirty="0"/>
              <a:t>Nekomunikují s vědou, politiky, kulturou</a:t>
            </a:r>
          </a:p>
          <a:p>
            <a:r>
              <a:rPr lang="cs-CZ" b="1" dirty="0"/>
              <a:t>Konfrontační kampaně </a:t>
            </a:r>
            <a:r>
              <a:rPr lang="cs-CZ" dirty="0"/>
              <a:t>(proti interrupci, vědě, evolucionismu, atd.)</a:t>
            </a:r>
          </a:p>
          <a:p>
            <a:r>
              <a:rPr lang="cs-CZ" dirty="0"/>
              <a:t>Přesvědčení o své výlučnosti – </a:t>
            </a:r>
            <a:r>
              <a:rPr lang="cs-CZ" b="1" dirty="0" err="1"/>
              <a:t>neekumenická</a:t>
            </a:r>
            <a:endParaRPr lang="cs-CZ" b="1" dirty="0"/>
          </a:p>
          <a:p>
            <a:r>
              <a:rPr lang="cs-CZ" dirty="0"/>
              <a:t>Každoroční konference (2 delegáty z každého sboru) </a:t>
            </a:r>
          </a:p>
          <a:p>
            <a:endParaRPr lang="cs-CZ" dirty="0"/>
          </a:p>
          <a:p>
            <a:r>
              <a:rPr lang="cs-CZ" dirty="0"/>
              <a:t>Šiler, 1997, 34-35.</a:t>
            </a:r>
          </a:p>
        </p:txBody>
      </p:sp>
    </p:spTree>
    <p:extLst>
      <p:ext uri="{BB962C8B-B14F-4D97-AF65-F5344CB8AC3E}">
        <p14:creationId xmlns:p14="http://schemas.microsoft.com/office/powerpoint/2010/main" val="5963565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A51EF-569F-F314-6015-51FE8096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Rozdíly mezi protestanstvím a tradiční vírou (katolíci a pravoslaví)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A9F84FF5-BEE3-F35C-B1DA-ABBCAA8A22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582904"/>
              </p:ext>
            </p:extLst>
          </p:nvPr>
        </p:nvGraphicFramePr>
        <p:xfrm>
          <a:off x="381000" y="1524000"/>
          <a:ext cx="8534400" cy="488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432858767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3573929017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773251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Katolická c. a </a:t>
                      </a:r>
                      <a:r>
                        <a:rPr lang="cs-CZ" sz="1600" dirty="0" err="1"/>
                        <a:t>Pravosláví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Protestanté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511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Pojetí církve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Eklesiologické</a:t>
                      </a:r>
                      <a:r>
                        <a:rPr lang="cs-CZ" sz="1600" dirty="0"/>
                        <a:t> – církev je jenom jedna – ta pravá; je mystickým tělem Krista (je svatá)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Žádná lidská církev není totožná s tou pravou; každá se podílí na Kristově církvi částečně;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474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Pojetí kněží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Kněz – muž svátostně vydělen od laiků – vysvěcen;</a:t>
                      </a:r>
                    </a:p>
                    <a:p>
                      <a:r>
                        <a:rPr lang="cs-CZ" sz="1600" dirty="0"/>
                        <a:t>Celibát - katolíci; pravoslaví – vysvěcený kněz se již nemůže oženit;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Většinou kněze nesvětí, vybírá z laiků- z mužů i žen (často) – pověřuje je službou; ne celibát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228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Pojetí svátostí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7: křest, večeře páně-přijímání, zpověď, biřmování, manželství, kněžství,  pomazání nemocných; pevná liturgie mše – již účastí se dostává milosti;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Křest  a večeře páně; zjednodušení bohoslužeb; svátosti nejsou automaticky fungující magický rituál – jenom znamení; důležitější – živá víra;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24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Církevní budovy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Kristus živě přítomen ve svátosti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Shromažďovací sál; hlavně kalvinismus odmítnutí církevního umění – jednoduché stavby, nenápadné, neokázalé; </a:t>
                      </a:r>
                      <a:r>
                        <a:rPr lang="cs-CZ" sz="1600" dirty="0" err="1"/>
                        <a:t>lutheránství</a:t>
                      </a:r>
                      <a:r>
                        <a:rPr lang="cs-CZ" sz="1600" dirty="0"/>
                        <a:t> a anglikánští částečně – navazují na tradici 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498729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2C2DDFB-B199-AEE5-7706-489CDFC5BB8E}"/>
              </a:ext>
            </a:extLst>
          </p:cNvPr>
          <p:cNvSpPr txBox="1"/>
          <p:nvPr/>
        </p:nvSpPr>
        <p:spPr>
          <a:xfrm>
            <a:off x="533400" y="6488668"/>
            <a:ext cx="6248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Šiler, V. Protestantské církve v České republice. 1997, s. 16-17.</a:t>
            </a:r>
          </a:p>
        </p:txBody>
      </p:sp>
    </p:spTree>
    <p:extLst>
      <p:ext uri="{BB962C8B-B14F-4D97-AF65-F5344CB8AC3E}">
        <p14:creationId xmlns:p14="http://schemas.microsoft.com/office/powerpoint/2010/main" val="28756771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29029-2AD9-1EDD-3F8C-EC98591E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rysy protestantismu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61FA1A-1961-4B35-9360-011CB29A1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Zdůraznění Písma – jediná autorita; ne učitelský úřad a tradice: „</a:t>
            </a:r>
            <a:r>
              <a:rPr lang="cs-CZ" dirty="0" err="1"/>
              <a:t>sala</a:t>
            </a:r>
            <a:r>
              <a:rPr lang="cs-CZ" dirty="0"/>
              <a:t> </a:t>
            </a:r>
            <a:r>
              <a:rPr lang="cs-CZ" dirty="0" err="1"/>
              <a:t>scriptura</a:t>
            </a:r>
            <a:r>
              <a:rPr lang="cs-CZ" dirty="0"/>
              <a:t>“ – </a:t>
            </a:r>
            <a:r>
              <a:rPr lang="cs-CZ" b="1" dirty="0"/>
              <a:t>jenom písmo </a:t>
            </a:r>
            <a:r>
              <a:rPr lang="cs-CZ" dirty="0"/>
              <a:t>→ </a:t>
            </a:r>
          </a:p>
          <a:p>
            <a:pPr lvl="1"/>
            <a:r>
              <a:rPr lang="cs-CZ" dirty="0"/>
              <a:t>vědecké a kritické bádání – boží řeč není v textu ale v kontextu – jde o živou interpretaci; </a:t>
            </a:r>
          </a:p>
          <a:p>
            <a:pPr lvl="1"/>
            <a:r>
              <a:rPr lang="cs-CZ" dirty="0"/>
              <a:t>jiné církve – text doslovně božím – konflikty s moderní dobou, racionalitou a vědou (fundamentalisté)</a:t>
            </a:r>
          </a:p>
          <a:p>
            <a:pPr lvl="1"/>
            <a:endParaRPr lang="cs-CZ" sz="2400" dirty="0"/>
          </a:p>
          <a:p>
            <a:pPr lvl="1"/>
            <a:endParaRPr lang="cs-CZ" dirty="0"/>
          </a:p>
          <a:p>
            <a:pPr lvl="1"/>
            <a:endParaRPr lang="cs-CZ" sz="2400" dirty="0"/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sz="2400" dirty="0"/>
              <a:t>Šiler, V. Protestantské církve v České republice. 1997, s. 17.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3915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5F6FA-1162-67F0-0887-5EF8A8897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rysy protestantismu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B1A55B-0B53-5C25-35C7-0C850AAE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 teologii důraz na boží milost – jediná dává spásu</a:t>
            </a:r>
          </a:p>
          <a:p>
            <a:r>
              <a:rPr lang="cs-CZ" dirty="0"/>
              <a:t>Věřící nemůže získat sám pomocí skutků</a:t>
            </a:r>
          </a:p>
          <a:p>
            <a:r>
              <a:rPr lang="cs-CZ" dirty="0"/>
              <a:t>Může jenom přijmout nezaslouženou milost</a:t>
            </a:r>
          </a:p>
          <a:p>
            <a:r>
              <a:rPr lang="cs-CZ" dirty="0"/>
              <a:t>Zásada „</a:t>
            </a:r>
            <a:r>
              <a:rPr lang="cs-CZ" dirty="0" err="1"/>
              <a:t>sola</a:t>
            </a:r>
            <a:r>
              <a:rPr lang="cs-CZ" dirty="0"/>
              <a:t> fide“ (pouze vírou), „</a:t>
            </a:r>
            <a:r>
              <a:rPr lang="cs-CZ" dirty="0" err="1"/>
              <a:t>sola</a:t>
            </a:r>
            <a:r>
              <a:rPr lang="cs-CZ" dirty="0"/>
              <a:t> </a:t>
            </a:r>
            <a:r>
              <a:rPr lang="cs-CZ" dirty="0" err="1"/>
              <a:t>gratia</a:t>
            </a:r>
            <a:r>
              <a:rPr lang="cs-CZ" dirty="0"/>
              <a:t>“ (pouze milostí) –už v Novém zákoně</a:t>
            </a:r>
          </a:p>
          <a:p>
            <a:r>
              <a:rPr lang="cs-CZ" dirty="0"/>
              <a:t>Výskyt i u katolíků, u protestantů ale principiální záležitost</a:t>
            </a:r>
          </a:p>
          <a:p>
            <a:endParaRPr lang="cs-CZ" dirty="0"/>
          </a:p>
          <a:p>
            <a:r>
              <a:rPr lang="cs-CZ" sz="1400" dirty="0"/>
              <a:t>Šiler, V. Protestantské církve v České republice. 1997, s. 18.</a:t>
            </a:r>
          </a:p>
        </p:txBody>
      </p:sp>
    </p:spTree>
    <p:extLst>
      <p:ext uri="{BB962C8B-B14F-4D97-AF65-F5344CB8AC3E}">
        <p14:creationId xmlns:p14="http://schemas.microsoft.com/office/powerpoint/2010/main" val="33945036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0E995-614F-50DC-777B-6E02FF50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221186-050D-3815-11DE-5FF4AE09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Zdůrazňování lidské individuality, svědomí, svobody</a:t>
            </a:r>
          </a:p>
          <a:p>
            <a:r>
              <a:rPr lang="cs-CZ" dirty="0"/>
              <a:t>Víra je osobní záležitostí,  existenciálním rozhodnutím (u KC, PC více záleží na kolektivu, příslušnosti)</a:t>
            </a:r>
          </a:p>
          <a:p>
            <a:r>
              <a:rPr lang="cs-CZ" dirty="0"/>
              <a:t>Protestanté – autonomie; KC, PC – heteronomie; </a:t>
            </a:r>
          </a:p>
          <a:p>
            <a:r>
              <a:rPr lang="cs-CZ" dirty="0"/>
              <a:t>Protestanté – demokratické přístupy, tradiční – autoritativní; </a:t>
            </a:r>
          </a:p>
          <a:p>
            <a:r>
              <a:rPr lang="cs-CZ" dirty="0"/>
              <a:t>Protestanté – demytologizace přírody, dějin, politiky – světská záležitost (sekularizace)</a:t>
            </a:r>
          </a:p>
          <a:p>
            <a:r>
              <a:rPr lang="cs-CZ" dirty="0"/>
              <a:t>Náboženství  v liberálním protest. pojetí – soukromá záležitost</a:t>
            </a:r>
          </a:p>
          <a:p>
            <a:r>
              <a:rPr lang="cs-CZ" dirty="0"/>
              <a:t>Víra – z veřejného projevu záležitost citu</a:t>
            </a:r>
          </a:p>
          <a:p>
            <a:r>
              <a:rPr lang="cs-CZ" dirty="0"/>
              <a:t>Kalvinismus – nové pojetí práce, povolání, podnikání, úspěchu, racionality</a:t>
            </a:r>
          </a:p>
          <a:p>
            <a:r>
              <a:rPr lang="cs-CZ" sz="2100" dirty="0"/>
              <a:t>Šiler, V. Protestantské církve v České republice. 1997</a:t>
            </a:r>
            <a:r>
              <a:rPr lang="cs-CZ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97684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3AC817D-E43E-4CF7-8090-C12B47E6C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7" t="26296" r="25833" b="7719"/>
          <a:stretch/>
        </p:blipFill>
        <p:spPr>
          <a:xfrm>
            <a:off x="294817" y="0"/>
            <a:ext cx="8450580" cy="697016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55828B3-D113-4269-B228-6EB1513C64A5}"/>
              </a:ext>
            </a:extLst>
          </p:cNvPr>
          <p:cNvSpPr txBox="1"/>
          <p:nvPr/>
        </p:nvSpPr>
        <p:spPr>
          <a:xfrm>
            <a:off x="0" y="494955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v USA, zformoval C. T. Russell, konec 19. st.  </a:t>
            </a:r>
          </a:p>
        </p:txBody>
      </p:sp>
    </p:spTree>
    <p:extLst>
      <p:ext uri="{BB962C8B-B14F-4D97-AF65-F5344CB8AC3E}">
        <p14:creationId xmlns:p14="http://schemas.microsoft.com/office/powerpoint/2010/main" val="4952421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07E65-35B1-4D5E-8CB2-7A3EB8AF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Použitá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78627F-5BB4-4410-ADBD-8EB1FA1A8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/>
              <a:t>Demjančuková</a:t>
            </a:r>
            <a:r>
              <a:rPr lang="cs-CZ" dirty="0"/>
              <a:t>, D.: Teorie a dějiny náboženství, Dobrá voda, 2003</a:t>
            </a:r>
          </a:p>
          <a:p>
            <a:r>
              <a:rPr lang="cs-CZ" b="0" i="0" dirty="0">
                <a:solidFill>
                  <a:srgbClr val="0A0A0A"/>
                </a:solidFill>
                <a:effectLst/>
              </a:rPr>
              <a:t>ELIADE, </a:t>
            </a:r>
            <a:r>
              <a:rPr lang="cs-CZ" b="0" i="0" dirty="0" err="1">
                <a:solidFill>
                  <a:srgbClr val="0A0A0A"/>
                </a:solidFill>
                <a:effectLst/>
              </a:rPr>
              <a:t>Mircea</a:t>
            </a:r>
            <a:r>
              <a:rPr lang="cs-CZ" b="0" i="0" dirty="0">
                <a:solidFill>
                  <a:srgbClr val="0A0A0A"/>
                </a:solidFill>
                <a:effectLst/>
              </a:rPr>
              <a:t>. </a:t>
            </a:r>
            <a:r>
              <a:rPr lang="cs-CZ" b="0" i="1" dirty="0">
                <a:solidFill>
                  <a:srgbClr val="0A0A0A"/>
                </a:solidFill>
                <a:effectLst/>
              </a:rPr>
              <a:t>Dějiny náboženského myšlení.</a:t>
            </a:r>
            <a:r>
              <a:rPr lang="cs-CZ" b="0" i="0" dirty="0">
                <a:solidFill>
                  <a:srgbClr val="0A0A0A"/>
                </a:solidFill>
                <a:effectLst/>
              </a:rPr>
              <a:t> </a:t>
            </a:r>
            <a:r>
              <a:rPr lang="cs-CZ" b="0" i="0" dirty="0" err="1">
                <a:solidFill>
                  <a:srgbClr val="0A0A0A"/>
                </a:solidFill>
                <a:effectLst/>
              </a:rPr>
              <a:t>Translated</a:t>
            </a:r>
            <a:r>
              <a:rPr lang="cs-CZ" b="0" i="0" dirty="0">
                <a:solidFill>
                  <a:srgbClr val="0A0A0A"/>
                </a:solidFill>
                <a:effectLst/>
              </a:rPr>
              <a:t> by Kateřina Dejmalová. 1. vyd. Praha: </a:t>
            </a:r>
            <a:r>
              <a:rPr lang="cs-CZ" b="0" i="0" dirty="0" err="1">
                <a:solidFill>
                  <a:srgbClr val="0A0A0A"/>
                </a:solidFill>
                <a:effectLst/>
              </a:rPr>
              <a:t>Oikoymenh</a:t>
            </a:r>
            <a:r>
              <a:rPr lang="cs-CZ" b="0" i="0" dirty="0">
                <a:solidFill>
                  <a:srgbClr val="0A0A0A"/>
                </a:solidFill>
                <a:effectLst/>
              </a:rPr>
              <a:t>, 1996.</a:t>
            </a:r>
          </a:p>
          <a:p>
            <a:r>
              <a:rPr lang="cs-CZ" dirty="0">
                <a:solidFill>
                  <a:srgbClr val="0A0A0A"/>
                </a:solidFill>
              </a:rPr>
              <a:t>Dušek, Jan: Judaismus, křesťanství, islám. Dům RVP: </a:t>
            </a:r>
            <a:r>
              <a:rPr lang="cs-CZ" dirty="0">
                <a:solidFill>
                  <a:srgbClr val="0A0A0A"/>
                </a:solidFill>
                <a:hlinkClick r:id="rId2"/>
              </a:rPr>
              <a:t>https://dum.rvp.cz/materialy/judaismus-krestanstvi-islam.html</a:t>
            </a:r>
            <a:r>
              <a:rPr lang="cs-CZ" dirty="0">
                <a:solidFill>
                  <a:srgbClr val="0A0A0A"/>
                </a:solidFill>
              </a:rPr>
              <a:t> </a:t>
            </a:r>
          </a:p>
          <a:p>
            <a:r>
              <a:rPr lang="cs-CZ" dirty="0"/>
              <a:t>K</a:t>
            </a:r>
            <a:r>
              <a:rPr lang="el-GR" dirty="0"/>
              <a:t>ὓ</a:t>
            </a:r>
            <a:r>
              <a:rPr lang="cs-CZ" dirty="0" err="1"/>
              <a:t>ng</a:t>
            </a:r>
            <a:r>
              <a:rPr lang="cs-CZ" dirty="0"/>
              <a:t>, H. Žena v dějinách křesťanství. Praha, Vyšehrad, 2017.</a:t>
            </a:r>
          </a:p>
          <a:p>
            <a:r>
              <a:rPr lang="cs-CZ" dirty="0"/>
              <a:t>Šiler, V. Protestantské církve v České republice. 1997,</a:t>
            </a:r>
            <a:endParaRPr lang="cs-CZ" dirty="0">
              <a:solidFill>
                <a:srgbClr val="0A0A0A"/>
              </a:solidFill>
            </a:endParaRPr>
          </a:p>
          <a:p>
            <a:r>
              <a:rPr lang="cs-CZ" dirty="0">
                <a:solidFill>
                  <a:srgbClr val="0A0A0A"/>
                </a:solidFill>
              </a:rPr>
              <a:t>Weby náboženských společností</a:t>
            </a:r>
          </a:p>
          <a:p>
            <a:pPr marL="0" indent="0">
              <a:buNone/>
            </a:pPr>
            <a:r>
              <a:rPr lang="cs-CZ" dirty="0">
                <a:solidFill>
                  <a:srgbClr val="0A0A0A"/>
                </a:solidFill>
                <a:latin typeface="Open Sans"/>
              </a:rPr>
              <a:t> </a:t>
            </a:r>
            <a:endParaRPr lang="cs-CZ" b="0" i="0" dirty="0">
              <a:solidFill>
                <a:srgbClr val="0A0A0A"/>
              </a:solidFill>
              <a:effectLst/>
              <a:latin typeface="Open Sans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09553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3100" b="1" i="1"/>
              <a:t>Citace</a:t>
            </a:r>
            <a:r>
              <a:rPr lang="en-US" sz="3100" b="1" i="1" spc="-15"/>
              <a:t> </a:t>
            </a:r>
            <a:r>
              <a:rPr lang="en-US" sz="3100" b="1" i="1"/>
              <a:t>obrazového</a:t>
            </a:r>
            <a:r>
              <a:rPr lang="en-US" sz="3100" b="1" i="1" spc="-55"/>
              <a:t> </a:t>
            </a:r>
            <a:r>
              <a:rPr lang="en-US" sz="3100" b="1" i="1"/>
              <a:t>materiálu</a:t>
            </a:r>
            <a:endParaRPr lang="en-US" sz="3100"/>
          </a:p>
        </p:txBody>
      </p:sp>
      <p:sp>
        <p:nvSpPr>
          <p:cNvPr id="3" name="object 3"/>
          <p:cNvSpPr txBox="1"/>
          <p:nvPr/>
        </p:nvSpPr>
        <p:spPr>
          <a:xfrm>
            <a:off x="482601" y="1782981"/>
            <a:ext cx="3006288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700" indent="-228600" defTabSz="9144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700"/>
              <a:t>[cit.</a:t>
            </a:r>
            <a:r>
              <a:rPr lang="en-US" sz="700" spc="-5"/>
              <a:t> 2010-11-15].</a:t>
            </a:r>
            <a:r>
              <a:rPr lang="en-US" sz="700"/>
              <a:t> </a:t>
            </a:r>
            <a:r>
              <a:rPr lang="en-US" sz="700" spc="-5"/>
              <a:t>Dostupný </a:t>
            </a:r>
            <a:r>
              <a:rPr lang="en-US" sz="700"/>
              <a:t>pod </a:t>
            </a:r>
            <a:r>
              <a:rPr lang="en-US" sz="700" spc="-5"/>
              <a:t>licencí</a:t>
            </a:r>
            <a:r>
              <a:rPr lang="en-US" sz="700" spc="35"/>
              <a:t> </a:t>
            </a:r>
            <a:r>
              <a:rPr lang="en-US" sz="700"/>
              <a:t>Public</a:t>
            </a:r>
            <a:r>
              <a:rPr lang="en-US" sz="700" spc="-5"/>
              <a:t> </a:t>
            </a:r>
            <a:r>
              <a:rPr lang="en-US" sz="700"/>
              <a:t>domain</a:t>
            </a:r>
            <a:r>
              <a:rPr lang="en-US" sz="700" spc="10"/>
              <a:t> </a:t>
            </a:r>
            <a:r>
              <a:rPr lang="en-US" sz="700"/>
              <a:t>z</a:t>
            </a:r>
            <a:r>
              <a:rPr lang="en-US" sz="700" spc="5"/>
              <a:t> </a:t>
            </a:r>
            <a:r>
              <a:rPr lang="en-US" sz="700"/>
              <a:t>WWW:</a:t>
            </a:r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/>
              <a:t>&lt;</a:t>
            </a:r>
            <a:r>
              <a:rPr lang="en-US" sz="700" u="sng">
                <a:uFill>
                  <a:solidFill>
                    <a:srgbClr val="CCFFFF"/>
                  </a:solidFill>
                </a:uFill>
              </a:rPr>
              <a:t>http://en.wikipedia.org/wiki/File:Trevisani_baptism_christ.JPG</a:t>
            </a:r>
            <a:r>
              <a:rPr lang="en-US" sz="700"/>
              <a:t>&gt;.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/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/>
              <a:t>[cit.</a:t>
            </a:r>
            <a:r>
              <a:rPr lang="en-US" sz="700" spc="-5"/>
              <a:t> 2010-11-15].</a:t>
            </a:r>
            <a:r>
              <a:rPr lang="en-US" sz="700"/>
              <a:t> </a:t>
            </a:r>
            <a:r>
              <a:rPr lang="en-US" sz="700" spc="-5"/>
              <a:t>Dostupný </a:t>
            </a:r>
            <a:r>
              <a:rPr lang="en-US" sz="700"/>
              <a:t>pod </a:t>
            </a:r>
            <a:r>
              <a:rPr lang="en-US" sz="700" spc="-5"/>
              <a:t>licencí</a:t>
            </a:r>
            <a:r>
              <a:rPr lang="en-US" sz="700" spc="35"/>
              <a:t> </a:t>
            </a:r>
            <a:r>
              <a:rPr lang="en-US" sz="700"/>
              <a:t>Public</a:t>
            </a:r>
            <a:r>
              <a:rPr lang="en-US" sz="700" spc="-5"/>
              <a:t> </a:t>
            </a:r>
            <a:r>
              <a:rPr lang="en-US" sz="700"/>
              <a:t>domain</a:t>
            </a:r>
            <a:r>
              <a:rPr lang="en-US" sz="700" spc="10"/>
              <a:t> </a:t>
            </a:r>
            <a:r>
              <a:rPr lang="en-US" sz="700"/>
              <a:t>z</a:t>
            </a:r>
            <a:r>
              <a:rPr lang="en-US" sz="700" spc="5"/>
              <a:t> </a:t>
            </a:r>
            <a:r>
              <a:rPr lang="en-US" sz="700"/>
              <a:t>WWW:</a:t>
            </a:r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 spc="-5"/>
              <a:t>&lt;</a:t>
            </a:r>
            <a:r>
              <a:rPr lang="en-US" sz="700" u="sng" spc="-5">
                <a:uFill>
                  <a:solidFill>
                    <a:srgbClr val="CCFFFF"/>
                  </a:solidFill>
                </a:uFill>
              </a:rPr>
              <a:t>http://en.wikipedia.org/wiki/File:Bloch-SermonOnTheMount.jpg</a:t>
            </a:r>
            <a:r>
              <a:rPr lang="en-US" sz="700" spc="-5"/>
              <a:t>&gt;.</a:t>
            </a:r>
            <a:endParaRPr lang="en-US" sz="700"/>
          </a:p>
          <a:p>
            <a:pPr indent="-228600" defTabSz="914400">
              <a:lnSpc>
                <a:spcPct val="9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US" sz="700"/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/>
              <a:t>[cit.</a:t>
            </a:r>
            <a:r>
              <a:rPr lang="en-US" sz="700" spc="-5"/>
              <a:t> 2010-11-15].</a:t>
            </a:r>
            <a:r>
              <a:rPr lang="en-US" sz="700"/>
              <a:t> </a:t>
            </a:r>
            <a:r>
              <a:rPr lang="en-US" sz="700" spc="-5"/>
              <a:t>Dostupný </a:t>
            </a:r>
            <a:r>
              <a:rPr lang="en-US" sz="700"/>
              <a:t>pod </a:t>
            </a:r>
            <a:r>
              <a:rPr lang="en-US" sz="700" spc="-5"/>
              <a:t>licencí</a:t>
            </a:r>
            <a:r>
              <a:rPr lang="en-US" sz="700" spc="35"/>
              <a:t> </a:t>
            </a:r>
            <a:r>
              <a:rPr lang="en-US" sz="700"/>
              <a:t>Public</a:t>
            </a:r>
            <a:r>
              <a:rPr lang="en-US" sz="700" spc="-5"/>
              <a:t> </a:t>
            </a:r>
            <a:r>
              <a:rPr lang="en-US" sz="700"/>
              <a:t>domain</a:t>
            </a:r>
            <a:r>
              <a:rPr lang="en-US" sz="700" spc="10"/>
              <a:t> </a:t>
            </a:r>
            <a:r>
              <a:rPr lang="en-US" sz="700" spc="-5"/>
              <a:t>License</a:t>
            </a:r>
            <a:r>
              <a:rPr lang="en-US" sz="700" spc="40"/>
              <a:t> </a:t>
            </a:r>
            <a:r>
              <a:rPr lang="en-US" sz="700"/>
              <a:t>z</a:t>
            </a:r>
            <a:r>
              <a:rPr lang="en-US" sz="700" spc="5"/>
              <a:t> </a:t>
            </a:r>
            <a:r>
              <a:rPr lang="en-US" sz="700"/>
              <a:t>WWW:</a:t>
            </a:r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 spc="-5"/>
              <a:t>&lt;</a:t>
            </a:r>
            <a:r>
              <a:rPr lang="en-US" sz="700" u="sng" spc="-5">
                <a:uFill>
                  <a:solidFill>
                    <a:srgbClr val="CCFFFF"/>
                  </a:solidFill>
                </a:uFill>
              </a:rPr>
              <a:t>http://en.wikipedia.org/wiki/File:Cristo_crucificado.jpg</a:t>
            </a:r>
            <a:r>
              <a:rPr lang="en-US" sz="700" spc="-5"/>
              <a:t>&gt;.</a:t>
            </a:r>
            <a:endParaRPr lang="en-US" sz="700"/>
          </a:p>
          <a:p>
            <a:pPr indent="-228600" defTabSz="914400">
              <a:lnSpc>
                <a:spcPct val="9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US" sz="700"/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/>
              <a:t>[cit. </a:t>
            </a:r>
            <a:r>
              <a:rPr lang="en-US" sz="700" spc="-5"/>
              <a:t>2010-11-15].</a:t>
            </a:r>
            <a:r>
              <a:rPr lang="en-US" sz="700"/>
              <a:t> </a:t>
            </a:r>
            <a:r>
              <a:rPr lang="en-US" sz="700" spc="-5"/>
              <a:t>Dostupný</a:t>
            </a:r>
            <a:r>
              <a:rPr lang="en-US" sz="700"/>
              <a:t> pod </a:t>
            </a:r>
            <a:r>
              <a:rPr lang="en-US" sz="700" spc="-5"/>
              <a:t>licencí</a:t>
            </a:r>
            <a:r>
              <a:rPr lang="en-US" sz="700" spc="40"/>
              <a:t> </a:t>
            </a:r>
            <a:r>
              <a:rPr lang="en-US" sz="700" spc="-5"/>
              <a:t>Creative</a:t>
            </a:r>
            <a:r>
              <a:rPr lang="en-US" sz="700" spc="15"/>
              <a:t> </a:t>
            </a:r>
            <a:r>
              <a:rPr lang="en-US" sz="700"/>
              <a:t>Commons z</a:t>
            </a:r>
            <a:r>
              <a:rPr lang="en-US" sz="700" spc="10"/>
              <a:t> </a:t>
            </a:r>
            <a:r>
              <a:rPr lang="en-US" sz="700"/>
              <a:t>WWW:</a:t>
            </a:r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 spc="-5"/>
              <a:t>&lt;</a:t>
            </a:r>
            <a:r>
              <a:rPr lang="en-US" sz="700" u="sng" spc="-5">
                <a:uFill>
                  <a:solidFill>
                    <a:srgbClr val="CCFFFF"/>
                  </a:solidFill>
                </a:uFill>
              </a:rPr>
              <a:t>http://cs.wikipedia.org/wiki/Soubor:Michelangelo_Petersdom_Pieta.JPG</a:t>
            </a:r>
            <a:r>
              <a:rPr lang="en-US" sz="700" spc="-5"/>
              <a:t>&gt;.</a:t>
            </a:r>
            <a:endParaRPr lang="en-US" sz="70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/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 spc="-5"/>
              <a:t>[cit.</a:t>
            </a:r>
            <a:r>
              <a:rPr lang="en-US" sz="700"/>
              <a:t> </a:t>
            </a:r>
            <a:r>
              <a:rPr lang="en-US" sz="700" spc="-5"/>
              <a:t>2010-11-15].</a:t>
            </a:r>
            <a:r>
              <a:rPr lang="en-US" sz="700" spc="5"/>
              <a:t> </a:t>
            </a:r>
            <a:r>
              <a:rPr lang="en-US" sz="700"/>
              <a:t>Dostupný</a:t>
            </a:r>
            <a:r>
              <a:rPr lang="en-US" sz="700" spc="-5"/>
              <a:t> </a:t>
            </a:r>
            <a:r>
              <a:rPr lang="en-US" sz="700"/>
              <a:t>pod </a:t>
            </a:r>
            <a:r>
              <a:rPr lang="en-US" sz="700" spc="-5"/>
              <a:t>licencí</a:t>
            </a:r>
            <a:r>
              <a:rPr lang="en-US" sz="700" spc="40"/>
              <a:t> </a:t>
            </a:r>
            <a:r>
              <a:rPr lang="en-US" sz="700" spc="-5"/>
              <a:t>Public</a:t>
            </a:r>
            <a:r>
              <a:rPr lang="en-US" sz="700" spc="-10"/>
              <a:t> </a:t>
            </a:r>
            <a:r>
              <a:rPr lang="en-US" sz="700" spc="-5"/>
              <a:t>domain</a:t>
            </a:r>
            <a:r>
              <a:rPr lang="en-US" sz="700" spc="15"/>
              <a:t> </a:t>
            </a:r>
            <a:r>
              <a:rPr lang="en-US" sz="700"/>
              <a:t>z</a:t>
            </a:r>
            <a:r>
              <a:rPr lang="en-US" sz="700" spc="10"/>
              <a:t> </a:t>
            </a:r>
            <a:r>
              <a:rPr lang="en-US" sz="700"/>
              <a:t>WWW:</a:t>
            </a:r>
          </a:p>
          <a:p>
            <a:pPr marL="12700" indent="-228600" defTabSz="914400">
              <a:lnSpc>
                <a:spcPct val="9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700" spc="-5"/>
              <a:t>&lt;</a:t>
            </a:r>
            <a:r>
              <a:rPr lang="en-US" sz="700" u="sng" spc="-5">
                <a:uFill>
                  <a:solidFill>
                    <a:srgbClr val="CCFFFF"/>
                  </a:solidFill>
                </a:uFill>
              </a:rPr>
              <a:t>http://en.wikipedia.org/wiki/File:Grunewald_-_christ.jpg</a:t>
            </a:r>
            <a:r>
              <a:rPr lang="en-US" sz="700" spc="-5"/>
              <a:t>&gt;.</a:t>
            </a:r>
            <a:endParaRPr lang="en-US" sz="70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/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/>
              <a:t>[cit.</a:t>
            </a:r>
            <a:r>
              <a:rPr lang="en-US" sz="700" spc="-5"/>
              <a:t> 2010-11-15].</a:t>
            </a:r>
            <a:r>
              <a:rPr lang="en-US" sz="700"/>
              <a:t> </a:t>
            </a:r>
            <a:r>
              <a:rPr lang="en-US" sz="700" spc="-5"/>
              <a:t>Dostupný </a:t>
            </a:r>
            <a:r>
              <a:rPr lang="en-US" sz="700"/>
              <a:t>pod </a:t>
            </a:r>
            <a:r>
              <a:rPr lang="en-US" sz="700" spc="-5"/>
              <a:t>licencí</a:t>
            </a:r>
            <a:r>
              <a:rPr lang="en-US" sz="700" spc="35"/>
              <a:t> </a:t>
            </a:r>
            <a:r>
              <a:rPr lang="en-US" sz="700"/>
              <a:t>Public</a:t>
            </a:r>
            <a:r>
              <a:rPr lang="en-US" sz="700" spc="-5"/>
              <a:t> </a:t>
            </a:r>
            <a:r>
              <a:rPr lang="en-US" sz="700"/>
              <a:t>domain</a:t>
            </a:r>
            <a:r>
              <a:rPr lang="en-US" sz="700" spc="10"/>
              <a:t> </a:t>
            </a:r>
            <a:r>
              <a:rPr lang="en-US" sz="700"/>
              <a:t>z</a:t>
            </a:r>
            <a:r>
              <a:rPr lang="en-US" sz="700" spc="5"/>
              <a:t> </a:t>
            </a:r>
            <a:r>
              <a:rPr lang="en-US" sz="700"/>
              <a:t>WWW:</a:t>
            </a:r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 spc="-5"/>
              <a:t>&lt;</a:t>
            </a:r>
            <a:r>
              <a:rPr lang="en-US" sz="700" u="sng" spc="-5">
                <a:uFill>
                  <a:solidFill>
                    <a:srgbClr val="CCFFFF"/>
                  </a:solidFill>
                </a:uFill>
              </a:rPr>
              <a:t>http://en.wikipedia.org/wiki/File:Christus_Ravenna_Mosaic.jpg</a:t>
            </a:r>
            <a:r>
              <a:rPr lang="en-US" sz="700" spc="-5"/>
              <a:t>&gt;.</a:t>
            </a:r>
            <a:endParaRPr lang="en-US" sz="700"/>
          </a:p>
          <a:p>
            <a:pPr indent="-228600" defTabSz="914400">
              <a:lnSpc>
                <a:spcPct val="9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US" sz="700"/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/>
              <a:t>[cit. </a:t>
            </a:r>
            <a:r>
              <a:rPr lang="en-US" sz="700" spc="-5"/>
              <a:t>2010-11-15].</a:t>
            </a:r>
            <a:r>
              <a:rPr lang="en-US" sz="700"/>
              <a:t> </a:t>
            </a:r>
            <a:r>
              <a:rPr lang="en-US" sz="700" spc="-5"/>
              <a:t>Dostupný</a:t>
            </a:r>
            <a:r>
              <a:rPr lang="en-US" sz="700"/>
              <a:t> pod </a:t>
            </a:r>
            <a:r>
              <a:rPr lang="en-US" sz="700" spc="-5"/>
              <a:t>licencí</a:t>
            </a:r>
            <a:r>
              <a:rPr lang="en-US" sz="700" spc="40"/>
              <a:t> </a:t>
            </a:r>
            <a:r>
              <a:rPr lang="en-US" sz="700" spc="-5"/>
              <a:t>Creative</a:t>
            </a:r>
            <a:r>
              <a:rPr lang="en-US" sz="700" spc="15"/>
              <a:t> </a:t>
            </a:r>
            <a:r>
              <a:rPr lang="en-US" sz="700"/>
              <a:t>Commons z</a:t>
            </a:r>
            <a:r>
              <a:rPr lang="en-US" sz="700" spc="10"/>
              <a:t> </a:t>
            </a:r>
            <a:r>
              <a:rPr lang="en-US" sz="700"/>
              <a:t>WWW:</a:t>
            </a:r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 spc="-5"/>
              <a:t>&lt;</a:t>
            </a:r>
            <a:r>
              <a:rPr lang="en-US" sz="700" u="sng" spc="-5">
                <a:uFill>
                  <a:solidFill>
                    <a:srgbClr val="CCFFFF"/>
                  </a:solidFill>
                </a:uFill>
              </a:rPr>
              <a:t>http://en.wikipedia.org/wiki/File:StJohnsAshfield_StainedGlass_GoodShepherd_Face.jpg</a:t>
            </a:r>
            <a:r>
              <a:rPr lang="en-US" sz="700" spc="-5"/>
              <a:t>&gt;.</a:t>
            </a:r>
            <a:endParaRPr lang="en-US" sz="700"/>
          </a:p>
          <a:p>
            <a:pPr indent="-228600" defTabSz="914400">
              <a:lnSpc>
                <a:spcPct val="9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US" sz="700"/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/>
              <a:t>[cit.</a:t>
            </a:r>
            <a:r>
              <a:rPr lang="en-US" sz="700" spc="-5"/>
              <a:t> 2010-11-15].</a:t>
            </a:r>
            <a:r>
              <a:rPr lang="en-US" sz="700"/>
              <a:t> </a:t>
            </a:r>
            <a:r>
              <a:rPr lang="en-US" sz="700" spc="-5"/>
              <a:t>Dostupný </a:t>
            </a:r>
            <a:r>
              <a:rPr lang="en-US" sz="700"/>
              <a:t>pod </a:t>
            </a:r>
            <a:r>
              <a:rPr lang="en-US" sz="700" spc="-5"/>
              <a:t>licencí</a:t>
            </a:r>
            <a:r>
              <a:rPr lang="en-US" sz="700" spc="35"/>
              <a:t> </a:t>
            </a:r>
            <a:r>
              <a:rPr lang="en-US" sz="700"/>
              <a:t>Public</a:t>
            </a:r>
            <a:r>
              <a:rPr lang="en-US" sz="700" spc="-5"/>
              <a:t> </a:t>
            </a:r>
            <a:r>
              <a:rPr lang="en-US" sz="700"/>
              <a:t>domain</a:t>
            </a:r>
            <a:r>
              <a:rPr lang="en-US" sz="700" spc="10"/>
              <a:t> </a:t>
            </a:r>
            <a:r>
              <a:rPr lang="en-US" sz="700"/>
              <a:t>z</a:t>
            </a:r>
            <a:r>
              <a:rPr lang="en-US" sz="700" spc="5"/>
              <a:t> </a:t>
            </a:r>
            <a:r>
              <a:rPr lang="en-US" sz="700"/>
              <a:t>WWW:</a:t>
            </a:r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 spc="-5"/>
              <a:t>&lt;</a:t>
            </a:r>
            <a:r>
              <a:rPr lang="en-US" sz="700" u="sng" spc="-5">
                <a:uFill>
                  <a:solidFill>
                    <a:srgbClr val="CCFFFF"/>
                  </a:solidFill>
                </a:uFill>
              </a:rPr>
              <a:t>http://cs.wikipedia.org/wiki/Soubor:Rome_Sistine_Chapel_01.jpg</a:t>
            </a:r>
            <a:r>
              <a:rPr lang="en-US" sz="700" spc="-5"/>
              <a:t>&gt;.</a:t>
            </a:r>
            <a:endParaRPr lang="en-US" sz="70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/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/>
              <a:t>[cit.</a:t>
            </a:r>
            <a:r>
              <a:rPr lang="en-US" sz="700" spc="-5"/>
              <a:t> 2010-11-15].</a:t>
            </a:r>
            <a:r>
              <a:rPr lang="en-US" sz="700"/>
              <a:t> </a:t>
            </a:r>
            <a:r>
              <a:rPr lang="en-US" sz="700" spc="-5"/>
              <a:t>Dostupný </a:t>
            </a:r>
            <a:r>
              <a:rPr lang="en-US" sz="700"/>
              <a:t>pod </a:t>
            </a:r>
            <a:r>
              <a:rPr lang="en-US" sz="700" spc="-5"/>
              <a:t>licencí</a:t>
            </a:r>
            <a:r>
              <a:rPr lang="en-US" sz="700" spc="35"/>
              <a:t> </a:t>
            </a:r>
            <a:r>
              <a:rPr lang="en-US" sz="700"/>
              <a:t>Public</a:t>
            </a:r>
            <a:r>
              <a:rPr lang="en-US" sz="700" spc="-5"/>
              <a:t> </a:t>
            </a:r>
            <a:r>
              <a:rPr lang="en-US" sz="700"/>
              <a:t>domain</a:t>
            </a:r>
            <a:r>
              <a:rPr lang="en-US" sz="700" spc="10"/>
              <a:t> </a:t>
            </a:r>
            <a:r>
              <a:rPr lang="en-US" sz="700"/>
              <a:t>z</a:t>
            </a:r>
            <a:r>
              <a:rPr lang="en-US" sz="700" spc="5"/>
              <a:t> </a:t>
            </a:r>
            <a:r>
              <a:rPr lang="en-US" sz="700"/>
              <a:t>WWW:</a:t>
            </a:r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/>
              <a:t>&lt;</a:t>
            </a:r>
            <a:r>
              <a:rPr lang="en-US" sz="700" spc="60"/>
              <a:t> </a:t>
            </a:r>
            <a:r>
              <a:rPr lang="en-US" sz="700" u="sng" spc="-5">
                <a:uFill>
                  <a:solidFill>
                    <a:srgbClr val="CCFFFF"/>
                  </a:solidFill>
                </a:uFill>
              </a:rPr>
              <a:t>http://en.wikipedia.org/wiki/File:Liturgy_St_James_1.jpg</a:t>
            </a:r>
            <a:r>
              <a:rPr lang="en-US" sz="700" spc="-5"/>
              <a:t>&gt;.</a:t>
            </a:r>
            <a:endParaRPr lang="en-US" sz="700"/>
          </a:p>
          <a:p>
            <a:pPr indent="-228600" defTabSz="914400">
              <a:lnSpc>
                <a:spcPct val="9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US" sz="700"/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/>
              <a:t>[cit.</a:t>
            </a:r>
            <a:r>
              <a:rPr lang="en-US" sz="700" spc="-5"/>
              <a:t> 2010-11-15].</a:t>
            </a:r>
            <a:r>
              <a:rPr lang="en-US" sz="700"/>
              <a:t> </a:t>
            </a:r>
            <a:r>
              <a:rPr lang="en-US" sz="700" spc="-5"/>
              <a:t>Dostupný </a:t>
            </a:r>
            <a:r>
              <a:rPr lang="en-US" sz="700"/>
              <a:t>pod </a:t>
            </a:r>
            <a:r>
              <a:rPr lang="en-US" sz="700" spc="-5"/>
              <a:t>licencí</a:t>
            </a:r>
            <a:r>
              <a:rPr lang="en-US" sz="700" spc="35"/>
              <a:t> </a:t>
            </a:r>
            <a:r>
              <a:rPr lang="en-US" sz="700"/>
              <a:t>Public</a:t>
            </a:r>
            <a:r>
              <a:rPr lang="en-US" sz="700" spc="-5"/>
              <a:t> </a:t>
            </a:r>
            <a:r>
              <a:rPr lang="en-US" sz="700"/>
              <a:t>domain</a:t>
            </a:r>
            <a:r>
              <a:rPr lang="en-US" sz="700" spc="10"/>
              <a:t> </a:t>
            </a:r>
            <a:r>
              <a:rPr lang="en-US" sz="700"/>
              <a:t>z</a:t>
            </a:r>
            <a:r>
              <a:rPr lang="en-US" sz="700" spc="5"/>
              <a:t> </a:t>
            </a:r>
            <a:r>
              <a:rPr lang="en-US" sz="700"/>
              <a:t>WWW:</a:t>
            </a:r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 spc="-5"/>
              <a:t>&lt;</a:t>
            </a:r>
            <a:r>
              <a:rPr lang="en-US" sz="700" u="sng" spc="-5">
                <a:uFill>
                  <a:solidFill>
                    <a:srgbClr val="CCFFFF"/>
                  </a:solidFill>
                </a:uFill>
              </a:rPr>
              <a:t>http://en.wikipedia.org/wiki/File:Ecce_Agnus_Dei.jpg</a:t>
            </a:r>
            <a:r>
              <a:rPr lang="en-US" sz="700" spc="-5"/>
              <a:t>&gt;.</a:t>
            </a:r>
            <a:endParaRPr lang="en-US" sz="700"/>
          </a:p>
          <a:p>
            <a:pPr indent="-228600" defTabSz="914400">
              <a:lnSpc>
                <a:spcPct val="9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US" sz="700"/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/>
              <a:t>[cit. </a:t>
            </a:r>
            <a:r>
              <a:rPr lang="en-US" sz="700" spc="-5"/>
              <a:t>2010-11-15].</a:t>
            </a:r>
            <a:r>
              <a:rPr lang="en-US" sz="700"/>
              <a:t> </a:t>
            </a:r>
            <a:r>
              <a:rPr lang="en-US" sz="700" spc="-5"/>
              <a:t>Dostupný</a:t>
            </a:r>
            <a:r>
              <a:rPr lang="en-US" sz="700"/>
              <a:t> pod </a:t>
            </a:r>
            <a:r>
              <a:rPr lang="en-US" sz="700" spc="-5"/>
              <a:t>licencí</a:t>
            </a:r>
            <a:r>
              <a:rPr lang="en-US" sz="700" spc="40"/>
              <a:t> </a:t>
            </a:r>
            <a:r>
              <a:rPr lang="en-US" sz="700" spc="-5"/>
              <a:t>Creative</a:t>
            </a:r>
            <a:r>
              <a:rPr lang="en-US" sz="700" spc="15"/>
              <a:t> </a:t>
            </a:r>
            <a:r>
              <a:rPr lang="en-US" sz="700"/>
              <a:t>Commons z</a:t>
            </a:r>
            <a:r>
              <a:rPr lang="en-US" sz="700" spc="10"/>
              <a:t> </a:t>
            </a:r>
            <a:r>
              <a:rPr lang="en-US" sz="700"/>
              <a:t>WWW:</a:t>
            </a:r>
          </a:p>
          <a:p>
            <a:pPr marL="127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00" spc="-5"/>
              <a:t>&lt;</a:t>
            </a:r>
            <a:r>
              <a:rPr lang="en-US" sz="700" u="sng" spc="-5">
                <a:uFill>
                  <a:solidFill>
                    <a:srgbClr val="CCFFFF"/>
                  </a:solidFill>
                </a:uFill>
              </a:rPr>
              <a:t>http://en.wikipedia.org/wiki/File:Masjid-al-haram.jpg</a:t>
            </a:r>
            <a:r>
              <a:rPr lang="en-US" sz="700" spc="-5"/>
              <a:t>&gt;.</a:t>
            </a:r>
            <a:endParaRPr lang="en-US" sz="7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1490" y="4745034"/>
            <a:ext cx="4689909" cy="7152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C08F2AB-E9DC-478C-AE59-AFA02286E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r="15810" b="1"/>
          <a:stretch/>
        </p:blipFill>
        <p:spPr bwMode="auto">
          <a:xfrm>
            <a:off x="147637" y="173518"/>
            <a:ext cx="8848725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B44096B-73B9-4B48-A656-3615450AAB83}"/>
              </a:ext>
            </a:extLst>
          </p:cNvPr>
          <p:cNvSpPr txBox="1"/>
          <p:nvPr/>
        </p:nvSpPr>
        <p:spPr>
          <a:xfrm>
            <a:off x="6629400" y="6315150"/>
            <a:ext cx="221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Jan Mana, Brno, 2020</a:t>
            </a:r>
          </a:p>
        </p:txBody>
      </p:sp>
    </p:spTree>
    <p:extLst>
      <p:ext uri="{BB962C8B-B14F-4D97-AF65-F5344CB8AC3E}">
        <p14:creationId xmlns:p14="http://schemas.microsoft.com/office/powerpoint/2010/main" val="1857069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339" y="0"/>
            <a:ext cx="412242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byl nesen do nebe - nedělní">
            <a:extLst>
              <a:ext uri="{FF2B5EF4-FFF2-40B4-BE49-F238E27FC236}">
                <a16:creationId xmlns:a16="http://schemas.microsoft.com/office/drawing/2014/main" id="{B2D71DDE-A49B-41DF-B676-4E1C138C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01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lavnost Seslání Ducha Svatého - Církev.cz">
            <a:extLst>
              <a:ext uri="{FF2B5EF4-FFF2-40B4-BE49-F238E27FC236}">
                <a16:creationId xmlns:a16="http://schemas.microsoft.com/office/drawing/2014/main" id="{3FDBEBDB-3439-40A6-A7A5-458DC6FC6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 bwMode="auto">
          <a:xfrm>
            <a:off x="1217736" y="914400"/>
            <a:ext cx="792626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587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1304" y="0"/>
            <a:ext cx="552754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olar deity - Wikipedia">
            <a:extLst>
              <a:ext uri="{FF2B5EF4-FFF2-40B4-BE49-F238E27FC236}">
                <a16:creationId xmlns:a16="http://schemas.microsoft.com/office/drawing/2014/main" id="{97E3B8A2-02A0-401C-8AA2-C43B4135A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1" y="914400"/>
            <a:ext cx="20955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68D49853-D3A5-478C-85C5-166AD11CB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006" y="1066800"/>
            <a:ext cx="222292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4E37B49-0365-434E-9E4F-C61189FDA644}"/>
              </a:ext>
            </a:extLst>
          </p:cNvPr>
          <p:cNvSpPr txBox="1"/>
          <p:nvPr/>
        </p:nvSpPr>
        <p:spPr>
          <a:xfrm>
            <a:off x="6400800" y="5943600"/>
            <a:ext cx="2705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Hindu </a:t>
            </a:r>
            <a:r>
              <a:rPr lang="cs-CZ" dirty="0" err="1"/>
              <a:t>God</a:t>
            </a:r>
            <a:r>
              <a:rPr lang="cs-CZ" dirty="0"/>
              <a:t>, Britannica.com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4A81E12-4521-4E8E-9AC9-1A9AECE2297C}"/>
              </a:ext>
            </a:extLst>
          </p:cNvPr>
          <p:cNvSpPr txBox="1"/>
          <p:nvPr/>
        </p:nvSpPr>
        <p:spPr>
          <a:xfrm>
            <a:off x="856" y="6400800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https://en.calameo.com/books/0059815611dac5a936652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CD2FE65-BC50-4CE2-9AB1-E1986D5F9AC0}"/>
              </a:ext>
            </a:extLst>
          </p:cNvPr>
          <p:cNvSpPr txBox="1"/>
          <p:nvPr/>
        </p:nvSpPr>
        <p:spPr>
          <a:xfrm>
            <a:off x="304800" y="5796606"/>
            <a:ext cx="177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Ra</a:t>
            </a:r>
            <a:r>
              <a:rPr lang="cs-CZ" dirty="0"/>
              <a:t>, egyptský bůh</a:t>
            </a:r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2D62DACF-2696-4449-9040-0135BCB3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91" y="1091629"/>
            <a:ext cx="24765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F51C9B6-FBB9-4E94-B5C8-BA746E7E9784}"/>
              </a:ext>
            </a:extLst>
          </p:cNvPr>
          <p:cNvSpPr txBox="1"/>
          <p:nvPr/>
        </p:nvSpPr>
        <p:spPr>
          <a:xfrm>
            <a:off x="4081144" y="5729371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Buddha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3E7C85D-8375-4882-9F36-2047FCCC8529}"/>
              </a:ext>
            </a:extLst>
          </p:cNvPr>
          <p:cNvSpPr txBox="1"/>
          <p:nvPr/>
        </p:nvSpPr>
        <p:spPr>
          <a:xfrm>
            <a:off x="1428143" y="291525"/>
            <a:ext cx="6877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Nimbus, halo, gloriola, svatozář, sun </a:t>
            </a:r>
            <a:r>
              <a:rPr lang="cs-CZ" sz="3200" dirty="0" err="1"/>
              <a:t>disc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155024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238" y="1295400"/>
            <a:ext cx="9060180" cy="4703445"/>
            <a:chOff x="83819" y="385572"/>
            <a:chExt cx="9060180" cy="4703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40" y="385572"/>
              <a:ext cx="8718804" cy="6797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" y="580644"/>
              <a:ext cx="230123" cy="2316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588264"/>
              <a:ext cx="190500" cy="192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840" y="751331"/>
              <a:ext cx="2583180" cy="6797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" y="1385316"/>
              <a:ext cx="230123" cy="2316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1392936"/>
              <a:ext cx="190500" cy="192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040" y="1190244"/>
              <a:ext cx="8823960" cy="679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840" y="1556004"/>
              <a:ext cx="4299204" cy="67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3840" y="1994916"/>
              <a:ext cx="6309360" cy="6797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" y="2189988"/>
              <a:ext cx="230123" cy="2316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2197607"/>
              <a:ext cx="190500" cy="192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840" y="2433827"/>
              <a:ext cx="4826508" cy="6797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" y="2628900"/>
              <a:ext cx="230123" cy="2316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2636520"/>
              <a:ext cx="190500" cy="1920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64964" y="2433827"/>
              <a:ext cx="541020" cy="6797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00599" y="2433827"/>
              <a:ext cx="1456944" cy="67970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52160" y="2433827"/>
              <a:ext cx="541020" cy="6797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87796" y="2433827"/>
              <a:ext cx="2057400" cy="6797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3840" y="2799588"/>
              <a:ext cx="7813548" cy="6797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3840" y="3238500"/>
              <a:ext cx="8900160" cy="6797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" y="3433572"/>
              <a:ext cx="230123" cy="23164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3441192"/>
              <a:ext cx="190500" cy="19202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3840" y="3604260"/>
              <a:ext cx="7799832" cy="6797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840" y="3970019"/>
              <a:ext cx="2625852" cy="6797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840" y="4408931"/>
              <a:ext cx="3845052" cy="6797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" y="4604004"/>
              <a:ext cx="230123" cy="23164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4611624"/>
              <a:ext cx="190500" cy="1920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56660" y="4408931"/>
              <a:ext cx="4741164" cy="679704"/>
            </a:xfrm>
            <a:prstGeom prst="rect">
              <a:avLst/>
            </a:prstGeom>
          </p:spPr>
        </p:pic>
      </p:grp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021BEFC-94B8-0E7D-7DA1-C41D7A776796}"/>
              </a:ext>
            </a:extLst>
          </p:cNvPr>
          <p:cNvSpPr txBox="1"/>
          <p:nvPr/>
        </p:nvSpPr>
        <p:spPr>
          <a:xfrm>
            <a:off x="661271" y="5998463"/>
            <a:ext cx="7194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dirty="0">
                <a:solidFill>
                  <a:srgbClr val="0A0A0A"/>
                </a:solidFill>
                <a:latin typeface="Open Sans"/>
                <a:hlinkClick r:id="rId20"/>
              </a:rPr>
              <a:t>https://dum.rvp.cz/materialy/judaismus-krestanstvi-islam.html</a:t>
            </a:r>
            <a:r>
              <a:rPr lang="cs-CZ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939D98-BC47-4C31-B847-9A7E4343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C80472-CE30-4D3E-B65F-AD09876CE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540" y="1371600"/>
            <a:ext cx="7886700" cy="4351338"/>
          </a:xfrm>
        </p:spPr>
        <p:txBody>
          <a:bodyPr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800" b="1" spc="-5" dirty="0">
                <a:latin typeface="Times New Roman"/>
                <a:cs typeface="Times New Roman"/>
              </a:rPr>
              <a:t>BIBLE</a:t>
            </a:r>
            <a:r>
              <a:rPr lang="cs-CZ" sz="1800" b="1" spc="-10" dirty="0">
                <a:latin typeface="Times New Roman"/>
                <a:cs typeface="Times New Roman"/>
              </a:rPr>
              <a:t> </a:t>
            </a:r>
            <a:r>
              <a:rPr lang="cs-CZ" sz="1800" b="1" spc="-5" dirty="0">
                <a:latin typeface="Times New Roman"/>
                <a:cs typeface="Times New Roman"/>
              </a:rPr>
              <a:t>-</a:t>
            </a:r>
            <a:r>
              <a:rPr lang="cs-CZ" sz="1800" b="1" spc="-10" dirty="0">
                <a:latin typeface="Times New Roman"/>
                <a:cs typeface="Times New Roman"/>
              </a:rPr>
              <a:t> STARÝ</a:t>
            </a:r>
            <a:r>
              <a:rPr lang="cs-CZ" sz="1800" b="1" spc="5" dirty="0">
                <a:latin typeface="Times New Roman"/>
                <a:cs typeface="Times New Roman"/>
              </a:rPr>
              <a:t> </a:t>
            </a:r>
            <a:r>
              <a:rPr lang="cs-CZ" sz="1800" b="1" spc="-10" dirty="0">
                <a:latin typeface="Times New Roman"/>
                <a:cs typeface="Times New Roman"/>
              </a:rPr>
              <a:t>ZÁKON</a:t>
            </a:r>
            <a:r>
              <a:rPr lang="cs-CZ" sz="1800" b="1" spc="20" dirty="0">
                <a:latin typeface="Times New Roman"/>
                <a:cs typeface="Times New Roman"/>
              </a:rPr>
              <a:t> </a:t>
            </a:r>
            <a:r>
              <a:rPr lang="cs-CZ" sz="1800" b="1" spc="-5" dirty="0">
                <a:latin typeface="Times New Roman"/>
                <a:cs typeface="Times New Roman"/>
              </a:rPr>
              <a:t>(židovská</a:t>
            </a:r>
            <a:r>
              <a:rPr lang="cs-CZ" sz="1800" b="1" spc="15" dirty="0">
                <a:latin typeface="Times New Roman"/>
                <a:cs typeface="Times New Roman"/>
              </a:rPr>
              <a:t> </a:t>
            </a:r>
            <a:r>
              <a:rPr lang="cs-CZ" sz="1800" b="1" spc="-5" dirty="0">
                <a:latin typeface="Times New Roman"/>
                <a:cs typeface="Times New Roman"/>
              </a:rPr>
              <a:t>bible)</a:t>
            </a:r>
            <a:endParaRPr lang="cs-CZ" sz="1800" dirty="0">
              <a:latin typeface="Times New Roman"/>
              <a:cs typeface="Times New Roman"/>
            </a:endParaRPr>
          </a:p>
          <a:p>
            <a:pPr marL="812800">
              <a:lnSpc>
                <a:spcPct val="100000"/>
              </a:lnSpc>
            </a:pPr>
            <a:r>
              <a:rPr lang="cs-CZ" sz="1800" b="1" dirty="0">
                <a:latin typeface="Times New Roman"/>
                <a:cs typeface="Times New Roman"/>
              </a:rPr>
              <a:t>-</a:t>
            </a:r>
            <a:r>
              <a:rPr lang="cs-CZ" sz="1800" b="1" spc="-40" dirty="0">
                <a:latin typeface="Times New Roman"/>
                <a:cs typeface="Times New Roman"/>
              </a:rPr>
              <a:t> </a:t>
            </a:r>
            <a:r>
              <a:rPr lang="cs-CZ" sz="1800" b="1" spc="-5" dirty="0">
                <a:latin typeface="Times New Roman"/>
                <a:cs typeface="Times New Roman"/>
              </a:rPr>
              <a:t>NOVÝ</a:t>
            </a:r>
            <a:r>
              <a:rPr lang="cs-CZ" sz="1800" b="1" spc="-20" dirty="0">
                <a:latin typeface="Times New Roman"/>
                <a:cs typeface="Times New Roman"/>
              </a:rPr>
              <a:t> </a:t>
            </a:r>
            <a:r>
              <a:rPr lang="cs-CZ" sz="1800" b="1" spc="-10" dirty="0">
                <a:latin typeface="Times New Roman"/>
                <a:cs typeface="Times New Roman"/>
              </a:rPr>
              <a:t>ZÁKON:</a:t>
            </a:r>
            <a:endParaRPr lang="cs-CZ" sz="1800" dirty="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lang="cs-CZ" sz="1800" b="1" dirty="0">
                <a:latin typeface="Times New Roman"/>
                <a:cs typeface="Times New Roman"/>
              </a:rPr>
              <a:t>4</a:t>
            </a:r>
            <a:r>
              <a:rPr lang="cs-CZ" sz="1800" b="1" spc="425" dirty="0">
                <a:latin typeface="Times New Roman"/>
                <a:cs typeface="Times New Roman"/>
              </a:rPr>
              <a:t> </a:t>
            </a:r>
            <a:r>
              <a:rPr lang="cs-CZ" sz="1800" b="1" dirty="0">
                <a:latin typeface="Times New Roman"/>
                <a:cs typeface="Times New Roman"/>
              </a:rPr>
              <a:t>evangelia</a:t>
            </a:r>
            <a:r>
              <a:rPr lang="cs-CZ" sz="1800" b="1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(=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doslova</a:t>
            </a:r>
            <a:r>
              <a:rPr lang="cs-CZ" sz="1800" spc="-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radostná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spc="-5" dirty="0">
                <a:latin typeface="Times New Roman"/>
                <a:cs typeface="Times New Roman"/>
              </a:rPr>
              <a:t>zvěst)</a:t>
            </a:r>
            <a:endParaRPr lang="cs-CZ" sz="1800" dirty="0">
              <a:latin typeface="Times New Roman"/>
              <a:cs typeface="Times New Roman"/>
            </a:endParaRPr>
          </a:p>
          <a:p>
            <a:pPr marL="525780">
              <a:lnSpc>
                <a:spcPct val="100000"/>
              </a:lnSpc>
            </a:pPr>
            <a:r>
              <a:rPr lang="cs-CZ" sz="1800" b="1" dirty="0">
                <a:latin typeface="Times New Roman"/>
                <a:cs typeface="Times New Roman"/>
              </a:rPr>
              <a:t>-</a:t>
            </a:r>
            <a:r>
              <a:rPr lang="cs-CZ" sz="1800" b="1" spc="-10" dirty="0">
                <a:latin typeface="Times New Roman"/>
                <a:cs typeface="Times New Roman"/>
              </a:rPr>
              <a:t> </a:t>
            </a:r>
            <a:r>
              <a:rPr lang="cs-CZ" sz="1800" b="1" dirty="0">
                <a:latin typeface="Times New Roman"/>
                <a:cs typeface="Times New Roman"/>
              </a:rPr>
              <a:t>Marek,</a:t>
            </a:r>
            <a:r>
              <a:rPr lang="cs-CZ" sz="1800" b="1" spc="-30" dirty="0">
                <a:latin typeface="Times New Roman"/>
                <a:cs typeface="Times New Roman"/>
              </a:rPr>
              <a:t> </a:t>
            </a:r>
            <a:r>
              <a:rPr lang="cs-CZ" sz="1800" b="1" spc="-5" dirty="0">
                <a:latin typeface="Times New Roman"/>
                <a:cs typeface="Times New Roman"/>
              </a:rPr>
              <a:t>Matouš, Lukáš,</a:t>
            </a:r>
            <a:r>
              <a:rPr lang="cs-CZ" sz="1800" b="1" spc="-10" dirty="0">
                <a:latin typeface="Times New Roman"/>
                <a:cs typeface="Times New Roman"/>
              </a:rPr>
              <a:t> </a:t>
            </a:r>
            <a:r>
              <a:rPr lang="cs-CZ" sz="1800" b="1" dirty="0">
                <a:latin typeface="Times New Roman"/>
                <a:cs typeface="Times New Roman"/>
              </a:rPr>
              <a:t>Jan</a:t>
            </a:r>
            <a:endParaRPr lang="cs-CZ" sz="1800" dirty="0">
              <a:latin typeface="Times New Roman"/>
              <a:cs typeface="Times New Roman"/>
            </a:endParaRPr>
          </a:p>
          <a:p>
            <a:pPr marL="525780">
              <a:lnSpc>
                <a:spcPct val="100000"/>
              </a:lnSpc>
            </a:pPr>
            <a:r>
              <a:rPr lang="cs-CZ" sz="1800" dirty="0">
                <a:latin typeface="Times New Roman"/>
                <a:cs typeface="Times New Roman"/>
              </a:rPr>
              <a:t>-</a:t>
            </a:r>
            <a:r>
              <a:rPr lang="cs-CZ" sz="1800" spc="44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zprávy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o</a:t>
            </a:r>
            <a:r>
              <a:rPr lang="cs-CZ" sz="1800" spc="-5" dirty="0">
                <a:latin typeface="Times New Roman"/>
                <a:cs typeface="Times New Roman"/>
              </a:rPr>
              <a:t> Ježíšově </a:t>
            </a:r>
            <a:r>
              <a:rPr lang="cs-CZ" sz="1800" dirty="0">
                <a:latin typeface="Times New Roman"/>
                <a:cs typeface="Times New Roman"/>
              </a:rPr>
              <a:t>životě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a </a:t>
            </a:r>
            <a:r>
              <a:rPr lang="cs-CZ" sz="1800" spc="-5" dirty="0">
                <a:latin typeface="Times New Roman"/>
                <a:cs typeface="Times New Roman"/>
              </a:rPr>
              <a:t>působení</a:t>
            </a:r>
            <a:endParaRPr lang="cs-CZ" sz="1800" dirty="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lang="cs-CZ" sz="1800" b="1" spc="-10" dirty="0">
                <a:latin typeface="Times New Roman"/>
                <a:cs typeface="Times New Roman"/>
              </a:rPr>
              <a:t>Skutky</a:t>
            </a:r>
            <a:r>
              <a:rPr lang="cs-CZ" sz="1800" b="1" spc="5" dirty="0">
                <a:latin typeface="Times New Roman"/>
                <a:cs typeface="Times New Roman"/>
              </a:rPr>
              <a:t> </a:t>
            </a:r>
            <a:r>
              <a:rPr lang="cs-CZ" sz="1800" b="1" spc="-5" dirty="0">
                <a:latin typeface="Times New Roman"/>
                <a:cs typeface="Times New Roman"/>
              </a:rPr>
              <a:t>apoštolů</a:t>
            </a:r>
            <a:r>
              <a:rPr lang="cs-CZ" sz="1800" b="1" spc="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s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vylíčením</a:t>
            </a:r>
            <a:r>
              <a:rPr lang="cs-CZ" sz="1800" spc="-4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počátků</a:t>
            </a:r>
            <a:r>
              <a:rPr lang="cs-CZ" sz="1800" spc="-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křesťanské</a:t>
            </a:r>
            <a:r>
              <a:rPr lang="cs-CZ" sz="1800" spc="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církve</a:t>
            </a:r>
          </a:p>
          <a:p>
            <a:pPr marL="355600">
              <a:lnSpc>
                <a:spcPct val="100000"/>
              </a:lnSpc>
            </a:pPr>
            <a:r>
              <a:rPr lang="cs-CZ" sz="1800" b="1" dirty="0">
                <a:latin typeface="Times New Roman"/>
                <a:cs typeface="Times New Roman"/>
              </a:rPr>
              <a:t>Listy</a:t>
            </a:r>
            <a:r>
              <a:rPr lang="cs-CZ" sz="1800" b="1" spc="-25" dirty="0">
                <a:latin typeface="Times New Roman"/>
                <a:cs typeface="Times New Roman"/>
              </a:rPr>
              <a:t> </a:t>
            </a:r>
            <a:r>
              <a:rPr lang="cs-CZ" sz="1800" b="1" spc="-5" dirty="0">
                <a:latin typeface="Times New Roman"/>
                <a:cs typeface="Times New Roman"/>
              </a:rPr>
              <a:t>apoštola</a:t>
            </a:r>
            <a:r>
              <a:rPr lang="cs-CZ" sz="1800" b="1" spc="-10" dirty="0">
                <a:latin typeface="Times New Roman"/>
                <a:cs typeface="Times New Roman"/>
              </a:rPr>
              <a:t> </a:t>
            </a:r>
            <a:r>
              <a:rPr lang="cs-CZ" sz="1800" b="1" dirty="0">
                <a:latin typeface="Times New Roman"/>
                <a:cs typeface="Times New Roman"/>
              </a:rPr>
              <a:t>Pavla</a:t>
            </a:r>
            <a:r>
              <a:rPr lang="cs-CZ" sz="1800" b="1" spc="-20" dirty="0">
                <a:latin typeface="Times New Roman"/>
                <a:cs typeface="Times New Roman"/>
              </a:rPr>
              <a:t> </a:t>
            </a:r>
            <a:r>
              <a:rPr lang="cs-CZ" sz="1800" b="1" dirty="0">
                <a:latin typeface="Times New Roman"/>
                <a:cs typeface="Times New Roman"/>
              </a:rPr>
              <a:t>a</a:t>
            </a:r>
            <a:r>
              <a:rPr lang="cs-CZ" sz="1800" b="1" spc="-10" dirty="0">
                <a:latin typeface="Times New Roman"/>
                <a:cs typeface="Times New Roman"/>
              </a:rPr>
              <a:t> </a:t>
            </a:r>
            <a:r>
              <a:rPr lang="cs-CZ" sz="1800" b="1" spc="-5" dirty="0">
                <a:latin typeface="Times New Roman"/>
                <a:cs typeface="Times New Roman"/>
              </a:rPr>
              <a:t>dalších</a:t>
            </a:r>
            <a:endParaRPr lang="cs-CZ" sz="1800" dirty="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lang="cs-CZ" sz="1800" b="1" spc="-5" dirty="0">
                <a:latin typeface="Times New Roman"/>
                <a:cs typeface="Times New Roman"/>
              </a:rPr>
              <a:t>Apokalypsa</a:t>
            </a:r>
            <a:r>
              <a:rPr lang="cs-CZ" sz="1800" b="1" spc="-25" dirty="0">
                <a:latin typeface="Times New Roman"/>
                <a:cs typeface="Times New Roman"/>
              </a:rPr>
              <a:t> </a:t>
            </a:r>
            <a:r>
              <a:rPr lang="cs-CZ" sz="1800" b="1" dirty="0">
                <a:latin typeface="Times New Roman"/>
                <a:cs typeface="Times New Roman"/>
              </a:rPr>
              <a:t>=</a:t>
            </a:r>
            <a:r>
              <a:rPr lang="cs-CZ" sz="1800" b="1" spc="-10" dirty="0">
                <a:latin typeface="Times New Roman"/>
                <a:cs typeface="Times New Roman"/>
              </a:rPr>
              <a:t> </a:t>
            </a:r>
            <a:r>
              <a:rPr lang="cs-CZ" sz="1800" b="1" spc="-5" dirty="0">
                <a:latin typeface="Times New Roman"/>
                <a:cs typeface="Times New Roman"/>
              </a:rPr>
              <a:t>Zjevení</a:t>
            </a:r>
            <a:r>
              <a:rPr lang="cs-CZ" sz="1800" b="1" dirty="0">
                <a:latin typeface="Times New Roman"/>
                <a:cs typeface="Times New Roman"/>
              </a:rPr>
              <a:t> </a:t>
            </a:r>
            <a:r>
              <a:rPr lang="cs-CZ" sz="1800" b="1" spc="-5" dirty="0">
                <a:latin typeface="Times New Roman"/>
                <a:cs typeface="Times New Roman"/>
              </a:rPr>
              <a:t>Janovo</a:t>
            </a:r>
            <a:endParaRPr lang="cs-CZ" sz="1800" dirty="0">
              <a:latin typeface="Times New Roman"/>
              <a:cs typeface="Times New Roman"/>
            </a:endParaRPr>
          </a:p>
          <a:p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E590FB-A9F1-71B3-5748-552E4A87F405}"/>
              </a:ext>
            </a:extLst>
          </p:cNvPr>
          <p:cNvSpPr txBox="1"/>
          <p:nvPr/>
        </p:nvSpPr>
        <p:spPr>
          <a:xfrm>
            <a:off x="762000" y="5638800"/>
            <a:ext cx="685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dirty="0">
                <a:solidFill>
                  <a:srgbClr val="0A0A0A"/>
                </a:solidFill>
                <a:latin typeface="Open Sans"/>
                <a:hlinkClick r:id="rId2"/>
              </a:rPr>
              <a:t>https://dum.rvp.cz/materialy/judaismus-krestanstvi-islam.html</a:t>
            </a:r>
            <a:r>
              <a:rPr lang="cs-CZ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9772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460" y="722376"/>
            <a:ext cx="7147559" cy="10119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85113" y="833373"/>
            <a:ext cx="65709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6D6B"/>
                </a:solidFill>
                <a:latin typeface="Comic Sans MS"/>
                <a:cs typeface="Comic Sans MS"/>
              </a:rPr>
              <a:t>CO</a:t>
            </a:r>
            <a:r>
              <a:rPr sz="3600" spc="-15" dirty="0">
                <a:solidFill>
                  <a:srgbClr val="006D6B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006D6B"/>
                </a:solidFill>
                <a:latin typeface="Comic Sans MS"/>
                <a:cs typeface="Comic Sans MS"/>
              </a:rPr>
              <a:t>JE</a:t>
            </a:r>
            <a:r>
              <a:rPr sz="3600" spc="-15" dirty="0">
                <a:solidFill>
                  <a:srgbClr val="006D6B"/>
                </a:solidFill>
                <a:latin typeface="Comic Sans MS"/>
                <a:cs typeface="Comic Sans MS"/>
              </a:rPr>
              <a:t> </a:t>
            </a:r>
            <a:r>
              <a:rPr sz="3600" dirty="0">
                <a:solidFill>
                  <a:srgbClr val="006D6B"/>
                </a:solidFill>
                <a:latin typeface="Comic Sans MS"/>
                <a:cs typeface="Comic Sans MS"/>
              </a:rPr>
              <a:t>PRO</a:t>
            </a:r>
            <a:r>
              <a:rPr sz="3600" spc="-5" dirty="0">
                <a:solidFill>
                  <a:srgbClr val="006D6B"/>
                </a:solidFill>
                <a:latin typeface="Comic Sans MS"/>
                <a:cs typeface="Comic Sans MS"/>
              </a:rPr>
              <a:t> </a:t>
            </a:r>
            <a:r>
              <a:rPr sz="3600" spc="-10" dirty="0">
                <a:solidFill>
                  <a:srgbClr val="006D6B"/>
                </a:solidFill>
                <a:latin typeface="Comic Sans MS"/>
                <a:cs typeface="Comic Sans MS"/>
              </a:rPr>
              <a:t>KŘESŤANA</a:t>
            </a:r>
            <a:r>
              <a:rPr sz="3600" spc="10" dirty="0">
                <a:solidFill>
                  <a:srgbClr val="006D6B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006D6B"/>
                </a:solidFill>
                <a:latin typeface="Comic Sans MS"/>
                <a:cs typeface="Comic Sans MS"/>
              </a:rPr>
              <a:t>BIBLE</a:t>
            </a:r>
            <a:endParaRPr sz="36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4276" y="1891283"/>
            <a:ext cx="8275320" cy="4578350"/>
            <a:chOff x="684276" y="1891283"/>
            <a:chExt cx="8275320" cy="45783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276" y="1988819"/>
              <a:ext cx="2529840" cy="24353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276" y="4581144"/>
              <a:ext cx="2519172" cy="18882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6176" y="1891283"/>
              <a:ext cx="4338828" cy="6797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6155" y="2089403"/>
              <a:ext cx="230124" cy="2316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03141" y="2097023"/>
              <a:ext cx="190500" cy="192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56176" y="2220467"/>
              <a:ext cx="3968496" cy="67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56176" y="2622803"/>
              <a:ext cx="4503420" cy="6797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6155" y="2820923"/>
              <a:ext cx="230124" cy="2316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03141" y="2828544"/>
              <a:ext cx="190500" cy="192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56176" y="2951987"/>
              <a:ext cx="3608831" cy="6797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56176" y="3281172"/>
              <a:ext cx="3101339" cy="6797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56176" y="3683507"/>
              <a:ext cx="4357116" cy="6797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6155" y="3881627"/>
              <a:ext cx="230124" cy="2316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03141" y="3889248"/>
              <a:ext cx="190500" cy="192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56176" y="4012691"/>
              <a:ext cx="4486656" cy="6797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56176" y="4341876"/>
              <a:ext cx="1115568" cy="6797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56176" y="4744211"/>
              <a:ext cx="2519172" cy="6797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6155" y="4942332"/>
              <a:ext cx="230124" cy="2316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03141" y="4949951"/>
              <a:ext cx="190500" cy="1920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69964" y="4744211"/>
              <a:ext cx="507492" cy="67970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58940" y="4744211"/>
              <a:ext cx="2013203" cy="6797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56176" y="5146548"/>
              <a:ext cx="2639568" cy="6797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6155" y="5344668"/>
              <a:ext cx="230124" cy="2316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03141" y="5352287"/>
              <a:ext cx="190500" cy="1920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90360" y="5146548"/>
              <a:ext cx="507492" cy="6797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80860" y="5146548"/>
              <a:ext cx="1996440" cy="67970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4633976" y="1970659"/>
            <a:ext cx="4043045" cy="364744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173990">
              <a:lnSpc>
                <a:spcPts val="2590"/>
              </a:lnSpc>
              <a:spcBef>
                <a:spcPts val="425"/>
              </a:spcBef>
            </a:pP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Název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bible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vznikl z </a:t>
            </a:r>
            <a:r>
              <a:rPr sz="2400" spc="-235" dirty="0">
                <a:solidFill>
                  <a:srgbClr val="FFFFFF"/>
                </a:solidFill>
                <a:latin typeface="Arial MT"/>
                <a:cs typeface="Arial MT"/>
              </a:rPr>
              <a:t>řeckého </a:t>
            </a:r>
            <a:r>
              <a:rPr sz="2400" spc="-6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výrazu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biblia</a:t>
            </a:r>
            <a:r>
              <a:rPr sz="24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neboli</a:t>
            </a:r>
            <a:r>
              <a:rPr sz="2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knihy.</a:t>
            </a:r>
            <a:endParaRPr sz="2400">
              <a:latin typeface="Arial MT"/>
              <a:cs typeface="Arial MT"/>
            </a:endParaRPr>
          </a:p>
          <a:p>
            <a:pPr marL="12700" marR="10160">
              <a:lnSpc>
                <a:spcPts val="2590"/>
              </a:lnSpc>
              <a:spcBef>
                <a:spcPts val="580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Je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soubor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knih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který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390" dirty="0">
                <a:solidFill>
                  <a:srgbClr val="FFFFFF"/>
                </a:solidFill>
                <a:latin typeface="Arial MT"/>
                <a:cs typeface="Arial MT"/>
              </a:rPr>
              <a:t>křesťané </a:t>
            </a:r>
            <a:r>
              <a:rPr sz="2400" spc="-6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Arial MT"/>
                <a:cs typeface="Arial MT"/>
              </a:rPr>
              <a:t>považují</a:t>
            </a:r>
            <a:r>
              <a:rPr sz="240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za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posvátné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inspirované</a:t>
            </a:r>
            <a:r>
              <a:rPr sz="24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Bohem.</a:t>
            </a:r>
            <a:endParaRPr sz="2400">
              <a:latin typeface="Arial MT"/>
              <a:cs typeface="Arial MT"/>
            </a:endParaRPr>
          </a:p>
          <a:p>
            <a:pPr marL="12700" marR="25400">
              <a:lnSpc>
                <a:spcPct val="90100"/>
              </a:lnSpc>
              <a:spcBef>
                <a:spcPts val="545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Je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mnohdy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označována</a:t>
            </a:r>
            <a:r>
              <a:rPr sz="24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jako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 Písmo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svaté,</a:t>
            </a:r>
            <a:r>
              <a:rPr sz="2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kniha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knih,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305" dirty="0">
                <a:solidFill>
                  <a:srgbClr val="FFFFFF"/>
                </a:solidFill>
                <a:latin typeface="Arial MT"/>
                <a:cs typeface="Arial MT"/>
              </a:rPr>
              <a:t>Boží </a:t>
            </a:r>
            <a:r>
              <a:rPr sz="2400" spc="-6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slovo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ct val="110000"/>
              </a:lnSpc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První </a:t>
            </a:r>
            <a:r>
              <a:rPr sz="2400" spc="-455" dirty="0">
                <a:solidFill>
                  <a:srgbClr val="FFFFFF"/>
                </a:solidFill>
                <a:latin typeface="Arial MT"/>
                <a:cs typeface="Arial MT"/>
              </a:rPr>
              <a:t>čá</a:t>
            </a:r>
            <a:r>
              <a:rPr sz="2400" spc="-30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t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2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6D6B"/>
                </a:solidFill>
                <a:latin typeface="Arial MT"/>
                <a:cs typeface="Arial MT"/>
              </a:rPr>
              <a:t>Starý zákon 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Dru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á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300" dirty="0">
                <a:solidFill>
                  <a:srgbClr val="FFFFFF"/>
                </a:solidFill>
                <a:latin typeface="Arial MT"/>
                <a:cs typeface="Arial MT"/>
              </a:rPr>
              <a:t>část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e-</a:t>
            </a:r>
            <a:r>
              <a:rPr sz="24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6D6B"/>
                </a:solidFill>
                <a:latin typeface="Arial MT"/>
                <a:cs typeface="Arial MT"/>
              </a:rPr>
              <a:t>N</a:t>
            </a:r>
            <a:r>
              <a:rPr sz="2400" spc="-10" dirty="0">
                <a:solidFill>
                  <a:srgbClr val="006D6B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006D6B"/>
                </a:solidFill>
                <a:latin typeface="Arial MT"/>
                <a:cs typeface="Arial MT"/>
              </a:rPr>
              <a:t>vý zák</a:t>
            </a:r>
            <a:r>
              <a:rPr sz="2400" spc="-10" dirty="0">
                <a:solidFill>
                  <a:srgbClr val="006D6B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006D6B"/>
                </a:solidFill>
                <a:latin typeface="Arial MT"/>
                <a:cs typeface="Arial MT"/>
              </a:rPr>
              <a:t>n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32" name="object 3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4715" y="691895"/>
            <a:ext cx="8496300" cy="5832348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46F4E9B9-ECCA-AAF3-5B94-AACF465CDD28}"/>
              </a:ext>
            </a:extLst>
          </p:cNvPr>
          <p:cNvSpPr txBox="1"/>
          <p:nvPr/>
        </p:nvSpPr>
        <p:spPr>
          <a:xfrm>
            <a:off x="753617" y="6441471"/>
            <a:ext cx="70119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sz="1000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sz="1000" dirty="0">
                <a:solidFill>
                  <a:srgbClr val="0A0A0A"/>
                </a:solidFill>
                <a:latin typeface="Open Sans"/>
                <a:hlinkClick r:id="rId21"/>
              </a:rPr>
              <a:t>https://dum.rvp.cz/materialy/judaismus-krestanstvi-islam.html</a:t>
            </a:r>
            <a:r>
              <a:rPr lang="cs-CZ" sz="1000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520E5-24FF-462E-8984-F3F04B43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Křesťanství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6A4826-39BF-4BD9-A051-EC09E76A2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2700" marR="446405">
              <a:lnSpc>
                <a:spcPts val="2590"/>
              </a:lnSpc>
              <a:spcBef>
                <a:spcPts val="425"/>
              </a:spcBef>
            </a:pPr>
            <a:r>
              <a:rPr lang="cs-CZ" sz="2800" b="1" spc="-5" dirty="0">
                <a:latin typeface="Times New Roman"/>
                <a:cs typeface="Times New Roman"/>
              </a:rPr>
              <a:t>soustředěno</a:t>
            </a:r>
            <a:r>
              <a:rPr lang="cs-CZ" sz="2800" b="1" spc="-10" dirty="0">
                <a:latin typeface="Times New Roman"/>
                <a:cs typeface="Times New Roman"/>
              </a:rPr>
              <a:t> </a:t>
            </a:r>
            <a:r>
              <a:rPr lang="cs-CZ" sz="2800" b="1" dirty="0">
                <a:latin typeface="Times New Roman"/>
                <a:cs typeface="Times New Roman"/>
              </a:rPr>
              <a:t>kolem</a:t>
            </a:r>
            <a:r>
              <a:rPr lang="cs-CZ" sz="2800" b="1" spc="-20" dirty="0">
                <a:latin typeface="Times New Roman"/>
                <a:cs typeface="Times New Roman"/>
              </a:rPr>
              <a:t> </a:t>
            </a:r>
            <a:r>
              <a:rPr lang="cs-CZ" sz="2800" b="1" spc="-5" dirty="0">
                <a:latin typeface="Times New Roman"/>
                <a:cs typeface="Times New Roman"/>
              </a:rPr>
              <a:t>života </a:t>
            </a:r>
            <a:r>
              <a:rPr lang="cs-CZ" sz="2800" b="1" dirty="0">
                <a:latin typeface="Times New Roman"/>
                <a:cs typeface="Times New Roman"/>
              </a:rPr>
              <a:t>a</a:t>
            </a:r>
            <a:r>
              <a:rPr lang="cs-CZ" sz="2800" b="1" spc="-5" dirty="0">
                <a:latin typeface="Times New Roman"/>
                <a:cs typeface="Times New Roman"/>
              </a:rPr>
              <a:t> učení</a:t>
            </a:r>
            <a:r>
              <a:rPr lang="cs-CZ" sz="2800" b="1" spc="-10" dirty="0">
                <a:latin typeface="Times New Roman"/>
                <a:cs typeface="Times New Roman"/>
              </a:rPr>
              <a:t> </a:t>
            </a:r>
            <a:r>
              <a:rPr lang="cs-CZ" sz="2800" b="1" spc="-5" dirty="0">
                <a:latin typeface="Times New Roman"/>
                <a:cs typeface="Times New Roman"/>
              </a:rPr>
              <a:t>Ježíše </a:t>
            </a:r>
            <a:r>
              <a:rPr lang="cs-CZ" sz="2800" b="1" spc="-585" dirty="0">
                <a:latin typeface="Times New Roman"/>
                <a:cs typeface="Times New Roman"/>
              </a:rPr>
              <a:t> </a:t>
            </a:r>
            <a:r>
              <a:rPr lang="cs-CZ" sz="2800" b="1" dirty="0">
                <a:latin typeface="Times New Roman"/>
                <a:cs typeface="Times New Roman"/>
              </a:rPr>
              <a:t>z</a:t>
            </a:r>
            <a:r>
              <a:rPr lang="cs-CZ" sz="2800" b="1" spc="-5" dirty="0">
                <a:latin typeface="Times New Roman"/>
                <a:cs typeface="Times New Roman"/>
              </a:rPr>
              <a:t> Nazaretu</a:t>
            </a:r>
            <a:endParaRPr lang="cs-CZ" sz="2800" dirty="0">
              <a:latin typeface="Times New Roman"/>
              <a:cs typeface="Times New Roman"/>
            </a:endParaRPr>
          </a:p>
          <a:p>
            <a:pPr marL="12700" marR="535305">
              <a:lnSpc>
                <a:spcPts val="2590"/>
              </a:lnSpc>
              <a:spcBef>
                <a:spcPts val="585"/>
              </a:spcBef>
            </a:pPr>
            <a:r>
              <a:rPr lang="cs-CZ" sz="2800" dirty="0">
                <a:latin typeface="Times New Roman"/>
                <a:cs typeface="Times New Roman"/>
              </a:rPr>
              <a:t>působení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a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počátky</a:t>
            </a:r>
            <a:r>
              <a:rPr lang="cs-CZ" sz="2800" spc="-30" dirty="0">
                <a:latin typeface="Times New Roman"/>
                <a:cs typeface="Times New Roman"/>
              </a:rPr>
              <a:t> - 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b="1" spc="-5" dirty="0">
                <a:latin typeface="Times New Roman"/>
                <a:cs typeface="Times New Roman"/>
              </a:rPr>
              <a:t>NOVÝ</a:t>
            </a:r>
            <a:r>
              <a:rPr lang="cs-CZ" sz="2800" b="1" spc="5" dirty="0">
                <a:latin typeface="Times New Roman"/>
                <a:cs typeface="Times New Roman"/>
              </a:rPr>
              <a:t> </a:t>
            </a:r>
            <a:r>
              <a:rPr lang="cs-CZ" sz="2800" b="1" spc="-10" dirty="0">
                <a:latin typeface="Times New Roman"/>
                <a:cs typeface="Times New Roman"/>
              </a:rPr>
              <a:t>ZÁKON</a:t>
            </a:r>
            <a:r>
              <a:rPr lang="cs-CZ" sz="2800" spc="-10" dirty="0">
                <a:latin typeface="Times New Roman"/>
                <a:cs typeface="Times New Roman"/>
              </a:rPr>
              <a:t>, </a:t>
            </a:r>
            <a:r>
              <a:rPr lang="cs-CZ" sz="2800" spc="-585" dirty="0">
                <a:latin typeface="Times New Roman"/>
                <a:cs typeface="Times New Roman"/>
              </a:rPr>
              <a:t> 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část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lang="cs-CZ" sz="2800" spc="-5" dirty="0">
                <a:latin typeface="Times New Roman"/>
                <a:cs typeface="Times New Roman"/>
              </a:rPr>
              <a:t>křesťanské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Bible</a:t>
            </a:r>
          </a:p>
          <a:p>
            <a:pPr marL="12700" marR="5080">
              <a:lnSpc>
                <a:spcPct val="90000"/>
              </a:lnSpc>
              <a:spcBef>
                <a:spcPts val="540"/>
              </a:spcBef>
            </a:pPr>
            <a:r>
              <a:rPr lang="cs-CZ" sz="2800" spc="-5" dirty="0">
                <a:latin typeface="Times New Roman"/>
                <a:cs typeface="Times New Roman"/>
              </a:rPr>
              <a:t>příslušnost</a:t>
            </a:r>
            <a:r>
              <a:rPr lang="cs-CZ" sz="2800" spc="-2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ke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lang="cs-CZ" sz="2800" spc="-5" dirty="0">
                <a:latin typeface="Times New Roman"/>
                <a:cs typeface="Times New Roman"/>
              </a:rPr>
              <a:t>křesťanství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není dána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původem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nebo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lang="cs-CZ" sz="2800" spc="-5" dirty="0">
                <a:latin typeface="Times New Roman"/>
                <a:cs typeface="Times New Roman"/>
              </a:rPr>
              <a:t>narozením,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nýbrž </a:t>
            </a:r>
            <a:r>
              <a:rPr lang="cs-CZ" sz="2800" spc="-58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křtem a osobním přijetím určitého vyznání víry (nauky) a životní </a:t>
            </a:r>
            <a:r>
              <a:rPr lang="cs-CZ" sz="2800" spc="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praxe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cs-CZ" sz="3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cs-CZ" sz="2800" b="1" spc="-10" dirty="0">
                <a:latin typeface="Times New Roman"/>
                <a:cs typeface="Times New Roman"/>
              </a:rPr>
              <a:t>JEŽÍŠ</a:t>
            </a:r>
            <a:r>
              <a:rPr lang="cs-CZ" sz="2800" b="1" spc="3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=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lang="cs-CZ" sz="2800" dirty="0" err="1">
                <a:latin typeface="Times New Roman"/>
                <a:cs typeface="Times New Roman"/>
              </a:rPr>
              <a:t>hebr</a:t>
            </a:r>
            <a:r>
              <a:rPr lang="cs-CZ" sz="2800" dirty="0">
                <a:latin typeface="Times New Roman"/>
                <a:cs typeface="Times New Roman"/>
              </a:rPr>
              <a:t>.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spc="-5" dirty="0" err="1">
                <a:latin typeface="Times New Roman"/>
                <a:cs typeface="Times New Roman"/>
              </a:rPr>
              <a:t>Jehóšua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lang="cs-CZ" sz="2800" b="1" i="1" dirty="0">
                <a:latin typeface="Times New Roman"/>
                <a:cs typeface="Times New Roman"/>
              </a:rPr>
              <a:t>=</a:t>
            </a:r>
            <a:r>
              <a:rPr lang="cs-CZ" sz="2800" b="1" i="1" spc="-10" dirty="0">
                <a:latin typeface="Times New Roman"/>
                <a:cs typeface="Times New Roman"/>
              </a:rPr>
              <a:t> </a:t>
            </a:r>
            <a:r>
              <a:rPr lang="cs-CZ" sz="2800" b="1" i="1" spc="-5" dirty="0">
                <a:latin typeface="Times New Roman"/>
                <a:cs typeface="Times New Roman"/>
              </a:rPr>
              <a:t>„</a:t>
            </a:r>
            <a:r>
              <a:rPr lang="cs-CZ" sz="2800" b="1" spc="-5" dirty="0">
                <a:latin typeface="Times New Roman"/>
                <a:cs typeface="Times New Roman"/>
              </a:rPr>
              <a:t>Bůh</a:t>
            </a:r>
            <a:r>
              <a:rPr lang="cs-CZ" sz="2800" b="1" dirty="0">
                <a:latin typeface="Times New Roman"/>
                <a:cs typeface="Times New Roman"/>
              </a:rPr>
              <a:t> </a:t>
            </a:r>
            <a:r>
              <a:rPr lang="cs-CZ" sz="2800" b="1" spc="-5" dirty="0">
                <a:latin typeface="Times New Roman"/>
                <a:cs typeface="Times New Roman"/>
              </a:rPr>
              <a:t>zachraňuje“</a:t>
            </a:r>
            <a:endParaRPr lang="cs-CZ" sz="2800" dirty="0">
              <a:latin typeface="Times New Roman"/>
              <a:cs typeface="Times New Roman"/>
            </a:endParaRPr>
          </a:p>
          <a:p>
            <a:pPr marL="965200">
              <a:lnSpc>
                <a:spcPct val="100000"/>
              </a:lnSpc>
              <a:spcBef>
                <a:spcPts val="290"/>
              </a:spcBef>
              <a:tabLst>
                <a:tab pos="1219835" algn="l"/>
              </a:tabLst>
            </a:pPr>
            <a:r>
              <a:rPr lang="cs-CZ" sz="2800" dirty="0">
                <a:latin typeface="Times New Roman"/>
                <a:cs typeface="Times New Roman"/>
              </a:rPr>
              <a:t>-	řecká</a:t>
            </a:r>
            <a:r>
              <a:rPr lang="cs-CZ" sz="2800" spc="-4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podoba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spc="-5" dirty="0">
                <a:latin typeface="Times New Roman"/>
                <a:cs typeface="Times New Roman"/>
              </a:rPr>
              <a:t>jména</a:t>
            </a:r>
            <a:r>
              <a:rPr lang="cs-CZ" sz="2800" spc="-2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je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b="1" spc="-5" dirty="0" err="1">
                <a:latin typeface="Times New Roman"/>
                <a:cs typeface="Times New Roman"/>
              </a:rPr>
              <a:t>Iésús</a:t>
            </a:r>
            <a:endParaRPr lang="cs-CZ"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cs-CZ" sz="3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cs-CZ" sz="2800" b="1" spc="-5" dirty="0">
                <a:latin typeface="Times New Roman"/>
                <a:cs typeface="Times New Roman"/>
              </a:rPr>
              <a:t>KRISTUS</a:t>
            </a:r>
            <a:r>
              <a:rPr lang="cs-CZ" sz="2800" b="1" spc="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=</a:t>
            </a:r>
            <a:r>
              <a:rPr lang="cs-CZ" sz="2800" spc="-5" dirty="0">
                <a:latin typeface="Times New Roman"/>
                <a:cs typeface="Times New Roman"/>
              </a:rPr>
              <a:t> slovo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řeckého</a:t>
            </a:r>
            <a:r>
              <a:rPr lang="cs-CZ" sz="2800" spc="-2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původu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(</a:t>
            </a:r>
            <a:r>
              <a:rPr lang="cs-CZ" sz="2800" i="1" dirty="0" err="1">
                <a:latin typeface="Times New Roman"/>
                <a:cs typeface="Times New Roman"/>
              </a:rPr>
              <a:t>christos</a:t>
            </a:r>
            <a:r>
              <a:rPr lang="cs-CZ" sz="2800" dirty="0">
                <a:latin typeface="Times New Roman"/>
                <a:cs typeface="Times New Roman"/>
              </a:rPr>
              <a:t>)</a:t>
            </a:r>
          </a:p>
          <a:p>
            <a:pPr marL="50800">
              <a:lnSpc>
                <a:spcPts val="2735"/>
              </a:lnSpc>
              <a:spcBef>
                <a:spcPts val="290"/>
              </a:spcBef>
            </a:pPr>
            <a:r>
              <a:rPr lang="cs-CZ" sz="2800" dirty="0">
                <a:latin typeface="Times New Roman"/>
                <a:cs typeface="Times New Roman"/>
              </a:rPr>
              <a:t>-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je</a:t>
            </a:r>
            <a:r>
              <a:rPr lang="cs-CZ" sz="2800" spc="-2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doslovným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překladem</a:t>
            </a:r>
            <a:r>
              <a:rPr lang="cs-CZ" sz="2800" spc="-3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hebrejského</a:t>
            </a:r>
            <a:r>
              <a:rPr lang="cs-CZ" sz="2800" spc="-25" dirty="0">
                <a:latin typeface="Times New Roman"/>
                <a:cs typeface="Times New Roman"/>
              </a:rPr>
              <a:t> </a:t>
            </a:r>
            <a:r>
              <a:rPr lang="cs-CZ" sz="2800" b="1" spc="-5" dirty="0">
                <a:latin typeface="Times New Roman"/>
                <a:cs typeface="Times New Roman"/>
              </a:rPr>
              <a:t>MAŠÍACH</a:t>
            </a:r>
            <a:r>
              <a:rPr lang="cs-CZ" sz="2800" spc="-5" dirty="0">
                <a:latin typeface="Times New Roman"/>
                <a:cs typeface="Times New Roman"/>
              </a:rPr>
              <a:t>,</a:t>
            </a:r>
            <a:r>
              <a:rPr lang="cs-CZ" sz="2800" spc="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což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spc="-5" dirty="0">
                <a:latin typeface="Times New Roman"/>
                <a:cs typeface="Times New Roman"/>
              </a:rPr>
              <a:t>znamená</a:t>
            </a:r>
            <a:endParaRPr lang="cs-CZ" sz="2800" dirty="0">
              <a:latin typeface="Times New Roman"/>
              <a:cs typeface="Times New Roman"/>
            </a:endParaRPr>
          </a:p>
          <a:p>
            <a:pPr marL="12700">
              <a:lnSpc>
                <a:spcPts val="2735"/>
              </a:lnSpc>
            </a:pPr>
            <a:r>
              <a:rPr lang="cs-CZ" sz="2800" b="1" spc="-5" dirty="0">
                <a:latin typeface="Times New Roman"/>
                <a:cs typeface="Times New Roman"/>
              </a:rPr>
              <a:t>„Pomazaný“,</a:t>
            </a:r>
            <a:r>
              <a:rPr lang="cs-CZ" sz="2800" b="1" spc="15" dirty="0">
                <a:latin typeface="Times New Roman"/>
                <a:cs typeface="Times New Roman"/>
              </a:rPr>
              <a:t> </a:t>
            </a:r>
            <a:r>
              <a:rPr lang="cs-CZ" sz="2800" b="1" dirty="0">
                <a:latin typeface="Times New Roman"/>
                <a:cs typeface="Times New Roman"/>
              </a:rPr>
              <a:t>„Mesiáš“,</a:t>
            </a:r>
            <a:r>
              <a:rPr lang="cs-CZ" sz="2800" b="1" spc="-3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tedy</a:t>
            </a:r>
            <a:r>
              <a:rPr lang="cs-CZ" sz="2800" spc="-5" dirty="0">
                <a:latin typeface="Times New Roman"/>
                <a:cs typeface="Times New Roman"/>
              </a:rPr>
              <a:t> Židy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očekávaný</a:t>
            </a:r>
            <a:r>
              <a:rPr lang="cs-CZ" sz="2800" spc="-3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vykupitel</a:t>
            </a:r>
            <a:r>
              <a:rPr lang="cs-CZ" sz="2800" spc="-3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Izraele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AB88CFF-97F8-413B-9EDB-28CF0AF9038D}"/>
              </a:ext>
            </a:extLst>
          </p:cNvPr>
          <p:cNvSpPr txBox="1"/>
          <p:nvPr/>
        </p:nvSpPr>
        <p:spPr>
          <a:xfrm>
            <a:off x="628650" y="5988733"/>
            <a:ext cx="70675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sz="1600" dirty="0">
                <a:solidFill>
                  <a:srgbClr val="0A0A0A"/>
                </a:solidFill>
                <a:latin typeface="Open Sans"/>
                <a:hlinkClick r:id="rId2"/>
              </a:rPr>
              <a:t>https://dum.rvp.cz/materialy/judaismus-krestanstvi-islam.html</a:t>
            </a:r>
            <a:r>
              <a:rPr lang="cs-CZ" sz="1600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8666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ácení sv. Pavla.">
            <a:extLst>
              <a:ext uri="{FF2B5EF4-FFF2-40B4-BE49-F238E27FC236}">
                <a16:creationId xmlns:a16="http://schemas.microsoft.com/office/drawing/2014/main" id="{E634B461-5757-4089-B406-60F0459881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 b="24346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A61C0B-7D39-4DB7-94A5-79A53E119043}"/>
              </a:ext>
            </a:extLst>
          </p:cNvPr>
          <p:cNvSpPr txBox="1"/>
          <p:nvPr/>
        </p:nvSpPr>
        <p:spPr>
          <a:xfrm rot="16200000">
            <a:off x="5454881" y="3460519"/>
            <a:ext cx="6223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https://www.paulinky.cz/clanky/Obraceni-sv-Pavla.html</a:t>
            </a:r>
          </a:p>
        </p:txBody>
      </p:sp>
    </p:spTree>
    <p:extLst>
      <p:ext uri="{BB962C8B-B14F-4D97-AF65-F5344CB8AC3E}">
        <p14:creationId xmlns:p14="http://schemas.microsoft.com/office/powerpoint/2010/main" val="1419848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92A5A0-97E4-BAF4-7632-BAC5E701D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Žena v raném křesťanství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7EFF6-C278-F485-1337-73A48C119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O nižších vrstvách, ze kterých vzešli první křesťané nemáme moc zpráv (spíše o bohatých a vládnoucích) – proto nemáme ani moc zpráv o postavení žen  </a:t>
            </a:r>
          </a:p>
          <a:p>
            <a:r>
              <a:rPr lang="cs-CZ" dirty="0"/>
              <a:t>Ježíš měl poselství s pozvání pro všechny – i pro ženy, využívá i obrazy z ženského světa, výslovná kritika patriarchátu ale nebyla jeho klíčovou zprávou</a:t>
            </a:r>
          </a:p>
          <a:p>
            <a:r>
              <a:rPr lang="cs-CZ" dirty="0"/>
              <a:t>eschatologický obrat – první budou posledními a naopak přináší i pro opomínané dobrou zprávu</a:t>
            </a:r>
          </a:p>
          <a:p>
            <a:r>
              <a:rPr lang="cs-CZ" dirty="0"/>
              <a:t>Prvotní církev dle K</a:t>
            </a:r>
            <a:r>
              <a:rPr lang="el-GR" dirty="0"/>
              <a:t>ὓ</a:t>
            </a:r>
            <a:r>
              <a:rPr lang="cs-CZ" dirty="0" err="1"/>
              <a:t>nge</a:t>
            </a:r>
            <a:r>
              <a:rPr lang="cs-CZ" dirty="0"/>
              <a:t> demokratickou (ne aristokratická ani monarchistická) založenou na rovnosti a bratrství (i pro ženy)</a:t>
            </a:r>
          </a:p>
          <a:p>
            <a:r>
              <a:rPr lang="cs-CZ" dirty="0"/>
              <a:t>Pavel píše o diakonkách, apoštolkách atd.:</a:t>
            </a:r>
          </a:p>
          <a:p>
            <a:r>
              <a:rPr lang="cs-CZ" dirty="0"/>
              <a:t>Pavel </a:t>
            </a:r>
            <a:r>
              <a:rPr lang="cs-CZ" dirty="0" err="1"/>
              <a:t>Galatským</a:t>
            </a:r>
            <a:r>
              <a:rPr lang="cs-CZ" dirty="0"/>
              <a:t>: Neboť vy všichni, kteří jste byli pokřtěni v Krista, jste také Krista oblékli. Není už rozdíl mezi židem a pohanem, otrokem a svobodným, mužem a ženou.“ K</a:t>
            </a:r>
            <a:r>
              <a:rPr lang="el-GR" dirty="0"/>
              <a:t>ὓ</a:t>
            </a:r>
            <a:r>
              <a:rPr lang="cs-CZ" dirty="0" err="1"/>
              <a:t>ng</a:t>
            </a:r>
            <a:r>
              <a:rPr lang="cs-CZ" dirty="0"/>
              <a:t>, Žena v křesťanství, 2017, s. 27-28. </a:t>
            </a:r>
          </a:p>
          <a:p>
            <a:r>
              <a:rPr lang="cs-CZ" dirty="0" err="1"/>
              <a:t>Foibé</a:t>
            </a:r>
            <a:r>
              <a:rPr lang="cs-CZ" dirty="0"/>
              <a:t> – </a:t>
            </a:r>
            <a:r>
              <a:rPr lang="cs-CZ" dirty="0" err="1"/>
              <a:t>diakonos</a:t>
            </a:r>
            <a:r>
              <a:rPr lang="cs-CZ" dirty="0"/>
              <a:t>, </a:t>
            </a:r>
            <a:r>
              <a:rPr lang="cs-CZ" dirty="0" err="1"/>
              <a:t>Junia</a:t>
            </a:r>
            <a:r>
              <a:rPr lang="cs-CZ" dirty="0"/>
              <a:t> – zvláště vážená mezi apoštoly; </a:t>
            </a:r>
            <a:r>
              <a:rPr lang="cs-CZ" dirty="0" err="1"/>
              <a:t>Evodie</a:t>
            </a:r>
            <a:r>
              <a:rPr lang="cs-CZ" dirty="0"/>
              <a:t> a </a:t>
            </a:r>
            <a:r>
              <a:rPr lang="cs-CZ" dirty="0" err="1"/>
              <a:t>Syntyché</a:t>
            </a:r>
            <a:r>
              <a:rPr lang="cs-CZ" dirty="0"/>
              <a:t> vedly spolu s Pavlem zápas za evangelium, Priska </a:t>
            </a:r>
            <a:r>
              <a:rPr lang="cs-CZ" dirty="0" err="1"/>
              <a:t>jmenováná</a:t>
            </a:r>
            <a:r>
              <a:rPr lang="cs-CZ" dirty="0"/>
              <a:t> vždy před svým mužem…</a:t>
            </a:r>
          </a:p>
          <a:p>
            <a:r>
              <a:rPr lang="cs-CZ" dirty="0"/>
              <a:t>Na druhé straně požaduje Pavel od žen závoj</a:t>
            </a:r>
          </a:p>
        </p:txBody>
      </p:sp>
    </p:spTree>
    <p:extLst>
      <p:ext uri="{BB962C8B-B14F-4D97-AF65-F5344CB8AC3E}">
        <p14:creationId xmlns:p14="http://schemas.microsoft.com/office/powerpoint/2010/main" val="1095011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4D361-79BF-419D-8F28-0ADF3EF0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1. století n.l.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93899C-1FD7-4A75-8733-C3DAAB929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rané K. typická víra v druhý příchod mesiáše (ZJ, 22, 6-7)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 13, 46: jelikož vy Židé to odmítáte, sami sebe odsuzujete ke ztrátě věčného života - obrat k nežidům - pohanům</a:t>
            </a:r>
          </a:p>
          <a:p>
            <a:pPr marL="355600" marR="70485">
              <a:lnSpc>
                <a:spcPct val="80000"/>
              </a:lnSpc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 44 n. l. –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Pavel z </a:t>
            </a:r>
            <a:r>
              <a:rPr lang="cs-CZ" sz="2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Tarsu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prosadil, že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Ježíšovo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poselství je určeno i jiným </a:t>
            </a:r>
            <a:r>
              <a:rPr lang="cs-CZ" sz="2400" spc="-4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národům</a:t>
            </a:r>
            <a:r>
              <a:rPr lang="cs-CZ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že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nezavazuje</a:t>
            </a:r>
            <a:r>
              <a:rPr lang="cs-CZ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dodržování židovské náboženské</a:t>
            </a:r>
            <a:r>
              <a:rPr lang="cs-CZ"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praxe</a:t>
            </a:r>
          </a:p>
          <a:p>
            <a:pPr marL="355600" marR="70485">
              <a:lnSpc>
                <a:spcPct val="80000"/>
              </a:lnSpc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centrum</a:t>
            </a:r>
            <a:r>
              <a:rPr lang="cs-CZ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křesťanství</a:t>
            </a:r>
            <a:r>
              <a:rPr lang="cs-CZ"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také</a:t>
            </a:r>
            <a:r>
              <a:rPr lang="cs-CZ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díky</a:t>
            </a:r>
            <a:r>
              <a:rPr lang="cs-CZ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odvážné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misijní</a:t>
            </a:r>
            <a:r>
              <a:rPr lang="cs-CZ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činnosti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Pavla</a:t>
            </a:r>
            <a:r>
              <a:rPr lang="cs-CZ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přesunulo</a:t>
            </a:r>
            <a:r>
              <a:rPr lang="cs-CZ"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cs-CZ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Říma</a:t>
            </a:r>
          </a:p>
          <a:p>
            <a:pPr marL="355600" marR="70485">
              <a:lnSpc>
                <a:spcPct val="80000"/>
              </a:lnSpc>
            </a:pP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společným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jazykem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křesťanů se stala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řečtina a později latina </a:t>
            </a:r>
            <a:r>
              <a:rPr lang="cs-CZ" sz="2400" spc="-4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základem</a:t>
            </a:r>
            <a:r>
              <a:rPr lang="cs-CZ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křesťanské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morálky</a:t>
            </a:r>
            <a:r>
              <a:rPr lang="cs-CZ"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cs-CZ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Ježíšovo</a:t>
            </a:r>
            <a:r>
              <a:rPr lang="cs-CZ"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horské kázání</a:t>
            </a:r>
            <a:r>
              <a:rPr lang="cs-CZ"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51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917D5-AB63-4167-B175-CB8F78A9C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2.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751516-F64C-4DFD-B487-5DA9ED53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65934"/>
            <a:ext cx="7886700" cy="489269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Začíná kult mučedníků, svatých a </a:t>
            </a:r>
            <a:r>
              <a:rPr lang="cs-CZ" dirty="0" err="1"/>
              <a:t>relikvijí</a:t>
            </a:r>
            <a:r>
              <a:rPr lang="cs-CZ" dirty="0"/>
              <a:t> – nižší kulty</a:t>
            </a:r>
          </a:p>
          <a:p>
            <a:r>
              <a:rPr lang="cs-CZ" dirty="0" err="1"/>
              <a:t>Gnóse</a:t>
            </a:r>
            <a:r>
              <a:rPr lang="cs-CZ" dirty="0"/>
              <a:t> – jeden z prvních problémů (ř. </a:t>
            </a:r>
            <a:r>
              <a:rPr lang="cs-CZ" dirty="0" err="1"/>
              <a:t>gnosis</a:t>
            </a:r>
            <a:r>
              <a:rPr lang="cs-CZ" dirty="0"/>
              <a:t> – poznání)</a:t>
            </a:r>
          </a:p>
          <a:p>
            <a:r>
              <a:rPr lang="cs-CZ" dirty="0"/>
              <a:t>Gnostikové přesvědčeni – Bůh nepoznatelný</a:t>
            </a:r>
          </a:p>
          <a:p>
            <a:r>
              <a:rPr lang="cs-CZ" dirty="0"/>
              <a:t>Poznáme jen projevy jeho vůle – </a:t>
            </a:r>
            <a:r>
              <a:rPr lang="cs-CZ" dirty="0" err="1"/>
              <a:t>eóny</a:t>
            </a:r>
            <a:endParaRPr lang="cs-CZ" dirty="0"/>
          </a:p>
          <a:p>
            <a:r>
              <a:rPr lang="cs-CZ" dirty="0"/>
              <a:t>I Ježíš  jenom projevem boží vůle</a:t>
            </a:r>
          </a:p>
          <a:p>
            <a:r>
              <a:rPr lang="cs-CZ" dirty="0" err="1"/>
              <a:t>Eóny</a:t>
            </a:r>
            <a:r>
              <a:rPr lang="cs-CZ" dirty="0"/>
              <a:t> – nejsou ideje, ale konkrétní forma bytí – projev</a:t>
            </a:r>
          </a:p>
          <a:p>
            <a:r>
              <a:rPr lang="cs-CZ" dirty="0"/>
              <a:t>Stoupenci </a:t>
            </a:r>
            <a:r>
              <a:rPr lang="cs-CZ" dirty="0" err="1"/>
              <a:t>gnóse</a:t>
            </a:r>
            <a:r>
              <a:rPr lang="cs-CZ" dirty="0"/>
              <a:t>: zbavit se materiálnosti tohoto světa – splynout s Bohem – probuzení</a:t>
            </a:r>
          </a:p>
          <a:p>
            <a:r>
              <a:rPr lang="cs-CZ" dirty="0"/>
              <a:t>Představitel </a:t>
            </a:r>
            <a:r>
              <a:rPr lang="cs-CZ" dirty="0" err="1"/>
              <a:t>Markión</a:t>
            </a:r>
            <a:r>
              <a:rPr lang="cs-CZ" dirty="0"/>
              <a:t> dospěl k </a:t>
            </a:r>
            <a:r>
              <a:rPr lang="cs-CZ" dirty="0" err="1"/>
              <a:t>protiřečivosti</a:t>
            </a:r>
            <a:r>
              <a:rPr lang="cs-CZ" dirty="0"/>
              <a:t> Písma (jenom Lukášovo </a:t>
            </a:r>
            <a:r>
              <a:rPr lang="cs-CZ" dirty="0" err="1"/>
              <a:t>evagleium</a:t>
            </a:r>
            <a:r>
              <a:rPr lang="cs-CZ" dirty="0"/>
              <a:t> a 10 Pavlových epištol - pravé)</a:t>
            </a:r>
          </a:p>
          <a:p>
            <a:r>
              <a:rPr lang="cs-CZ" dirty="0"/>
              <a:t>Vyloučen </a:t>
            </a:r>
          </a:p>
          <a:p>
            <a:r>
              <a:rPr lang="cs-CZ" dirty="0"/>
              <a:t>Přidali se k němu církve v Malé Asii – ne kněžský stav, bohoslužby i ženy…</a:t>
            </a:r>
          </a:p>
          <a:p>
            <a:pPr marL="0" indent="0">
              <a:buNone/>
            </a:pPr>
            <a:r>
              <a:rPr lang="cs-CZ" dirty="0"/>
              <a:t>		---&gt; potřeba kanonizace novozákonních spisů (kolem 200 n.l.)</a:t>
            </a:r>
          </a:p>
          <a:p>
            <a:r>
              <a:rPr lang="cs-CZ" dirty="0"/>
              <a:t>Sestaveno též apoštolské vyznání víry a důraz na plné Ježíšovo lidství (počatého z – Ducha svatého) </a:t>
            </a:r>
          </a:p>
          <a:p>
            <a:r>
              <a:rPr lang="cs-CZ" dirty="0"/>
              <a:t>Stanoven biskupský úřad – pokračovatelé apoštolů, biskup volen</a:t>
            </a:r>
          </a:p>
          <a:p>
            <a:r>
              <a:rPr lang="cs-CZ" dirty="0"/>
              <a:t>Snaha o jednotu – obecnost – katolická církev</a:t>
            </a:r>
          </a:p>
        </p:txBody>
      </p:sp>
    </p:spTree>
    <p:extLst>
      <p:ext uri="{BB962C8B-B14F-4D97-AF65-F5344CB8AC3E}">
        <p14:creationId xmlns:p14="http://schemas.microsoft.com/office/powerpoint/2010/main" val="626111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0B19D-3589-4187-8F1D-A8FD6ED37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3.-5.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4014E0-D384-4917-BFED-5F60854AB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dirty="0"/>
              <a:t>Ve 3. st. </a:t>
            </a:r>
            <a:r>
              <a:rPr lang="cs-CZ" sz="2400" dirty="0" err="1"/>
              <a:t>Kř</a:t>
            </a:r>
            <a:r>
              <a:rPr lang="cs-CZ" sz="2400" dirty="0"/>
              <a:t>. Rozšířené do většiny regionů ŘŘ – už i vzdělaní a výše postaveni lidé</a:t>
            </a:r>
          </a:p>
          <a:p>
            <a:r>
              <a:rPr lang="cs-CZ" sz="2400" dirty="0"/>
              <a:t>10-20</a:t>
            </a:r>
            <a:r>
              <a:rPr lang="cs-CZ" sz="2400" b="0" i="0" dirty="0">
                <a:solidFill>
                  <a:srgbClr val="202122"/>
                </a:solidFill>
                <a:effectLst/>
              </a:rPr>
              <a:t>% obyvatel  - nepřehlédnutelní</a:t>
            </a:r>
          </a:p>
          <a:p>
            <a:r>
              <a:rPr lang="cs-CZ" sz="2400" b="0" i="0" dirty="0">
                <a:solidFill>
                  <a:srgbClr val="202122"/>
                </a:solidFill>
                <a:effectLst/>
              </a:rPr>
              <a:t>Začínají se budovat baziliky – doteď bohoslužby venku nebo v katakombách</a:t>
            </a:r>
          </a:p>
          <a:p>
            <a:r>
              <a:rPr lang="cs-CZ" sz="2400" b="0" i="0" dirty="0">
                <a:solidFill>
                  <a:srgbClr val="202122"/>
                </a:solidFill>
                <a:effectLst/>
              </a:rPr>
              <a:t>3. st. – největší konkurent: manicheismus</a:t>
            </a:r>
            <a:r>
              <a:rPr lang="cs-CZ" sz="2400" dirty="0">
                <a:solidFill>
                  <a:srgbClr val="202122"/>
                </a:solidFill>
              </a:rPr>
              <a:t> (Maní: věčný boj dvou principů: dobra a zla)</a:t>
            </a:r>
            <a:r>
              <a:rPr lang="cs-CZ" sz="2400" b="0" i="0" dirty="0">
                <a:solidFill>
                  <a:srgbClr val="202122"/>
                </a:solidFill>
                <a:effectLst/>
              </a:rPr>
              <a:t> </a:t>
            </a:r>
          </a:p>
          <a:p>
            <a:r>
              <a:rPr lang="cs-CZ" sz="2400" dirty="0"/>
              <a:t>4. st. – ariánství: první rozkol</a:t>
            </a:r>
          </a:p>
          <a:p>
            <a:r>
              <a:rPr lang="cs-CZ" sz="2400" dirty="0"/>
              <a:t>Alexandrijský kněz </a:t>
            </a:r>
            <a:r>
              <a:rPr lang="cs-CZ" sz="2400" dirty="0" err="1"/>
              <a:t>Arius</a:t>
            </a:r>
            <a:r>
              <a:rPr lang="cs-CZ" sz="2400" dirty="0"/>
              <a:t>: Ježíš není Bůh ale člověk s výjimečnou božskou milostí</a:t>
            </a:r>
          </a:p>
          <a:p>
            <a:r>
              <a:rPr lang="cs-CZ" sz="2400" dirty="0"/>
              <a:t>Konflikt v církvi urovnává císař Konstantin: 325 koncil do </a:t>
            </a:r>
            <a:r>
              <a:rPr lang="cs-CZ" sz="2400" dirty="0" err="1"/>
              <a:t>Niceje</a:t>
            </a:r>
            <a:r>
              <a:rPr lang="cs-CZ" sz="2400" dirty="0"/>
              <a:t> </a:t>
            </a:r>
          </a:p>
          <a:p>
            <a:r>
              <a:rPr lang="cs-CZ" sz="2400" dirty="0"/>
              <a:t>V 5. st. ale vznikají monofyzitské církve: Ježíš jen jednu podstatu (od r. 1971 jako Staré východní církve – arménská, etiopská, koptská, </a:t>
            </a:r>
            <a:r>
              <a:rPr lang="cs-CZ" sz="2400" dirty="0" err="1"/>
              <a:t>sýrská</a:t>
            </a:r>
            <a:r>
              <a:rPr lang="cs-CZ" sz="2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861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gypt má novou hlavu koptské církve. Je jí biskup Tawadros | iROZHLAS -  spolehlivé zprávy">
            <a:extLst>
              <a:ext uri="{FF2B5EF4-FFF2-40B4-BE49-F238E27FC236}">
                <a16:creationId xmlns:a16="http://schemas.microsoft.com/office/drawing/2014/main" id="{67893803-804A-4A44-9894-2433ADC47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6" r="11843" b="-1"/>
          <a:stretch/>
        </p:blipFill>
        <p:spPr bwMode="auto">
          <a:xfrm>
            <a:off x="628650" y="233807"/>
            <a:ext cx="7851649" cy="58887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F1BA422-9336-4CF8-9283-5A6F3422C1D3}"/>
              </a:ext>
            </a:extLst>
          </p:cNvPr>
          <p:cNvSpPr txBox="1"/>
          <p:nvPr/>
        </p:nvSpPr>
        <p:spPr>
          <a:xfrm>
            <a:off x="933450" y="6050204"/>
            <a:ext cx="7851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https://www.irozhlas.cz/zpravy-svet/egypt-ma-novou-hlavu-koptske-cirkve-je-ji-biskup-tawadros_201211041705_mdvorakova</a:t>
            </a:r>
            <a:endParaRPr lang="cs-CZ" dirty="0"/>
          </a:p>
        </p:txBody>
      </p:sp>
      <p:pic>
        <p:nvPicPr>
          <p:cNvPr id="5124" name="Picture 4" descr="Koptská pravoslavná církev – Wikipedie">
            <a:extLst>
              <a:ext uri="{FF2B5EF4-FFF2-40B4-BE49-F238E27FC236}">
                <a16:creationId xmlns:a16="http://schemas.microsoft.com/office/drawing/2014/main" id="{13FCD3FF-D5FB-4F23-BB9F-9B7A2AE4E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198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716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6388"/>
            <a:ext cx="9144000" cy="1338580"/>
            <a:chOff x="0" y="56388"/>
            <a:chExt cx="9144000" cy="1338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40" y="56388"/>
              <a:ext cx="1402080" cy="6797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22147"/>
              <a:ext cx="484632" cy="6797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840" y="422147"/>
              <a:ext cx="1423416" cy="679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1872" y="422147"/>
              <a:ext cx="507491" cy="6797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3980" y="422147"/>
              <a:ext cx="7780020" cy="6797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840" y="714756"/>
              <a:ext cx="557784" cy="6797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2440" y="714756"/>
              <a:ext cx="1005840" cy="679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896" y="714756"/>
              <a:ext cx="938784" cy="67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06296" y="714756"/>
              <a:ext cx="1048512" cy="6797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49423" y="714756"/>
              <a:ext cx="557784" cy="6797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78023" y="714756"/>
              <a:ext cx="3977640" cy="679703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83819" y="1483995"/>
            <a:ext cx="9060180" cy="5069205"/>
            <a:chOff x="83819" y="1446275"/>
            <a:chExt cx="9060180" cy="5069205"/>
          </a:xfrm>
        </p:grpSpPr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819" y="1641347"/>
              <a:ext cx="230123" cy="2316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439" y="1648967"/>
              <a:ext cx="190500" cy="1920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3840" y="1446275"/>
              <a:ext cx="574547" cy="6797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3003" y="1446275"/>
              <a:ext cx="8651748" cy="67970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840" y="1738883"/>
              <a:ext cx="4482084" cy="6797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840" y="2031491"/>
              <a:ext cx="8468868" cy="6797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3840" y="2324100"/>
              <a:ext cx="5212080" cy="6797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3840" y="2616708"/>
              <a:ext cx="8900160" cy="6797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3840" y="2909315"/>
              <a:ext cx="8900160" cy="67970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3840" y="3201924"/>
              <a:ext cx="8650224" cy="67970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43840" y="3494531"/>
              <a:ext cx="8900160" cy="6797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3840" y="3787140"/>
              <a:ext cx="8101583" cy="6797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3840" y="4079747"/>
              <a:ext cx="1388363" cy="6797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26819" y="4079747"/>
              <a:ext cx="751332" cy="67970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72767" y="4079747"/>
              <a:ext cx="7491983" cy="6797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43840" y="4372355"/>
              <a:ext cx="8633460" cy="6797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43840" y="4664963"/>
              <a:ext cx="6573011" cy="67970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43840" y="4957572"/>
              <a:ext cx="8677656" cy="67970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3840" y="5250179"/>
              <a:ext cx="8900160" cy="67970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3840" y="5542787"/>
              <a:ext cx="7984235" cy="6797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43840" y="5835396"/>
              <a:ext cx="6342888" cy="67970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181343" y="5835396"/>
              <a:ext cx="574548" cy="679704"/>
            </a:xfrm>
            <a:prstGeom prst="rect">
              <a:avLst/>
            </a:prstGeom>
          </p:spPr>
        </p:pic>
      </p:grp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BC68FBE-26E4-3EF2-10EE-26E6490F28AB}"/>
              </a:ext>
            </a:extLst>
          </p:cNvPr>
          <p:cNvSpPr txBox="1"/>
          <p:nvPr/>
        </p:nvSpPr>
        <p:spPr>
          <a:xfrm>
            <a:off x="603503" y="6435853"/>
            <a:ext cx="79141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sz="1000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sz="1000" dirty="0">
                <a:solidFill>
                  <a:srgbClr val="0A0A0A"/>
                </a:solidFill>
                <a:latin typeface="Open Sans"/>
                <a:hlinkClick r:id="rId35"/>
              </a:rPr>
              <a:t>https://dum.rvp.cz/materialy/judaismus-krestanstvi-islam.html</a:t>
            </a:r>
            <a:r>
              <a:rPr lang="cs-CZ" sz="1000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9D050-0D71-4437-8E8A-F79C04DD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Největší církev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978719-7EAE-40A8-B801-AF731AB13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b="1" spc="-5" dirty="0">
                <a:latin typeface="Times New Roman"/>
                <a:cs typeface="Times New Roman"/>
              </a:rPr>
              <a:t>ŘÍMSKOKATOLICKÁ</a:t>
            </a:r>
            <a:r>
              <a:rPr lang="cs-CZ" sz="2000" b="1" spc="-20" dirty="0">
                <a:latin typeface="Times New Roman"/>
                <a:cs typeface="Times New Roman"/>
              </a:rPr>
              <a:t> </a:t>
            </a:r>
            <a:r>
              <a:rPr lang="cs-CZ" sz="2000" b="1" spc="-5" dirty="0">
                <a:latin typeface="Times New Roman"/>
                <a:cs typeface="Times New Roman"/>
              </a:rPr>
              <a:t>CÍRKEV</a:t>
            </a:r>
            <a:endParaRPr lang="cs-CZ"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cs-CZ" sz="32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lang="cs-CZ" sz="2000" spc="-5" dirty="0">
                <a:latin typeface="Times New Roman"/>
                <a:cs typeface="Times New Roman"/>
              </a:rPr>
              <a:t>asi </a:t>
            </a:r>
            <a:r>
              <a:rPr lang="cs-CZ" sz="2000" dirty="0">
                <a:latin typeface="Times New Roman"/>
                <a:cs typeface="Times New Roman"/>
              </a:rPr>
              <a:t>1 115 </a:t>
            </a:r>
            <a:r>
              <a:rPr lang="cs-CZ" sz="2000" spc="-5" dirty="0">
                <a:latin typeface="Times New Roman"/>
                <a:cs typeface="Times New Roman"/>
              </a:rPr>
              <a:t>miliónů </a:t>
            </a:r>
            <a:r>
              <a:rPr lang="cs-CZ" sz="2000" dirty="0">
                <a:latin typeface="Times New Roman"/>
                <a:cs typeface="Times New Roman"/>
              </a:rPr>
              <a:t>pokřtěných </a:t>
            </a:r>
            <a:r>
              <a:rPr lang="cs-CZ" sz="2000" spc="-5" dirty="0">
                <a:latin typeface="Times New Roman"/>
                <a:cs typeface="Times New Roman"/>
              </a:rPr>
              <a:t>římských </a:t>
            </a:r>
            <a:r>
              <a:rPr lang="cs-CZ" sz="2000" dirty="0">
                <a:latin typeface="Times New Roman"/>
                <a:cs typeface="Times New Roman"/>
              </a:rPr>
              <a:t>katolíků činí </a:t>
            </a:r>
            <a:r>
              <a:rPr lang="cs-CZ" sz="2000" spc="-5" dirty="0">
                <a:latin typeface="Times New Roman"/>
                <a:cs typeface="Times New Roman"/>
              </a:rPr>
              <a:t>římskokatolickou </a:t>
            </a:r>
            <a:r>
              <a:rPr lang="cs-CZ" sz="2000" spc="-585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církev největší křesťanskou církví (zahrnující polovinu všech </a:t>
            </a:r>
            <a:r>
              <a:rPr lang="cs-CZ" sz="2000" spc="5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křesťanů)</a:t>
            </a:r>
            <a:r>
              <a:rPr lang="cs-CZ" sz="2000" spc="-15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a</a:t>
            </a:r>
            <a:r>
              <a:rPr lang="cs-CZ" sz="2000" spc="-1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největší</a:t>
            </a:r>
            <a:r>
              <a:rPr lang="cs-CZ" sz="2000" spc="-3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náboženskou</a:t>
            </a:r>
            <a:r>
              <a:rPr lang="cs-CZ" sz="2000" spc="-2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organizací</a:t>
            </a:r>
            <a:r>
              <a:rPr lang="cs-CZ" sz="2000" spc="-45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na </a:t>
            </a:r>
            <a:r>
              <a:rPr lang="cs-CZ" sz="2000" spc="-5" dirty="0">
                <a:latin typeface="Times New Roman"/>
                <a:cs typeface="Times New Roman"/>
              </a:rPr>
              <a:t>světě</a:t>
            </a:r>
            <a:endParaRPr lang="cs-CZ" sz="2000" dirty="0">
              <a:latin typeface="Times New Roman"/>
              <a:cs typeface="Times New Roman"/>
            </a:endParaRPr>
          </a:p>
          <a:p>
            <a:pPr marL="12700" marR="263525" algn="just">
              <a:lnSpc>
                <a:spcPct val="100000"/>
              </a:lnSpc>
              <a:spcBef>
                <a:spcPts val="580"/>
              </a:spcBef>
            </a:pPr>
            <a:r>
              <a:rPr lang="cs-CZ" sz="2000" dirty="0">
                <a:latin typeface="Times New Roman"/>
                <a:cs typeface="Times New Roman"/>
              </a:rPr>
              <a:t>udržuje</a:t>
            </a:r>
            <a:r>
              <a:rPr lang="cs-CZ" sz="2000" spc="565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nepřetržitou</a:t>
            </a:r>
            <a:r>
              <a:rPr lang="cs-CZ" sz="2000" spc="-5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dějinnou</a:t>
            </a:r>
            <a:r>
              <a:rPr lang="cs-CZ" sz="2000" spc="-3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kontinuitu</a:t>
            </a:r>
            <a:r>
              <a:rPr lang="cs-CZ" sz="2000" spc="-5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s</a:t>
            </a:r>
            <a:r>
              <a:rPr lang="cs-CZ" sz="2000" spc="-1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církví</a:t>
            </a:r>
            <a:r>
              <a:rPr lang="cs-CZ" sz="2000" spc="-3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založenou</a:t>
            </a:r>
            <a:r>
              <a:rPr lang="cs-CZ" sz="2000" spc="-40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Ježíšem </a:t>
            </a:r>
            <a:r>
              <a:rPr lang="cs-CZ" sz="2000" spc="-590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Kristem, </a:t>
            </a:r>
            <a:r>
              <a:rPr lang="cs-CZ" sz="2000" dirty="0">
                <a:latin typeface="Times New Roman"/>
                <a:cs typeface="Times New Roman"/>
              </a:rPr>
              <a:t>která je zaručena apoštolskou posloupností - biskupským a </a:t>
            </a:r>
            <a:r>
              <a:rPr lang="cs-CZ" sz="2000" spc="-585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kněžským</a:t>
            </a:r>
            <a:r>
              <a:rPr lang="cs-CZ" sz="2000" spc="-20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svěcením</a:t>
            </a:r>
            <a:endParaRPr lang="cs-CZ" sz="2000" dirty="0">
              <a:latin typeface="Times New Roman"/>
              <a:cs typeface="Times New Roman"/>
            </a:endParaRPr>
          </a:p>
          <a:p>
            <a:pPr marL="12700" marR="1042669">
              <a:lnSpc>
                <a:spcPct val="100000"/>
              </a:lnSpc>
              <a:spcBef>
                <a:spcPts val="575"/>
              </a:spcBef>
            </a:pPr>
            <a:r>
              <a:rPr lang="cs-CZ" sz="2000" spc="-5" dirty="0">
                <a:latin typeface="Times New Roman"/>
                <a:cs typeface="Times New Roman"/>
              </a:rPr>
              <a:t>sdílejí</a:t>
            </a:r>
            <a:r>
              <a:rPr lang="cs-CZ" sz="2000" spc="-4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víru,</a:t>
            </a:r>
            <a:r>
              <a:rPr lang="cs-CZ" sz="2000" spc="-15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že</a:t>
            </a:r>
            <a:r>
              <a:rPr lang="cs-CZ" sz="2000" spc="-1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církev</a:t>
            </a:r>
            <a:r>
              <a:rPr lang="cs-CZ" sz="2000" spc="-25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byla založena</a:t>
            </a:r>
            <a:r>
              <a:rPr lang="cs-CZ" sz="2000" spc="-35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sesláním</a:t>
            </a:r>
            <a:r>
              <a:rPr lang="cs-CZ" sz="2000" spc="-25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Ducha svatého</a:t>
            </a:r>
            <a:r>
              <a:rPr lang="cs-CZ" sz="2000" spc="-25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o </a:t>
            </a:r>
            <a:r>
              <a:rPr lang="cs-CZ" sz="2000" spc="-585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letnicích</a:t>
            </a:r>
            <a:r>
              <a:rPr lang="cs-CZ" sz="2000" spc="-45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(</a:t>
            </a:r>
            <a:r>
              <a:rPr lang="cs-CZ" sz="2000" i="1" spc="-5" dirty="0">
                <a:latin typeface="Times New Roman"/>
                <a:cs typeface="Times New Roman"/>
              </a:rPr>
              <a:t>skutky</a:t>
            </a:r>
            <a:r>
              <a:rPr lang="cs-CZ" sz="2000" i="1" spc="-2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apoštolů</a:t>
            </a:r>
            <a:r>
              <a:rPr lang="cs-CZ" sz="2000" dirty="0">
                <a:latin typeface="Times New Roman"/>
                <a:cs typeface="Times New Roman"/>
              </a:rPr>
              <a:t>)</a:t>
            </a:r>
          </a:p>
          <a:p>
            <a:pPr marL="12700" marR="1443990">
              <a:lnSpc>
                <a:spcPct val="120000"/>
              </a:lnSpc>
              <a:spcBef>
                <a:spcPts val="5"/>
              </a:spcBef>
            </a:pPr>
            <a:r>
              <a:rPr lang="cs-CZ" sz="2000" dirty="0">
                <a:latin typeface="Times New Roman"/>
                <a:cs typeface="Times New Roman"/>
              </a:rPr>
              <a:t>uznává za nejvyšší autoritu papeže, </a:t>
            </a:r>
            <a:r>
              <a:rPr lang="cs-CZ" sz="2000" spc="-5" dirty="0">
                <a:latin typeface="Times New Roman"/>
                <a:cs typeface="Times New Roman"/>
              </a:rPr>
              <a:t>římského biskupa </a:t>
            </a:r>
            <a:r>
              <a:rPr lang="cs-CZ" sz="2000" dirty="0">
                <a:latin typeface="Times New Roman"/>
                <a:cs typeface="Times New Roman"/>
              </a:rPr>
              <a:t> tvrdí,</a:t>
            </a:r>
            <a:r>
              <a:rPr lang="cs-CZ" sz="2000" spc="-25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že</a:t>
            </a:r>
            <a:r>
              <a:rPr lang="cs-CZ" sz="2000" spc="-1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jejich</a:t>
            </a:r>
            <a:r>
              <a:rPr lang="cs-CZ" sz="2000" spc="-30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nepřerušená</a:t>
            </a:r>
            <a:r>
              <a:rPr lang="cs-CZ" sz="2000" spc="-2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řada</a:t>
            </a:r>
            <a:r>
              <a:rPr lang="cs-CZ" sz="2000" spc="-25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sahá </a:t>
            </a:r>
            <a:r>
              <a:rPr lang="cs-CZ" sz="2000" dirty="0">
                <a:latin typeface="Times New Roman"/>
                <a:cs typeface="Times New Roman"/>
              </a:rPr>
              <a:t>až k apoštolu</a:t>
            </a:r>
            <a:r>
              <a:rPr lang="cs-CZ" sz="2000" spc="-20" dirty="0">
                <a:latin typeface="Times New Roman"/>
                <a:cs typeface="Times New Roman"/>
              </a:rPr>
              <a:t> </a:t>
            </a:r>
            <a:r>
              <a:rPr lang="cs-CZ" sz="2000" spc="-5" dirty="0">
                <a:latin typeface="Times New Roman"/>
                <a:cs typeface="Times New Roman"/>
              </a:rPr>
              <a:t>Petrovi</a:t>
            </a:r>
            <a:endParaRPr lang="cs-CZ" sz="2000" dirty="0">
              <a:latin typeface="Times New Roman"/>
              <a:cs typeface="Times New Roman"/>
            </a:endParaRP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27CCCEF-1344-88F4-C6F0-2FC66DF03304}"/>
              </a:ext>
            </a:extLst>
          </p:cNvPr>
          <p:cNvSpPr txBox="1"/>
          <p:nvPr/>
        </p:nvSpPr>
        <p:spPr>
          <a:xfrm>
            <a:off x="685800" y="6311899"/>
            <a:ext cx="762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sz="1000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sz="1000" dirty="0">
                <a:solidFill>
                  <a:srgbClr val="0A0A0A"/>
                </a:solidFill>
                <a:latin typeface="Open Sans"/>
                <a:hlinkClick r:id="rId2"/>
              </a:rPr>
              <a:t>https://dum.rvp.cz/materialy/judaismus-krestanstvi-islam.html</a:t>
            </a:r>
            <a:r>
              <a:rPr lang="cs-CZ" sz="1000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9450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BA1887-DE77-4D9E-8BCD-7E1A713E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Ježíš Nazaretský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62080C-E357-4589-AD7B-1E62854D4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0800">
              <a:lnSpc>
                <a:spcPct val="100000"/>
              </a:lnSpc>
              <a:spcBef>
                <a:spcPts val="680"/>
              </a:spcBef>
            </a:pPr>
            <a:r>
              <a:rPr lang="cs-CZ" sz="2800" dirty="0">
                <a:latin typeface="Times New Roman"/>
                <a:cs typeface="Times New Roman"/>
              </a:rPr>
              <a:t>syn</a:t>
            </a:r>
            <a:r>
              <a:rPr lang="cs-CZ" sz="2800" spc="-2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Josefa</a:t>
            </a:r>
            <a:r>
              <a:rPr lang="cs-CZ" sz="2800" spc="-2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a</a:t>
            </a:r>
            <a:r>
              <a:rPr lang="cs-CZ" sz="2800" spc="-2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Marie</a:t>
            </a:r>
          </a:p>
          <a:p>
            <a:pPr marL="50800">
              <a:lnSpc>
                <a:spcPct val="100000"/>
              </a:lnSpc>
              <a:spcBef>
                <a:spcPts val="580"/>
              </a:spcBef>
            </a:pPr>
            <a:r>
              <a:rPr lang="cs-CZ" sz="2800" spc="-5" dirty="0">
                <a:latin typeface="Times New Roman"/>
                <a:cs typeface="Times New Roman"/>
              </a:rPr>
              <a:t>místo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narození</a:t>
            </a:r>
            <a:r>
              <a:rPr lang="cs-CZ" sz="2800" spc="-3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–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Betlém</a:t>
            </a:r>
            <a:r>
              <a:rPr lang="cs-CZ" sz="2800" spc="-4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nebo</a:t>
            </a:r>
            <a:r>
              <a:rPr lang="cs-CZ" sz="2800" spc="-10" dirty="0">
                <a:latin typeface="Times New Roman"/>
                <a:cs typeface="Times New Roman"/>
              </a:rPr>
              <a:t> </a:t>
            </a:r>
            <a:r>
              <a:rPr lang="cs-CZ" sz="2800" spc="-5" dirty="0">
                <a:latin typeface="Times New Roman"/>
                <a:cs typeface="Times New Roman"/>
              </a:rPr>
              <a:t>Nazaret</a:t>
            </a:r>
            <a:endParaRPr lang="cs-CZ" sz="2800" dirty="0">
              <a:latin typeface="Times New Roman"/>
              <a:cs typeface="Times New Roman"/>
            </a:endParaRPr>
          </a:p>
          <a:p>
            <a:pPr marL="50800" marR="476884" indent="-38100">
              <a:lnSpc>
                <a:spcPct val="110000"/>
              </a:lnSpc>
              <a:spcBef>
                <a:spcPts val="285"/>
              </a:spcBef>
            </a:pPr>
            <a:r>
              <a:rPr lang="cs-CZ" sz="2800" dirty="0">
                <a:latin typeface="Times New Roman"/>
                <a:cs typeface="Times New Roman"/>
              </a:rPr>
              <a:t>narození</a:t>
            </a:r>
            <a:r>
              <a:rPr lang="cs-CZ" sz="2800" spc="-35" dirty="0">
                <a:latin typeface="Times New Roman"/>
                <a:cs typeface="Times New Roman"/>
              </a:rPr>
              <a:t> </a:t>
            </a:r>
            <a:r>
              <a:rPr lang="cs-CZ" sz="2800" spc="-5" dirty="0">
                <a:latin typeface="Times New Roman"/>
                <a:cs typeface="Times New Roman"/>
              </a:rPr>
              <a:t>mezi</a:t>
            </a:r>
            <a:r>
              <a:rPr lang="cs-CZ" sz="2800" dirty="0">
                <a:latin typeface="Times New Roman"/>
                <a:cs typeface="Times New Roman"/>
              </a:rPr>
              <a:t> - 7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a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4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př.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n.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l. </a:t>
            </a:r>
          </a:p>
          <a:p>
            <a:pPr marL="50800" marR="476884" indent="-38100">
              <a:lnSpc>
                <a:spcPct val="110000"/>
              </a:lnSpc>
              <a:spcBef>
                <a:spcPts val="285"/>
              </a:spcBef>
            </a:pPr>
            <a:r>
              <a:rPr lang="cs-CZ" sz="2800" dirty="0">
                <a:latin typeface="Times New Roman"/>
                <a:cs typeface="Times New Roman"/>
              </a:rPr>
              <a:t> z </a:t>
            </a:r>
            <a:r>
              <a:rPr lang="cs-CZ" sz="2800" spc="-5" dirty="0">
                <a:latin typeface="Times New Roman"/>
                <a:cs typeface="Times New Roman"/>
              </a:rPr>
              <a:t>řemeslnické </a:t>
            </a:r>
            <a:r>
              <a:rPr lang="cs-CZ" sz="2800" dirty="0">
                <a:latin typeface="Times New Roman"/>
                <a:cs typeface="Times New Roman"/>
              </a:rPr>
              <a:t>rodiny (Josef byl tesař.) z galilejského </a:t>
            </a:r>
            <a:r>
              <a:rPr lang="cs-CZ" sz="2800" spc="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venkova</a:t>
            </a:r>
            <a:r>
              <a:rPr lang="cs-CZ" sz="2800" spc="-25" dirty="0">
                <a:latin typeface="Times New Roman"/>
                <a:cs typeface="Times New Roman"/>
              </a:rPr>
              <a:t> </a:t>
            </a:r>
          </a:p>
          <a:p>
            <a:pPr marL="50800" marR="476884" indent="-38100">
              <a:lnSpc>
                <a:spcPct val="110000"/>
              </a:lnSpc>
              <a:spcBef>
                <a:spcPts val="285"/>
              </a:spcBef>
            </a:pPr>
            <a:r>
              <a:rPr lang="cs-CZ" sz="2800" spc="-2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v</a:t>
            </a:r>
            <a:r>
              <a:rPr lang="cs-CZ" sz="2800" spc="-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dospělosti</a:t>
            </a:r>
            <a:r>
              <a:rPr lang="cs-CZ" sz="2800" spc="-35" dirty="0">
                <a:latin typeface="Times New Roman"/>
                <a:cs typeface="Times New Roman"/>
              </a:rPr>
              <a:t> -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jako</a:t>
            </a:r>
            <a:r>
              <a:rPr lang="cs-CZ" sz="2800" spc="-1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pocestný</a:t>
            </a:r>
            <a:r>
              <a:rPr lang="cs-CZ" sz="2800" spc="-30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kazatel,</a:t>
            </a:r>
            <a:r>
              <a:rPr lang="cs-CZ" sz="2800" spc="-40" dirty="0">
                <a:latin typeface="Times New Roman"/>
                <a:cs typeface="Times New Roman"/>
              </a:rPr>
              <a:t> též</a:t>
            </a:r>
            <a:r>
              <a:rPr lang="cs-CZ" sz="2800" dirty="0">
                <a:latin typeface="Times New Roman"/>
                <a:cs typeface="Times New Roman"/>
              </a:rPr>
              <a:t> </a:t>
            </a:r>
            <a:r>
              <a:rPr lang="cs-CZ" sz="2800" spc="-58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uzdravoval </a:t>
            </a:r>
            <a:r>
              <a:rPr lang="cs-CZ" sz="2800" spc="-5" dirty="0">
                <a:latin typeface="Times New Roman"/>
                <a:cs typeface="Times New Roman"/>
              </a:rPr>
              <a:t>nemocné (kolem r. 30. n.l.)</a:t>
            </a:r>
          </a:p>
          <a:p>
            <a:pPr marL="50800" marR="476884" indent="-38100">
              <a:lnSpc>
                <a:spcPct val="110000"/>
              </a:lnSpc>
              <a:spcBef>
                <a:spcPts val="285"/>
              </a:spcBef>
            </a:pPr>
            <a:r>
              <a:rPr lang="cs-CZ" sz="2800" dirty="0">
                <a:latin typeface="Times New Roman"/>
                <a:cs typeface="Times New Roman"/>
              </a:rPr>
              <a:t> </a:t>
            </a:r>
            <a:r>
              <a:rPr lang="cs-CZ" sz="2800" spc="-5" dirty="0">
                <a:latin typeface="Times New Roman"/>
                <a:cs typeface="Times New Roman"/>
              </a:rPr>
              <a:t>postupně </a:t>
            </a:r>
            <a:r>
              <a:rPr lang="cs-CZ" sz="2800" dirty="0">
                <a:latin typeface="Times New Roman"/>
                <a:cs typeface="Times New Roman"/>
              </a:rPr>
              <a:t>kolem </a:t>
            </a:r>
            <a:r>
              <a:rPr lang="cs-CZ" sz="2800" spc="-5" dirty="0">
                <a:latin typeface="Times New Roman"/>
                <a:cs typeface="Times New Roman"/>
              </a:rPr>
              <a:t>sebe shromáždil skupinu </a:t>
            </a:r>
            <a:r>
              <a:rPr lang="cs-CZ" sz="2800" dirty="0">
                <a:latin typeface="Times New Roman"/>
                <a:cs typeface="Times New Roman"/>
              </a:rPr>
              <a:t> přívrženců,</a:t>
            </a:r>
          </a:p>
          <a:p>
            <a:pPr marL="50800" marR="476884" indent="-38100">
              <a:lnSpc>
                <a:spcPct val="110000"/>
              </a:lnSpc>
              <a:spcBef>
                <a:spcPts val="285"/>
              </a:spcBef>
            </a:pPr>
            <a:r>
              <a:rPr lang="cs-CZ" sz="2800" dirty="0">
                <a:latin typeface="Times New Roman"/>
                <a:cs typeface="Times New Roman"/>
              </a:rPr>
              <a:t>jádro </a:t>
            </a:r>
            <a:r>
              <a:rPr lang="cs-CZ" sz="2800" b="1" spc="-5" dirty="0">
                <a:latin typeface="Times New Roman"/>
                <a:cs typeface="Times New Roman"/>
              </a:rPr>
              <a:t>„dvanáct“ učedníků</a:t>
            </a:r>
            <a:r>
              <a:rPr lang="cs-CZ" sz="2800" spc="-5" dirty="0">
                <a:latin typeface="Times New Roman"/>
                <a:cs typeface="Times New Roman"/>
              </a:rPr>
              <a:t>, </a:t>
            </a:r>
            <a:r>
              <a:rPr lang="cs-CZ" sz="2800" dirty="0">
                <a:latin typeface="Times New Roman"/>
                <a:cs typeface="Times New Roman"/>
              </a:rPr>
              <a:t>později </a:t>
            </a:r>
            <a:r>
              <a:rPr lang="cs-CZ" sz="2800" spc="5" dirty="0">
                <a:latin typeface="Times New Roman"/>
                <a:cs typeface="Times New Roman"/>
              </a:rPr>
              <a:t> </a:t>
            </a:r>
            <a:r>
              <a:rPr lang="cs-CZ" sz="2800" dirty="0">
                <a:latin typeface="Times New Roman"/>
                <a:cs typeface="Times New Roman"/>
              </a:rPr>
              <a:t>nazvaných</a:t>
            </a:r>
            <a:r>
              <a:rPr lang="cs-CZ" sz="2800" spc="-25" dirty="0">
                <a:latin typeface="Times New Roman"/>
                <a:cs typeface="Times New Roman"/>
              </a:rPr>
              <a:t> </a:t>
            </a:r>
            <a:r>
              <a:rPr lang="cs-CZ" sz="2800" b="1" dirty="0">
                <a:latin typeface="Times New Roman"/>
                <a:cs typeface="Times New Roman"/>
              </a:rPr>
              <a:t>apoštolové</a:t>
            </a:r>
            <a:endParaRPr lang="cs-CZ" sz="2800" dirty="0">
              <a:latin typeface="Times New Roman"/>
              <a:cs typeface="Times New Roman"/>
            </a:endParaRP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DB08B0C-E27F-58A4-EFAF-0B426CEBFAB0}"/>
              </a:ext>
            </a:extLst>
          </p:cNvPr>
          <p:cNvSpPr txBox="1"/>
          <p:nvPr/>
        </p:nvSpPr>
        <p:spPr>
          <a:xfrm>
            <a:off x="628650" y="5988733"/>
            <a:ext cx="8534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sz="1600" dirty="0">
                <a:solidFill>
                  <a:srgbClr val="0A0A0A"/>
                </a:solidFill>
                <a:latin typeface="Open Sans"/>
                <a:hlinkClick r:id="rId2"/>
              </a:rPr>
              <a:t>https://dum.rvp.cz/materialy/judaismus-krestanstvi-islam.html</a:t>
            </a:r>
            <a:r>
              <a:rPr lang="cs-CZ" sz="1600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6863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4264" y="338327"/>
            <a:ext cx="3432048" cy="12313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 flipH="1">
            <a:off x="-2590799" y="696333"/>
            <a:ext cx="662812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539495" y="1514855"/>
            <a:ext cx="8440420" cy="4998720"/>
            <a:chOff x="539495" y="1514855"/>
            <a:chExt cx="8440420" cy="49987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" y="1514855"/>
              <a:ext cx="2679192" cy="9022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1778507"/>
              <a:ext cx="303276" cy="304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1787651"/>
              <a:ext cx="254508" cy="256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1300" y="1514855"/>
              <a:ext cx="987551" cy="9022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555" y="2100072"/>
              <a:ext cx="2772156" cy="9022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2363723"/>
              <a:ext cx="303276" cy="304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2372867"/>
              <a:ext cx="254508" cy="2560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8555" y="2685288"/>
              <a:ext cx="3063240" cy="9022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2948939"/>
              <a:ext cx="303276" cy="3048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2958083"/>
              <a:ext cx="254508" cy="2560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65347" y="2685288"/>
              <a:ext cx="762000" cy="9022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03675" y="2685288"/>
              <a:ext cx="5158739" cy="9022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8555" y="3172967"/>
              <a:ext cx="7075932" cy="9022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8555" y="3660648"/>
              <a:ext cx="6400800" cy="9022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02907" y="3660648"/>
              <a:ext cx="2165604" cy="9022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32064" y="3660648"/>
              <a:ext cx="755903" cy="9022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8555" y="4148327"/>
              <a:ext cx="7618476" cy="9022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8555" y="4636007"/>
              <a:ext cx="740663" cy="9022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2771" y="4636007"/>
              <a:ext cx="8136635" cy="9022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8555" y="5123688"/>
              <a:ext cx="8203692" cy="90220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8555" y="5611367"/>
              <a:ext cx="5475732" cy="9022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088" y="338327"/>
            <a:ext cx="5487923" cy="12313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3276600" y="822491"/>
            <a:ext cx="60960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571756" y="1514475"/>
            <a:ext cx="8079105" cy="5343525"/>
            <a:chOff x="539495" y="1514855"/>
            <a:chExt cx="8079105" cy="5343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" y="1514855"/>
              <a:ext cx="5885688" cy="9022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1778507"/>
              <a:ext cx="303276" cy="304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1787651"/>
              <a:ext cx="254508" cy="256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8555" y="2100072"/>
              <a:ext cx="5094732" cy="9022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2363723"/>
              <a:ext cx="303276" cy="304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2372867"/>
              <a:ext cx="254508" cy="2560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555" y="2685288"/>
              <a:ext cx="1190244" cy="9022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2948939"/>
              <a:ext cx="303276" cy="3048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2958083"/>
              <a:ext cx="254508" cy="2560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2351" y="2685288"/>
              <a:ext cx="2974848" cy="9022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40480" y="2685288"/>
              <a:ext cx="4032504" cy="9022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8555" y="3172967"/>
              <a:ext cx="4645152" cy="9022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8555" y="3758183"/>
              <a:ext cx="6492240" cy="9022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4021835"/>
              <a:ext cx="303276" cy="3048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4030979"/>
              <a:ext cx="254508" cy="2560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8555" y="4343400"/>
              <a:ext cx="7979664" cy="9022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4607051"/>
              <a:ext cx="303276" cy="3048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4616195"/>
              <a:ext cx="254508" cy="2560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8555" y="4928615"/>
              <a:ext cx="3288792" cy="9022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5192267"/>
              <a:ext cx="303276" cy="3048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5201411"/>
              <a:ext cx="254508" cy="2560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8555" y="5513832"/>
              <a:ext cx="3651504" cy="90220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5777484"/>
              <a:ext cx="303276" cy="3048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5786627"/>
              <a:ext cx="254508" cy="2560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8555" y="6099047"/>
              <a:ext cx="2680716" cy="758951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539495" y="6362700"/>
            <a:ext cx="303530" cy="304800"/>
            <a:chOff x="539495" y="6362700"/>
            <a:chExt cx="303530" cy="304800"/>
          </a:xfrm>
        </p:grpSpPr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6362700"/>
              <a:ext cx="303276" cy="3048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6371844"/>
              <a:ext cx="254508" cy="256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25AF9-016F-CC4B-3AE0-51AF678B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Mariánský kult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9CECB1-7DBF-1ADE-74F7-9E1022A21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Na Východě existovala stará tradice mateřských božstev (Artemis, Diana) </a:t>
            </a:r>
          </a:p>
          <a:p>
            <a:r>
              <a:rPr lang="cs-CZ" dirty="0"/>
              <a:t>Kult nahrazen věčnou pannou, matkou boží, královnou nebes ve 3./4.st.</a:t>
            </a:r>
          </a:p>
          <a:p>
            <a:r>
              <a:rPr lang="cs-CZ" dirty="0"/>
              <a:t>V 5. st. v </a:t>
            </a:r>
            <a:r>
              <a:rPr lang="cs-CZ" dirty="0" err="1"/>
              <a:t>Efezu</a:t>
            </a:r>
            <a:r>
              <a:rPr lang="cs-CZ" dirty="0"/>
              <a:t> Mária  - bohorodičkou</a:t>
            </a:r>
          </a:p>
          <a:p>
            <a:r>
              <a:rPr lang="cs-CZ" dirty="0"/>
              <a:t> na Západě: u Augustina kult nenalezneme</a:t>
            </a:r>
          </a:p>
          <a:p>
            <a:r>
              <a:rPr lang="cs-CZ" dirty="0"/>
              <a:t>První latinský hymnus v 5. st., v 6. st. jméno matka boží vloženo do mše, v 7.st. přijaty svátky (zvěstování, zesnutí, narození, atd.)</a:t>
            </a:r>
          </a:p>
          <a:p>
            <a:r>
              <a:rPr lang="cs-CZ" dirty="0"/>
              <a:t>Na konci 10.st. už známá legenda o síle modlitby k Marii</a:t>
            </a:r>
          </a:p>
          <a:p>
            <a:r>
              <a:rPr lang="cs-CZ" dirty="0"/>
              <a:t>Přelom 11./12.st. vrchol kultu, důležitější než pozemský život Marie je její kosmická role (královna nebes)</a:t>
            </a:r>
          </a:p>
          <a:p>
            <a:r>
              <a:rPr lang="cs-CZ" dirty="0"/>
              <a:t>12. s.t Marie bez dědičného hříchu (rozpor s učením Augustina)</a:t>
            </a:r>
          </a:p>
          <a:p>
            <a:r>
              <a:rPr lang="cs-CZ" dirty="0"/>
              <a:t>14.st. </a:t>
            </a:r>
            <a:r>
              <a:rPr lang="cs-CZ" dirty="0" err="1"/>
              <a:t>Duns</a:t>
            </a:r>
            <a:r>
              <a:rPr lang="cs-CZ" dirty="0"/>
              <a:t> </a:t>
            </a:r>
            <a:r>
              <a:rPr lang="cs-CZ" dirty="0" err="1"/>
              <a:t>Scotus</a:t>
            </a:r>
            <a:r>
              <a:rPr lang="cs-CZ" dirty="0"/>
              <a:t>: Marie předem spasená: Marie nad svatými, v jedné rovině s božstvím</a:t>
            </a:r>
          </a:p>
          <a:p>
            <a:r>
              <a:rPr lang="cs-CZ" dirty="0"/>
              <a:t>Marie – laskavá bytost stojící vždy při lidech, přimlouvající, matce syn ničeho neodepře: silný lidový kult (od 12.st. Ave Maria, od 13.st. Anděl páně, růženec)  </a:t>
            </a:r>
          </a:p>
        </p:txBody>
      </p:sp>
    </p:spTree>
    <p:extLst>
      <p:ext uri="{BB962C8B-B14F-4D97-AF65-F5344CB8AC3E}">
        <p14:creationId xmlns:p14="http://schemas.microsoft.com/office/powerpoint/2010/main" val="1832355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8A727-F958-692F-4B28-E39D9FD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637DCD-F2C8-788D-80FD-DE58CB506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Až v 19.st. je mariánský kult zařazen mezi dogmata KC</a:t>
            </a:r>
          </a:p>
          <a:p>
            <a:r>
              <a:rPr lang="cs-CZ" dirty="0"/>
              <a:t>1854 kult o Neposkvrněném početí, 1950 Nanebevzetí PM</a:t>
            </a:r>
          </a:p>
          <a:p>
            <a:r>
              <a:rPr lang="cs-CZ" dirty="0"/>
              <a:t>V 19.a 20.st. dochází k „zjevování“ PM – Lurdy, Fatima, atd.</a:t>
            </a:r>
          </a:p>
          <a:p>
            <a:r>
              <a:rPr lang="cs-CZ" dirty="0"/>
              <a:t>Marie – kompenzační postava pro kleriky v celibátu (</a:t>
            </a:r>
            <a:r>
              <a:rPr lang="cs-CZ" dirty="0" err="1"/>
              <a:t>papalismus</a:t>
            </a:r>
            <a:r>
              <a:rPr lang="cs-CZ" dirty="0"/>
              <a:t>), rovněž ospravedlnění neúčasti žen v hierarchii KC</a:t>
            </a:r>
          </a:p>
          <a:p>
            <a:r>
              <a:rPr lang="cs-CZ" dirty="0" err="1"/>
              <a:t>Mariologie</a:t>
            </a:r>
            <a:r>
              <a:rPr lang="cs-CZ" dirty="0"/>
              <a:t> – </a:t>
            </a:r>
            <a:r>
              <a:rPr lang="cs-CZ" dirty="0" err="1"/>
              <a:t>antiekumenické</a:t>
            </a:r>
            <a:r>
              <a:rPr lang="cs-CZ" dirty="0"/>
              <a:t> nastavení KC: odděluje KC od protestantů, židů (nemá oporu v Bibli, je zbožšťována, atd.)</a:t>
            </a:r>
          </a:p>
          <a:p>
            <a:pPr marL="0" indent="0">
              <a:buNone/>
            </a:pPr>
            <a:r>
              <a:rPr lang="cs-CZ" dirty="0"/>
              <a:t>H. </a:t>
            </a:r>
            <a:r>
              <a:rPr lang="cs-CZ" dirty="0" err="1"/>
              <a:t>Kὓng</a:t>
            </a:r>
            <a:r>
              <a:rPr lang="cs-CZ" dirty="0"/>
              <a:t>, Žena v křesťanství, 2017.</a:t>
            </a:r>
          </a:p>
        </p:txBody>
      </p:sp>
    </p:spTree>
    <p:extLst>
      <p:ext uri="{BB962C8B-B14F-4D97-AF65-F5344CB8AC3E}">
        <p14:creationId xmlns:p14="http://schemas.microsoft.com/office/powerpoint/2010/main" val="1649587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7916" y="338327"/>
            <a:ext cx="2906268" cy="12313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43544" y="598798"/>
            <a:ext cx="249173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539495" y="1514855"/>
            <a:ext cx="7152640" cy="3633470"/>
            <a:chOff x="539495" y="1514855"/>
            <a:chExt cx="7152640" cy="36334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" y="1514855"/>
              <a:ext cx="7008876" cy="9022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1778507"/>
              <a:ext cx="303276" cy="304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1787651"/>
              <a:ext cx="254508" cy="256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8555" y="2002536"/>
              <a:ext cx="2409444" cy="9022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555" y="2587752"/>
              <a:ext cx="6760464" cy="9022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2851403"/>
              <a:ext cx="303276" cy="304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2860547"/>
              <a:ext cx="254508" cy="2560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8555" y="3075431"/>
              <a:ext cx="3875532" cy="9022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8555" y="3660648"/>
              <a:ext cx="5795772" cy="9022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3924300"/>
              <a:ext cx="303276" cy="3048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3933444"/>
              <a:ext cx="254508" cy="2560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8555" y="4245863"/>
              <a:ext cx="2340864" cy="9022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4509516"/>
              <a:ext cx="303276" cy="3048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39" y="4518660"/>
              <a:ext cx="254508" cy="2560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42972" y="4245863"/>
              <a:ext cx="2250948" cy="9022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68724" y="4245863"/>
              <a:ext cx="3422904" cy="9022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C00D9-044A-4840-A689-433D014A4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 svátosti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A8EE2-6D14-4845-A42C-B60D41060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Všechny svátosti Nového Zákona byly ustaveny Ježíšem Kristem bezprostředně a osobně.</a:t>
            </a:r>
          </a:p>
          <a:p>
            <a:r>
              <a:rPr lang="cs-CZ" dirty="0"/>
              <a:t>Je sedm svátostí Nového Zákona.</a:t>
            </a:r>
          </a:p>
          <a:p>
            <a:r>
              <a:rPr lang="cs-CZ" dirty="0"/>
              <a:t>Kristus určil podstatu svátostí. </a:t>
            </a:r>
          </a:p>
          <a:p>
            <a:r>
              <a:rPr lang="cs-CZ" dirty="0"/>
              <a:t>Církev nemá právo je měnit.</a:t>
            </a:r>
          </a:p>
          <a:p>
            <a:r>
              <a:rPr lang="cs-CZ" dirty="0"/>
              <a:t>Tři svátosti: křest, biřmování a svěcení </a:t>
            </a:r>
            <a:r>
              <a:rPr lang="cs-CZ" dirty="0" err="1"/>
              <a:t>knězstva</a:t>
            </a:r>
            <a:r>
              <a:rPr lang="cs-CZ" dirty="0"/>
              <a:t> vtiskují duši charakter, tj. nezrušitelné svátostné znamení, a nemohou proto být opakována</a:t>
            </a:r>
          </a:p>
          <a:p>
            <a:r>
              <a:rPr lang="cs-CZ" dirty="0"/>
              <a:t>K platnosti svátostí se vyžaduje ze strany dospělého příjemce úmysl přijmout svátost.</a:t>
            </a:r>
          </a:p>
        </p:txBody>
      </p:sp>
    </p:spTree>
    <p:extLst>
      <p:ext uri="{BB962C8B-B14F-4D97-AF65-F5344CB8AC3E}">
        <p14:creationId xmlns:p14="http://schemas.microsoft.com/office/powerpoint/2010/main" val="1028734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184F42-8EEC-4FA7-B4D3-C7A275EE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Svátost křtu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123EFC-42EF-4ABB-B413-9D55F826B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působí odpuštění všech trestů za hříchy, jak věčných, tak časných</a:t>
            </a:r>
          </a:p>
          <a:p>
            <a:r>
              <a:rPr lang="cs-CZ" dirty="0"/>
              <a:t>Křest vodou (baptismus </a:t>
            </a:r>
            <a:r>
              <a:rPr lang="cs-CZ" dirty="0" err="1"/>
              <a:t>fluminis</a:t>
            </a:r>
            <a:r>
              <a:rPr lang="cs-CZ" dirty="0"/>
              <a:t>) je od dob zvěstování evangelia nutný ke spáse.</a:t>
            </a:r>
          </a:p>
          <a:p>
            <a:r>
              <a:rPr lang="cs-CZ" dirty="0"/>
              <a:t>Křest může být platně udělen každým člověkem</a:t>
            </a:r>
          </a:p>
        </p:txBody>
      </p:sp>
    </p:spTree>
    <p:extLst>
      <p:ext uri="{BB962C8B-B14F-4D97-AF65-F5344CB8AC3E}">
        <p14:creationId xmlns:p14="http://schemas.microsoft.com/office/powerpoint/2010/main" val="227319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849CA-D9C3-4335-ADA1-5DB2AECA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Eucharistie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97B11C-744F-46C5-9611-30B06552D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Eucharistii je doopravdy reálně a podstatně přítomno Tělo a Krev Ježíše Krista.</a:t>
            </a:r>
          </a:p>
          <a:p>
            <a:r>
              <a:rPr lang="cs-CZ" dirty="0"/>
              <a:t>Kristus se v Eucharistii stává přítomným proměnou celé podstaty chleba ve své Tělo a celé podstaty vína ve svou Krev.</a:t>
            </a:r>
          </a:p>
        </p:txBody>
      </p:sp>
    </p:spTree>
    <p:extLst>
      <p:ext uri="{BB962C8B-B14F-4D97-AF65-F5344CB8AC3E}">
        <p14:creationId xmlns:p14="http://schemas.microsoft.com/office/powerpoint/2010/main" val="1012240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CBD4E-C6F0-45D2-8A19-537945BE4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>
                <a:latin typeface="+mn-lt"/>
                <a:cs typeface="Arial"/>
              </a:rPr>
              <a:t>Svátost pokání</a:t>
            </a:r>
            <a:endParaRPr lang="cs-CZ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99A117-43DB-4C01-B973-453AEB1CB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Církev přijala od Krista moc odpouštět hříchy spáchané po křtu</a:t>
            </a:r>
          </a:p>
          <a:p>
            <a:r>
              <a:rPr lang="cs-CZ" dirty="0"/>
              <a:t>Církevní absolucí se odpouštějí hříchy skutečně a bezprostředně</a:t>
            </a:r>
          </a:p>
          <a:p>
            <a:r>
              <a:rPr lang="cs-CZ" dirty="0"/>
              <a:t>Moc Církve se vztahuje na všechny hříchy je smíření hříšníka s Bohem je pro ty, kteří po křtu upadli do těžkého hříchu, nutná ke spáse</a:t>
            </a:r>
          </a:p>
          <a:p>
            <a:r>
              <a:rPr lang="cs-CZ" dirty="0" err="1"/>
              <a:t>Cíkrev</a:t>
            </a:r>
            <a:r>
              <a:rPr lang="cs-CZ" dirty="0"/>
              <a:t> má moc udělovat odpustky</a:t>
            </a:r>
          </a:p>
        </p:txBody>
      </p:sp>
    </p:spTree>
    <p:extLst>
      <p:ext uri="{BB962C8B-B14F-4D97-AF65-F5344CB8AC3E}">
        <p14:creationId xmlns:p14="http://schemas.microsoft.com/office/powerpoint/2010/main" val="571557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DF1715-EF25-4314-B164-53146C2C8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+mn-lt"/>
                <a:cs typeface="Arial"/>
              </a:rPr>
              <a:t>Svátost manželství </a:t>
            </a:r>
            <a:endParaRPr lang="cs-CZ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027EC9-B1E8-4774-978C-F8BCC7590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342265" indent="0">
              <a:lnSpc>
                <a:spcPct val="100000"/>
              </a:lnSpc>
              <a:spcBef>
                <a:spcPts val="105"/>
              </a:spcBef>
              <a:buNone/>
            </a:pPr>
            <a:endParaRPr lang="cs-CZ" sz="2400" dirty="0"/>
          </a:p>
          <a:p>
            <a:pPr marL="0" marR="342265" indent="0">
              <a:lnSpc>
                <a:spcPct val="100000"/>
              </a:lnSpc>
              <a:spcBef>
                <a:spcPts val="105"/>
              </a:spcBef>
              <a:buNone/>
            </a:pPr>
            <a:endParaRPr lang="cs-CZ" sz="2400" dirty="0"/>
          </a:p>
          <a:p>
            <a:pPr marL="0" marR="342265" indent="0">
              <a:lnSpc>
                <a:spcPct val="100000"/>
              </a:lnSpc>
              <a:spcBef>
                <a:spcPts val="105"/>
              </a:spcBef>
              <a:buNone/>
            </a:pPr>
            <a:r>
              <a:rPr lang="cs-CZ" sz="2400" dirty="0"/>
              <a:t>Manželství je pravou a vlastní svátostí, ustanovenou Kristem</a:t>
            </a:r>
          </a:p>
          <a:p>
            <a:pPr marL="0" marR="342265" indent="0">
              <a:lnSpc>
                <a:spcPct val="100000"/>
              </a:lnSpc>
              <a:spcBef>
                <a:spcPts val="105"/>
              </a:spcBef>
              <a:buNone/>
            </a:pPr>
            <a:endParaRPr lang="cs-CZ" sz="2400" dirty="0"/>
          </a:p>
          <a:p>
            <a:pPr marL="0" marR="342265" indent="0">
              <a:lnSpc>
                <a:spcPct val="100000"/>
              </a:lnSpc>
              <a:spcBef>
                <a:spcPts val="105"/>
              </a:spcBef>
              <a:buNone/>
            </a:pPr>
            <a:r>
              <a:rPr lang="cs-CZ" sz="2400" dirty="0"/>
              <a:t>Každá platná manželská smlouva mezi křesťany je sama sebou svátostí. (pozn. příčinou účinnou manželství je vzájemné dobrovolné prohlášení snoubenců)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7613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9676" y="0"/>
            <a:ext cx="5018532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2EA24-400D-2845-F249-E6B0D969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Liturgický rok KC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672C3E-D8B3-F398-D88A-540B2CB29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Církevní rok začíná 1. adventní nedělí (tj. 4 neděle před Vánocemi). Advent: radostné očekávání Krista: při bohoslužbách se obvykle používá fialová barva</a:t>
            </a:r>
          </a:p>
          <a:p>
            <a:r>
              <a:rPr lang="cs-CZ" dirty="0"/>
              <a:t>Vánoce: </a:t>
            </a:r>
            <a:r>
              <a:rPr lang="cs-CZ" dirty="0" err="1"/>
              <a:t>začínájí</a:t>
            </a:r>
            <a:r>
              <a:rPr lang="cs-CZ" dirty="0"/>
              <a:t> v předvečer </a:t>
            </a:r>
            <a:r>
              <a:rPr lang="cs-CZ" i="1" dirty="0"/>
              <a:t>Narození Páně </a:t>
            </a:r>
            <a:r>
              <a:rPr lang="cs-CZ" dirty="0"/>
              <a:t>(večer 24. prosince) a končí nedělí po slavnosti </a:t>
            </a:r>
            <a:r>
              <a:rPr lang="cs-CZ" i="1" dirty="0"/>
              <a:t>Zjevení Páně </a:t>
            </a:r>
            <a:r>
              <a:rPr lang="cs-CZ" dirty="0"/>
              <a:t>(tj. po 6. lednu) (klanění tří mudrců v Betlémě)</a:t>
            </a:r>
          </a:p>
          <a:p>
            <a:r>
              <a:rPr lang="cs-CZ" dirty="0"/>
              <a:t>Postní doba (40 dnů): Popeleční středy až po začátku večerní mše na Zelený čtvrtek (připomínka poslední večeře). Neděle před zeleným čtvrtkem: květná (připomínka vstupu Ježíše do Jeruzaléma) </a:t>
            </a:r>
          </a:p>
          <a:p>
            <a:pPr marL="0" indent="0">
              <a:buNone/>
            </a:pPr>
            <a:r>
              <a:rPr lang="cs-CZ" sz="1900" dirty="0"/>
              <a:t>(zdroj: Církevní rok a svátky. Arcibiskupství olomoucké. Online: </a:t>
            </a:r>
            <a:r>
              <a:rPr lang="cs-CZ" sz="1900" dirty="0">
                <a:hlinkClick r:id="rId2"/>
              </a:rPr>
              <a:t>https://www.ado.cz/cemu-verime/bohosluzebny-zivot/cirkevni-rok-a-svatky/</a:t>
            </a:r>
            <a:r>
              <a:rPr lang="cs-CZ" sz="1900" dirty="0"/>
              <a:t> 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9130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12F7E-6FE8-5CD4-6B47-1C02CE6B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Liturgický rok v KC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A713F3-4784-B06A-87A3-A1F954E1C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Velikonoční triduum</a:t>
            </a:r>
          </a:p>
          <a:p>
            <a:pPr lvl="1"/>
            <a:r>
              <a:rPr lang="cs-CZ" dirty="0"/>
              <a:t>Velký pátek (ukřižování a smrt) – nejpřísnější půst</a:t>
            </a:r>
          </a:p>
          <a:p>
            <a:pPr lvl="1"/>
            <a:r>
              <a:rPr lang="cs-CZ" dirty="0"/>
              <a:t>Bílá sobota (modlení u hrobu, očekávání vzkříšení)</a:t>
            </a:r>
          </a:p>
          <a:p>
            <a:pPr lvl="1"/>
            <a:r>
              <a:rPr lang="cs-CZ" dirty="0"/>
              <a:t>Neděle zmrtvýchvstání Páně (slaví se již v soboru v noci): ve Starém zákoně si Židé připomínali osvobození z Egypta – jde o „velikou“ noc zbavení hříchů a otroctví</a:t>
            </a:r>
          </a:p>
          <a:p>
            <a:r>
              <a:rPr lang="cs-CZ" dirty="0"/>
              <a:t>Velikonoční doba: začíná Nedělí zmrtvýchvstání – trvá 50 dnů (do Slavnosti seslání Ducha svatého – Letnicemi)</a:t>
            </a:r>
          </a:p>
          <a:p>
            <a:pPr lvl="1"/>
            <a:r>
              <a:rPr lang="cs-CZ" dirty="0"/>
              <a:t>Nanebevstoupení Páně (40.ty den)</a:t>
            </a:r>
          </a:p>
          <a:p>
            <a:pPr lvl="1"/>
            <a:r>
              <a:rPr lang="cs-CZ" dirty="0"/>
              <a:t>Slavnost seslání Ducha sv. (50ty den) –na apoštoly sestoupil Duch svatý: ustanovení církve </a:t>
            </a:r>
          </a:p>
          <a:p>
            <a:r>
              <a:rPr lang="cs-CZ" dirty="0"/>
              <a:t>Liturgické mezidobí: 33-34 týdnů, zelená liturgická barva;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1158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4DC75E-EAFC-48DA-82C1-FC7EA0B1F0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BCB3D1-0BE6-4229-8144-1A1C88BCFC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ject 23">
            <a:extLst>
              <a:ext uri="{FF2B5EF4-FFF2-40B4-BE49-F238E27FC236}">
                <a16:creationId xmlns:a16="http://schemas.microsoft.com/office/drawing/2014/main" id="{DF6DE051-E7FC-423C-B462-FAEC94C48D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0" y="209105"/>
            <a:ext cx="5489448" cy="60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35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EE3F1E-A594-4A12-B383-CF1DBEAF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89B2E4-A710-4275-B688-2A0D4D635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9762DA-9BBF-4B46-B9E7-9FDC67E3C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1" t="32221" r="30833" b="11482"/>
          <a:stretch/>
        </p:blipFill>
        <p:spPr>
          <a:xfrm>
            <a:off x="1905000" y="120205"/>
            <a:ext cx="5562600" cy="66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05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9020" y="338327"/>
            <a:ext cx="2004060" cy="12313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53600" y="338327"/>
            <a:ext cx="130111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7" y="1424939"/>
            <a:ext cx="9133332" cy="516178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60B86B-9B61-4A5B-A09A-E25C09C5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438400"/>
            <a:ext cx="78867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Katolické řády a řeholní kongregace</a:t>
            </a:r>
          </a:p>
        </p:txBody>
      </p:sp>
    </p:spTree>
    <p:extLst>
      <p:ext uri="{BB962C8B-B14F-4D97-AF65-F5344CB8AC3E}">
        <p14:creationId xmlns:p14="http://schemas.microsoft.com/office/powerpoint/2010/main" val="1006870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087F72E-DD02-4F90-BEC0-680B3EBCB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46" t="28958" r="47499" b="52963"/>
          <a:stretch/>
        </p:blipFill>
        <p:spPr>
          <a:xfrm>
            <a:off x="4953000" y="879552"/>
            <a:ext cx="3963255" cy="26421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3F0DA5-FCB7-4592-A62D-80284B07B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00" t="29716" r="23334" b="51481"/>
          <a:stretch/>
        </p:blipFill>
        <p:spPr>
          <a:xfrm>
            <a:off x="321129" y="922660"/>
            <a:ext cx="4631871" cy="25559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E792A89-8366-44A8-8314-DA1FC4DA5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21" t="63333" r="22679" b="21430"/>
          <a:stretch/>
        </p:blipFill>
        <p:spPr>
          <a:xfrm>
            <a:off x="643847" y="3447791"/>
            <a:ext cx="4343400" cy="23266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1CA7D11-7CA3-4233-B556-F9F39AB99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27" t="50930" r="43491" b="36667"/>
          <a:stretch/>
        </p:blipFill>
        <p:spPr>
          <a:xfrm>
            <a:off x="4987248" y="3521722"/>
            <a:ext cx="3929008" cy="23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63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CDE5A1B-3031-40A6-B49E-D5D4BFAC8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32222" r="36666" b="23334"/>
          <a:stretch/>
        </p:blipFill>
        <p:spPr>
          <a:xfrm>
            <a:off x="248920" y="304800"/>
            <a:ext cx="864616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18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1D5050-EF6E-4B30-BD77-6874FCCAB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67" t="39630" r="24166" b="21852"/>
          <a:stretch/>
        </p:blipFill>
        <p:spPr>
          <a:xfrm>
            <a:off x="65942" y="571500"/>
            <a:ext cx="901211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47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08BEA-2D7D-4CF6-9695-8C6B7161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1C172E-36CC-4BEB-A51F-1D0D734CC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5588C0-F238-4D49-8FD3-7C7CDC457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67" t="26296" r="28333" b="15926"/>
          <a:stretch/>
        </p:blipFill>
        <p:spPr>
          <a:xfrm>
            <a:off x="1880171" y="61295"/>
            <a:ext cx="5686582" cy="67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68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455" y="0"/>
            <a:ext cx="5228844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B5E56-2CBD-4B5C-AAEB-CE33535A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Řeholní život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DA0C22-4A36-4E43-BD6D-11EA9E95B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Jednou z forem zasvěceného života život v komunitě s třemi sliby:</a:t>
            </a:r>
          </a:p>
          <a:p>
            <a:pPr lvl="1"/>
            <a:r>
              <a:rPr lang="cs-CZ" dirty="0"/>
              <a:t>Souhlas s životem v chudobě </a:t>
            </a:r>
          </a:p>
          <a:p>
            <a:pPr lvl="1"/>
            <a:r>
              <a:rPr lang="cs-CZ" dirty="0"/>
              <a:t>Čistotě</a:t>
            </a:r>
          </a:p>
          <a:p>
            <a:pPr lvl="1"/>
            <a:r>
              <a:rPr lang="cs-CZ" dirty="0"/>
              <a:t>Poslušnosti</a:t>
            </a:r>
          </a:p>
          <a:p>
            <a:r>
              <a:rPr lang="cs-CZ" dirty="0"/>
              <a:t>Řeholní život vznikl na Východě v prvních křesťanských staletích </a:t>
            </a:r>
          </a:p>
          <a:p>
            <a:r>
              <a:rPr lang="cs-CZ" dirty="0"/>
              <a:t>mnišské, řeholní kanovníky, řády žebravé, řeholní kleriky a rytířské řády </a:t>
            </a:r>
          </a:p>
          <a:p>
            <a:r>
              <a:rPr lang="cs-CZ" dirty="0"/>
              <a:t>Kontemplativní, činné a kontemplativně činné</a:t>
            </a:r>
          </a:p>
          <a:p>
            <a:r>
              <a:rPr lang="cs-CZ" dirty="0"/>
              <a:t>Rozmanité činnosti: </a:t>
            </a:r>
          </a:p>
          <a:p>
            <a:pPr lvl="1"/>
            <a:r>
              <a:rPr lang="cs-CZ" dirty="0"/>
              <a:t>Duchovní správa, působení na školách a univerzitách, práce ve zdravotnictví, v sociálních službách či charitě, také vydavatelská činnost nebo výroba domácích produktů</a:t>
            </a:r>
          </a:p>
          <a:p>
            <a:pPr marL="0" indent="0">
              <a:buNone/>
            </a:pPr>
            <a:r>
              <a:rPr lang="cs-CZ" dirty="0"/>
              <a:t>https://www.cirkev.cz/cs/rady</a:t>
            </a:r>
          </a:p>
        </p:txBody>
      </p:sp>
    </p:spTree>
    <p:extLst>
      <p:ext uri="{BB962C8B-B14F-4D97-AF65-F5344CB8AC3E}">
        <p14:creationId xmlns:p14="http://schemas.microsoft.com/office/powerpoint/2010/main" val="1171958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05841E-ED80-8D7E-5CCA-D37F8193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Řeholný 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9D06FD-7248-93C2-1033-C8151FC45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Žena řeholnice – cudný ideál středověku</a:t>
            </a:r>
          </a:p>
          <a:p>
            <a:pPr marL="0" indent="0">
              <a:buNone/>
            </a:pPr>
            <a:r>
              <a:rPr lang="cs-CZ" dirty="0"/>
              <a:t>V praxi – do klášterů vstupovaly hlavně ženy z vyšších vrstev, zabezpečení pro nevdané dcery a vdovy (vkládaly do klášterů jejich věno)</a:t>
            </a:r>
          </a:p>
          <a:p>
            <a:pPr marL="0" indent="0">
              <a:buNone/>
            </a:pPr>
            <a:r>
              <a:rPr lang="cs-CZ" dirty="0"/>
              <a:t>Ženy vzdělávány, emancipace v ošetřovatelství, uměleckých řemesel (vyšívání), v mystice</a:t>
            </a:r>
          </a:p>
          <a:p>
            <a:pPr marL="0" indent="0">
              <a:buNone/>
            </a:pPr>
            <a:r>
              <a:rPr lang="cs-CZ" dirty="0"/>
              <a:t>Mužské kláštery měly často své ženské protějšky, které pod ně patřily i formálně </a:t>
            </a:r>
          </a:p>
          <a:p>
            <a:pPr marL="0" indent="0">
              <a:buNone/>
            </a:pPr>
            <a:r>
              <a:rPr lang="cs-CZ" dirty="0"/>
              <a:t>Víc např. i v románě Mniška od Denise Diderota)</a:t>
            </a:r>
          </a:p>
        </p:txBody>
      </p:sp>
    </p:spTree>
    <p:extLst>
      <p:ext uri="{BB962C8B-B14F-4D97-AF65-F5344CB8AC3E}">
        <p14:creationId xmlns:p14="http://schemas.microsoft.com/office/powerpoint/2010/main" val="3115244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29FBF-D01B-47FB-A74D-E35A4CBF3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Další formy zasvěcení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304019-2D3F-4943-B3CD-0FBE5F979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Sekulární společenství, společnosti apoštolského života, zasvěcené panny </a:t>
            </a:r>
          </a:p>
          <a:p>
            <a:r>
              <a:rPr lang="cs-CZ" dirty="0"/>
              <a:t>Členové sekulárních společenství - klerici i laici</a:t>
            </a:r>
          </a:p>
          <a:p>
            <a:r>
              <a:rPr lang="cs-CZ" dirty="0"/>
              <a:t>Stejně jako řeholníci skládají sliby chudoby, čistoty a poslušnosti, nežijí ovšem v komunitě, ale jako běžní lidé ve světě</a:t>
            </a:r>
          </a:p>
          <a:p>
            <a:r>
              <a:rPr lang="cs-CZ" dirty="0"/>
              <a:t>Slučují vykonávání světského zaměstnání s životem podle evangelijních rad</a:t>
            </a:r>
          </a:p>
          <a:p>
            <a:r>
              <a:rPr lang="cs-CZ" dirty="0"/>
              <a:t>Zasvěcené panny (</a:t>
            </a:r>
            <a:r>
              <a:rPr lang="cs-CZ" dirty="0" err="1"/>
              <a:t>ordo</a:t>
            </a:r>
            <a:r>
              <a:rPr lang="cs-CZ" dirty="0"/>
              <a:t> </a:t>
            </a:r>
            <a:r>
              <a:rPr lang="cs-CZ" dirty="0" err="1"/>
              <a:t>virginum</a:t>
            </a:r>
            <a:r>
              <a:rPr lang="cs-CZ" dirty="0"/>
              <a:t>) - ženy zasvěcená Bohu jako Kristovy snoubenky ve službách církve</a:t>
            </a:r>
          </a:p>
          <a:p>
            <a:r>
              <a:rPr lang="cs-CZ" dirty="0"/>
              <a:t>Biskup od nich přijímá věčné sliby a zasvěcuje je Bohu</a:t>
            </a:r>
          </a:p>
          <a:p>
            <a:r>
              <a:rPr lang="cs-CZ" dirty="0"/>
              <a:t>Na rozdíl od řeholních řádů a sekulárních institutů nemá </a:t>
            </a:r>
            <a:r>
              <a:rPr lang="cs-CZ" dirty="0" err="1"/>
              <a:t>ordo</a:t>
            </a:r>
            <a:r>
              <a:rPr lang="cs-CZ" dirty="0"/>
              <a:t> </a:t>
            </a:r>
            <a:r>
              <a:rPr lang="cs-CZ" dirty="0" err="1"/>
              <a:t>virginum</a:t>
            </a:r>
            <a:r>
              <a:rPr lang="cs-CZ" dirty="0"/>
              <a:t> pevná pravidla ani strukturu společenství</a:t>
            </a:r>
          </a:p>
          <a:p>
            <a:r>
              <a:rPr lang="cs-CZ" dirty="0"/>
              <a:t>Zasvěcená panna nevstupuje do žádného nového společenství</a:t>
            </a:r>
          </a:p>
          <a:p>
            <a:pPr marL="0" indent="0">
              <a:buNone/>
            </a:pPr>
            <a:r>
              <a:rPr lang="cs-CZ" dirty="0"/>
              <a:t>https://www.cirkev.cz/cs/rady</a:t>
            </a:r>
          </a:p>
        </p:txBody>
      </p:sp>
    </p:spTree>
    <p:extLst>
      <p:ext uri="{BB962C8B-B14F-4D97-AF65-F5344CB8AC3E}">
        <p14:creationId xmlns:p14="http://schemas.microsoft.com/office/powerpoint/2010/main" val="1258610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1DAF1-72AD-47BD-A3C6-743BFA1C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01C7AE-916F-448F-8ACD-13A3F5E03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22F290-3B22-4C11-AF33-184C27A9A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9" t="33500" r="29201" b="27722"/>
          <a:stretch/>
        </p:blipFill>
        <p:spPr>
          <a:xfrm>
            <a:off x="457200" y="257427"/>
            <a:ext cx="7886700" cy="63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468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D0EAAC-1F3C-467C-B97D-67C1F3D5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Povolání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D17B40-1C7F-474C-9E0D-5276141A4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 zasvěcenému životu přichází od Boha</a:t>
            </a:r>
          </a:p>
          <a:p>
            <a:r>
              <a:rPr lang="cs-CZ" dirty="0"/>
              <a:t>člověk ho může přijmout či odmítnout</a:t>
            </a:r>
          </a:p>
          <a:p>
            <a:r>
              <a:rPr lang="cs-CZ" dirty="0"/>
              <a:t>nikdy se k takovému životu nemůže předurčit sám od sebe</a:t>
            </a:r>
          </a:p>
          <a:p>
            <a:endParaRPr lang="cs-CZ" dirty="0"/>
          </a:p>
          <a:p>
            <a:r>
              <a:rPr lang="cs-CZ" dirty="0"/>
              <a:t>Celibát kněží – v katolické církvi od 10.st. – pro všechny duchovní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Cirkev.cz </a:t>
            </a:r>
          </a:p>
        </p:txBody>
      </p:sp>
    </p:spTree>
    <p:extLst>
      <p:ext uri="{BB962C8B-B14F-4D97-AF65-F5344CB8AC3E}">
        <p14:creationId xmlns:p14="http://schemas.microsoft.com/office/powerpoint/2010/main" val="21117250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402BBF-42E1-3609-5684-6F3E677E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Katolická církev proti ženám?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CECDC4-65D8-88DF-6CDE-8580060DB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V encyklice </a:t>
            </a:r>
            <a:r>
              <a:rPr lang="cs-CZ" i="1" dirty="0" err="1"/>
              <a:t>Immortale</a:t>
            </a:r>
            <a:r>
              <a:rPr lang="cs-CZ" i="1" dirty="0"/>
              <a:t> Dei </a:t>
            </a:r>
            <a:r>
              <a:rPr lang="cs-CZ" dirty="0"/>
              <a:t>v roce 1885 papež Lev XIII. vyhlašuje citací Augustina muže za nadřízeného ženě:</a:t>
            </a:r>
          </a:p>
          <a:p>
            <a:pPr marL="0" indent="0">
              <a:buNone/>
            </a:pPr>
            <a:r>
              <a:rPr lang="cs-CZ" dirty="0"/>
              <a:t>„Ty podřizuješ  v čistotě a věrné poslušnosti ženu muži, a to ne jako nástroj rozkoše, nýbrž k zachování lidského rodu a ke společenství domácího života.“ K</a:t>
            </a:r>
            <a:r>
              <a:rPr lang="el-GR" dirty="0"/>
              <a:t>ὓ</a:t>
            </a:r>
            <a:r>
              <a:rPr lang="cs-CZ" dirty="0" err="1"/>
              <a:t>ng</a:t>
            </a:r>
            <a:r>
              <a:rPr lang="cs-CZ" dirty="0"/>
              <a:t>, 2017, s. 96.</a:t>
            </a:r>
          </a:p>
          <a:p>
            <a:r>
              <a:rPr lang="cs-CZ" dirty="0"/>
              <a:t>V Encyklice </a:t>
            </a:r>
            <a:r>
              <a:rPr lang="cs-CZ" i="1" dirty="0" err="1"/>
              <a:t>Rerum</a:t>
            </a:r>
            <a:r>
              <a:rPr lang="cs-CZ" i="1" dirty="0"/>
              <a:t> </a:t>
            </a:r>
            <a:r>
              <a:rPr lang="cs-CZ" i="1" dirty="0" err="1"/>
              <a:t>novarum</a:t>
            </a:r>
            <a:r>
              <a:rPr lang="cs-CZ" i="1" dirty="0"/>
              <a:t>  </a:t>
            </a:r>
            <a:r>
              <a:rPr lang="cs-CZ" dirty="0"/>
              <a:t>(1891) odsoudil vykořisťování dělníků, ale i práci žen a dětí – pro ženy je „nejpřirozenější práce v domácnosti“ –ta chrání jejich důstojnost a prospívá celé rodině. (tamtéž, s. 96)</a:t>
            </a:r>
          </a:p>
          <a:p>
            <a:r>
              <a:rPr lang="cs-CZ" dirty="0"/>
              <a:t>I následující papežové podporují anticko-středověké učení o přirozeném právu: „ženu připoutanou k rodině a k plotně“ (tamtéž, s. 96)</a:t>
            </a:r>
          </a:p>
          <a:p>
            <a:r>
              <a:rPr lang="cs-CZ" dirty="0"/>
              <a:t>Jan XXIII. V encyklice </a:t>
            </a:r>
            <a:r>
              <a:rPr lang="cs-CZ" i="1" dirty="0" err="1"/>
              <a:t>Pacem</a:t>
            </a:r>
            <a:r>
              <a:rPr lang="cs-CZ" i="1" dirty="0"/>
              <a:t> in </a:t>
            </a:r>
            <a:r>
              <a:rPr lang="cs-CZ" i="1" dirty="0" err="1"/>
              <a:t>terris</a:t>
            </a:r>
            <a:r>
              <a:rPr lang="cs-CZ" i="1" dirty="0"/>
              <a:t> </a:t>
            </a:r>
            <a:r>
              <a:rPr lang="cs-CZ" dirty="0"/>
              <a:t>(1963) – konečně rovnost mezi mužem a ženou</a:t>
            </a:r>
          </a:p>
          <a:p>
            <a:r>
              <a:rPr lang="cs-CZ" dirty="0"/>
              <a:t>Nemožnost zabránění početí v encyklice </a:t>
            </a:r>
            <a:r>
              <a:rPr lang="cs-CZ" i="1" dirty="0" err="1"/>
              <a:t>Humanae</a:t>
            </a:r>
            <a:r>
              <a:rPr lang="cs-CZ" i="1" dirty="0"/>
              <a:t> vitae </a:t>
            </a:r>
            <a:r>
              <a:rPr lang="cs-CZ" dirty="0"/>
              <a:t>(1968) – miliony žen vystoupily z církve</a:t>
            </a:r>
          </a:p>
          <a:p>
            <a:r>
              <a:rPr lang="cs-CZ" dirty="0"/>
              <a:t>Jan Pavel II. (1978-2005) – nekompromisní postoj – proti regulaci početí, potratu, homosexualitě, proti svěcení žen, neomylnost církve</a:t>
            </a:r>
          </a:p>
          <a:p>
            <a:pPr marL="0" indent="0">
              <a:buNone/>
            </a:pPr>
            <a:r>
              <a:rPr lang="cs-CZ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71902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4CA21-1C06-407C-B6B5-B92937A5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Pravoslavná církev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AA74CB-AA65-4CF6-A00B-32A553EB4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7981950" cy="47291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zachovává apoštolskou posloupnost</a:t>
            </a:r>
          </a:p>
          <a:p>
            <a:r>
              <a:rPr lang="cs-CZ" dirty="0"/>
              <a:t>její učení bylo formulováno na církevních sněmech – koncilech - v  průběhu 4. až 8. století</a:t>
            </a:r>
          </a:p>
          <a:p>
            <a:r>
              <a:rPr lang="cs-CZ" b="1" dirty="0"/>
              <a:t>VELKÉ SCHIZMA (1054</a:t>
            </a:r>
            <a:r>
              <a:rPr lang="cs-CZ" dirty="0"/>
              <a:t>)-  církevní rozkol mezi křesťanským  Východem a Západem, </a:t>
            </a:r>
          </a:p>
          <a:p>
            <a:r>
              <a:rPr lang="cs-CZ" dirty="0"/>
              <a:t>kardinál Humbert de Silva Candida exkomunikoval konstantinopolského patriarchu Michaela </a:t>
            </a:r>
            <a:r>
              <a:rPr lang="cs-CZ" dirty="0" err="1"/>
              <a:t>Kerullaria</a:t>
            </a:r>
            <a:r>
              <a:rPr lang="cs-CZ" dirty="0"/>
              <a:t> a všechny, kteří  s ním stejně smýšlejí (tj. v praxi celou východní církev)</a:t>
            </a:r>
          </a:p>
          <a:p>
            <a:r>
              <a:rPr lang="cs-CZ" dirty="0"/>
              <a:t>ten v reakci vyobcoval konkrétní původce této  nespravedlivě uvalené klatby, papežské legáty</a:t>
            </a:r>
          </a:p>
          <a:p>
            <a:r>
              <a:rPr lang="cs-CZ" dirty="0"/>
              <a:t>nauka relativně  blízká nauce římskokatolické</a:t>
            </a:r>
          </a:p>
          <a:p>
            <a:r>
              <a:rPr lang="cs-CZ" dirty="0"/>
              <a:t>mezi oběma církvemi - dialog </a:t>
            </a:r>
          </a:p>
          <a:p>
            <a:r>
              <a:rPr lang="cs-CZ" dirty="0"/>
              <a:t>dogmata přijatá na západě po roce 1054 jsou neslučitelná s pravoslavnou  věroukou</a:t>
            </a:r>
          </a:p>
          <a:p>
            <a:r>
              <a:rPr lang="cs-CZ" dirty="0"/>
              <a:t>spolu s odlišnou římskokatolickou spiritualitou brání  sjednocení římské církve s pravoslavnou církví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4F95172-AE21-DF4F-D060-F91012720BA3}"/>
              </a:ext>
            </a:extLst>
          </p:cNvPr>
          <p:cNvSpPr txBox="1"/>
          <p:nvPr/>
        </p:nvSpPr>
        <p:spPr>
          <a:xfrm>
            <a:off x="762000" y="6053852"/>
            <a:ext cx="6934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sz="1000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sz="1000" dirty="0">
                <a:solidFill>
                  <a:srgbClr val="0A0A0A"/>
                </a:solidFill>
                <a:latin typeface="Open Sans"/>
                <a:hlinkClick r:id="rId2"/>
              </a:rPr>
              <a:t>https://dum.rvp.cz/materialy/judaismus-krestanstvi-islam.html</a:t>
            </a:r>
            <a:r>
              <a:rPr lang="cs-CZ" sz="1000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5516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C953C4-EC65-4B0C-BCEB-C273CD31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5FA8A0-9AE3-40EC-BDC7-0FA62A4D4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115117"/>
            <a:ext cx="4939867" cy="4361871"/>
          </a:xfrm>
        </p:spPr>
        <p:txBody>
          <a:bodyPr>
            <a:normAutofit/>
          </a:bodyPr>
          <a:lstStyle/>
          <a:p>
            <a:r>
              <a:rPr lang="cs-CZ" sz="1700" dirty="0"/>
              <a:t>nejvíce křesťanů po církvi římskokatolické</a:t>
            </a:r>
          </a:p>
          <a:p>
            <a:r>
              <a:rPr lang="cs-CZ" sz="1700" dirty="0"/>
              <a:t>především obyvatelé Řecka, Ruska, Ukrajiny, Srbska, atd.</a:t>
            </a:r>
          </a:p>
          <a:p>
            <a:r>
              <a:rPr lang="cs-CZ" sz="1700" dirty="0"/>
              <a:t>je společenstvím samosprávných místních církví - autokefální, tj. řízená vlastním nejvyšším představitelem - prvním z místních biskupů</a:t>
            </a:r>
          </a:p>
          <a:p>
            <a:r>
              <a:rPr lang="cs-CZ" sz="1700" dirty="0"/>
              <a:t>první  biskupové - patriarchové, metropolité nebo arcibiskupové</a:t>
            </a:r>
          </a:p>
          <a:p>
            <a:r>
              <a:rPr lang="cs-CZ" sz="1700" dirty="0"/>
              <a:t>předsedají biskupskému synodu - nejvyšší kanonická, věroučná a administrativní autorita </a:t>
            </a:r>
          </a:p>
          <a:p>
            <a:r>
              <a:rPr lang="cs-CZ" sz="1700" dirty="0"/>
              <a:t>základní organizační jednotkou  - obec, čili farnost (parochie) a případně monastýry</a:t>
            </a:r>
          </a:p>
        </p:txBody>
      </p:sp>
      <p:pic>
        <p:nvPicPr>
          <p:cNvPr id="7170" name="Picture 2" descr="O Pravoslávnej cirkvi – Pravoslávna cirkevná obec v Spišskej Novej Vsi">
            <a:extLst>
              <a:ext uri="{FF2B5EF4-FFF2-40B4-BE49-F238E27FC236}">
                <a16:creationId xmlns:a16="http://schemas.microsoft.com/office/drawing/2014/main" id="{EAD5B68B-D2A2-47C9-85C7-10AA44A2A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r="15444"/>
          <a:stretch/>
        </p:blipFill>
        <p:spPr bwMode="auto">
          <a:xfrm>
            <a:off x="381000" y="457200"/>
            <a:ext cx="2897231" cy="57149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8B58F88-CE10-6A33-4622-9219EC904EB3}"/>
              </a:ext>
            </a:extLst>
          </p:cNvPr>
          <p:cNvSpPr txBox="1"/>
          <p:nvPr/>
        </p:nvSpPr>
        <p:spPr>
          <a:xfrm>
            <a:off x="838200" y="6219872"/>
            <a:ext cx="8991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sz="1000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sz="1000" dirty="0">
                <a:solidFill>
                  <a:srgbClr val="0A0A0A"/>
                </a:solidFill>
                <a:latin typeface="Open Sans"/>
                <a:hlinkClick r:id="rId3"/>
              </a:rPr>
              <a:t>https://dum.rvp.cz/materialy/judaismus-krestanstvi-islam.html</a:t>
            </a:r>
            <a:r>
              <a:rPr lang="cs-CZ" sz="1000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47459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DEEEC-1D7C-6F2C-6EF9-CE189CC4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Chrám sv. Václava, Brno</a:t>
            </a:r>
          </a:p>
        </p:txBody>
      </p:sp>
      <p:pic>
        <p:nvPicPr>
          <p:cNvPr id="5" name="Zástupný obsah 4" descr="Obsah obrázku venku, budova, obloha, strom&#10;&#10;Obsah vygenerovaný umělou inteligencí může být nesprávný.">
            <a:extLst>
              <a:ext uri="{FF2B5EF4-FFF2-40B4-BE49-F238E27FC236}">
                <a16:creationId xmlns:a16="http://schemas.microsoft.com/office/drawing/2014/main" id="{21D34A56-DEA0-F301-3C91-D9495C595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65" y="1825625"/>
            <a:ext cx="6157269" cy="435133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DA66F66-FD85-FF87-BB13-8C7AB55AA50D}"/>
              </a:ext>
            </a:extLst>
          </p:cNvPr>
          <p:cNvSpPr txBox="1"/>
          <p:nvPr/>
        </p:nvSpPr>
        <p:spPr>
          <a:xfrm>
            <a:off x="1371600" y="6096000"/>
            <a:ext cx="891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Autor: </a:t>
            </a:r>
            <a:r>
              <a:rPr lang="cs-CZ" dirty="0" err="1"/>
              <a:t>VitVit</a:t>
            </a:r>
            <a:r>
              <a:rPr lang="cs-CZ" dirty="0"/>
              <a:t> – Vlastní dílo, CC BY-SA 4.0, https://commons.wikimedia.org/w/index.php?curid=56877236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B27963B-6DB9-E85A-8464-701C64A87775}"/>
              </a:ext>
            </a:extLst>
          </p:cNvPr>
          <p:cNvSpPr txBox="1"/>
          <p:nvPr/>
        </p:nvSpPr>
        <p:spPr>
          <a:xfrm rot="16200000">
            <a:off x="6128266" y="2752210"/>
            <a:ext cx="514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https://www.pravoslavbrno.cz/</a:t>
            </a:r>
          </a:p>
        </p:txBody>
      </p:sp>
    </p:spTree>
    <p:extLst>
      <p:ext uri="{BB962C8B-B14F-4D97-AF65-F5344CB8AC3E}">
        <p14:creationId xmlns:p14="http://schemas.microsoft.com/office/powerpoint/2010/main" val="135027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7B6C6-2D36-4CC9-ACA7-F38442E7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47C5F5-3EE3-4DF5-8B8F-D78E54C4B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Ukrajinská pravoslavná církev Kyjevského patriarchátu – Wikipedie">
            <a:extLst>
              <a:ext uri="{FF2B5EF4-FFF2-40B4-BE49-F238E27FC236}">
                <a16:creationId xmlns:a16="http://schemas.microsoft.com/office/drawing/2014/main" id="{3D4FAD16-462A-4C8F-AA76-86504652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351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66B143-2575-474A-8B36-407234DB13EE}"/>
              </a:ext>
            </a:extLst>
          </p:cNvPr>
          <p:cNvSpPr txBox="1"/>
          <p:nvPr/>
        </p:nvSpPr>
        <p:spPr>
          <a:xfrm rot="16200000">
            <a:off x="4992216" y="3275111"/>
            <a:ext cx="655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https://cs.wikipedia.org/wiki/</a:t>
            </a:r>
            <a:r>
              <a:rPr lang="cs-CZ" sz="1400" dirty="0" err="1"/>
              <a:t>Ukrajinská_pravoslavná_církev_Kyjevského_patriarchátu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4647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8383" y="0"/>
            <a:ext cx="613105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2EC0B-5C1C-408B-AD02-7BE8B363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Nauka: NICEJSKO-KONSTANTINOPOLSKÉ VYZNÁNÍ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E2D7E-5652-4631-B0D5-2EBC944BF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ke spáse je nutné PŘIJÍMAT SVÁTOSTÍ (SVATÉ TAJINY)</a:t>
            </a:r>
          </a:p>
          <a:p>
            <a:r>
              <a:rPr lang="cs-CZ" dirty="0"/>
              <a:t>VZKŘÍŠENÍ - je základní oslavou liturgického roku</a:t>
            </a:r>
          </a:p>
          <a:p>
            <a:r>
              <a:rPr lang="cs-CZ" dirty="0"/>
              <a:t>svým vzkříšením Ježíš vysvobodil lidstvo z moci smrti </a:t>
            </a:r>
          </a:p>
          <a:p>
            <a:r>
              <a:rPr lang="cs-CZ" dirty="0"/>
              <a:t>umožnil každému, aby měl účast na jeho nesmrtelnosti</a:t>
            </a:r>
          </a:p>
          <a:p>
            <a:r>
              <a:rPr lang="cs-CZ" dirty="0"/>
              <a:t>posledním cílem člověka -  sjednocení s bohem</a:t>
            </a:r>
          </a:p>
          <a:p>
            <a:r>
              <a:rPr lang="cs-CZ" dirty="0"/>
              <a:t> Bible - ústřední </a:t>
            </a:r>
            <a:r>
              <a:rPr lang="cs-CZ" dirty="0" err="1"/>
              <a:t>součást„tradice</a:t>
            </a:r>
            <a:r>
              <a:rPr lang="cs-CZ" dirty="0"/>
              <a:t>“</a:t>
            </a:r>
          </a:p>
          <a:p>
            <a:r>
              <a:rPr lang="cs-CZ" dirty="0"/>
              <a:t>vyznání víry; dogmata a pravidla (kánony) – ustanovení sedmi všeobecných sněmů a ostatních všeobecně uznávaných místních sněmů; spisy církevních otců; liturgické knihy, životy svatých, ikony atd.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1838E0-CEB6-CB4A-0873-A620AB354479}"/>
              </a:ext>
            </a:extLst>
          </p:cNvPr>
          <p:cNvSpPr txBox="1"/>
          <p:nvPr/>
        </p:nvSpPr>
        <p:spPr>
          <a:xfrm>
            <a:off x="762000" y="6176963"/>
            <a:ext cx="6858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sz="1000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sz="10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sz="1000" dirty="0">
                <a:solidFill>
                  <a:srgbClr val="0A0A0A"/>
                </a:solidFill>
                <a:latin typeface="Open Sans"/>
                <a:hlinkClick r:id="rId2"/>
              </a:rPr>
              <a:t>https://dum.rvp.cz/materialy/judaismus-krestanstvi-islam.html</a:t>
            </a:r>
            <a:r>
              <a:rPr lang="cs-CZ" sz="1000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9558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106A1-1980-96CA-F1B4-D0D6559FF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85631E-9DEC-8A79-AF6D-739F97999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EA9A08-6C1B-DB44-43D3-674C5D5306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" t="7037" r="5000" b="7037"/>
          <a:stretch/>
        </p:blipFill>
        <p:spPr>
          <a:xfrm>
            <a:off x="1" y="745067"/>
            <a:ext cx="9112468" cy="48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027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692706-AEFE-62FD-BCC7-2E8C5BF3B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/>
              <a:t>Ikony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98B5C3-9665-69A1-8B62-957C9C9A2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Liturgické předměty (aby se </a:t>
            </a:r>
            <a:r>
              <a:rPr lang="cs-CZ" dirty="0">
                <a:effectLst/>
              </a:rPr>
              <a:t>pozornost diváka zaměřila na duchovní význam zobrazeného)</a:t>
            </a:r>
            <a:endParaRPr lang="cs-CZ" dirty="0"/>
          </a:p>
          <a:p>
            <a:r>
              <a:rPr lang="cs-CZ" dirty="0"/>
              <a:t>Zobrazení biblických myšlenek – přes Krista, Marii, svatých</a:t>
            </a:r>
          </a:p>
          <a:p>
            <a:r>
              <a:rPr lang="cs-CZ" dirty="0"/>
              <a:t>Ikony se nemalují, ale píší (myšlenka)</a:t>
            </a:r>
          </a:p>
          <a:p>
            <a:r>
              <a:rPr lang="cs-CZ" dirty="0"/>
              <a:t>Obraz není novým – ale odkrýváním</a:t>
            </a:r>
          </a:p>
          <a:p>
            <a:r>
              <a:rPr lang="cs-CZ" dirty="0"/>
              <a:t>Postupy dle přísných kánonů</a:t>
            </a:r>
          </a:p>
          <a:p>
            <a:r>
              <a:rPr lang="cs-CZ" dirty="0"/>
              <a:t>Ve východních církvích (nejen Pravoslaví)</a:t>
            </a:r>
          </a:p>
          <a:p>
            <a:r>
              <a:rPr lang="cs-CZ" dirty="0"/>
              <a:t>I člověk je ikonou boží</a:t>
            </a:r>
          </a:p>
        </p:txBody>
      </p:sp>
    </p:spTree>
    <p:extLst>
      <p:ext uri="{BB962C8B-B14F-4D97-AF65-F5344CB8AC3E}">
        <p14:creationId xmlns:p14="http://schemas.microsoft.com/office/powerpoint/2010/main" val="6397080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F8145-A504-C6CD-2B9C-750E9A491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/>
              <a:t>Ikona sv. Trojice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E494BD-AD0B-745E-D474-01A1D6B9C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0957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(Andrej </a:t>
            </a:r>
            <a:r>
              <a:rPr lang="cs-CZ" dirty="0" err="1"/>
              <a:t>Rublev</a:t>
            </a:r>
            <a:r>
              <a:rPr lang="cs-CZ" dirty="0"/>
              <a:t>, 1410, </a:t>
            </a:r>
            <a:r>
              <a:rPr lang="cs-CZ" sz="2800" dirty="0"/>
              <a:t>wiki)</a:t>
            </a:r>
          </a:p>
          <a:p>
            <a:endParaRPr lang="cs-CZ" dirty="0"/>
          </a:p>
          <a:p>
            <a:r>
              <a:rPr lang="cs-CZ" dirty="0">
                <a:effectLst/>
              </a:rPr>
              <a:t>V 8. století postihla Byzantskou říši bouře ikonoborectví: jak umožňuje ikona člověku spojení s Bohem? Souvis se Starým zákonem o zákazu zobrazovaní Boha</a:t>
            </a:r>
            <a:endParaRPr lang="cs-CZ" sz="2800" dirty="0"/>
          </a:p>
          <a:p>
            <a:endParaRPr lang="cs-CZ" dirty="0"/>
          </a:p>
        </p:txBody>
      </p:sp>
      <p:pic>
        <p:nvPicPr>
          <p:cNvPr id="5" name="Obrázek 4" descr="Obsah obrázku obraz, kresba, umění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D25990B2-8730-3E32-BAE6-B369E2EEE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825625"/>
            <a:ext cx="3657600" cy="45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28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C3A5BF-06DD-5D93-473A-469C86D716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Reformace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03EA22-2A8B-A8A4-4436-AB885C96AF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6339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78BFA2-C2C7-C295-A15E-D6C9FC478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První etapa reformace - předchůdci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EAA8F0-AFA3-95CF-5CD7-A0F674EE0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Ve 12. století středověká církev vrchol své moci nad celým životem společnosti</a:t>
            </a:r>
          </a:p>
          <a:p>
            <a:r>
              <a:rPr lang="cs-CZ" dirty="0"/>
              <a:t>K úplné jednotě církve nikdy nedošlo – vždy nějaké skupiny na okraji (např. jako reakce na přehnané zdůrazňování ustrnulé nauky) – předchůdci reformace</a:t>
            </a:r>
          </a:p>
          <a:p>
            <a:r>
              <a:rPr lang="cs-CZ" i="1" dirty="0"/>
              <a:t>Valdenští</a:t>
            </a:r>
            <a:r>
              <a:rPr lang="cs-CZ" dirty="0"/>
              <a:t> – apoštolská chudoba dle evangelia (tzv. lyonští chudí – měšťan </a:t>
            </a:r>
            <a:r>
              <a:rPr lang="cs-CZ" dirty="0" err="1"/>
              <a:t>Valdes</a:t>
            </a:r>
            <a:r>
              <a:rPr lang="cs-CZ" dirty="0"/>
              <a:t> z Lyonu se vzdal majetku, nechal si přeložit Bibli a začal kázat; kázat nechal i ženy; odmítali trest smrti, přehnanou úctu ke svatým, očistec a d. -  zařazeni mezi kacíře)</a:t>
            </a:r>
          </a:p>
          <a:p>
            <a:r>
              <a:rPr lang="cs-CZ" dirty="0"/>
              <a:t>Kvůli pronásledování jenom v horách (italské Alpy), venkov (jižní Čechy – papež proti nim schválil křížovou výpravu)</a:t>
            </a:r>
          </a:p>
          <a:p>
            <a:pPr marL="0" indent="0">
              <a:buNone/>
            </a:pPr>
            <a:r>
              <a:rPr lang="cs-CZ" dirty="0"/>
              <a:t>Šiler, Protestantské církve v ČR, 1997.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1377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441A3-F9D8-88C0-EE4E-D0343E37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John Wycliffe (1320-1384)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3A38C3-0189-DAFE-4D7A-85450FFA8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825625"/>
            <a:ext cx="4210050" cy="4351338"/>
          </a:xfrm>
        </p:spPr>
        <p:txBody>
          <a:bodyPr>
            <a:noAutofit/>
          </a:bodyPr>
          <a:lstStyle/>
          <a:p>
            <a:r>
              <a:rPr lang="cs-CZ" sz="1800" dirty="0"/>
              <a:t>Téměř celý život (do vyhnání) na Univerzitě v Oxfordu</a:t>
            </a:r>
          </a:p>
          <a:p>
            <a:r>
              <a:rPr lang="cs-CZ" sz="1800" dirty="0"/>
              <a:t>Překlad bible</a:t>
            </a:r>
          </a:p>
          <a:p>
            <a:r>
              <a:rPr lang="cs-CZ" sz="1800" dirty="0"/>
              <a:t>Duchovní se mají starat o duchovní věci, ne majetek</a:t>
            </a:r>
          </a:p>
          <a:p>
            <a:r>
              <a:rPr lang="cs-CZ" sz="1800" dirty="0"/>
              <a:t>Duchovní slibující chudobu ale spravují majetek neprávem</a:t>
            </a:r>
          </a:p>
          <a:p>
            <a:r>
              <a:rPr lang="cs-CZ" sz="1800" dirty="0"/>
              <a:t>Hlavou církve je Kristus ne papež s finančními nároky</a:t>
            </a:r>
          </a:p>
          <a:p>
            <a:r>
              <a:rPr lang="cs-CZ" sz="1800" dirty="0"/>
              <a:t>Člověk žijící ve hříchu   - není ve stavu milosti</a:t>
            </a:r>
          </a:p>
          <a:p>
            <a:r>
              <a:rPr lang="cs-CZ" sz="1800" dirty="0"/>
              <a:t>Panovník ve světských věcech nepodléhá papeži, může odebírat majetek duchovním (vliv: stoletá válka)</a:t>
            </a:r>
          </a:p>
          <a:p>
            <a:r>
              <a:rPr lang="cs-CZ" sz="1800" dirty="0"/>
              <a:t>Tito papežové, hodnostáři, duchovní – </a:t>
            </a:r>
            <a:r>
              <a:rPr lang="cs-CZ" sz="1800" dirty="0" err="1"/>
              <a:t>antikristové</a:t>
            </a:r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3C0F3F-823A-FB81-2FBC-555159198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210050" cy="4351338"/>
          </a:xfrm>
        </p:spPr>
        <p:txBody>
          <a:bodyPr>
            <a:noAutofit/>
          </a:bodyPr>
          <a:lstStyle/>
          <a:p>
            <a:r>
              <a:rPr lang="cs-CZ" sz="1600" dirty="0"/>
              <a:t>Proti transsubstanciaci (proměnění)</a:t>
            </a:r>
          </a:p>
          <a:p>
            <a:r>
              <a:rPr lang="cs-CZ" sz="1600" dirty="0"/>
              <a:t>Odpouštět může jenom Bůh, ne kněz</a:t>
            </a:r>
          </a:p>
          <a:p>
            <a:pPr marL="0" indent="0">
              <a:buNone/>
            </a:pPr>
            <a:r>
              <a:rPr lang="cs-CZ" sz="1600" dirty="0"/>
              <a:t>Ještě před smrtí (během mše na mrtvici):</a:t>
            </a:r>
          </a:p>
          <a:p>
            <a:r>
              <a:rPr lang="cs-CZ" sz="1600" dirty="0"/>
              <a:t>Učení označeno za kacířské, i následovníci (např. i rebelové v selském povstání v Anglii) – na kostnickém koncilu</a:t>
            </a:r>
          </a:p>
          <a:p>
            <a:r>
              <a:rPr lang="cs-CZ" sz="1600" dirty="0"/>
              <a:t>Exhumován ze svaté půdy a spálen</a:t>
            </a:r>
          </a:p>
          <a:p>
            <a:r>
              <a:rPr lang="cs-CZ" sz="1600" dirty="0"/>
              <a:t>Dcera Karla IV. Manželkou anglického krále – </a:t>
            </a:r>
            <a:r>
              <a:rPr lang="cs-CZ" sz="1600" dirty="0" err="1"/>
              <a:t>česko</a:t>
            </a:r>
            <a:r>
              <a:rPr lang="cs-CZ" sz="1600" dirty="0"/>
              <a:t> –anglické kontakty a přenos informací </a:t>
            </a:r>
          </a:p>
          <a:p>
            <a:r>
              <a:rPr lang="cs-CZ" sz="1600" dirty="0"/>
              <a:t>Jeho dílo páleno v Anglii i v Praze (biskup Zbyněk Zajíc) </a:t>
            </a:r>
          </a:p>
          <a:p>
            <a:r>
              <a:rPr lang="cs-CZ" sz="1600" dirty="0"/>
              <a:t>Následovníci v Čechách – Jan Hus, Jeroným Pražský a d. </a:t>
            </a:r>
          </a:p>
          <a:p>
            <a:r>
              <a:rPr lang="cs-CZ" sz="1600" dirty="0"/>
              <a:t>Šiler, 1997.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74291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 descr="Obsah obrázku text, kresba, kreslené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1C17C2CF-A7C6-855E-E70F-13EA1E5923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4" r="2" b="17510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72311D8-818E-F0A8-C31B-6AC4BFBFD924}"/>
              </a:ext>
            </a:extLst>
          </p:cNvPr>
          <p:cNvSpPr txBox="1"/>
          <p:nvPr/>
        </p:nvSpPr>
        <p:spPr>
          <a:xfrm>
            <a:off x="914400" y="6487386"/>
            <a:ext cx="8533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Zobrazení upálení Mistra Jana Husa ze </a:t>
            </a:r>
            <a:r>
              <a:rPr lang="cs-CZ" dirty="0" err="1"/>
              <a:t>Spiezer</a:t>
            </a:r>
            <a:r>
              <a:rPr lang="cs-CZ" dirty="0"/>
              <a:t> Chronik. Ilustrace: </a:t>
            </a:r>
            <a:r>
              <a:rPr lang="cs-CZ" dirty="0" err="1"/>
              <a:t>Wikimedia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48038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92FA6-6727-30B7-7BA9-15BB7493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Jan Hus (1370-1415) a první reformace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C36298-0BCF-AB69-AF61-3D46F36DBE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Proti odpustům, nehodným kněžím</a:t>
            </a:r>
          </a:p>
          <a:p>
            <a:pPr marL="0" indent="0">
              <a:buNone/>
            </a:pPr>
            <a:r>
              <a:rPr lang="cs-CZ" dirty="0"/>
              <a:t>Církev se má zříct majetku a moci, proti papeži</a:t>
            </a:r>
          </a:p>
          <a:p>
            <a:pPr marL="0" indent="0">
              <a:buNone/>
            </a:pPr>
            <a:r>
              <a:rPr lang="cs-CZ" dirty="0"/>
              <a:t>Na Prahu papežova kletba</a:t>
            </a:r>
          </a:p>
          <a:p>
            <a:pPr marL="0" indent="0">
              <a:buNone/>
            </a:pPr>
            <a:r>
              <a:rPr lang="cs-CZ" dirty="0"/>
              <a:t>Hus odchází na venkov na jih Čech (lepší podmínky – působily tady valdenští)</a:t>
            </a:r>
          </a:p>
          <a:p>
            <a:pPr marL="0" indent="0">
              <a:buNone/>
            </a:pPr>
            <a:r>
              <a:rPr lang="cs-CZ" dirty="0"/>
              <a:t>Písmo, rozum a osobní vztah s Kristem – podmínka členství v církvi</a:t>
            </a:r>
          </a:p>
          <a:p>
            <a:pPr marL="0" indent="0">
              <a:buNone/>
            </a:pPr>
            <a:r>
              <a:rPr lang="cs-CZ" dirty="0"/>
              <a:t>V Kostnici v 1415 zbaven kněžství a upálen </a:t>
            </a:r>
          </a:p>
          <a:p>
            <a:pPr marL="0" indent="0">
              <a:buNone/>
            </a:pPr>
            <a:r>
              <a:rPr lang="cs-CZ" dirty="0"/>
              <a:t>Husovy reformní požadavky se v Čechách začaly realizovat spontánně – kněží svobodu kázat a provozovat přijímání pod obojím i pro laiky (Mistr Jakoubek ze Stříbra)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4B135B-0B6B-2F83-FF77-2BB12D4039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Mše v češtině s lidovým zpěvem</a:t>
            </a:r>
          </a:p>
          <a:p>
            <a:r>
              <a:rPr lang="cs-CZ" dirty="0"/>
              <a:t>Radikálové podpořeny šlechtou zabíraly církevní majetek</a:t>
            </a:r>
          </a:p>
          <a:p>
            <a:r>
              <a:rPr lang="cs-CZ" dirty="0"/>
              <a:t>Husité zakládají komuny – např. Tábor, …</a:t>
            </a:r>
          </a:p>
          <a:p>
            <a:r>
              <a:rPr lang="cs-CZ" dirty="0"/>
              <a:t>1420 pražské artikuly:</a:t>
            </a:r>
          </a:p>
          <a:p>
            <a:pPr marL="0" indent="0">
              <a:buNone/>
            </a:pPr>
            <a:r>
              <a:rPr lang="cs-CZ" dirty="0"/>
              <a:t>Svobodně hlásané boží slovo; svátost pod obojím; kněžím odňat světské panování; zjevné hříchy mají být trestány stejně u všech  </a:t>
            </a:r>
          </a:p>
          <a:p>
            <a:r>
              <a:rPr lang="cs-CZ" dirty="0"/>
              <a:t>Došlo k zlidovění kultury, k upevnění mravů; větší sociální spravedlivosti (uznání ženám a chudým) </a:t>
            </a:r>
          </a:p>
          <a:p>
            <a:r>
              <a:rPr lang="cs-CZ" dirty="0"/>
              <a:t>Křížové výpravy, husitské plenění za hranicemi (spanilé výpravy)</a:t>
            </a:r>
          </a:p>
        </p:txBody>
      </p:sp>
    </p:spTree>
    <p:extLst>
      <p:ext uri="{BB962C8B-B14F-4D97-AF65-F5344CB8AC3E}">
        <p14:creationId xmlns:p14="http://schemas.microsoft.com/office/powerpoint/2010/main" val="18305582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DA04E-91F7-748F-52FE-B405167B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/>
              <a:t>První reformace – husitství a Jednota bratrská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0D3C4C-F1A2-6A19-BFF3-CF7F3E575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7193756" cy="326350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Skupina posluchačů - kázání Jana Rokycany, žáků Petra Chelčického</a:t>
            </a:r>
          </a:p>
          <a:p>
            <a:r>
              <a:rPr lang="cs-CZ" dirty="0"/>
              <a:t>Skupina bratří se schází od 1457 v </a:t>
            </a:r>
            <a:r>
              <a:rPr lang="cs-CZ" dirty="0" err="1"/>
              <a:t>Kunvaldě</a:t>
            </a:r>
            <a:r>
              <a:rPr lang="cs-CZ" dirty="0"/>
              <a:t>  - formuje se Jednota bratrská (Řehoř Krejčí)</a:t>
            </a:r>
          </a:p>
          <a:p>
            <a:r>
              <a:rPr lang="cs-CZ" dirty="0"/>
              <a:t>Od 1467 má Jednota vlastní kněžský řád a biskupa – odtrhnutí od KC – vnímány jako sekta</a:t>
            </a:r>
          </a:p>
          <a:p>
            <a:r>
              <a:rPr lang="cs-CZ" dirty="0"/>
              <a:t>Každý bratr sám odpovědný za svou spásu</a:t>
            </a:r>
          </a:p>
          <a:p>
            <a:r>
              <a:rPr lang="cs-CZ" dirty="0"/>
              <a:t>Niterná zbožnost, mravní čistota</a:t>
            </a:r>
          </a:p>
          <a:p>
            <a:r>
              <a:rPr lang="cs-CZ" dirty="0"/>
              <a:t>V tomto čase humanistické požadavky vzdělanosti, orientace na člověka - synergie  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9039A4-1AB8-7CE9-7745-89A5E34F6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8144" y="4907756"/>
            <a:ext cx="507206" cy="582216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361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DB9241-9142-4E9A-9012-3BEE0E6DF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modlitba – Otče náš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2724E-3FA9-44DD-B158-38D85459B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0979" indent="-208915">
              <a:lnSpc>
                <a:spcPct val="100000"/>
              </a:lnSpc>
              <a:spcBef>
                <a:spcPts val="775"/>
              </a:spcBef>
              <a:buChar char="-"/>
              <a:tabLst>
                <a:tab pos="221615" algn="l"/>
              </a:tabLst>
            </a:pPr>
            <a:r>
              <a:rPr lang="cs-CZ" sz="2400" dirty="0">
                <a:latin typeface="Times New Roman"/>
                <a:cs typeface="Times New Roman"/>
              </a:rPr>
              <a:t>podle</a:t>
            </a:r>
            <a:r>
              <a:rPr lang="cs-CZ" sz="2400" spc="-15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svých prvních</a:t>
            </a:r>
            <a:r>
              <a:rPr lang="cs-CZ" sz="2400" spc="-10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dvou latinských</a:t>
            </a:r>
            <a:r>
              <a:rPr lang="cs-CZ" sz="2400" spc="-30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slov také</a:t>
            </a:r>
            <a:r>
              <a:rPr lang="cs-CZ" sz="2400" spc="10" dirty="0">
                <a:latin typeface="Times New Roman"/>
                <a:cs typeface="Times New Roman"/>
              </a:rPr>
              <a:t> </a:t>
            </a:r>
            <a:r>
              <a:rPr lang="cs-CZ" sz="2400" spc="-10" dirty="0">
                <a:latin typeface="Times New Roman"/>
                <a:cs typeface="Times New Roman"/>
              </a:rPr>
              <a:t>Pater</a:t>
            </a:r>
            <a:r>
              <a:rPr lang="cs-CZ" sz="2400" dirty="0">
                <a:latin typeface="Times New Roman"/>
                <a:cs typeface="Times New Roman"/>
              </a:rPr>
              <a:t> </a:t>
            </a:r>
            <a:r>
              <a:rPr lang="cs-CZ" sz="2400" dirty="0" err="1">
                <a:latin typeface="Times New Roman"/>
                <a:cs typeface="Times New Roman"/>
              </a:rPr>
              <a:t>noster</a:t>
            </a:r>
            <a:endParaRPr lang="cs-CZ" sz="2400" dirty="0">
              <a:latin typeface="Times New Roman"/>
              <a:cs typeface="Times New Roman"/>
            </a:endParaRPr>
          </a:p>
          <a:p>
            <a:pPr marL="221615" marR="981710" indent="-221615">
              <a:lnSpc>
                <a:spcPct val="100000"/>
              </a:lnSpc>
              <a:spcBef>
                <a:spcPts val="675"/>
              </a:spcBef>
              <a:buChar char="-"/>
              <a:tabLst>
                <a:tab pos="221615" algn="l"/>
              </a:tabLst>
            </a:pPr>
            <a:r>
              <a:rPr lang="cs-CZ" sz="2400" dirty="0">
                <a:latin typeface="Times New Roman"/>
                <a:cs typeface="Times New Roman"/>
              </a:rPr>
              <a:t>podle </a:t>
            </a:r>
            <a:r>
              <a:rPr lang="cs-CZ" sz="2400" spc="-5" dirty="0">
                <a:latin typeface="Times New Roman"/>
                <a:cs typeface="Times New Roman"/>
              </a:rPr>
              <a:t>Lukášova evangelia sdělil tuto modlitbu svým </a:t>
            </a:r>
            <a:r>
              <a:rPr lang="cs-CZ" sz="2400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učedníkům</a:t>
            </a:r>
            <a:r>
              <a:rPr lang="cs-CZ" sz="2400" spc="-10" dirty="0">
                <a:latin typeface="Times New Roman"/>
                <a:cs typeface="Times New Roman"/>
              </a:rPr>
              <a:t> Ježíš</a:t>
            </a:r>
            <a:r>
              <a:rPr lang="cs-CZ" sz="2400" spc="5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Kristus,</a:t>
            </a:r>
            <a:r>
              <a:rPr lang="cs-CZ" sz="2400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když</a:t>
            </a:r>
            <a:r>
              <a:rPr lang="cs-CZ" sz="2400" spc="-10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se</a:t>
            </a:r>
            <a:r>
              <a:rPr lang="cs-CZ" sz="2400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ho</a:t>
            </a:r>
            <a:r>
              <a:rPr lang="cs-CZ" sz="2400" spc="5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ptali,</a:t>
            </a:r>
            <a:r>
              <a:rPr lang="cs-CZ" sz="2400" spc="-10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jak</a:t>
            </a:r>
            <a:r>
              <a:rPr lang="cs-CZ" sz="2400" spc="5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se</a:t>
            </a:r>
            <a:r>
              <a:rPr lang="cs-CZ" sz="2400" dirty="0">
                <a:latin typeface="Times New Roman"/>
                <a:cs typeface="Times New Roman"/>
              </a:rPr>
              <a:t> </a:t>
            </a:r>
            <a:r>
              <a:rPr lang="cs-CZ" sz="2400" spc="-10" dirty="0">
                <a:latin typeface="Times New Roman"/>
                <a:cs typeface="Times New Roman"/>
              </a:rPr>
              <a:t>mají </a:t>
            </a:r>
            <a:r>
              <a:rPr lang="cs-CZ" sz="2400" spc="-685" dirty="0">
                <a:latin typeface="Times New Roman"/>
                <a:cs typeface="Times New Roman"/>
              </a:rPr>
              <a:t> </a:t>
            </a:r>
            <a:r>
              <a:rPr lang="cs-CZ" sz="2400" spc="-5" dirty="0">
                <a:latin typeface="Times New Roman"/>
                <a:cs typeface="Times New Roman"/>
              </a:rPr>
              <a:t>modlit</a:t>
            </a:r>
            <a:endParaRPr lang="cs-CZ" sz="2400" dirty="0">
              <a:latin typeface="Times New Roman"/>
              <a:cs typeface="Times New Roman"/>
            </a:endParaRPr>
          </a:p>
          <a:p>
            <a:pPr marL="266700" marR="214629" algn="just">
              <a:lnSpc>
                <a:spcPct val="103200"/>
              </a:lnSpc>
              <a:spcBef>
                <a:spcPts val="2515"/>
              </a:spcBef>
            </a:pPr>
            <a:r>
              <a:rPr lang="cs-CZ" sz="2000" i="1" spc="-5" dirty="0">
                <a:latin typeface="Times New Roman"/>
                <a:cs typeface="Times New Roman"/>
              </a:rPr>
              <a:t>„Otče</a:t>
            </a:r>
            <a:r>
              <a:rPr lang="cs-CZ" sz="2000" i="1" spc="-1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náš,</a:t>
            </a:r>
            <a:r>
              <a:rPr lang="cs-CZ" sz="2000" i="1" spc="-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jenž</a:t>
            </a:r>
            <a:r>
              <a:rPr lang="cs-CZ" sz="2000" i="1" spc="-1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jsi</a:t>
            </a:r>
            <a:r>
              <a:rPr lang="cs-CZ" sz="2000" i="1" spc="-1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na</a:t>
            </a:r>
            <a:r>
              <a:rPr lang="cs-CZ" sz="2000" i="1" spc="-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nebesích,</a:t>
            </a:r>
            <a:r>
              <a:rPr lang="cs-CZ" sz="2000" i="1" spc="-3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posvěť</a:t>
            </a:r>
            <a:r>
              <a:rPr lang="cs-CZ" sz="2000" i="1" spc="-15" dirty="0">
                <a:latin typeface="Times New Roman"/>
                <a:cs typeface="Times New Roman"/>
              </a:rPr>
              <a:t> </a:t>
            </a:r>
            <a:r>
              <a:rPr lang="cs-CZ" sz="2000" i="1" spc="-5" dirty="0">
                <a:latin typeface="Times New Roman"/>
                <a:cs typeface="Times New Roman"/>
              </a:rPr>
              <a:t>se jméno</a:t>
            </a:r>
            <a:r>
              <a:rPr lang="cs-CZ" sz="2000" i="1" spc="-2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tvé,</a:t>
            </a:r>
            <a:r>
              <a:rPr lang="cs-CZ" sz="2000" i="1" spc="-2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přijď</a:t>
            </a:r>
            <a:r>
              <a:rPr lang="cs-CZ" sz="2000" i="1" spc="-2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království </a:t>
            </a:r>
            <a:r>
              <a:rPr lang="cs-CZ" sz="2000" i="1" spc="-59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tvé, buď vůle tvá jako v nebi, tak i na </a:t>
            </a:r>
            <a:r>
              <a:rPr lang="cs-CZ" sz="2000" i="1" spc="-5" dirty="0">
                <a:latin typeface="Times New Roman"/>
                <a:cs typeface="Times New Roman"/>
              </a:rPr>
              <a:t>zemi. </a:t>
            </a:r>
            <a:r>
              <a:rPr lang="cs-CZ" sz="2000" i="1" dirty="0">
                <a:latin typeface="Times New Roman"/>
                <a:cs typeface="Times New Roman"/>
              </a:rPr>
              <a:t>Chléb náš </a:t>
            </a:r>
            <a:r>
              <a:rPr lang="cs-CZ" sz="2000" i="1" spc="-5" dirty="0">
                <a:latin typeface="Times New Roman"/>
                <a:cs typeface="Times New Roman"/>
              </a:rPr>
              <a:t>vezdejší </a:t>
            </a:r>
            <a:r>
              <a:rPr lang="cs-CZ" sz="2000" i="1" dirty="0">
                <a:latin typeface="Times New Roman"/>
                <a:cs typeface="Times New Roman"/>
              </a:rPr>
              <a:t>dej(ž) </a:t>
            </a:r>
            <a:r>
              <a:rPr lang="cs-CZ" sz="2000" i="1" spc="-58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nám</a:t>
            </a:r>
            <a:r>
              <a:rPr lang="cs-CZ" sz="2000" i="1" spc="-1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dnes</a:t>
            </a:r>
            <a:r>
              <a:rPr lang="cs-CZ" sz="2000" i="1" spc="-1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a</a:t>
            </a:r>
            <a:r>
              <a:rPr lang="cs-CZ" sz="2000" i="1" spc="-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odpusť</a:t>
            </a:r>
            <a:r>
              <a:rPr lang="cs-CZ" sz="2000" i="1" spc="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nám</a:t>
            </a:r>
            <a:r>
              <a:rPr lang="cs-CZ" sz="2000" i="1" spc="-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naše</a:t>
            </a:r>
            <a:r>
              <a:rPr lang="cs-CZ" sz="2000" i="1" spc="-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viny,</a:t>
            </a:r>
            <a:r>
              <a:rPr lang="cs-CZ" sz="2000" i="1" spc="-3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jako(ž)</a:t>
            </a:r>
            <a:r>
              <a:rPr lang="cs-CZ" sz="2000" i="1" spc="-1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i</a:t>
            </a:r>
            <a:r>
              <a:rPr lang="cs-CZ" sz="2000" i="1" spc="-5" dirty="0">
                <a:latin typeface="Times New Roman"/>
                <a:cs typeface="Times New Roman"/>
              </a:rPr>
              <a:t> my</a:t>
            </a:r>
            <a:r>
              <a:rPr lang="cs-CZ" sz="2000" i="1" spc="-1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odpouštíme</a:t>
            </a:r>
            <a:r>
              <a:rPr lang="cs-CZ" sz="2000" i="1" spc="-1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našim</a:t>
            </a:r>
            <a:endParaRPr lang="cs-CZ" sz="2000" dirty="0">
              <a:latin typeface="Times New Roman"/>
              <a:cs typeface="Times New Roman"/>
            </a:endParaRPr>
          </a:p>
          <a:p>
            <a:pPr marL="266700" marR="5080" algn="just">
              <a:lnSpc>
                <a:spcPct val="100000"/>
              </a:lnSpc>
            </a:pPr>
            <a:r>
              <a:rPr lang="cs-CZ" sz="2000" i="1" dirty="0">
                <a:latin typeface="Times New Roman"/>
                <a:cs typeface="Times New Roman"/>
              </a:rPr>
              <a:t>viníkům</a:t>
            </a:r>
            <a:r>
              <a:rPr lang="cs-CZ" sz="2000" i="1" spc="-4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a</a:t>
            </a:r>
            <a:r>
              <a:rPr lang="cs-CZ" sz="2000" i="1" spc="-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neuveď</a:t>
            </a:r>
            <a:r>
              <a:rPr lang="cs-CZ" sz="2000" i="1" spc="-1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nás</a:t>
            </a:r>
            <a:r>
              <a:rPr lang="cs-CZ" sz="2000" i="1" spc="-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v</a:t>
            </a:r>
            <a:r>
              <a:rPr lang="cs-CZ" sz="2000" i="1" spc="-1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pokušení,</a:t>
            </a:r>
            <a:r>
              <a:rPr lang="cs-CZ" sz="2000" i="1" spc="-2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ale</a:t>
            </a:r>
            <a:r>
              <a:rPr lang="cs-CZ" sz="2000" i="1" spc="-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chraň</a:t>
            </a:r>
            <a:r>
              <a:rPr lang="cs-CZ" sz="2000" i="1" spc="-2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nás</a:t>
            </a:r>
            <a:r>
              <a:rPr lang="cs-CZ" sz="2000" i="1" spc="-1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od</a:t>
            </a:r>
            <a:r>
              <a:rPr lang="cs-CZ" sz="2000" i="1" spc="-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zlého.</a:t>
            </a:r>
            <a:r>
              <a:rPr lang="cs-CZ" sz="2000" i="1" spc="-2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Neboť</a:t>
            </a:r>
            <a:r>
              <a:rPr lang="cs-CZ" sz="2000" i="1" spc="-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tvé</a:t>
            </a:r>
            <a:r>
              <a:rPr lang="cs-CZ" sz="2000" i="1" spc="-2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je </a:t>
            </a:r>
            <a:r>
              <a:rPr lang="cs-CZ" sz="2000" i="1" spc="-59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království</a:t>
            </a:r>
            <a:r>
              <a:rPr lang="cs-CZ" sz="2000" i="1" spc="-45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i </a:t>
            </a:r>
            <a:r>
              <a:rPr lang="cs-CZ" sz="2000" i="1" spc="-5" dirty="0">
                <a:latin typeface="Times New Roman"/>
                <a:cs typeface="Times New Roman"/>
              </a:rPr>
              <a:t>moc </a:t>
            </a:r>
            <a:r>
              <a:rPr lang="cs-CZ" sz="2000" i="1" dirty="0">
                <a:latin typeface="Times New Roman"/>
                <a:cs typeface="Times New Roman"/>
              </a:rPr>
              <a:t>i</a:t>
            </a:r>
            <a:r>
              <a:rPr lang="cs-CZ" sz="2000" i="1" spc="-15" dirty="0">
                <a:latin typeface="Times New Roman"/>
                <a:cs typeface="Times New Roman"/>
              </a:rPr>
              <a:t> </a:t>
            </a:r>
            <a:r>
              <a:rPr lang="cs-CZ" sz="2000" i="1" spc="-5" dirty="0">
                <a:latin typeface="Times New Roman"/>
                <a:cs typeface="Times New Roman"/>
              </a:rPr>
              <a:t>sláva</a:t>
            </a:r>
            <a:r>
              <a:rPr lang="cs-CZ" sz="2000" i="1" spc="-1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navěky.</a:t>
            </a:r>
            <a:r>
              <a:rPr lang="cs-CZ" sz="2000" i="1" spc="-30" dirty="0">
                <a:latin typeface="Times New Roman"/>
                <a:cs typeface="Times New Roman"/>
              </a:rPr>
              <a:t> </a:t>
            </a:r>
            <a:r>
              <a:rPr lang="cs-CZ" sz="2000" i="1" dirty="0">
                <a:latin typeface="Times New Roman"/>
                <a:cs typeface="Times New Roman"/>
              </a:rPr>
              <a:t>Amen.“</a:t>
            </a:r>
            <a:endParaRPr lang="cs-CZ" sz="2000" dirty="0">
              <a:latin typeface="Times New Roman"/>
              <a:cs typeface="Times New Roman"/>
            </a:endParaRP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A85DD7E-D40E-5090-81F8-6E2C1A599FAE}"/>
              </a:ext>
            </a:extLst>
          </p:cNvPr>
          <p:cNvSpPr txBox="1"/>
          <p:nvPr/>
        </p:nvSpPr>
        <p:spPr>
          <a:xfrm>
            <a:off x="1066800" y="5846543"/>
            <a:ext cx="723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dirty="0">
                <a:solidFill>
                  <a:srgbClr val="0A0A0A"/>
                </a:solidFill>
                <a:latin typeface="Open Sans"/>
                <a:hlinkClick r:id="rId2"/>
              </a:rPr>
              <a:t>https://dum.rvp.cz/materialy/judaismus-krestanstvi-islam.html</a:t>
            </a:r>
            <a:r>
              <a:rPr lang="cs-CZ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98862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9C33F-86E3-72C5-69EA-3E58D1D96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Jednota </a:t>
            </a:r>
            <a:r>
              <a:rPr lang="sk-SK" dirty="0" err="1"/>
              <a:t>bratrská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4E74D3-718C-6E93-DEDD-D63174C022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k-SK" dirty="0"/>
              <a:t>Po </a:t>
            </a:r>
            <a:r>
              <a:rPr lang="sk-SK" dirty="0" err="1"/>
              <a:t>bitvě</a:t>
            </a:r>
            <a:r>
              <a:rPr lang="sk-SK" dirty="0"/>
              <a:t> na </a:t>
            </a:r>
            <a:r>
              <a:rPr lang="sk-SK" dirty="0" err="1"/>
              <a:t>Bílé</a:t>
            </a:r>
            <a:r>
              <a:rPr lang="sk-SK" dirty="0"/>
              <a:t> </a:t>
            </a:r>
            <a:r>
              <a:rPr lang="sk-SK" dirty="0" err="1"/>
              <a:t>hoře</a:t>
            </a:r>
            <a:r>
              <a:rPr lang="sk-SK" dirty="0"/>
              <a:t> </a:t>
            </a:r>
            <a:r>
              <a:rPr lang="sk-SK" dirty="0" err="1"/>
              <a:t>vytlačena</a:t>
            </a:r>
            <a:r>
              <a:rPr lang="sk-SK" dirty="0"/>
              <a:t> </a:t>
            </a:r>
            <a:r>
              <a:rPr lang="sk-SK" dirty="0" err="1"/>
              <a:t>ze</a:t>
            </a:r>
            <a:r>
              <a:rPr lang="sk-SK" dirty="0"/>
              <a:t> </a:t>
            </a:r>
            <a:r>
              <a:rPr lang="sk-SK" dirty="0" err="1"/>
              <a:t>země</a:t>
            </a:r>
            <a:r>
              <a:rPr lang="sk-SK" dirty="0"/>
              <a:t>, </a:t>
            </a:r>
            <a:r>
              <a:rPr lang="sk-SK" dirty="0" err="1"/>
              <a:t>včetně</a:t>
            </a:r>
            <a:r>
              <a:rPr lang="sk-SK" dirty="0"/>
              <a:t> </a:t>
            </a:r>
            <a:r>
              <a:rPr lang="sk-SK" dirty="0" err="1"/>
              <a:t>posledního</a:t>
            </a:r>
            <a:r>
              <a:rPr lang="sk-SK" dirty="0"/>
              <a:t> biskupa JAK</a:t>
            </a:r>
          </a:p>
          <a:p>
            <a:r>
              <a:rPr lang="sk-SK" dirty="0"/>
              <a:t>Izolované </a:t>
            </a:r>
            <a:r>
              <a:rPr lang="sk-SK" dirty="0" err="1"/>
              <a:t>hloučky</a:t>
            </a:r>
            <a:r>
              <a:rPr lang="sk-SK" dirty="0"/>
              <a:t> </a:t>
            </a:r>
            <a:r>
              <a:rPr lang="sk-SK" dirty="0" err="1"/>
              <a:t>přetvaly</a:t>
            </a:r>
            <a:r>
              <a:rPr lang="sk-SK" dirty="0"/>
              <a:t> na </a:t>
            </a:r>
            <a:r>
              <a:rPr lang="sk-SK" dirty="0" err="1"/>
              <a:t>Moravě</a:t>
            </a:r>
            <a:r>
              <a:rPr lang="sk-SK" dirty="0"/>
              <a:t> do 18.st. – </a:t>
            </a:r>
            <a:r>
              <a:rPr lang="sk-SK" dirty="0" err="1"/>
              <a:t>vypuzeni</a:t>
            </a:r>
            <a:r>
              <a:rPr lang="sk-SK" dirty="0"/>
              <a:t>, </a:t>
            </a:r>
            <a:r>
              <a:rPr lang="sk-SK" dirty="0" err="1"/>
              <a:t>útočiště</a:t>
            </a:r>
            <a:r>
              <a:rPr lang="sk-SK" dirty="0"/>
              <a:t> v </a:t>
            </a:r>
            <a:r>
              <a:rPr lang="sk-SK" dirty="0" err="1"/>
              <a:t>Herrnhut</a:t>
            </a:r>
            <a:r>
              <a:rPr lang="sk-SK" dirty="0"/>
              <a:t> (Sasko), </a:t>
            </a:r>
            <a:r>
              <a:rPr lang="sk-SK" dirty="0" err="1"/>
              <a:t>tz</a:t>
            </a:r>
            <a:r>
              <a:rPr lang="sk-SK" dirty="0"/>
              <a:t>. </a:t>
            </a:r>
            <a:r>
              <a:rPr lang="sk-SK" dirty="0" err="1"/>
              <a:t>Ochranov</a:t>
            </a:r>
            <a:endParaRPr lang="sk-SK" dirty="0"/>
          </a:p>
          <a:p>
            <a:r>
              <a:rPr lang="sk-SK" dirty="0"/>
              <a:t>Po </a:t>
            </a:r>
            <a:r>
              <a:rPr lang="sk-SK" dirty="0" err="1"/>
              <a:t>pietistickém</a:t>
            </a:r>
            <a:r>
              <a:rPr lang="sk-SK" dirty="0"/>
              <a:t> </a:t>
            </a:r>
            <a:r>
              <a:rPr lang="sk-SK" dirty="0" err="1"/>
              <a:t>obrození</a:t>
            </a:r>
            <a:r>
              <a:rPr lang="sk-SK" dirty="0"/>
              <a:t> – mohutné misie – do Severní i </a:t>
            </a:r>
            <a:r>
              <a:rPr lang="sk-SK" dirty="0" err="1"/>
              <a:t>Jižní</a:t>
            </a:r>
            <a:r>
              <a:rPr lang="sk-SK" dirty="0"/>
              <a:t> Ameriky, Indie, Tibetu, Grónska, </a:t>
            </a:r>
            <a:r>
              <a:rPr lang="sk-SK" dirty="0" err="1"/>
              <a:t>Jižní</a:t>
            </a:r>
            <a:r>
              <a:rPr lang="sk-SK" dirty="0"/>
              <a:t> Afriky  </a:t>
            </a:r>
          </a:p>
          <a:p>
            <a:r>
              <a:rPr lang="sk-SK" dirty="0"/>
              <a:t>Do vlasti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vrací</a:t>
            </a:r>
            <a:r>
              <a:rPr lang="sk-SK" dirty="0"/>
              <a:t> po 1861 (</a:t>
            </a:r>
            <a:r>
              <a:rPr lang="sk-SK" dirty="0" err="1"/>
              <a:t>jako</a:t>
            </a:r>
            <a:r>
              <a:rPr lang="sk-SK" dirty="0"/>
              <a:t> </a:t>
            </a:r>
            <a:r>
              <a:rPr lang="sk-SK" b="1" dirty="0" err="1"/>
              <a:t>Evangelická</a:t>
            </a:r>
            <a:r>
              <a:rPr lang="sk-SK" b="1" dirty="0"/>
              <a:t> </a:t>
            </a:r>
            <a:r>
              <a:rPr lang="sk-SK" b="1" dirty="0" err="1"/>
              <a:t>církev</a:t>
            </a:r>
            <a:r>
              <a:rPr lang="sk-SK" b="1" dirty="0"/>
              <a:t> </a:t>
            </a:r>
            <a:r>
              <a:rPr lang="sk-SK" b="1" dirty="0" err="1"/>
              <a:t>bratrská</a:t>
            </a:r>
            <a:r>
              <a:rPr lang="sk-SK" dirty="0"/>
              <a:t>)</a:t>
            </a:r>
          </a:p>
          <a:p>
            <a:r>
              <a:rPr lang="sk-SK" dirty="0"/>
              <a:t>1918 zase </a:t>
            </a:r>
            <a:r>
              <a:rPr lang="sk-SK" dirty="0" err="1"/>
              <a:t>jako</a:t>
            </a:r>
            <a:r>
              <a:rPr lang="sk-SK" dirty="0"/>
              <a:t> (obnovená) </a:t>
            </a:r>
            <a:r>
              <a:rPr lang="sk-SK" b="1" dirty="0"/>
              <a:t>Jednota </a:t>
            </a:r>
            <a:r>
              <a:rPr lang="sk-SK" b="1" dirty="0" err="1"/>
              <a:t>bratrská</a:t>
            </a:r>
            <a:endParaRPr lang="sk-SK" b="1" dirty="0"/>
          </a:p>
          <a:p>
            <a:r>
              <a:rPr lang="sk-SK" dirty="0" err="1"/>
              <a:t>Hlásí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ke</a:t>
            </a:r>
            <a:r>
              <a:rPr lang="sk-SK" dirty="0"/>
              <a:t> </a:t>
            </a:r>
            <a:r>
              <a:rPr lang="sk-SK" dirty="0" err="1"/>
              <a:t>konfesi</a:t>
            </a:r>
            <a:r>
              <a:rPr lang="sk-SK" dirty="0"/>
              <a:t> z 1535 (vydané JAK 1662)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5AE597-F8D0-0B7E-558A-23CA259864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k-SK" dirty="0"/>
              <a:t>Čerpá z </a:t>
            </a:r>
            <a:r>
              <a:rPr lang="sk-SK" dirty="0" err="1"/>
              <a:t>luterství</a:t>
            </a:r>
            <a:r>
              <a:rPr lang="sk-SK" dirty="0"/>
              <a:t> i </a:t>
            </a:r>
            <a:r>
              <a:rPr lang="sk-SK" dirty="0" err="1"/>
              <a:t>kalvinismu</a:t>
            </a:r>
            <a:endParaRPr lang="sk-SK" dirty="0"/>
          </a:p>
          <a:p>
            <a:r>
              <a:rPr lang="sk-SK" dirty="0"/>
              <a:t>Dôraz na </a:t>
            </a:r>
            <a:r>
              <a:rPr lang="sk-SK" dirty="0" err="1"/>
              <a:t>zbožnost</a:t>
            </a:r>
            <a:r>
              <a:rPr lang="sk-SK" dirty="0"/>
              <a:t> (</a:t>
            </a:r>
            <a:r>
              <a:rPr lang="sk-SK" dirty="0">
                <a:hlinkClick r:id="rId2"/>
              </a:rPr>
              <a:t>pietistická</a:t>
            </a:r>
            <a:r>
              <a:rPr lang="sk-SK" dirty="0"/>
              <a:t>, </a:t>
            </a:r>
            <a:r>
              <a:rPr lang="sk-SK" dirty="0" err="1"/>
              <a:t>probuzenecká</a:t>
            </a:r>
            <a:r>
              <a:rPr lang="sk-SK" dirty="0"/>
              <a:t>) – osobní </a:t>
            </a:r>
            <a:r>
              <a:rPr lang="sk-SK" dirty="0" err="1"/>
              <a:t>víra</a:t>
            </a:r>
            <a:r>
              <a:rPr lang="sk-SK" dirty="0"/>
              <a:t>, </a:t>
            </a:r>
            <a:r>
              <a:rPr lang="sk-SK" dirty="0" err="1"/>
              <a:t>obrácení</a:t>
            </a:r>
            <a:r>
              <a:rPr lang="sk-SK" dirty="0"/>
              <a:t>, </a:t>
            </a:r>
            <a:r>
              <a:rPr lang="sk-SK" dirty="0" err="1"/>
              <a:t>přísná</a:t>
            </a:r>
            <a:r>
              <a:rPr lang="sk-SK" dirty="0"/>
              <a:t> </a:t>
            </a:r>
            <a:r>
              <a:rPr lang="sk-SK" dirty="0" err="1"/>
              <a:t>sborová</a:t>
            </a:r>
            <a:r>
              <a:rPr lang="sk-SK" dirty="0"/>
              <a:t> kázeň</a:t>
            </a:r>
          </a:p>
          <a:p>
            <a:r>
              <a:rPr lang="sk-SK" dirty="0" err="1"/>
              <a:t>Církevní</a:t>
            </a:r>
            <a:r>
              <a:rPr lang="sk-SK" dirty="0"/>
              <a:t> synod volí biskupa (</a:t>
            </a:r>
            <a:r>
              <a:rPr lang="sk-SK" dirty="0" err="1"/>
              <a:t>presbytrně-episkopální</a:t>
            </a:r>
            <a:r>
              <a:rPr lang="sk-SK" dirty="0"/>
              <a:t> </a:t>
            </a:r>
            <a:r>
              <a:rPr lang="sk-SK" dirty="0" err="1"/>
              <a:t>zřízení</a:t>
            </a:r>
            <a:r>
              <a:rPr lang="sk-SK" dirty="0"/>
              <a:t>)</a:t>
            </a:r>
          </a:p>
          <a:p>
            <a:r>
              <a:rPr lang="sk-SK" dirty="0"/>
              <a:t>Členy synodu: duchovní a po jednom </a:t>
            </a:r>
            <a:r>
              <a:rPr lang="sk-SK" dirty="0" err="1"/>
              <a:t>zástupci</a:t>
            </a:r>
            <a:r>
              <a:rPr lang="sk-SK" dirty="0"/>
              <a:t> </a:t>
            </a:r>
            <a:r>
              <a:rPr lang="sk-SK" dirty="0" err="1"/>
              <a:t>laiků</a:t>
            </a:r>
            <a:r>
              <a:rPr lang="sk-SK" dirty="0"/>
              <a:t> z každé obce</a:t>
            </a:r>
          </a:p>
          <a:p>
            <a:r>
              <a:rPr lang="sk-SK" dirty="0" err="1"/>
              <a:t>Známá</a:t>
            </a:r>
            <a:r>
              <a:rPr lang="sk-SK" dirty="0"/>
              <a:t> </a:t>
            </a:r>
            <a:r>
              <a:rPr lang="sk-SK" dirty="0" err="1"/>
              <a:t>vydáváním</a:t>
            </a:r>
            <a:r>
              <a:rPr lang="sk-SK" dirty="0"/>
              <a:t> Hesla jednoty </a:t>
            </a:r>
            <a:r>
              <a:rPr lang="sk-SK" dirty="0" err="1"/>
              <a:t>bratrské</a:t>
            </a:r>
            <a:r>
              <a:rPr lang="sk-SK" dirty="0"/>
              <a:t> (</a:t>
            </a:r>
            <a:r>
              <a:rPr lang="sk-SK" dirty="0" err="1"/>
              <a:t>pomůcku</a:t>
            </a:r>
            <a:r>
              <a:rPr lang="sk-SK" dirty="0"/>
              <a:t> s </a:t>
            </a:r>
            <a:r>
              <a:rPr lang="sk-SK" dirty="0" err="1"/>
              <a:t>kalendářem</a:t>
            </a:r>
            <a:r>
              <a:rPr lang="sk-SK" dirty="0"/>
              <a:t> a </a:t>
            </a:r>
            <a:r>
              <a:rPr lang="sk-SK" dirty="0" err="1"/>
              <a:t>citátem</a:t>
            </a:r>
            <a:r>
              <a:rPr lang="sk-SK" dirty="0"/>
              <a:t> na každý </a:t>
            </a:r>
            <a:r>
              <a:rPr lang="sk-SK" dirty="0" err="1"/>
              <a:t>den</a:t>
            </a:r>
            <a:r>
              <a:rPr lang="sk-SK" dirty="0"/>
              <a:t>)</a:t>
            </a:r>
          </a:p>
          <a:p>
            <a:r>
              <a:rPr lang="sk-SK" dirty="0" err="1"/>
              <a:t>Kazatelé</a:t>
            </a:r>
            <a:r>
              <a:rPr lang="sk-SK" dirty="0"/>
              <a:t>  - muži i ženy</a:t>
            </a:r>
          </a:p>
          <a:p>
            <a:endParaRPr lang="sk-SK" dirty="0"/>
          </a:p>
          <a:p>
            <a:r>
              <a:rPr lang="sk-SK" dirty="0" err="1"/>
              <a:t>Šiler</a:t>
            </a:r>
            <a:r>
              <a:rPr lang="sk-SK" dirty="0"/>
              <a:t>, 1997, s. 30-32.</a:t>
            </a:r>
          </a:p>
        </p:txBody>
      </p:sp>
    </p:spTree>
    <p:extLst>
      <p:ext uri="{BB962C8B-B14F-4D97-AF65-F5344CB8AC3E}">
        <p14:creationId xmlns:p14="http://schemas.microsoft.com/office/powerpoint/2010/main" val="2244604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/>
          <p:cNvGrpSpPr/>
          <p:nvPr/>
        </p:nvGrpSpPr>
        <p:grpSpPr>
          <a:xfrm>
            <a:off x="476656" y="2177426"/>
            <a:ext cx="8026908" cy="4177284"/>
            <a:chOff x="303275" y="1776983"/>
            <a:chExt cx="8026908" cy="4177284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1988819"/>
              <a:ext cx="4287012" cy="3304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6904" y="1776983"/>
              <a:ext cx="3383279" cy="417728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779014" y="6277152"/>
            <a:ext cx="2837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spc="-10" dirty="0">
                <a:solidFill>
                  <a:srgbClr val="E1EECD"/>
                </a:solidFill>
                <a:uFill>
                  <a:solidFill>
                    <a:srgbClr val="E1EECD"/>
                  </a:solidFill>
                </a:uFill>
                <a:latin typeface="Times New Roman"/>
                <a:cs typeface="Times New Roman"/>
                <a:hlinkClick r:id="rId4"/>
              </a:rPr>
              <a:t>http://www.jbcr.cz/index.php/o-nas/historie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E0E6654-A891-E89A-47EA-2A8DBC31681E}"/>
              </a:ext>
            </a:extLst>
          </p:cNvPr>
          <p:cNvSpPr txBox="1"/>
          <p:nvPr/>
        </p:nvSpPr>
        <p:spPr>
          <a:xfrm>
            <a:off x="609600" y="438947"/>
            <a:ext cx="7772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dirty="0"/>
              <a:t>Obnova Jednoty</a:t>
            </a:r>
            <a:r>
              <a:rPr lang="cs-CZ" sz="4400" spc="-20" dirty="0"/>
              <a:t> </a:t>
            </a:r>
            <a:r>
              <a:rPr lang="cs-CZ" sz="4400" dirty="0"/>
              <a:t>bratrské/</a:t>
            </a:r>
            <a:r>
              <a:rPr lang="cs-CZ" sz="4400" dirty="0" err="1"/>
              <a:t>Unitas</a:t>
            </a:r>
            <a:r>
              <a:rPr lang="cs-CZ" sz="4400" spc="-40" dirty="0"/>
              <a:t> </a:t>
            </a:r>
            <a:r>
              <a:rPr lang="cs-CZ" sz="4400" dirty="0" err="1"/>
              <a:t>fratrum</a:t>
            </a:r>
            <a:endParaRPr lang="cs-CZ" sz="44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18915E-C36F-7D04-AB87-DD5FEFF50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Obnova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AFAFB5-4AC8-6A20-13B1-631D100DC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0" t="21851" r="16667" b="7038"/>
          <a:stretch/>
        </p:blipFill>
        <p:spPr>
          <a:xfrm>
            <a:off x="3184965" y="990600"/>
            <a:ext cx="5928555" cy="547254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76DC274-CC74-FA8F-A419-A71B01999E02}"/>
              </a:ext>
            </a:extLst>
          </p:cNvPr>
          <p:cNvSpPr txBox="1"/>
          <p:nvPr/>
        </p:nvSpPr>
        <p:spPr>
          <a:xfrm>
            <a:off x="15240" y="650173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https://www.jbcr.cz/index.php#g-feature</a:t>
            </a:r>
          </a:p>
        </p:txBody>
      </p:sp>
    </p:spTree>
    <p:extLst>
      <p:ext uri="{BB962C8B-B14F-4D97-AF65-F5344CB8AC3E}">
        <p14:creationId xmlns:p14="http://schemas.microsoft.com/office/powerpoint/2010/main" val="1880972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2C72EEA-7FAD-E84E-DE1E-A9236262A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1" r="8269" b="4445"/>
          <a:stretch/>
        </p:blipFill>
        <p:spPr>
          <a:xfrm>
            <a:off x="20" y="10"/>
            <a:ext cx="9143980" cy="65531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F4C5B6-6A13-1427-569D-4B7DF3A0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100" dirty="0">
                <a:solidFill>
                  <a:schemeClr val="bg1"/>
                </a:solidFill>
                <a:latin typeface="+mj-lt"/>
                <a:cs typeface="+mj-cs"/>
              </a:rPr>
              <a:t>Současnost </a:t>
            </a:r>
            <a:endParaRPr lang="en-US" sz="310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04286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A6253-5C81-ED3B-F669-29109EE0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Sbory dnes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52DB55-3561-831E-0889-CE03BFB21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7" t="21851" r="13750" b="7038"/>
          <a:stretch/>
        </p:blipFill>
        <p:spPr>
          <a:xfrm>
            <a:off x="498475" y="1600200"/>
            <a:ext cx="8147050" cy="452090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926ABCA-2E81-9503-6BCB-A68CC4FE38AB}"/>
              </a:ext>
            </a:extLst>
          </p:cNvPr>
          <p:cNvSpPr txBox="1"/>
          <p:nvPr/>
        </p:nvSpPr>
        <p:spPr>
          <a:xfrm>
            <a:off x="2667000" y="630820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https://www.jbcr.cz/index.php#g-showcase</a:t>
            </a:r>
          </a:p>
        </p:txBody>
      </p:sp>
    </p:spTree>
    <p:extLst>
      <p:ext uri="{BB962C8B-B14F-4D97-AF65-F5344CB8AC3E}">
        <p14:creationId xmlns:p14="http://schemas.microsoft.com/office/powerpoint/2010/main" val="9523852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7D217D-CB5A-D2B4-73DB-6A5C29B0E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Druhá etapa reformace: Luther, Kalvín a d.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522FF9A-5EC9-EEF7-E1E8-4468816C9E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5790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90152-1FAA-4B35-93BE-0497DA9B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Lutheránská</a:t>
            </a:r>
            <a:r>
              <a:rPr lang="cs-CZ" dirty="0"/>
              <a:t> reformace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74DF22-6951-474F-AFF9-DCFCB4451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93" y="1600200"/>
            <a:ext cx="6153150" cy="435133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Martin Luther v roce 1517 –  95 tezí ve </a:t>
            </a:r>
            <a:r>
              <a:rPr lang="cs-CZ" dirty="0" err="1"/>
              <a:t>Wittenberku</a:t>
            </a:r>
            <a:endParaRPr lang="cs-CZ" dirty="0"/>
          </a:p>
          <a:p>
            <a:r>
              <a:rPr lang="cs-CZ" dirty="0"/>
              <a:t>Popřel božský původ papežství, též proti autoritě koncilů</a:t>
            </a:r>
          </a:p>
          <a:p>
            <a:r>
              <a:rPr lang="cs-CZ" dirty="0"/>
              <a:t>Ve věcech víry  - jediný zdroj: Písmo svaté - zdroj zjevené Pravdy </a:t>
            </a:r>
          </a:p>
          <a:p>
            <a:r>
              <a:rPr lang="cs-CZ" dirty="0"/>
              <a:t>Popřením katolické církevní tradice - dalšího zdroje zjevení rovnocenného Písmu</a:t>
            </a:r>
          </a:p>
          <a:p>
            <a:r>
              <a:rPr lang="cs-CZ" dirty="0"/>
              <a:t>Dosavadní církevní zvyklosti nevycházející Bible -  pověry</a:t>
            </a:r>
          </a:p>
          <a:p>
            <a:r>
              <a:rPr lang="cs-CZ" dirty="0"/>
              <a:t>Neuznává kněze za prostředníky mezi lidmi a Bohem</a:t>
            </a:r>
          </a:p>
          <a:p>
            <a:r>
              <a:rPr lang="cs-CZ" dirty="0"/>
              <a:t>Církev - neviditelný svaz těch, kdo jsou skutečně naplněni evangeliem</a:t>
            </a:r>
          </a:p>
          <a:p>
            <a:r>
              <a:rPr lang="cs-CZ" dirty="0"/>
              <a:t>Luther odmítá povolání do Říma k obhajobě svých názorů papeži – poslušnost papeže není závazná ke spáse</a:t>
            </a:r>
          </a:p>
          <a:p>
            <a:r>
              <a:rPr lang="cs-CZ" dirty="0"/>
              <a:t>Šlechticové přijímají a chrání Luthera, a následovníky, papež je nemá jak stíhat</a:t>
            </a:r>
          </a:p>
          <a:p>
            <a:r>
              <a:rPr lang="cs-CZ" dirty="0"/>
              <a:t>Protestanté – protestovali na sněmu ve </a:t>
            </a:r>
            <a:r>
              <a:rPr lang="cs-CZ" dirty="0" err="1"/>
              <a:t>Špýru</a:t>
            </a:r>
            <a:r>
              <a:rPr lang="cs-CZ" dirty="0"/>
              <a:t> v 1529 </a:t>
            </a:r>
          </a:p>
          <a:p>
            <a:endParaRPr lang="cs-CZ" dirty="0"/>
          </a:p>
        </p:txBody>
      </p:sp>
      <p:pic>
        <p:nvPicPr>
          <p:cNvPr id="5" name="Obrázek 4" descr="Obsah obrázku text, Lidská tvář, skica, kresba&#10;&#10;Obsah vygenerovaný umělou inteligencí může být nesprávný.">
            <a:extLst>
              <a:ext uri="{FF2B5EF4-FFF2-40B4-BE49-F238E27FC236}">
                <a16:creationId xmlns:a16="http://schemas.microsoft.com/office/drawing/2014/main" id="{19B1AA5A-BC6C-7701-523B-6823F7B1B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57" y="1962031"/>
            <a:ext cx="2066724" cy="293393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D2F8ACF-2CF3-2D84-F2C4-BAA7F2568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143" y="5057745"/>
            <a:ext cx="20667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rytina Luthera jako mnicha, 1520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000" dirty="0">
                <a:latin typeface="Arial Unicode MS"/>
              </a:rPr>
              <a:t>wiki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41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C8944-AE91-4A52-85AB-348B593D2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55" y="-381000"/>
            <a:ext cx="8263890" cy="1434415"/>
          </a:xfrm>
        </p:spPr>
        <p:txBody>
          <a:bodyPr anchor="b">
            <a:normAutofit/>
          </a:bodyPr>
          <a:lstStyle/>
          <a:p>
            <a:pPr algn="ctr"/>
            <a:r>
              <a:rPr lang="cs-CZ" sz="4700" dirty="0"/>
              <a:t>Augsburské vyznání víry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5484A0-5469-4A93-B361-54D279F49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5528143" cy="4119172"/>
          </a:xfrm>
        </p:spPr>
        <p:txBody>
          <a:bodyPr anchor="t">
            <a:noAutofit/>
          </a:bodyPr>
          <a:lstStyle/>
          <a:p>
            <a:r>
              <a:rPr lang="cs-CZ" sz="1800" dirty="0"/>
              <a:t>1530 předloženo sněmu v</a:t>
            </a:r>
            <a:r>
              <a:rPr lang="cs-CZ" sz="1800" b="1" dirty="0"/>
              <a:t> Augsburgu </a:t>
            </a:r>
            <a:r>
              <a:rPr lang="cs-CZ" sz="1800" dirty="0"/>
              <a:t>vyznání víry</a:t>
            </a:r>
          </a:p>
          <a:p>
            <a:r>
              <a:rPr lang="cs-CZ" sz="1800" dirty="0"/>
              <a:t>Luther neuznává katolickou ušní zpověď</a:t>
            </a:r>
          </a:p>
          <a:p>
            <a:r>
              <a:rPr lang="cs-CZ" sz="1800" dirty="0"/>
              <a:t>jako husité - přijímání pod obojím pro všechny </a:t>
            </a:r>
          </a:p>
          <a:p>
            <a:r>
              <a:rPr lang="cs-CZ" sz="1800" dirty="0"/>
              <a:t>o věčné spáse rozhoduje pouze víra (</a:t>
            </a:r>
            <a:r>
              <a:rPr lang="cs-CZ" sz="1800" dirty="0" err="1"/>
              <a:t>sola</a:t>
            </a:r>
            <a:r>
              <a:rPr lang="cs-CZ" sz="1800" dirty="0"/>
              <a:t> </a:t>
            </a:r>
            <a:r>
              <a:rPr lang="cs-CZ" sz="1800" dirty="0" err="1"/>
              <a:t>fides</a:t>
            </a:r>
            <a:r>
              <a:rPr lang="cs-CZ" sz="1800" dirty="0"/>
              <a:t>), založená na příslibu spasení ve slově Božím</a:t>
            </a:r>
          </a:p>
          <a:p>
            <a:r>
              <a:rPr lang="cs-CZ" sz="1800" dirty="0"/>
              <a:t>Víru a milost - výhradně z Písma svatého (</a:t>
            </a:r>
            <a:r>
              <a:rPr lang="cs-CZ" sz="1800" dirty="0" err="1"/>
              <a:t>sola</a:t>
            </a:r>
            <a:r>
              <a:rPr lang="cs-CZ" sz="1800" dirty="0"/>
              <a:t> </a:t>
            </a:r>
            <a:r>
              <a:rPr lang="cs-CZ" sz="1800" dirty="0" err="1"/>
              <a:t>scriptura</a:t>
            </a:r>
            <a:r>
              <a:rPr lang="cs-CZ" sz="1800" dirty="0"/>
              <a:t>)</a:t>
            </a:r>
          </a:p>
          <a:p>
            <a:r>
              <a:rPr lang="cs-CZ" sz="1800" dirty="0"/>
              <a:t>význam individua – důraz na osobní poslání každého křesťana,</a:t>
            </a:r>
          </a:p>
          <a:p>
            <a:r>
              <a:rPr lang="cs-CZ" sz="1800" dirty="0"/>
              <a:t>individuální zkušenost spásy, osobní přístup věřícího ke Kristu; </a:t>
            </a:r>
          </a:p>
          <a:p>
            <a:r>
              <a:rPr lang="cs-CZ" sz="1800" dirty="0"/>
              <a:t>přístup - samostatným studiem Písma - naléhavý požadavek překladů </a:t>
            </a:r>
          </a:p>
          <a:p>
            <a:r>
              <a:rPr lang="cs-CZ" sz="1800" dirty="0"/>
              <a:t>odpadá zprostředkování kněžskou svátostnou institucí</a:t>
            </a:r>
          </a:p>
          <a:p>
            <a:r>
              <a:rPr lang="cs-CZ" sz="1800" dirty="0"/>
              <a:t>NE - autorita dogmatu – každý věřící je knězem sám sobě</a:t>
            </a:r>
          </a:p>
          <a:p>
            <a:pPr marL="0" indent="0">
              <a:buNone/>
            </a:pPr>
            <a:r>
              <a:rPr lang="cs-CZ" sz="1800" dirty="0"/>
              <a:t>Znění vyznání zde:</a:t>
            </a:r>
          </a:p>
        </p:txBody>
      </p:sp>
      <p:pic>
        <p:nvPicPr>
          <p:cNvPr id="8194" name="Picture 2" descr="Augsburské vyznání – Wikipedie">
            <a:extLst>
              <a:ext uri="{FF2B5EF4-FFF2-40B4-BE49-F238E27FC236}">
                <a16:creationId xmlns:a16="http://schemas.microsoft.com/office/drawing/2014/main" id="{9BEF831B-BF48-44AA-A185-192A636FF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" r="-3" b="-3"/>
          <a:stretch/>
        </p:blipFill>
        <p:spPr bwMode="auto">
          <a:xfrm>
            <a:off x="5959602" y="1911493"/>
            <a:ext cx="2955798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836FB4C-24B1-41ED-8DD2-A68FCE801846}"/>
              </a:ext>
            </a:extLst>
          </p:cNvPr>
          <p:cNvSpPr txBox="1"/>
          <p:nvPr/>
        </p:nvSpPr>
        <p:spPr>
          <a:xfrm>
            <a:off x="1981200" y="6492964"/>
            <a:ext cx="9448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hlinkClick r:id="rId3"/>
              </a:rPr>
              <a:t>https://web.archive.org/web/20130616002543/http://ostrava.sceav.cz/vyznani-sceav/augustana.html</a:t>
            </a:r>
            <a:r>
              <a:rPr lang="cs-CZ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23919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B49B4-C41B-1767-7243-EE0FA139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31C215-0594-6C8A-74E5-92CFB4C4A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Šíření protestantské, evangelického hnutí i mimo německých zemí  - Francie, střední Evropa (studovali často na německých univerzitách)</a:t>
            </a:r>
          </a:p>
          <a:p>
            <a:r>
              <a:rPr lang="cs-CZ" dirty="0"/>
              <a:t>Šíří se politická zásada „cui </a:t>
            </a:r>
            <a:r>
              <a:rPr lang="cs-CZ" dirty="0" err="1"/>
              <a:t>regio</a:t>
            </a:r>
            <a:r>
              <a:rPr lang="cs-CZ" dirty="0"/>
              <a:t>, </a:t>
            </a:r>
            <a:r>
              <a:rPr lang="cs-CZ" dirty="0" err="1"/>
              <a:t>eius</a:t>
            </a:r>
            <a:r>
              <a:rPr lang="cs-CZ" dirty="0"/>
              <a:t> religion“ – kdo na území vládne, toho náboženství se tam provozuje</a:t>
            </a:r>
          </a:p>
          <a:p>
            <a:r>
              <a:rPr lang="cs-CZ" dirty="0"/>
              <a:t>Poddaní a nevolníci – musí přijat náboženství šlechtice, kterému patří</a:t>
            </a:r>
          </a:p>
          <a:p>
            <a:r>
              <a:rPr lang="cs-CZ" dirty="0"/>
              <a:t>Další reformace v Německu:</a:t>
            </a:r>
          </a:p>
          <a:p>
            <a:pPr marL="0" indent="0">
              <a:buNone/>
            </a:pPr>
            <a:r>
              <a:rPr lang="cs-CZ" sz="1600" cap="all" dirty="0"/>
              <a:t>Thomas </a:t>
            </a:r>
            <a:r>
              <a:rPr lang="cs-CZ" sz="1600" cap="all" dirty="0" err="1"/>
              <a:t>Müntzer</a:t>
            </a:r>
            <a:r>
              <a:rPr lang="cs-CZ" sz="1600" cap="all" dirty="0"/>
              <a:t> (</a:t>
            </a:r>
            <a:r>
              <a:rPr lang="cs-CZ" sz="1600" b="0" i="0" dirty="0">
                <a:effectLst/>
                <a:latin typeface="arial" panose="020B0604020202020204" pitchFamily="34" charset="0"/>
              </a:rPr>
              <a:t> † </a:t>
            </a:r>
            <a:r>
              <a:rPr lang="cs-CZ" sz="1600" cap="all" dirty="0"/>
              <a:t>1525)</a:t>
            </a:r>
          </a:p>
          <a:p>
            <a:pPr lvl="1"/>
            <a:r>
              <a:rPr lang="cs-CZ" sz="1600" dirty="0"/>
              <a:t>sedlácké povstání v Německu </a:t>
            </a:r>
          </a:p>
          <a:p>
            <a:pPr lvl="1"/>
            <a:r>
              <a:rPr lang="cs-CZ" sz="1600" dirty="0"/>
              <a:t>království boží již zde na Zemi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3024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8521F-0330-FC90-EF62-8F458F703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Další vývoj </a:t>
            </a:r>
            <a:r>
              <a:rPr lang="cs-CZ" dirty="0" err="1"/>
              <a:t>evangeliků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6D9360-C881-E413-C454-B91DC652A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Časem  </a:t>
            </a:r>
            <a:r>
              <a:rPr lang="cs-CZ" dirty="0" err="1"/>
              <a:t>lutheránství</a:t>
            </a:r>
            <a:r>
              <a:rPr lang="cs-CZ" dirty="0"/>
              <a:t> naukově ustrnulo:</a:t>
            </a:r>
          </a:p>
          <a:p>
            <a:pPr lvl="1"/>
            <a:r>
              <a:rPr lang="cs-CZ" dirty="0"/>
              <a:t>dogmatické formulace víry – duše věřícího chladná</a:t>
            </a:r>
          </a:p>
          <a:p>
            <a:r>
              <a:rPr lang="cs-CZ" dirty="0"/>
              <a:t>V 17. a 18. st. vzniká reakce: pietismus (</a:t>
            </a:r>
            <a:r>
              <a:rPr lang="cs-CZ" dirty="0" err="1"/>
              <a:t>pietas</a:t>
            </a:r>
            <a:r>
              <a:rPr lang="cs-CZ" dirty="0"/>
              <a:t> – zbožnost)</a:t>
            </a:r>
          </a:p>
          <a:p>
            <a:r>
              <a:rPr lang="cs-CZ" dirty="0"/>
              <a:t>Chtěli oživit víru – osobní vztah k Bohu, důležitá niterná zbožnost</a:t>
            </a:r>
          </a:p>
          <a:p>
            <a:r>
              <a:rPr lang="cs-CZ" dirty="0"/>
              <a:t>Spontánní laická četba Bible – přednost před učeneckým studiem</a:t>
            </a:r>
          </a:p>
          <a:p>
            <a:r>
              <a:rPr lang="cs-CZ" dirty="0"/>
              <a:t>Odvracení od světských problémů</a:t>
            </a:r>
          </a:p>
          <a:p>
            <a:r>
              <a:rPr lang="cs-CZ" dirty="0"/>
              <a:t>Silné citové zanícení – vnitřní mise – evangelizace</a:t>
            </a:r>
          </a:p>
          <a:p>
            <a:r>
              <a:rPr lang="cs-CZ" dirty="0"/>
              <a:t>I zahraniční mise</a:t>
            </a:r>
          </a:p>
          <a:p>
            <a:r>
              <a:rPr lang="cs-CZ" dirty="0"/>
              <a:t>Vedl k oživení života v </a:t>
            </a:r>
            <a:r>
              <a:rPr lang="cs-CZ" dirty="0" err="1"/>
              <a:t>lutherství</a:t>
            </a:r>
            <a:r>
              <a:rPr lang="cs-CZ" dirty="0"/>
              <a:t>, ale i k dalším odpadlickým skupinám (štěpení) (Šiler, V., 1997) </a:t>
            </a:r>
          </a:p>
        </p:txBody>
      </p:sp>
    </p:spTree>
    <p:extLst>
      <p:ext uri="{BB962C8B-B14F-4D97-AF65-F5344CB8AC3E}">
        <p14:creationId xmlns:p14="http://schemas.microsoft.com/office/powerpoint/2010/main" val="3159166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819" y="507491"/>
            <a:ext cx="6071870" cy="1118870"/>
            <a:chOff x="83819" y="507491"/>
            <a:chExt cx="6071870" cy="1118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40" y="507491"/>
              <a:ext cx="5082540" cy="6797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" y="702563"/>
              <a:ext cx="230123" cy="2316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710183"/>
              <a:ext cx="190500" cy="192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840" y="946404"/>
              <a:ext cx="5911596" cy="6797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" y="1141475"/>
              <a:ext cx="230123" cy="2316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1149095"/>
              <a:ext cx="190500" cy="19202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99769" y="1799865"/>
            <a:ext cx="9060180" cy="1059969"/>
            <a:chOff x="83819" y="1809721"/>
            <a:chExt cx="9060180" cy="1059969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1939" y="1809721"/>
              <a:ext cx="5658612" cy="67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" y="2019299"/>
              <a:ext cx="230123" cy="2316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2026919"/>
              <a:ext cx="190500" cy="192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97067" y="1824227"/>
              <a:ext cx="786384" cy="6797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78067" y="1824227"/>
              <a:ext cx="3265932" cy="6797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840" y="2189987"/>
              <a:ext cx="7110983" cy="679703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83819" y="3067811"/>
            <a:ext cx="8732520" cy="1045844"/>
            <a:chOff x="83819" y="3067811"/>
            <a:chExt cx="8732520" cy="1045844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3840" y="3067811"/>
              <a:ext cx="8572500" cy="6797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" y="3262883"/>
              <a:ext cx="230123" cy="2316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3270503"/>
              <a:ext cx="190500" cy="192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3840" y="3433571"/>
              <a:ext cx="8019288" cy="679703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3819" y="4311396"/>
            <a:ext cx="9060180" cy="1045844"/>
            <a:chOff x="83819" y="4311396"/>
            <a:chExt cx="9060180" cy="1045844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3840" y="4311396"/>
              <a:ext cx="2983992" cy="6797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" y="4506468"/>
              <a:ext cx="230123" cy="2316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4514088"/>
              <a:ext cx="190500" cy="1920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22447" y="4311396"/>
              <a:ext cx="3637788" cy="6797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28004" y="4311396"/>
              <a:ext cx="3015996" cy="6797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3840" y="4677156"/>
              <a:ext cx="2910840" cy="679704"/>
            </a:xfrm>
            <a:prstGeom prst="rect">
              <a:avLst/>
            </a:prstGeom>
          </p:spPr>
        </p:pic>
      </p:grp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55946D9-209B-4CCB-7D38-DDE586D5571E}"/>
              </a:ext>
            </a:extLst>
          </p:cNvPr>
          <p:cNvSpPr txBox="1"/>
          <p:nvPr/>
        </p:nvSpPr>
        <p:spPr>
          <a:xfrm>
            <a:off x="1051028" y="5722620"/>
            <a:ext cx="6958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Jan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Dušek:Judaismus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křesťanství, islám. In:  </a:t>
            </a:r>
            <a:r>
              <a:rPr lang="cs-CZ" dirty="0">
                <a:solidFill>
                  <a:srgbClr val="0A0A0A"/>
                </a:solidFill>
                <a:latin typeface="Open Sans"/>
                <a:hlinkClick r:id="rId16"/>
              </a:rPr>
              <a:t>https://dum.rvp.cz/materialy/judaismus-krestanstvi-islam.html</a:t>
            </a:r>
            <a:r>
              <a:rPr lang="cs-CZ" dirty="0">
                <a:solidFill>
                  <a:srgbClr val="0A0A0A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B2ED6-6E28-DE80-2A7E-61F4F07A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Žena v </a:t>
            </a:r>
            <a:r>
              <a:rPr lang="cs-CZ" dirty="0" err="1"/>
              <a:t>lutherství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2F9328-8F62-FF30-D802-BB54A6E33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Celibát není evangelijní – znehodnocuje sexualitu, ženy, manželství, svobodu křesťana – manželství je záležitostí tohoto světa – je mu žehnáno</a:t>
            </a:r>
          </a:p>
          <a:p>
            <a:r>
              <a:rPr lang="cs-CZ" dirty="0"/>
              <a:t>Pozitiva:</a:t>
            </a:r>
          </a:p>
          <a:p>
            <a:r>
              <a:rPr lang="cs-CZ" dirty="0"/>
              <a:t>Manželství je zhodnocováno, ideál cudné řeholnice nahrazen manželkou a matkou, přirozené sexualitě je přitakáno (dva krát týdně se svou paní, oddávej se milování – ML)</a:t>
            </a:r>
          </a:p>
          <a:p>
            <a:r>
              <a:rPr lang="cs-CZ" dirty="0"/>
              <a:t>Mariánský kult nahrazen světským ideálem ženství </a:t>
            </a:r>
          </a:p>
          <a:p>
            <a:r>
              <a:rPr lang="cs-CZ" dirty="0"/>
              <a:t>ML v praxi pozvedl hodnotu ženy, požaduje i jejich vzdělávání</a:t>
            </a:r>
          </a:p>
          <a:p>
            <a:r>
              <a:rPr lang="cs-CZ" dirty="0"/>
              <a:t>(K</a:t>
            </a:r>
            <a:r>
              <a:rPr lang="el-GR" dirty="0"/>
              <a:t>ὓ</a:t>
            </a:r>
            <a:r>
              <a:rPr lang="cs-CZ" dirty="0" err="1"/>
              <a:t>ng</a:t>
            </a:r>
            <a:r>
              <a:rPr lang="cs-CZ" dirty="0"/>
              <a:t>, 2017, s. 73-75)</a:t>
            </a:r>
          </a:p>
        </p:txBody>
      </p:sp>
    </p:spTree>
    <p:extLst>
      <p:ext uri="{BB962C8B-B14F-4D97-AF65-F5344CB8AC3E}">
        <p14:creationId xmlns:p14="http://schemas.microsoft.com/office/powerpoint/2010/main" val="9070693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991235-2A23-D37D-0C41-997A21C7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Všechno má své „ale“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4B7EDA-56B5-F127-2466-368A5DB51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Zůstala společenská patriarchální struktura</a:t>
            </a:r>
          </a:p>
          <a:p>
            <a:r>
              <a:rPr lang="cs-CZ" dirty="0"/>
              <a:t>Hierarchická struktura poslušnosti (muž-žena, rodiče-děti, pán-služebník)</a:t>
            </a:r>
          </a:p>
          <a:p>
            <a:r>
              <a:rPr lang="cs-CZ" dirty="0"/>
              <a:t>Manželství nadále domlouvají rodiče, žena muži ekonomicky i právně podřízena</a:t>
            </a:r>
          </a:p>
          <a:p>
            <a:r>
              <a:rPr lang="cs-CZ" dirty="0"/>
              <a:t>Žena stále vyloučena z církevních úřadů (pouze katechetka, pomocnice v kostele)</a:t>
            </a:r>
          </a:p>
          <a:p>
            <a:r>
              <a:rPr lang="cs-CZ" dirty="0"/>
              <a:t>Kázání ženám zapovězeno</a:t>
            </a:r>
          </a:p>
          <a:p>
            <a:r>
              <a:rPr lang="cs-CZ" dirty="0"/>
              <a:t>Svobodné ženy nemají prostor pro vlastní působení (předtím alespoň v klášterech)</a:t>
            </a:r>
          </a:p>
          <a:p>
            <a:r>
              <a:rPr lang="cs-CZ" dirty="0"/>
              <a:t>Sebevědomí žen ale stoupá díky hlubšímu náboženskému vzdělávání</a:t>
            </a:r>
          </a:p>
          <a:p>
            <a:r>
              <a:rPr lang="cs-CZ" dirty="0"/>
              <a:t>(K</a:t>
            </a:r>
            <a:r>
              <a:rPr lang="el-GR" dirty="0"/>
              <a:t>ὓ</a:t>
            </a:r>
            <a:r>
              <a:rPr lang="cs-CZ" dirty="0" err="1"/>
              <a:t>ng</a:t>
            </a:r>
            <a:r>
              <a:rPr lang="cs-CZ" dirty="0"/>
              <a:t>, 2017, s. 75-77)</a:t>
            </a:r>
          </a:p>
        </p:txBody>
      </p:sp>
    </p:spTree>
    <p:extLst>
      <p:ext uri="{BB962C8B-B14F-4D97-AF65-F5344CB8AC3E}">
        <p14:creationId xmlns:p14="http://schemas.microsoft.com/office/powerpoint/2010/main" val="15492504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701665"/>
            <a:chOff x="0" y="0"/>
            <a:chExt cx="9144000" cy="5701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4332" y="3047"/>
              <a:ext cx="5544312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7988" y="673608"/>
              <a:ext cx="6326123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2039685" y="1522811"/>
            <a:ext cx="2573086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66090">
              <a:lnSpc>
                <a:spcPct val="100000"/>
              </a:lnSpc>
              <a:spcBef>
                <a:spcPts val="105"/>
              </a:spcBef>
            </a:pPr>
            <a:endParaRPr dirty="0"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rcRect b="53920"/>
          <a:stretch/>
        </p:blipFill>
        <p:spPr>
          <a:xfrm>
            <a:off x="1119378" y="1629156"/>
            <a:ext cx="6905243" cy="263804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083555" y="6191808"/>
            <a:ext cx="338645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solidFill>
                  <a:srgbClr val="E1EECD"/>
                </a:solidFill>
                <a:uFill>
                  <a:solidFill>
                    <a:srgbClr val="E1EECD"/>
                  </a:solidFill>
                </a:uFill>
                <a:latin typeface="Times New Roman"/>
                <a:cs typeface="Times New Roman"/>
              </a:rPr>
              <a:t>https://ecav.cz/kategorie/ecav/kategorie/deni-v-cirkvi/o-cirkvi/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CE68FD-CF8C-9694-9920-737CBA85F695}"/>
              </a:ext>
            </a:extLst>
          </p:cNvPr>
          <p:cNvSpPr txBox="1"/>
          <p:nvPr/>
        </p:nvSpPr>
        <p:spPr>
          <a:xfrm>
            <a:off x="3385458" y="4267200"/>
            <a:ext cx="1698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Martin Damašek, M.A</a:t>
            </a:r>
            <a:r>
              <a:rPr lang="cs-CZ" dirty="0"/>
              <a:t>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D102E6D-E77A-E584-9BBC-455D2646CC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00" t="23075" r="35000" b="41370"/>
          <a:stretch/>
        </p:blipFill>
        <p:spPr>
          <a:xfrm>
            <a:off x="1086721" y="4325990"/>
            <a:ext cx="50292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11006-D3F6-45ED-BBAB-AFE07979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0"/>
            <a:ext cx="5999611" cy="970925"/>
          </a:xfrm>
        </p:spPr>
        <p:txBody>
          <a:bodyPr anchor="b">
            <a:normAutofit/>
          </a:bodyPr>
          <a:lstStyle/>
          <a:p>
            <a:r>
              <a:rPr lang="cs-CZ" dirty="0"/>
              <a:t>Švýcarská reformace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7753E2-47E7-4AC7-BD4B-51D7AEA0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389" y="990600"/>
            <a:ext cx="5791199" cy="4108702"/>
          </a:xfrm>
        </p:spPr>
        <p:txBody>
          <a:bodyPr>
            <a:noAutofit/>
          </a:bodyPr>
          <a:lstStyle/>
          <a:p>
            <a:r>
              <a:rPr lang="cs-CZ" sz="1600" dirty="0"/>
              <a:t>Právník</a:t>
            </a:r>
            <a:r>
              <a:rPr lang="cs-CZ" sz="1600" b="1" dirty="0"/>
              <a:t> JAN KALVÍN </a:t>
            </a:r>
            <a:r>
              <a:rPr lang="cs-CZ" sz="1600" dirty="0"/>
              <a:t>(1509 – 1564) šíří </a:t>
            </a:r>
            <a:r>
              <a:rPr lang="cs-CZ" sz="1600" dirty="0" err="1"/>
              <a:t>Lutherovy</a:t>
            </a:r>
            <a:r>
              <a:rPr lang="cs-CZ" sz="1600" dirty="0"/>
              <a:t> myšlenky  ve Francii – vypuzen, usídluje se v Ženevě</a:t>
            </a:r>
          </a:p>
          <a:p>
            <a:r>
              <a:rPr lang="cs-CZ" sz="1600" b="1" dirty="0"/>
              <a:t>Predestinace: </a:t>
            </a:r>
            <a:r>
              <a:rPr lang="cs-CZ" sz="1600" dirty="0"/>
              <a:t>údělem člověka je především práce - -&gt; ASKEZE</a:t>
            </a:r>
          </a:p>
          <a:p>
            <a:r>
              <a:rPr lang="cs-CZ" sz="1600" dirty="0"/>
              <a:t>Důležitá poslušnost – plnění boží vůle</a:t>
            </a:r>
          </a:p>
          <a:p>
            <a:pPr lvl="1"/>
            <a:r>
              <a:rPr lang="cs-CZ" sz="1600" dirty="0"/>
              <a:t>Konec kouzel</a:t>
            </a:r>
          </a:p>
          <a:p>
            <a:pPr lvl="1"/>
            <a:r>
              <a:rPr lang="cs-CZ" sz="1600" dirty="0"/>
              <a:t>Racionalizace</a:t>
            </a:r>
          </a:p>
          <a:p>
            <a:r>
              <a:rPr lang="cs-CZ" sz="1600" dirty="0"/>
              <a:t>Církev – společenství lidí, kteří uvěřili v Ježíše – církev nepřísluší jenom kazatelům – ale všem věřícím – volí správce  (zástupce) – presbyteři</a:t>
            </a:r>
          </a:p>
          <a:p>
            <a:r>
              <a:rPr lang="cs-CZ" sz="1600" dirty="0"/>
              <a:t>Liturgie omezena na kázání, společné písně a modlitba</a:t>
            </a:r>
          </a:p>
          <a:p>
            <a:r>
              <a:rPr lang="cs-CZ" sz="1600" dirty="0"/>
              <a:t>Sochy, obrazy, výzdoba z chrámů odstraněna – ústředím kazatelna</a:t>
            </a:r>
          </a:p>
          <a:p>
            <a:r>
              <a:rPr lang="cs-CZ" sz="1600" dirty="0"/>
              <a:t>Spojení s </a:t>
            </a:r>
            <a:r>
              <a:rPr lang="cs-CZ" sz="1600" b="1" dirty="0"/>
              <a:t>Ulrychem </a:t>
            </a:r>
            <a:r>
              <a:rPr lang="cs-CZ" sz="1600" b="1" dirty="0" err="1"/>
              <a:t>Zwinglim</a:t>
            </a:r>
            <a:r>
              <a:rPr lang="cs-CZ" sz="1600" b="1" dirty="0"/>
              <a:t> </a:t>
            </a:r>
          </a:p>
          <a:p>
            <a:r>
              <a:rPr lang="cs-CZ" sz="1600" dirty="0"/>
              <a:t>Věrouka: Helvétská konfese (1566) + Heidelberský katechismus</a:t>
            </a:r>
          </a:p>
          <a:p>
            <a:r>
              <a:rPr lang="cs-CZ" sz="1600" dirty="0"/>
              <a:t>Vzniká  </a:t>
            </a:r>
            <a:r>
              <a:rPr lang="cs-CZ" sz="1600" b="1" dirty="0"/>
              <a:t>Reformační církev</a:t>
            </a:r>
          </a:p>
          <a:p>
            <a:r>
              <a:rPr lang="cs-CZ" sz="1600" dirty="0"/>
              <a:t>Fanatismus: svátosti za Kalvína se udělovali jenom těm, kteří se projevovali řádným životem (presbyteři a kazatelé kontrolovali) – přestupky trestány, domy kontrolovaly i děti</a:t>
            </a:r>
          </a:p>
          <a:p>
            <a:r>
              <a:rPr lang="cs-CZ" sz="1600" dirty="0"/>
              <a:t>Šíří se do Francie, Nizozemí, Anglie, Skotska, Uher, Polsko</a:t>
            </a:r>
          </a:p>
          <a:p>
            <a:r>
              <a:rPr lang="cs-CZ" sz="1600" dirty="0"/>
              <a:t>Šiler, V.: Protestantské církve v ČR. 1997, s. 11-12)</a:t>
            </a:r>
          </a:p>
          <a:p>
            <a:endParaRPr lang="cs-CZ" sz="16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52085D8-B682-4F8A-B07F-F495CD599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r="6567"/>
          <a:stretch/>
        </p:blipFill>
        <p:spPr bwMode="auto">
          <a:xfrm>
            <a:off x="20" y="10"/>
            <a:ext cx="310399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3722321-85D5-45E3-B71A-C147A9147855}"/>
              </a:ext>
            </a:extLst>
          </p:cNvPr>
          <p:cNvSpPr txBox="1"/>
          <p:nvPr/>
        </p:nvSpPr>
        <p:spPr>
          <a:xfrm>
            <a:off x="35103" y="6604074"/>
            <a:ext cx="462337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>
                <a:solidFill>
                  <a:schemeClr val="bg1"/>
                </a:solidFill>
              </a:rPr>
              <a:t>https://museeprotestant.org/en/notice/jean-calvin-1509-1564/</a:t>
            </a:r>
          </a:p>
        </p:txBody>
      </p:sp>
    </p:spTree>
    <p:extLst>
      <p:ext uri="{BB962C8B-B14F-4D97-AF65-F5344CB8AC3E}">
        <p14:creationId xmlns:p14="http://schemas.microsoft.com/office/powerpoint/2010/main" val="9567601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E7D44-163C-F8FB-6734-1D413475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Kalvinismus a žena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45D0C2-BA4B-D6FC-53DB-A9DA60D88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Kalvín pokračoval v patristicko-středověké tradici: deklarovaná duchovní rovnost žen (stejná duše) vs. společenská nerovnost a podřízenost žen mužům </a:t>
            </a:r>
          </a:p>
          <a:p>
            <a:r>
              <a:rPr lang="cs-CZ" dirty="0"/>
              <a:t>Kalvín odmítá aristotelské přesvědčení o absentujícím biologickým podílu ženy při početí potomka (žena od 16.st. přestává být jenom neúplným mužem)</a:t>
            </a:r>
          </a:p>
          <a:p>
            <a:r>
              <a:rPr lang="cs-CZ" dirty="0"/>
              <a:t>Kalvín proti ordinaci žen</a:t>
            </a:r>
          </a:p>
          <a:p>
            <a:r>
              <a:rPr lang="cs-CZ" dirty="0"/>
              <a:t>K</a:t>
            </a:r>
            <a:r>
              <a:rPr lang="el-GR" dirty="0"/>
              <a:t>ὓ</a:t>
            </a:r>
            <a:r>
              <a:rPr lang="cs-CZ" dirty="0" err="1"/>
              <a:t>ng</a:t>
            </a:r>
            <a:r>
              <a:rPr lang="cs-CZ" dirty="0"/>
              <a:t>, Žena v křesťanství, 2017.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94104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DEC45E-8B22-E887-73C0-6CAEE524D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cs-CZ" sz="4700"/>
              <a:t>Anglikánská církev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99C684-44D9-5ABC-8D52-DD84EDDB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 fontScale="92500" lnSpcReduction="10000"/>
          </a:bodyPr>
          <a:lstStyle/>
          <a:p>
            <a:r>
              <a:rPr lang="cs-CZ" sz="1600" dirty="0"/>
              <a:t>Jindřich VIII. po nemožnosti zrušení sňatku odlučuje Anglii z římské správy církve – 1533</a:t>
            </a:r>
          </a:p>
          <a:p>
            <a:r>
              <a:rPr lang="cs-CZ" sz="1600" dirty="0"/>
              <a:t>Hlavou panovník (</a:t>
            </a:r>
            <a:r>
              <a:rPr lang="cs-CZ" sz="1600" dirty="0" err="1"/>
              <a:t>Church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England</a:t>
            </a:r>
            <a:r>
              <a:rPr lang="cs-CZ" sz="1600" dirty="0"/>
              <a:t>)</a:t>
            </a:r>
          </a:p>
          <a:p>
            <a:r>
              <a:rPr lang="cs-CZ" sz="1600" dirty="0"/>
              <a:t>O reformy nestál, pronikaly ale vlivy </a:t>
            </a:r>
            <a:r>
              <a:rPr lang="cs-CZ" sz="1600" dirty="0" err="1"/>
              <a:t>lutheránství</a:t>
            </a:r>
            <a:r>
              <a:rPr lang="cs-CZ" sz="1600" dirty="0"/>
              <a:t> a následně kalvinismu</a:t>
            </a:r>
          </a:p>
          <a:p>
            <a:r>
              <a:rPr lang="cs-CZ" sz="1600" dirty="0"/>
              <a:t>Dodnes formální strukturou bohoslužby připomíná katolickou mši, i církevní hierarchie podobná</a:t>
            </a:r>
          </a:p>
          <a:p>
            <a:endParaRPr lang="cs-CZ" sz="1600" dirty="0"/>
          </a:p>
          <a:p>
            <a:r>
              <a:rPr lang="cs-CZ" sz="1600" dirty="0"/>
              <a:t>  Šiler, V.: Protestantské církve v ČR. 1997.</a:t>
            </a:r>
          </a:p>
        </p:txBody>
      </p:sp>
      <p:pic>
        <p:nvPicPr>
          <p:cNvPr id="5" name="Obrázek 4" descr="Obsah obrázku oblečení, Lidská tvář, obraz, interiér&#10;&#10;Popis byl vytvořen automaticky">
            <a:extLst>
              <a:ext uri="{FF2B5EF4-FFF2-40B4-BE49-F238E27FC236}">
                <a16:creationId xmlns:a16="http://schemas.microsoft.com/office/drawing/2014/main" id="{8792B348-F5B1-59B0-EE0D-E9982F1AC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23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69980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abánsky dom - Centrum pre tradičnú ľudovú kultúru">
            <a:extLst>
              <a:ext uri="{FF2B5EF4-FFF2-40B4-BE49-F238E27FC236}">
                <a16:creationId xmlns:a16="http://schemas.microsoft.com/office/drawing/2014/main" id="{69A73DEF-5BF5-4F22-9FAB-BE5B15794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0" r="-2" b="18838"/>
          <a:stretch/>
        </p:blipFill>
        <p:spPr bwMode="auto"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hat are “Amish values”?">
            <a:extLst>
              <a:ext uri="{FF2B5EF4-FFF2-40B4-BE49-F238E27FC236}">
                <a16:creationId xmlns:a16="http://schemas.microsoft.com/office/drawing/2014/main" id="{295EC4BC-4D18-4D54-98A1-2837668CA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7" r="-2" b="-2"/>
          <a:stretch/>
        </p:blipFill>
        <p:spPr bwMode="auto"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7760179-0AC5-4E89-9253-9549A0B7F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>
            <a:normAutofit/>
          </a:bodyPr>
          <a:lstStyle/>
          <a:p>
            <a:pPr algn="ctr"/>
            <a:r>
              <a:rPr lang="cs-CZ" sz="3000" dirty="0"/>
              <a:t>(</a:t>
            </a:r>
            <a:r>
              <a:rPr lang="cs-CZ" sz="3000" dirty="0" err="1"/>
              <a:t>ana</a:t>
            </a:r>
            <a:r>
              <a:rPr lang="cs-CZ" sz="3000" dirty="0"/>
              <a:t>)Baptisté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F233E0-8740-45BC-8648-FD0D8283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77" y="1905000"/>
            <a:ext cx="3624602" cy="3664351"/>
          </a:xfrm>
        </p:spPr>
        <p:txBody>
          <a:bodyPr>
            <a:normAutofit fontScale="92500"/>
          </a:bodyPr>
          <a:lstStyle/>
          <a:p>
            <a:r>
              <a:rPr lang="cs-CZ" sz="1600" dirty="0" err="1"/>
              <a:t>Conrad</a:t>
            </a:r>
            <a:r>
              <a:rPr lang="cs-CZ" sz="1600" dirty="0"/>
              <a:t> </a:t>
            </a:r>
            <a:r>
              <a:rPr lang="cs-CZ" sz="1600" dirty="0" err="1"/>
              <a:t>Grebel</a:t>
            </a:r>
            <a:r>
              <a:rPr lang="cs-CZ" sz="1600" dirty="0"/>
              <a:t>,  Felix </a:t>
            </a:r>
            <a:r>
              <a:rPr lang="cs-CZ" sz="1600" dirty="0" err="1"/>
              <a:t>Manz</a:t>
            </a:r>
            <a:r>
              <a:rPr lang="cs-CZ" sz="1600" dirty="0"/>
              <a:t>, Jakob </a:t>
            </a:r>
            <a:r>
              <a:rPr lang="cs-CZ" sz="1600" dirty="0" err="1"/>
              <a:t>Hutter</a:t>
            </a:r>
            <a:endParaRPr lang="cs-CZ" sz="1600" dirty="0"/>
          </a:p>
          <a:p>
            <a:r>
              <a:rPr lang="cs-CZ" sz="1600" dirty="0"/>
              <a:t>Zrušit církev a vybudovat novou – čistou – puritáni</a:t>
            </a:r>
          </a:p>
          <a:p>
            <a:r>
              <a:rPr lang="cs-CZ" sz="1600" dirty="0"/>
              <a:t>Požadavek </a:t>
            </a:r>
            <a:r>
              <a:rPr lang="cs-CZ" sz="1600" dirty="0" err="1"/>
              <a:t>znovupokřtění</a:t>
            </a:r>
            <a:r>
              <a:rPr lang="cs-CZ" sz="1600" dirty="0"/>
              <a:t> – radikální reformace</a:t>
            </a:r>
          </a:p>
          <a:p>
            <a:r>
              <a:rPr lang="cs-CZ" sz="1600" dirty="0"/>
              <a:t>Kritika přepychu, proti třídním rozdílům</a:t>
            </a:r>
          </a:p>
          <a:p>
            <a:r>
              <a:rPr lang="cs-CZ" sz="1600" dirty="0"/>
              <a:t>Příslušníci upalováni a pronásledováni</a:t>
            </a:r>
          </a:p>
          <a:p>
            <a:r>
              <a:rPr lang="cs-CZ" sz="1600" dirty="0"/>
              <a:t>Od 1533 na Moravě - </a:t>
            </a:r>
            <a:r>
              <a:rPr lang="cs-CZ" sz="1600" dirty="0" err="1"/>
              <a:t>hutterité</a:t>
            </a:r>
            <a:r>
              <a:rPr lang="cs-CZ" sz="1600" dirty="0"/>
              <a:t> (Hustopeče)</a:t>
            </a:r>
          </a:p>
          <a:p>
            <a:r>
              <a:rPr lang="cs-CZ" sz="1600" dirty="0"/>
              <a:t>Habáni – Mikulov, po 1622 na Slovensko</a:t>
            </a:r>
          </a:p>
          <a:p>
            <a:r>
              <a:rPr lang="cs-CZ" sz="1600" dirty="0"/>
              <a:t>USA: </a:t>
            </a:r>
            <a:r>
              <a:rPr lang="cs-CZ" sz="1600" dirty="0" err="1"/>
              <a:t>Amišové</a:t>
            </a:r>
            <a:endParaRPr lang="cs-CZ" sz="1600" dirty="0"/>
          </a:p>
          <a:p>
            <a:endParaRPr lang="cs-CZ" sz="16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EAB8B3D-6172-4972-83EF-2B12D8715E70}"/>
              </a:ext>
            </a:extLst>
          </p:cNvPr>
          <p:cNvSpPr txBox="1"/>
          <p:nvPr/>
        </p:nvSpPr>
        <p:spPr>
          <a:xfrm>
            <a:off x="4117134" y="6552676"/>
            <a:ext cx="5481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https://amishamerica.com/what-are-amish-values/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A021D-EA35-427D-A12D-98D7B2DC2649}"/>
              </a:ext>
            </a:extLst>
          </p:cNvPr>
          <p:cNvSpPr txBox="1"/>
          <p:nvPr/>
        </p:nvSpPr>
        <p:spPr>
          <a:xfrm>
            <a:off x="4671738" y="3269953"/>
            <a:ext cx="4808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https://www.ludovakultura.sk/polozka-encyklopedie/habansky-dom/</a:t>
            </a:r>
          </a:p>
        </p:txBody>
      </p:sp>
    </p:spTree>
    <p:extLst>
      <p:ext uri="{BB962C8B-B14F-4D97-AF65-F5344CB8AC3E}">
        <p14:creationId xmlns:p14="http://schemas.microsoft.com/office/powerpoint/2010/main" val="1613105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B747C-DA3F-5278-D3D4-AA58090D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Bratrská jednota baptistů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3F05C5-CC14-C1D5-E98F-B5114BB36F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Křest – </a:t>
            </a:r>
            <a:r>
              <a:rPr lang="cs-CZ" dirty="0" err="1"/>
              <a:t>baptisma</a:t>
            </a:r>
            <a:r>
              <a:rPr lang="cs-CZ" dirty="0"/>
              <a:t> (ř.) – znamení uvěření</a:t>
            </a:r>
          </a:p>
          <a:p>
            <a:r>
              <a:rPr lang="cs-CZ" dirty="0"/>
              <a:t>Dětí se nemají křtít… - svobodné vyznání víry (dospělého)</a:t>
            </a:r>
          </a:p>
          <a:p>
            <a:r>
              <a:rPr lang="cs-CZ" dirty="0"/>
              <a:t>Častý požadavek (u nás už Petr Chelčický)</a:t>
            </a:r>
          </a:p>
          <a:p>
            <a:r>
              <a:rPr lang="cs-CZ" dirty="0"/>
              <a:t>Objevili se v 17. st. – v anglikánské církvi v Anglii, pak v Americe</a:t>
            </a:r>
          </a:p>
          <a:p>
            <a:r>
              <a:rPr lang="cs-CZ" dirty="0"/>
              <a:t>Časté štěpení např. kvůli barvě pleti (vznik černošských baptistických církví)</a:t>
            </a:r>
          </a:p>
          <a:p>
            <a:r>
              <a:rPr lang="cs-CZ" dirty="0"/>
              <a:t>Daří se v nich probuzeneckým a letničním, apokalyptickým hnutím a náladám</a:t>
            </a:r>
          </a:p>
          <a:p>
            <a:r>
              <a:rPr lang="cs-CZ" dirty="0"/>
              <a:t>Silný misijní zápal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C5F386-1767-35A2-687E-659D2BA87B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Do Č. v polovině 19.st. z Německa a Polska, izolované sbory</a:t>
            </a:r>
          </a:p>
          <a:p>
            <a:r>
              <a:rPr lang="cs-CZ" dirty="0"/>
              <a:t>Sjednocení v 1918 jako Bratrská jednota Chelčického, 1949 Bratrská jednota baptistů</a:t>
            </a:r>
          </a:p>
          <a:p>
            <a:r>
              <a:rPr lang="cs-CZ" dirty="0"/>
              <a:t>Kongregační zřízení (každý sbor samostatnou jednotkou)</a:t>
            </a:r>
          </a:p>
          <a:p>
            <a:r>
              <a:rPr lang="cs-CZ" dirty="0"/>
              <a:t>Pěstují vyspělé teologické myšlení, mají vlastní školství (i univerzity), nemocnice</a:t>
            </a:r>
          </a:p>
          <a:p>
            <a:r>
              <a:rPr lang="cs-CZ" dirty="0"/>
              <a:t>U nás malá církev s mentalitou ghetta s probuzeneckou atmosférou – otevřená fundamentalismu</a:t>
            </a:r>
          </a:p>
          <a:p>
            <a:r>
              <a:rPr lang="cs-CZ" dirty="0"/>
              <a:t>Člen ekumenické rady</a:t>
            </a:r>
          </a:p>
          <a:p>
            <a:r>
              <a:rPr lang="cs-CZ" dirty="0"/>
              <a:t>Šiler, 1997.</a:t>
            </a:r>
          </a:p>
        </p:txBody>
      </p:sp>
    </p:spTree>
    <p:extLst>
      <p:ext uri="{BB962C8B-B14F-4D97-AF65-F5344CB8AC3E}">
        <p14:creationId xmlns:p14="http://schemas.microsoft.com/office/powerpoint/2010/main" val="21990391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295C18-F427-C0D4-589C-ACF1CD5C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345F00-431C-7D6D-6AE2-99830B1E8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5B8DF2-BE12-5C1D-33F9-EAEFAD995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t="18827" r="9167" b="8519"/>
          <a:stretch/>
        </p:blipFill>
        <p:spPr>
          <a:xfrm>
            <a:off x="179995" y="1905000"/>
            <a:ext cx="8784009" cy="43513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B669F0-5CA5-0C73-F41F-4AD7EF402D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12963" r="75833" b="81173"/>
          <a:stretch/>
        </p:blipFill>
        <p:spPr>
          <a:xfrm>
            <a:off x="2286000" y="500171"/>
            <a:ext cx="4751306" cy="110630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D0ADFEE-FFE4-D027-6743-413787ADCADB}"/>
              </a:ext>
            </a:extLst>
          </p:cNvPr>
          <p:cNvSpPr txBox="1"/>
          <p:nvPr/>
        </p:nvSpPr>
        <p:spPr>
          <a:xfrm>
            <a:off x="457200" y="6470649"/>
            <a:ext cx="6903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Skopírované</a:t>
            </a:r>
            <a:r>
              <a:rPr lang="cs-CZ" dirty="0"/>
              <a:t> z: https://www.baptistebrno.cz/o-nas/#historie</a:t>
            </a:r>
          </a:p>
        </p:txBody>
      </p:sp>
    </p:spTree>
    <p:extLst>
      <p:ext uri="{BB962C8B-B14F-4D97-AF65-F5344CB8AC3E}">
        <p14:creationId xmlns:p14="http://schemas.microsoft.com/office/powerpoint/2010/main" val="21656416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EA063-70EA-08C7-43E1-7C31B8E8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301E22-796E-BE4C-88E2-1B67722F5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8E18D0-4FDA-E082-A87A-C80E687FB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0" t="21852" r="10663" b="32222"/>
          <a:stretch/>
        </p:blipFill>
        <p:spPr>
          <a:xfrm>
            <a:off x="76200" y="2438400"/>
            <a:ext cx="8915400" cy="28267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6888F9-E785-70DD-91F2-52F668DE3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12963" r="75833" b="81173"/>
          <a:stretch/>
        </p:blipFill>
        <p:spPr>
          <a:xfrm>
            <a:off x="2286000" y="500171"/>
            <a:ext cx="4751306" cy="110630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353832A-9B27-AC70-F960-48F7E432267B}"/>
              </a:ext>
            </a:extLst>
          </p:cNvPr>
          <p:cNvSpPr txBox="1"/>
          <p:nvPr/>
        </p:nvSpPr>
        <p:spPr>
          <a:xfrm>
            <a:off x="635738" y="6299791"/>
            <a:ext cx="6122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Skopírované</a:t>
            </a:r>
            <a:r>
              <a:rPr lang="cs-CZ" dirty="0"/>
              <a:t> z: </a:t>
            </a:r>
            <a:r>
              <a:rPr lang="cs-CZ" dirty="0">
                <a:hlinkClick r:id="rId4"/>
              </a:rPr>
              <a:t>https://www.baptistebrno.cz/o-nas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0438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455" y="0"/>
            <a:ext cx="461162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577BF-F391-6E62-53A1-28B1F4BBE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proudy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3FEF01-DD8A-A1E9-C3AC-D67B6B275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0"/>
            <a:ext cx="7886700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Hlavně v Anglii a ve Skotsku – vášně a boje o formu církevního zřízení:</a:t>
            </a:r>
          </a:p>
          <a:p>
            <a:pPr lvl="1"/>
            <a:r>
              <a:rPr lang="cs-CZ" b="1" dirty="0"/>
              <a:t>Puritáni</a:t>
            </a:r>
            <a:r>
              <a:rPr lang="cs-CZ" dirty="0"/>
              <a:t> – očišťovali církev od všeho nebiblického</a:t>
            </a:r>
          </a:p>
          <a:p>
            <a:pPr lvl="1"/>
            <a:r>
              <a:rPr lang="cs-CZ" b="1" dirty="0"/>
              <a:t>Presbyteriáni</a:t>
            </a:r>
            <a:r>
              <a:rPr lang="cs-CZ" dirty="0"/>
              <a:t> – církevní obce mají spravovat rady starších –nejen kněží a biskupové</a:t>
            </a:r>
          </a:p>
          <a:p>
            <a:pPr lvl="1"/>
            <a:r>
              <a:rPr lang="cs-CZ" b="1" dirty="0"/>
              <a:t>Episkopální</a:t>
            </a:r>
            <a:r>
              <a:rPr lang="cs-CZ" dirty="0"/>
              <a:t> církevní zřízení – zachovávání biskupských hodností (hierarchie)</a:t>
            </a:r>
          </a:p>
          <a:p>
            <a:pPr lvl="1"/>
            <a:r>
              <a:rPr lang="cs-CZ" b="1" dirty="0"/>
              <a:t>Kongregacionalisté</a:t>
            </a:r>
            <a:r>
              <a:rPr lang="cs-CZ" dirty="0"/>
              <a:t> – pro zrušení jednotné církevní organizace (církev je ze sítí svobodných sborů) </a:t>
            </a:r>
          </a:p>
          <a:p>
            <a:pPr lvl="1"/>
            <a:r>
              <a:rPr lang="cs-CZ" b="1" dirty="0"/>
              <a:t>Kvakeři</a:t>
            </a:r>
            <a:r>
              <a:rPr lang="cs-CZ" dirty="0"/>
              <a:t> (</a:t>
            </a:r>
            <a:r>
              <a:rPr lang="cs-CZ" dirty="0" err="1"/>
              <a:t>kvejkři</a:t>
            </a:r>
            <a:r>
              <a:rPr lang="cs-CZ" dirty="0"/>
              <a:t>) – odmítají jakékoli řády a pořádky, žijí z aktuálního vnuknutí ducha (božího)</a:t>
            </a:r>
          </a:p>
          <a:p>
            <a:r>
              <a:rPr lang="cs-CZ" dirty="0"/>
              <a:t>Pronásledování – emigrace – nové společenství v obce v novém světě (kvakerská Pensylvánie, a d.), Ústava USA (1776), inspirace pro formulaci základních práv a svobod (Francie, 1789);</a:t>
            </a:r>
          </a:p>
        </p:txBody>
      </p:sp>
    </p:spTree>
    <p:extLst>
      <p:ext uri="{BB962C8B-B14F-4D97-AF65-F5344CB8AC3E}">
        <p14:creationId xmlns:p14="http://schemas.microsoft.com/office/powerpoint/2010/main" val="31964524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C1B57B-8A16-7A3F-CBCF-8E6B61D44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Evangelická církev metodistická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FA78D7-48DC-4237-1DAA-055F7627A0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Odvození původu od hnutí </a:t>
            </a:r>
            <a:r>
              <a:rPr lang="cs-CZ" b="1" dirty="0"/>
              <a:t>Johna Wesleyho </a:t>
            </a:r>
            <a:r>
              <a:rPr lang="cs-CZ" dirty="0"/>
              <a:t>(1703-1791) v Anglii</a:t>
            </a:r>
          </a:p>
          <a:p>
            <a:r>
              <a:rPr lang="cs-CZ" dirty="0"/>
              <a:t>Probuzenecké hnutí v anglikánské církvi, inspirované pietismem – vliv i Jednota bratrská z německého </a:t>
            </a:r>
            <a:r>
              <a:rPr lang="cs-CZ" dirty="0" err="1"/>
              <a:t>Herrnhutu</a:t>
            </a:r>
            <a:endParaRPr lang="cs-CZ" dirty="0"/>
          </a:p>
          <a:p>
            <a:r>
              <a:rPr lang="cs-CZ" dirty="0"/>
              <a:t>Metodismus  (hanlivě) – probouzeli povrchní víru křesťanů systematicky</a:t>
            </a:r>
          </a:p>
          <a:p>
            <a:r>
              <a:rPr lang="cs-CZ" dirty="0"/>
              <a:t>Osloveni hlavně sociálně slabí ve větších městech</a:t>
            </a:r>
          </a:p>
          <a:p>
            <a:r>
              <a:rPr lang="cs-CZ" dirty="0"/>
              <a:t>Rychlé šíření v anglosaském světě</a:t>
            </a:r>
          </a:p>
          <a:p>
            <a:r>
              <a:rPr lang="cs-CZ" dirty="0"/>
              <a:t>Velkorysá distribuce Bible (celosvětová)</a:t>
            </a:r>
          </a:p>
          <a:p>
            <a:r>
              <a:rPr lang="cs-CZ" dirty="0"/>
              <a:t>Do ČSR 1921 – moderní evangelizační kampaň  sociální pomoci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CB698A-83A7-4035-F01E-3FC5F50903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/>
              <a:t>Nemá zvláštní konfesi </a:t>
            </a:r>
            <a:r>
              <a:rPr lang="cs-CZ" dirty="0"/>
              <a:t>– Písmo se vykládá s ohledem na tradici, rozum, zkušenosti</a:t>
            </a:r>
          </a:p>
          <a:p>
            <a:r>
              <a:rPr lang="cs-CZ" b="1" dirty="0"/>
              <a:t>V praxi příklon k anglikanismu a kalvinismu</a:t>
            </a:r>
          </a:p>
          <a:p>
            <a:r>
              <a:rPr lang="cs-CZ" dirty="0"/>
              <a:t>Důraz na osobní obrácení, pokání, hluboký prožitek – podobné charismatickému a letničnímu hnutí</a:t>
            </a:r>
          </a:p>
          <a:p>
            <a:r>
              <a:rPr lang="cs-CZ" dirty="0"/>
              <a:t>Když většinová církev- umírněná, liberální se sociální péčí</a:t>
            </a:r>
          </a:p>
          <a:p>
            <a:r>
              <a:rPr lang="cs-CZ" dirty="0"/>
              <a:t>Kostely v ČSR s finanční podporou z USA – funkcionalistické (prosté)</a:t>
            </a:r>
          </a:p>
          <a:p>
            <a:r>
              <a:rPr lang="cs-CZ" dirty="0"/>
              <a:t>Faráři – zpravidla absolventi teologie </a:t>
            </a:r>
          </a:p>
          <a:p>
            <a:r>
              <a:rPr lang="cs-CZ" dirty="0"/>
              <a:t>Dvoustupňové členství (přípravné a plné)</a:t>
            </a:r>
          </a:p>
          <a:p>
            <a:r>
              <a:rPr lang="cs-CZ" dirty="0"/>
              <a:t>Nejvyšší orgán – církevní konference – volí církevní radu, v čele superintendent</a:t>
            </a:r>
          </a:p>
          <a:p>
            <a:r>
              <a:rPr lang="cs-CZ" dirty="0"/>
              <a:t>Ekumenická;  Šiler, 1997, s. 27-28.</a:t>
            </a:r>
          </a:p>
        </p:txBody>
      </p:sp>
    </p:spTree>
    <p:extLst>
      <p:ext uri="{BB962C8B-B14F-4D97-AF65-F5344CB8AC3E}">
        <p14:creationId xmlns:p14="http://schemas.microsoft.com/office/powerpoint/2010/main" val="20788345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3">
            <a:extLst>
              <a:ext uri="{FF2B5EF4-FFF2-40B4-BE49-F238E27FC236}">
                <a16:creationId xmlns:a16="http://schemas.microsoft.com/office/drawing/2014/main" id="{C9B3A4B9-0D57-4F7E-85CB-8784EB41445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252" y="2438400"/>
            <a:ext cx="8921496" cy="423976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890F004-9803-4B93-98FC-F893C76B0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99" t="28445" r="26667" b="58889"/>
          <a:stretch/>
        </p:blipFill>
        <p:spPr>
          <a:xfrm>
            <a:off x="914400" y="381000"/>
            <a:ext cx="6773333" cy="144780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2DB0A270-81B8-4AAD-A8D1-25B5043166F2}"/>
              </a:ext>
            </a:extLst>
          </p:cNvPr>
          <p:cNvSpPr txBox="1"/>
          <p:nvPr/>
        </p:nvSpPr>
        <p:spPr>
          <a:xfrm>
            <a:off x="838200" y="19812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800" b="1" u="sng" spc="-5" dirty="0">
                <a:solidFill>
                  <a:srgbClr val="E1EECD"/>
                </a:solidFill>
                <a:uFill>
                  <a:solidFill>
                    <a:srgbClr val="E1EECD"/>
                  </a:solidFill>
                </a:uFill>
                <a:latin typeface="Times New Roman"/>
                <a:cs typeface="Times New Roman"/>
                <a:hlinkClick r:id="rId4"/>
              </a:rPr>
              <a:t>http://www.umc.cz</a:t>
            </a:r>
            <a:endParaRPr lang="cs-CZ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cs-CZ" sz="1800" b="1" dirty="0">
                <a:solidFill>
                  <a:srgbClr val="E1EECD"/>
                </a:solidFill>
                <a:latin typeface="Times New Roman"/>
                <a:cs typeface="Times New Roman"/>
              </a:rPr>
              <a:t>/</a:t>
            </a:r>
            <a:endParaRPr lang="cs-CZ" sz="1800" dirty="0">
              <a:latin typeface="Times New Roman"/>
              <a:cs typeface="Times New Roman"/>
            </a:endParaRPr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1FDC0466-0095-4121-A1FB-602D5CD396A2}"/>
              </a:ext>
            </a:extLst>
          </p:cNvPr>
          <p:cNvSpPr/>
          <p:nvPr/>
        </p:nvSpPr>
        <p:spPr>
          <a:xfrm flipH="1">
            <a:off x="2819400" y="2627531"/>
            <a:ext cx="12954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3586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26BF9-9D67-78FC-7694-1DF2B25B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Českobratrská církev evangelická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B9495B-51C3-20FE-BDCB-440E15FBE5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1918 spojením luterské a kalvínské církve (většina k.)</a:t>
            </a:r>
          </a:p>
          <a:p>
            <a:r>
              <a:rPr lang="cs-CZ" dirty="0"/>
              <a:t>Navázala i na českou reformaci – husitství a ducha Jednoty bratrské (důvod nepřipojení německých evangelíků z pohraničí)</a:t>
            </a:r>
          </a:p>
          <a:p>
            <a:r>
              <a:rPr lang="cs-CZ" dirty="0"/>
              <a:t>Převládá kalvinistický ráz</a:t>
            </a:r>
          </a:p>
          <a:p>
            <a:r>
              <a:rPr lang="cs-CZ" dirty="0"/>
              <a:t>Presbyter-synodní zřízení</a:t>
            </a:r>
          </a:p>
          <a:p>
            <a:r>
              <a:rPr lang="cs-CZ" dirty="0"/>
              <a:t>Jednotkou farní sbor, volí faráře, spolu se staršími sbor spravuje</a:t>
            </a:r>
          </a:p>
          <a:p>
            <a:r>
              <a:rPr lang="cs-CZ" dirty="0"/>
              <a:t>Sbory se sdružují – senioráty (vedou senioři)</a:t>
            </a:r>
          </a:p>
          <a:p>
            <a:r>
              <a:rPr lang="cs-CZ" dirty="0"/>
              <a:t>Nejvyšší orgán – synoda s zástupci seniorátů, na čele synodní senior</a:t>
            </a:r>
          </a:p>
          <a:p>
            <a:r>
              <a:rPr lang="cs-CZ" b="1" dirty="0"/>
              <a:t>Evangelická teologická fakulta UK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341C07C-B3F2-1913-B670-16F137BEED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/>
              <a:t>Vynikající kvalita teologie</a:t>
            </a:r>
            <a:r>
              <a:rPr lang="cs-CZ" dirty="0"/>
              <a:t>, dobrá ediční činnost (nakladatelství Kalich)</a:t>
            </a:r>
          </a:p>
          <a:p>
            <a:r>
              <a:rPr lang="cs-CZ" dirty="0"/>
              <a:t>Velký podíl věřících z měst (</a:t>
            </a:r>
            <a:r>
              <a:rPr lang="cs-CZ" b="1" dirty="0"/>
              <a:t>velký podíl inteligence)</a:t>
            </a:r>
          </a:p>
          <a:p>
            <a:r>
              <a:rPr lang="cs-CZ" dirty="0"/>
              <a:t>Spolupráce s oblastí kultury, vědy, politiky (svědomí národa)</a:t>
            </a:r>
          </a:p>
          <a:p>
            <a:r>
              <a:rPr lang="cs-CZ" dirty="0"/>
              <a:t>Časopisy Křesťanská revue, Český bratr, Kostnické jiskry</a:t>
            </a:r>
          </a:p>
          <a:p>
            <a:r>
              <a:rPr lang="cs-CZ" dirty="0"/>
              <a:t>Prosté kostely, znakem kalich a bible, na věžích kohout (symbol bdělosti víry)</a:t>
            </a:r>
          </a:p>
          <a:p>
            <a:r>
              <a:rPr lang="cs-CZ" dirty="0"/>
              <a:t>Prostá bohoslužba – čtení a kázání</a:t>
            </a:r>
          </a:p>
          <a:p>
            <a:r>
              <a:rPr lang="cs-CZ" dirty="0"/>
              <a:t>Farář – muži i ženy, černý </a:t>
            </a:r>
            <a:r>
              <a:rPr lang="cs-CZ" dirty="0" err="1"/>
              <a:t>talář</a:t>
            </a:r>
            <a:r>
              <a:rPr lang="cs-CZ" dirty="0"/>
              <a:t> s tzv. tabulkami</a:t>
            </a:r>
          </a:p>
          <a:p>
            <a:r>
              <a:rPr lang="cs-CZ" dirty="0"/>
              <a:t>Rozsáhlá </a:t>
            </a:r>
            <a:r>
              <a:rPr lang="cs-CZ" dirty="0" err="1"/>
              <a:t>ped</a:t>
            </a:r>
            <a:r>
              <a:rPr lang="cs-CZ" dirty="0"/>
              <a:t>. činnost, sociální péče, ekumenická</a:t>
            </a:r>
          </a:p>
          <a:p>
            <a:r>
              <a:rPr lang="cs-CZ" dirty="0"/>
              <a:t>Hlavní mluvčí nekatolíků v zemi (Šiler, 1997, 21-22)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4EAC5C-0930-D592-CCC7-4442153C1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7" t="57022" r="60616" b="34000"/>
          <a:stretch/>
        </p:blipFill>
        <p:spPr>
          <a:xfrm>
            <a:off x="1143000" y="5181600"/>
            <a:ext cx="2582164" cy="7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231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C92D43-D712-4418-9570-2AFA11427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3" t="26296" r="33333" b="51482"/>
          <a:stretch/>
        </p:blipFill>
        <p:spPr>
          <a:xfrm>
            <a:off x="846836" y="1196836"/>
            <a:ext cx="3543427" cy="14364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F70720A-2B7C-4EB2-9227-F44B9BD7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67" t="50555" r="21666" b="35512"/>
          <a:stretch/>
        </p:blipFill>
        <p:spPr>
          <a:xfrm>
            <a:off x="4753737" y="1322326"/>
            <a:ext cx="3549705" cy="11854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5F05A5A-928E-453F-A08C-CFB0DE339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7" t="57022" r="60616" b="34000"/>
          <a:stretch/>
        </p:blipFill>
        <p:spPr>
          <a:xfrm>
            <a:off x="846836" y="4400897"/>
            <a:ext cx="3543427" cy="10867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DEF9C32-59C2-4505-BF11-9F4D3E1A25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17" t="65617" r="34166" b="16222"/>
          <a:stretch/>
        </p:blipFill>
        <p:spPr>
          <a:xfrm>
            <a:off x="4753737" y="4177072"/>
            <a:ext cx="3549705" cy="154195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791D699-5D3D-40BC-8099-59D35BC3DCBF}"/>
              </a:ext>
            </a:extLst>
          </p:cNvPr>
          <p:cNvSpPr txBox="1"/>
          <p:nvPr/>
        </p:nvSpPr>
        <p:spPr>
          <a:xfrm>
            <a:off x="3352800" y="618262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https://www.e-cirkev.cz</a:t>
            </a:r>
          </a:p>
        </p:txBody>
      </p:sp>
    </p:spTree>
    <p:extLst>
      <p:ext uri="{BB962C8B-B14F-4D97-AF65-F5344CB8AC3E}">
        <p14:creationId xmlns:p14="http://schemas.microsoft.com/office/powerpoint/2010/main" val="28521619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8F7D1-97F4-80FC-7E16-FF780011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Církev československá husitská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E2DB0B-8B33-9029-147B-DF9F1FA00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Vzniká v r. 1920 z hnutí reformních katolických kněží vedených Karlem Farským</a:t>
            </a:r>
          </a:p>
          <a:p>
            <a:r>
              <a:rPr lang="cs-CZ" b="1" dirty="0"/>
              <a:t>Odštěpení od KC </a:t>
            </a:r>
            <a:r>
              <a:rPr lang="cs-CZ" dirty="0"/>
              <a:t>(přestupové hnutí věřících po zklamání z KC v bývalém Rakousku)</a:t>
            </a:r>
          </a:p>
          <a:p>
            <a:r>
              <a:rPr lang="cs-CZ" dirty="0"/>
              <a:t>Přítomné pocity národního obrození, panslavismus – cit pro východní křesťanství (cyrilometodějská tradice, pravoslaví) – zavedení mateřštiny do bohoslužby</a:t>
            </a:r>
          </a:p>
          <a:p>
            <a:r>
              <a:rPr lang="cs-CZ" dirty="0"/>
              <a:t>V průběhu 20.-30. let téměř milion členů</a:t>
            </a:r>
          </a:p>
          <a:p>
            <a:r>
              <a:rPr lang="cs-CZ" dirty="0"/>
              <a:t>Zrušení celibátu, demokratizace </a:t>
            </a:r>
            <a:r>
              <a:rPr lang="cs-CZ" dirty="0" err="1"/>
              <a:t>círk</a:t>
            </a:r>
            <a:r>
              <a:rPr lang="cs-CZ" dirty="0"/>
              <a:t>. správy</a:t>
            </a:r>
          </a:p>
          <a:p>
            <a:r>
              <a:rPr lang="cs-CZ" dirty="0"/>
              <a:t>Odštěpení </a:t>
            </a:r>
            <a:r>
              <a:rPr lang="cs-CZ" b="1" dirty="0"/>
              <a:t>Pravoslavní církev ČSR, </a:t>
            </a:r>
            <a:r>
              <a:rPr lang="cs-CZ" dirty="0"/>
              <a:t>biskupem Matěj Gorazd Pavlík (popraven nacisty za ukrývání atentátníků v kostele v Praze) – odkaz husitství, českobratrství</a:t>
            </a:r>
          </a:p>
          <a:p>
            <a:r>
              <a:rPr lang="cs-CZ" dirty="0"/>
              <a:t>Otevřena protestantskému liberalismu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D2EE4F-58AB-D2BF-75D7-DCBA8FC3A7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/>
              <a:t>Liturgie strukturou katolická</a:t>
            </a:r>
            <a:r>
              <a:rPr lang="cs-CZ" dirty="0"/>
              <a:t>, starokřesťanské prvky, pravoslaví</a:t>
            </a:r>
          </a:p>
          <a:p>
            <a:r>
              <a:rPr lang="cs-CZ" dirty="0"/>
              <a:t>Uznává 7 svátostí (liturgicky katolická, teologicky-protestantská) </a:t>
            </a:r>
          </a:p>
          <a:p>
            <a:r>
              <a:rPr lang="cs-CZ" dirty="0"/>
              <a:t>Za druhé sv. války ztratila věřících Slovenska</a:t>
            </a:r>
          </a:p>
          <a:p>
            <a:r>
              <a:rPr lang="cs-CZ" dirty="0"/>
              <a:t>Za komunismu ztratila věřících (nižší městská vrstva neměla odolnost)</a:t>
            </a:r>
          </a:p>
          <a:p>
            <a:r>
              <a:rPr lang="cs-CZ" dirty="0"/>
              <a:t>Ekumenická otevřenost, též politice, kultuře, vědě</a:t>
            </a:r>
          </a:p>
          <a:p>
            <a:r>
              <a:rPr lang="cs-CZ" dirty="0"/>
              <a:t>Od 1971 Církev československá husitská </a:t>
            </a:r>
          </a:p>
          <a:p>
            <a:r>
              <a:rPr lang="cs-CZ" dirty="0"/>
              <a:t>Zřízení církve je </a:t>
            </a:r>
            <a:r>
              <a:rPr lang="cs-CZ" dirty="0" err="1"/>
              <a:t>presbyterněsynodní</a:t>
            </a:r>
            <a:r>
              <a:rPr lang="cs-CZ" dirty="0"/>
              <a:t> s episkopálními rysy.</a:t>
            </a:r>
          </a:p>
          <a:p>
            <a:r>
              <a:rPr lang="cs-CZ" dirty="0"/>
              <a:t>Nejvyšším orgánem je církevní sněm.</a:t>
            </a:r>
          </a:p>
          <a:p>
            <a:r>
              <a:rPr lang="cs-CZ" dirty="0"/>
              <a:t>Celek církve je </a:t>
            </a:r>
            <a:r>
              <a:rPr lang="cs-CZ" b="1" dirty="0"/>
              <a:t>veden patriarchou </a:t>
            </a:r>
            <a:r>
              <a:rPr lang="cs-CZ" dirty="0"/>
              <a:t>a ústřední radou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E9138E4-0AB9-71D8-8185-735158E5A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66" t="50000" r="64167" b="15926"/>
          <a:stretch/>
        </p:blipFill>
        <p:spPr>
          <a:xfrm>
            <a:off x="8030936" y="397783"/>
            <a:ext cx="609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46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E593B9-6E15-25C7-817F-9DC4DD28F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CFF354-D635-796B-78CA-EB3383FF67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4E0219-8747-87AF-EE04-D8F94B304E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18CCC8-606F-A1D2-5F78-BE1934404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" b="5555"/>
          <a:stretch/>
        </p:blipFill>
        <p:spPr>
          <a:xfrm>
            <a:off x="0" y="1219200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516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99D2C1-C563-F9AA-FE9B-D68BDAC2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Vznik obrození – probuzení víry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6DB79A-F4BD-7ADF-0DCE-C35C0F05D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100 let po pietismu opět vznik probuzeneckého hnutí – vnitřní obrácení, zbožnost, posvěcování života, okázalá evangelizační a sociální činnost </a:t>
            </a:r>
          </a:p>
          <a:p>
            <a:r>
              <a:rPr lang="cs-CZ" dirty="0"/>
              <a:t>Zachvátilo celý protestantismus (vyvažování moderního racionalismu, vědy, techniky, </a:t>
            </a:r>
            <a:r>
              <a:rPr lang="cs-CZ" dirty="0" err="1"/>
              <a:t>městkého</a:t>
            </a:r>
            <a:r>
              <a:rPr lang="cs-CZ" dirty="0"/>
              <a:t> života, rozmachu průmyslu – ve prospěch duchovna, autenticity, emocí, tajemství, atd.)</a:t>
            </a:r>
          </a:p>
          <a:p>
            <a:r>
              <a:rPr lang="cs-CZ" dirty="0"/>
              <a:t>Od 19. st. v USA </a:t>
            </a:r>
            <a:r>
              <a:rPr lang="cs-CZ" b="1" dirty="0"/>
              <a:t>apokalyptické očekávání </a:t>
            </a:r>
            <a:r>
              <a:rPr lang="cs-CZ" dirty="0"/>
              <a:t>– vyhlížení posledního soudu, vzkříšení, zkázy – vznik adventistů  (advent – očekávání), Svědkové Jehovovi (tito opustili i protestantskou platformu)</a:t>
            </a:r>
          </a:p>
          <a:p>
            <a:r>
              <a:rPr lang="cs-CZ" dirty="0"/>
              <a:t>Z probuzení vzniká </a:t>
            </a:r>
            <a:r>
              <a:rPr lang="cs-CZ" b="1" dirty="0"/>
              <a:t>letniční hnutí </a:t>
            </a:r>
            <a:r>
              <a:rPr lang="cs-CZ" dirty="0"/>
              <a:t>(zdůrazňují vylití Ducha svatého do srdce věřícího – jako byl na Letnice po Velikonocích seslán Duch svatý na apoštoly v Jeruzaléme – získali dary Ducha – znalost cizích řečí ve vytržení, apod. </a:t>
            </a:r>
          </a:p>
          <a:p>
            <a:r>
              <a:rPr lang="cs-CZ" dirty="0"/>
              <a:t>Z probuzení vzniká i </a:t>
            </a:r>
            <a:r>
              <a:rPr lang="cs-CZ" b="1" dirty="0"/>
              <a:t>charizmatické hnutí </a:t>
            </a:r>
            <a:r>
              <a:rPr lang="cs-CZ" dirty="0"/>
              <a:t>– hnutí obrody – prohloubení duchovního života; existuje na okrajích protestantských i katolické církve (komunita Emanuel, komunita Blahoslavenství, hnutí </a:t>
            </a:r>
            <a:r>
              <a:rPr lang="cs-CZ" dirty="0" err="1"/>
              <a:t>Fokoláre</a:t>
            </a:r>
            <a:r>
              <a:rPr lang="cs-CZ" dirty="0"/>
              <a:t> – mariánské hnutí, účastní se ho laici, kněží i biskupové); taky mluví o darech Ducha svatého (nejen jazyky), 60. léta 20.st.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Šiler, V. Protestantské církve v České republice. 1997.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82343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7AB1F3-FBBD-6E77-D765-62A6FFCA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35200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cs-CZ" dirty="0"/>
              <a:t>Probuzenecké, evangelikální (radostná zvěst – původní prosté křesťanství), apokalyptické a charizmatické (protestantské)církve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9CD5962-890B-72A8-71EF-433BBE13C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029200"/>
            <a:ext cx="6858000" cy="1655762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57957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5D5C54-C871-E5C6-7387-EBACAEA4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Církev adventistů sedmého dne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10DDF0-1F3C-ACBC-0F3F-7FBB28806A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Vzniká ve 40. l. 19.st.</a:t>
            </a:r>
          </a:p>
          <a:p>
            <a:r>
              <a:rPr lang="cs-CZ" dirty="0"/>
              <a:t>Očekáván brzký druhý příchod JK</a:t>
            </a:r>
          </a:p>
          <a:p>
            <a:r>
              <a:rPr lang="cs-CZ" dirty="0"/>
              <a:t>Často vypočítáván </a:t>
            </a:r>
            <a:r>
              <a:rPr lang="cs-CZ" b="1" dirty="0"/>
              <a:t>datum konce světa </a:t>
            </a:r>
            <a:r>
              <a:rPr lang="cs-CZ" dirty="0"/>
              <a:t>a soudu</a:t>
            </a:r>
          </a:p>
          <a:p>
            <a:r>
              <a:rPr lang="cs-CZ" dirty="0"/>
              <a:t>Přijímají celé Písmo – i starozákonní zásady (jiné církve považují za zrušené Kristovým dílem) – </a:t>
            </a:r>
            <a:r>
              <a:rPr lang="cs-CZ" b="1" dirty="0"/>
              <a:t>zachovávání soboty </a:t>
            </a:r>
            <a:r>
              <a:rPr lang="cs-CZ" dirty="0"/>
              <a:t>(</a:t>
            </a:r>
            <a:r>
              <a:rPr lang="cs-CZ" dirty="0" err="1"/>
              <a:t>sabatisté</a:t>
            </a:r>
            <a:r>
              <a:rPr lang="cs-CZ" dirty="0"/>
              <a:t>), zákaz pojídat vepřové, a d.</a:t>
            </a:r>
          </a:p>
          <a:p>
            <a:r>
              <a:rPr lang="cs-CZ" dirty="0"/>
              <a:t>Důraz na svou výjimečnost – netolerance vůči jiným: </a:t>
            </a:r>
            <a:r>
              <a:rPr lang="cs-CZ" b="1" dirty="0"/>
              <a:t>sklon k doslovnému </a:t>
            </a:r>
            <a:r>
              <a:rPr lang="cs-CZ" dirty="0"/>
              <a:t>chápání Písma, lpění na liteře</a:t>
            </a:r>
          </a:p>
          <a:p>
            <a:r>
              <a:rPr lang="cs-CZ" dirty="0"/>
              <a:t>Do ČSR po 1. sv. válce</a:t>
            </a:r>
          </a:p>
          <a:p>
            <a:r>
              <a:rPr lang="cs-CZ" dirty="0"/>
              <a:t>V 50. letech zakázána – odmítali chodit v sobotu do práce</a:t>
            </a:r>
          </a:p>
          <a:p>
            <a:r>
              <a:rPr lang="cs-CZ" dirty="0"/>
              <a:t>V ilegalitě kladli tvrdý odpor – režim nakonec církev znovu povolil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9079E1-3408-CBDD-9147-2726E7BFBF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Konfese </a:t>
            </a:r>
            <a:r>
              <a:rPr lang="cs-CZ" b="1" dirty="0"/>
              <a:t>neslučitelná s jinými, životním stylem</a:t>
            </a:r>
            <a:r>
              <a:rPr lang="cs-CZ" dirty="0"/>
              <a:t> okolí (má vlastní školy), důraz na zdravý životní styl, abstinence, nekuřáctví, </a:t>
            </a:r>
          </a:p>
          <a:p>
            <a:r>
              <a:rPr lang="cs-CZ" dirty="0"/>
              <a:t>Podpora humanitárních organizací  v oblastech zasažených živelnými pohromami</a:t>
            </a:r>
          </a:p>
          <a:p>
            <a:r>
              <a:rPr lang="cs-CZ" dirty="0"/>
              <a:t>Centralistické zřízení, intenzivní sborový život, tuhá kázeň:</a:t>
            </a:r>
          </a:p>
          <a:p>
            <a:r>
              <a:rPr lang="cs-CZ" b="1" dirty="0"/>
              <a:t>Ne divadlo</a:t>
            </a:r>
            <a:r>
              <a:rPr lang="cs-CZ" dirty="0"/>
              <a:t>, kino, koncerty,  - mají alternativu ve svých klubech, kurzech, kroužcích, táborech, družstvech, vzájemném finančním ručení atd.</a:t>
            </a:r>
          </a:p>
          <a:p>
            <a:r>
              <a:rPr lang="cs-CZ" dirty="0"/>
              <a:t>Sobotní bohoslužba celodenní, i se společným jídlem, školením, besídkou</a:t>
            </a:r>
          </a:p>
          <a:p>
            <a:r>
              <a:rPr lang="cs-CZ" dirty="0"/>
              <a:t>Modlitebny okázalé (žijí skromně ale na církvi nešetří)</a:t>
            </a:r>
          </a:p>
          <a:p>
            <a:r>
              <a:rPr lang="cs-CZ" b="1" dirty="0"/>
              <a:t>Nepodílí se na ekumenickém hnutí</a:t>
            </a:r>
          </a:p>
          <a:p>
            <a:endParaRPr lang="cs-CZ" dirty="0"/>
          </a:p>
          <a:p>
            <a:r>
              <a:rPr lang="cs-CZ" dirty="0"/>
              <a:t>Šiler, 1997, s. 32-34.</a:t>
            </a:r>
          </a:p>
        </p:txBody>
      </p:sp>
    </p:spTree>
    <p:extLst>
      <p:ext uri="{BB962C8B-B14F-4D97-AF65-F5344CB8AC3E}">
        <p14:creationId xmlns:p14="http://schemas.microsoft.com/office/powerpoint/2010/main" val="3483212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6592</TotalTime>
  <Words>7245</Words>
  <Application>Microsoft Office PowerPoint</Application>
  <PresentationFormat>Předvádění na obrazovce (4:3)</PresentationFormat>
  <Paragraphs>641</Paragraphs>
  <Slides>108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108</vt:i4>
      </vt:variant>
    </vt:vector>
  </HeadingPairs>
  <TitlesOfParts>
    <vt:vector size="119" baseType="lpstr">
      <vt:lpstr>Arial</vt:lpstr>
      <vt:lpstr>Arial</vt:lpstr>
      <vt:lpstr>Arial MT</vt:lpstr>
      <vt:lpstr>Arial Unicode MS</vt:lpstr>
      <vt:lpstr>Calibri</vt:lpstr>
      <vt:lpstr>Calibri Light</vt:lpstr>
      <vt:lpstr>Comic Sans MS</vt:lpstr>
      <vt:lpstr>Open Sans</vt:lpstr>
      <vt:lpstr>Roboto</vt:lpstr>
      <vt:lpstr>Times New Roman</vt:lpstr>
      <vt:lpstr>Office Theme</vt:lpstr>
      <vt:lpstr>Křesťanství</vt:lpstr>
      <vt:lpstr>Křesťanství</vt:lpstr>
      <vt:lpstr>Ježíš Nazaretský</vt:lpstr>
      <vt:lpstr>Prezentace aplikace PowerPoint</vt:lpstr>
      <vt:lpstr>Prezentace aplikace PowerPoint</vt:lpstr>
      <vt:lpstr>Prezentace aplikace PowerPoint</vt:lpstr>
      <vt:lpstr>Základní modlitba – Otče náš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Základní texty</vt:lpstr>
      <vt:lpstr>CO JE PRO KŘESŤANA BIBLE</vt:lpstr>
      <vt:lpstr>Prezentace aplikace PowerPoint</vt:lpstr>
      <vt:lpstr>Žena v raném křesťanství</vt:lpstr>
      <vt:lpstr>1. století n.l.</vt:lpstr>
      <vt:lpstr>2. století</vt:lpstr>
      <vt:lpstr>3.-5. století</vt:lpstr>
      <vt:lpstr>Prezentace aplikace PowerPoint</vt:lpstr>
      <vt:lpstr>Prezentace aplikace PowerPoint</vt:lpstr>
      <vt:lpstr>Prezentace aplikace PowerPoint</vt:lpstr>
      <vt:lpstr>Největší církev</vt:lpstr>
      <vt:lpstr>Prezentace aplikace PowerPoint</vt:lpstr>
      <vt:lpstr>Prezentace aplikace PowerPoint</vt:lpstr>
      <vt:lpstr>Prezentace aplikace PowerPoint</vt:lpstr>
      <vt:lpstr>Mariánský kult</vt:lpstr>
      <vt:lpstr>Prezentace aplikace PowerPoint</vt:lpstr>
      <vt:lpstr>Prezentace aplikace PowerPoint</vt:lpstr>
      <vt:lpstr>O svátosti</vt:lpstr>
      <vt:lpstr>Svátost křtu</vt:lpstr>
      <vt:lpstr>Eucharistie</vt:lpstr>
      <vt:lpstr>Svátost pokání</vt:lpstr>
      <vt:lpstr>Svátost manželství </vt:lpstr>
      <vt:lpstr>Liturgický rok KC</vt:lpstr>
      <vt:lpstr>Liturgický rok v KC</vt:lpstr>
      <vt:lpstr>Prezentace aplikace PowerPoint</vt:lpstr>
      <vt:lpstr>Prezentace aplikace PowerPoint</vt:lpstr>
      <vt:lpstr>Prezentace aplikace PowerPoint</vt:lpstr>
      <vt:lpstr>Katolické řády a řeholní kongregace</vt:lpstr>
      <vt:lpstr>Prezentace aplikace PowerPoint</vt:lpstr>
      <vt:lpstr>Prezentace aplikace PowerPoint</vt:lpstr>
      <vt:lpstr>Prezentace aplikace PowerPoint</vt:lpstr>
      <vt:lpstr>Prezentace aplikace PowerPoint</vt:lpstr>
      <vt:lpstr>Řeholní život</vt:lpstr>
      <vt:lpstr>Řeholný stav</vt:lpstr>
      <vt:lpstr>Další formy zasvěcení</vt:lpstr>
      <vt:lpstr>Prezentace aplikace PowerPoint</vt:lpstr>
      <vt:lpstr>Povolání</vt:lpstr>
      <vt:lpstr>Katolická církev proti ženám?</vt:lpstr>
      <vt:lpstr>Pravoslavná církev</vt:lpstr>
      <vt:lpstr>Prezentace aplikace PowerPoint</vt:lpstr>
      <vt:lpstr>Chrám sv. Václava, Brno</vt:lpstr>
      <vt:lpstr>Prezentace aplikace PowerPoint</vt:lpstr>
      <vt:lpstr>Nauka: NICEJSKO-KONSTANTINOPOLSKÉ VYZNÁNÍ</vt:lpstr>
      <vt:lpstr>Prezentace aplikace PowerPoint</vt:lpstr>
      <vt:lpstr>Ikony</vt:lpstr>
      <vt:lpstr>Ikona sv. Trojice</vt:lpstr>
      <vt:lpstr>Reformace </vt:lpstr>
      <vt:lpstr>První etapa reformace - předchůdci</vt:lpstr>
      <vt:lpstr>John Wycliffe (1320-1384)</vt:lpstr>
      <vt:lpstr>Prezentace aplikace PowerPoint</vt:lpstr>
      <vt:lpstr>Jan Hus (1370-1415) a první reformace</vt:lpstr>
      <vt:lpstr>První reformace – husitství a Jednota bratrská</vt:lpstr>
      <vt:lpstr>Jednota bratrská</vt:lpstr>
      <vt:lpstr>Prezentace aplikace PowerPoint</vt:lpstr>
      <vt:lpstr>Obnova </vt:lpstr>
      <vt:lpstr>Současnost </vt:lpstr>
      <vt:lpstr>Sbory dnes</vt:lpstr>
      <vt:lpstr>Druhá etapa reformace: Luther, Kalvín a d. </vt:lpstr>
      <vt:lpstr>Lutheránská reformace</vt:lpstr>
      <vt:lpstr>Augsburské vyznání víry</vt:lpstr>
      <vt:lpstr>Prezentace aplikace PowerPoint</vt:lpstr>
      <vt:lpstr>Další vývoj evangeliků</vt:lpstr>
      <vt:lpstr>Žena v lutherství </vt:lpstr>
      <vt:lpstr>Všechno má své „ale“</vt:lpstr>
      <vt:lpstr>Prezentace aplikace PowerPoint</vt:lpstr>
      <vt:lpstr>Švýcarská reformace</vt:lpstr>
      <vt:lpstr>Kalvinismus a žena</vt:lpstr>
      <vt:lpstr>Anglikánská církev</vt:lpstr>
      <vt:lpstr>(ana)Baptisté</vt:lpstr>
      <vt:lpstr>Bratrská jednota baptistů </vt:lpstr>
      <vt:lpstr>Prezentace aplikace PowerPoint</vt:lpstr>
      <vt:lpstr>Prezentace aplikace PowerPoint</vt:lpstr>
      <vt:lpstr>Další proudy</vt:lpstr>
      <vt:lpstr>Evangelická církev metodistická</vt:lpstr>
      <vt:lpstr>Prezentace aplikace PowerPoint</vt:lpstr>
      <vt:lpstr>Českobratrská církev evangelická</vt:lpstr>
      <vt:lpstr>Prezentace aplikace PowerPoint</vt:lpstr>
      <vt:lpstr>Církev československá husitská</vt:lpstr>
      <vt:lpstr>Prezentace aplikace PowerPoint</vt:lpstr>
      <vt:lpstr>Vznik obrození – probuzení víry</vt:lpstr>
      <vt:lpstr>Probuzenecké, evangelikální (radostná zvěst – původní prosté křesťanství), apokalyptické a charizmatické (protestantské)církve</vt:lpstr>
      <vt:lpstr>Církev adventistů sedmého dne</vt:lpstr>
      <vt:lpstr>Apoštolská církev</vt:lpstr>
      <vt:lpstr>Křesťanské sbory</vt:lpstr>
      <vt:lpstr>Rozdíly mezi protestanstvím a tradiční vírou (katolíci a pravoslaví)</vt:lpstr>
      <vt:lpstr>Další rysy protestantismu</vt:lpstr>
      <vt:lpstr>Další rysy protestantismu</vt:lpstr>
      <vt:lpstr>Prezentace aplikace PowerPoint</vt:lpstr>
      <vt:lpstr>Prezentace aplikace PowerPoint</vt:lpstr>
      <vt:lpstr>Použitá literatura</vt:lpstr>
      <vt:lpstr>Citace obrazového materiálu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JADERNÉ ZBROJENÍ</dc:title>
  <dc:creator>Bagua</dc:creator>
  <cp:lastModifiedBy>Slavomír Lesňák</cp:lastModifiedBy>
  <cp:revision>35</cp:revision>
  <dcterms:created xsi:type="dcterms:W3CDTF">2021-03-21T12:40:19Z</dcterms:created>
  <dcterms:modified xsi:type="dcterms:W3CDTF">2025-03-11T19:47:27Z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2019-03-05T00:00:00Z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2021-03-21T00:00:00Z</vt:filetime>
  </property>
</Properties>
</file>