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sldIdLst>
    <p:sldId id="256" r:id="rId5"/>
    <p:sldId id="308" r:id="rId6"/>
    <p:sldId id="309" r:id="rId7"/>
    <p:sldId id="310" r:id="rId8"/>
    <p:sldId id="257" r:id="rId9"/>
    <p:sldId id="302" r:id="rId10"/>
    <p:sldId id="299" r:id="rId11"/>
    <p:sldId id="300" r:id="rId12"/>
    <p:sldId id="301" r:id="rId13"/>
    <p:sldId id="258" r:id="rId14"/>
    <p:sldId id="259" r:id="rId15"/>
    <p:sldId id="304" r:id="rId16"/>
    <p:sldId id="281" r:id="rId17"/>
    <p:sldId id="298" r:id="rId18"/>
    <p:sldId id="263" r:id="rId19"/>
    <p:sldId id="307" r:id="rId20"/>
    <p:sldId id="305" r:id="rId21"/>
    <p:sldId id="276" r:id="rId22"/>
    <p:sldId id="268" r:id="rId23"/>
    <p:sldId id="269" r:id="rId24"/>
    <p:sldId id="270" r:id="rId25"/>
    <p:sldId id="272" r:id="rId26"/>
    <p:sldId id="273" r:id="rId27"/>
    <p:sldId id="274" r:id="rId28"/>
    <p:sldId id="271" r:id="rId29"/>
    <p:sldId id="264" r:id="rId30"/>
    <p:sldId id="265" r:id="rId31"/>
    <p:sldId id="266" r:id="rId32"/>
    <p:sldId id="278" r:id="rId33"/>
    <p:sldId id="311" r:id="rId34"/>
    <p:sldId id="312" r:id="rId35"/>
    <p:sldId id="313" r:id="rId36"/>
    <p:sldId id="306" r:id="rId37"/>
    <p:sldId id="279" r:id="rId38"/>
    <p:sldId id="267" r:id="rId39"/>
    <p:sldId id="260" r:id="rId40"/>
    <p:sldId id="277"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7D543-DFF1-DE52-8AE7-765C0A7C4F2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1107B38-CD56-BDA2-3181-0297A2936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60A2C26-1121-FF5D-D37B-FF3613547A49}"/>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3764C2DC-6187-8D52-B1D5-A7E0425832E1}"/>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012028E4-72C0-F36E-15C8-714EB9AB150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733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80CDA1-4AFB-D6E1-4DE6-388B41BF950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43F96D6-EA90-9EB2-30DB-CC391B3E616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C5A526-0581-96BA-8221-622BABE43576}"/>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5303EBA5-197A-3EA3-3F66-B312CE0BF5CB}"/>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3ED90126-3384-DCCC-F695-8E6E22815F0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615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D79A69A-7FFB-2C9E-77E5-5DAE46B01D7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E36B8FD-766A-6561-781D-825D254DAF7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7B0FF28-4CE0-530D-C514-F7317FF074CA}"/>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FB494790-F1DC-E276-A335-BE4A1E880D29}"/>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6ADB602A-36C5-2287-B1BD-D364F3F6DFF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738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045E9-1A13-175E-76A4-E600033B0AF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18A07AE-BDD0-9981-DC48-64FFF3E7230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1E16D9D-46E4-D4E5-36E6-E5414F874AEC}"/>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3D5452A8-E309-2BA3-8634-57E75DA92F7D}"/>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55353536-3A65-97C3-59EF-23DB8AF036F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73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333B29-D3D2-846B-D7A3-342DF4ED0A4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482BF9B-42E8-278F-679D-2A7EF5929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0829DD7-E84F-F7A0-6DF9-F455CDF6CDF5}"/>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80901026-999E-842A-BF1D-D75F4C28EB93}"/>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3C92FB0-2C41-F5B3-3AEF-5A8D04BCB22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26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0D0FD6-7876-35B8-CEBF-4802CF268A8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E28A839-BEAF-17B3-7654-3AA79BCE813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5F47286-80C0-7211-6282-6CDFE8440B0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1D5FDD2-34D5-BB83-9A7B-C3F40453789F}"/>
              </a:ext>
            </a:extLst>
          </p:cNvPr>
          <p:cNvSpPr>
            <a:spLocks noGrp="1"/>
          </p:cNvSpPr>
          <p:nvPr>
            <p:ph type="dt" sz="half" idx="10"/>
          </p:nvPr>
        </p:nvSpPr>
        <p:spPr/>
        <p:txBody>
          <a:bodyPr/>
          <a:lstStyle/>
          <a:p>
            <a:fld id="{48A87A34-81AB-432B-8DAE-1953F412C126}" type="datetimeFigureOut">
              <a:rPr lang="en-US" smtClean="0"/>
              <a:t>3/9/2025</a:t>
            </a:fld>
            <a:endParaRPr lang="en-US" dirty="0"/>
          </a:p>
        </p:txBody>
      </p:sp>
      <p:sp>
        <p:nvSpPr>
          <p:cNvPr id="6" name="Zástupný symbol pro zápatí 5">
            <a:extLst>
              <a:ext uri="{FF2B5EF4-FFF2-40B4-BE49-F238E27FC236}">
                <a16:creationId xmlns:a16="http://schemas.microsoft.com/office/drawing/2014/main" id="{6E3FBF40-E4E4-3455-B9A5-4CF075F1FBD7}"/>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66B6E19C-67BF-D6E5-B81E-1747F6C1895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937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AEC3E-E80A-8454-AE05-C688F9D75FD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26937DE-92D6-1C84-30C1-E4C36D086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746F274-8418-6C11-EEAB-1EC116A1EC3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DFEE538-5633-8404-67C3-C97D97E95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C6D4E34-E7CF-0EA3-BEAC-447462625A4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A991308-D0AD-59C6-B6C1-5E9835B09624}"/>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8" name="Zástupný symbol pro zápatí 7">
            <a:extLst>
              <a:ext uri="{FF2B5EF4-FFF2-40B4-BE49-F238E27FC236}">
                <a16:creationId xmlns:a16="http://schemas.microsoft.com/office/drawing/2014/main" id="{E0FDAFC6-CEC5-B9BA-144B-E2016DA095D3}"/>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988A0B4D-EAD6-24BB-0EB1-E2E5E5615BE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890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749721-BEB5-ACF4-00CF-97090E8FC9C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AA33499-C901-A1BC-F8EC-48A8C94E07C2}"/>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4" name="Zástupný symbol pro zápatí 3">
            <a:extLst>
              <a:ext uri="{FF2B5EF4-FFF2-40B4-BE49-F238E27FC236}">
                <a16:creationId xmlns:a16="http://schemas.microsoft.com/office/drawing/2014/main" id="{FB01FAC8-081D-E12D-DC45-B3813E9FA50D}"/>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D29B2ACB-B0F9-85D2-C694-6981E159459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256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5FCE4A2-5B62-03FD-6EF7-5AA5C7F8472F}"/>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3" name="Zástupný symbol pro zápatí 2">
            <a:extLst>
              <a:ext uri="{FF2B5EF4-FFF2-40B4-BE49-F238E27FC236}">
                <a16:creationId xmlns:a16="http://schemas.microsoft.com/office/drawing/2014/main" id="{FEA21281-0AA2-C1EB-4A17-2A4D1797431C}"/>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1509C30A-B27A-7F75-3EB9-A42A9C7A60E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206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FACCC-15DA-F36F-D560-9DE0FEE0636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1798496-55FD-3C27-C34F-42ABEAD40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B40B9A4-A6B7-A922-9D8D-BFDAACACB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477E8F6-6DB8-A74F-8B41-4D446CA45123}"/>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6" name="Zástupný symbol pro zápatí 5">
            <a:extLst>
              <a:ext uri="{FF2B5EF4-FFF2-40B4-BE49-F238E27FC236}">
                <a16:creationId xmlns:a16="http://schemas.microsoft.com/office/drawing/2014/main" id="{92BD7525-2A99-1E4E-EABB-FBD35C4C8566}"/>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917F582D-B722-0FCD-B7E4-38D057AED13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388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63EDD-ECBD-B3BA-7512-6F81754693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CD46988-D68B-CFFA-0B40-2E3664E22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A16115F-BCE5-4024-CDB7-034D18FF5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949A39A-C6C8-7346-5DC9-97E47977BDA8}"/>
              </a:ext>
            </a:extLst>
          </p:cNvPr>
          <p:cNvSpPr>
            <a:spLocks noGrp="1"/>
          </p:cNvSpPr>
          <p:nvPr>
            <p:ph type="dt" sz="half" idx="10"/>
          </p:nvPr>
        </p:nvSpPr>
        <p:spPr/>
        <p:txBody>
          <a:bodyPr/>
          <a:lstStyle/>
          <a:p>
            <a:fld id="{48A87A34-81AB-432B-8DAE-1953F412C126}" type="datetimeFigureOut">
              <a:rPr lang="en-US" smtClean="0"/>
              <a:pPr/>
              <a:t>3/9/2025</a:t>
            </a:fld>
            <a:endParaRPr lang="en-US" dirty="0"/>
          </a:p>
        </p:txBody>
      </p:sp>
      <p:sp>
        <p:nvSpPr>
          <p:cNvPr id="6" name="Zástupný symbol pro zápatí 5">
            <a:extLst>
              <a:ext uri="{FF2B5EF4-FFF2-40B4-BE49-F238E27FC236}">
                <a16:creationId xmlns:a16="http://schemas.microsoft.com/office/drawing/2014/main" id="{183A91E7-89CC-B17E-8974-D076CC06E066}"/>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5C63F54-3803-9E71-F55B-4916888C932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326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937946F-9DC5-EABB-B25B-F4E1BA41E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07B181F-9331-1C1A-967C-80856ED3A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D6A1ED-F7EF-D344-7F1D-F9F988017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3/9/2025</a:t>
            </a:fld>
            <a:endParaRPr lang="en-US" dirty="0"/>
          </a:p>
        </p:txBody>
      </p:sp>
      <p:sp>
        <p:nvSpPr>
          <p:cNvPr id="5" name="Zástupný symbol pro zápatí 4">
            <a:extLst>
              <a:ext uri="{FF2B5EF4-FFF2-40B4-BE49-F238E27FC236}">
                <a16:creationId xmlns:a16="http://schemas.microsoft.com/office/drawing/2014/main" id="{06CE5B44-AFB3-F979-35EC-AEEFB66B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FDFE10CF-255E-5AA6-8AE7-DF1347EAF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9375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ulturematters.org.uk/index.php/arts/visual-art/item/2788-karl-marx-cartoon-international-competition"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cyklopedie.soc.cas.cz/w/Osobnost_autorit%C3%A1%C5%99sk%C3%A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cyklopedie.soc.cas.cz/w/%C4%8Clov%C4%9Bk_jednorozm%C4%9Brn%C3%BD" TargetMode="External"/><Relationship Id="rId2" Type="http://schemas.openxmlformats.org/officeDocument/2006/relationships/hyperlink" Target="https://encyklopedie.soc.cas.cz/w/%C5%A0kola_frankfurtsk%C3%A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cbarroco.wordpress.com/2013/08/26/erich-fromm-on-lo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cyklopedie.soc.cas.cz/w/Neopsychoanal%C3%BDza"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050118-5902-40AC-8C96-A46853ABB60B}"/>
              </a:ext>
            </a:extLst>
          </p:cNvPr>
          <p:cNvSpPr>
            <a:spLocks noGrp="1"/>
          </p:cNvSpPr>
          <p:nvPr>
            <p:ph type="ctrTitle"/>
          </p:nvPr>
        </p:nvSpPr>
        <p:spPr>
          <a:xfrm>
            <a:off x="895414" y="2075504"/>
            <a:ext cx="5769989" cy="1748729"/>
          </a:xfrm>
        </p:spPr>
        <p:txBody>
          <a:bodyPr>
            <a:normAutofit/>
          </a:bodyPr>
          <a:lstStyle/>
          <a:p>
            <a:r>
              <a:rPr lang="sk-SK" sz="4200" err="1"/>
              <a:t>Erich</a:t>
            </a:r>
            <a:r>
              <a:rPr lang="sk-SK" sz="4200"/>
              <a:t> </a:t>
            </a:r>
            <a:r>
              <a:rPr lang="sk-SK" sz="4200" err="1"/>
              <a:t>Fromm</a:t>
            </a:r>
            <a:r>
              <a:rPr lang="sk-SK" sz="4200"/>
              <a:t> (1900-1980)</a:t>
            </a:r>
            <a:br>
              <a:rPr lang="sk-SK" sz="4200"/>
            </a:br>
            <a:r>
              <a:rPr lang="sk-SK" sz="4200"/>
              <a:t>Humanistická etika</a:t>
            </a:r>
          </a:p>
        </p:txBody>
      </p:sp>
      <p:sp>
        <p:nvSpPr>
          <p:cNvPr id="3" name="Podnadpis 2">
            <a:extLst>
              <a:ext uri="{FF2B5EF4-FFF2-40B4-BE49-F238E27FC236}">
                <a16:creationId xmlns:a16="http://schemas.microsoft.com/office/drawing/2014/main" id="{4EB3862A-809A-4BCC-B03A-AF06D3333E46}"/>
              </a:ext>
            </a:extLst>
          </p:cNvPr>
          <p:cNvSpPr>
            <a:spLocks noGrp="1"/>
          </p:cNvSpPr>
          <p:nvPr>
            <p:ph type="subTitle" idx="1"/>
          </p:nvPr>
        </p:nvSpPr>
        <p:spPr>
          <a:xfrm>
            <a:off x="895416" y="3906266"/>
            <a:ext cx="5769988" cy="1322587"/>
          </a:xfrm>
        </p:spPr>
        <p:txBody>
          <a:bodyPr>
            <a:normAutofit/>
          </a:bodyPr>
          <a:lstStyle/>
          <a:p>
            <a:r>
              <a:rPr lang="sk-SK" dirty="0"/>
              <a:t>Zástupca školy Sociálnej kritiky, resp. (novo)Frankfurtskej školy</a:t>
            </a:r>
          </a:p>
        </p:txBody>
      </p:sp>
      <p:pic>
        <p:nvPicPr>
          <p:cNvPr id="5" name="Obrázok 4" descr="Obrázok, na ktorom je text, kniha&#10;&#10;Automaticky generovaný popis">
            <a:extLst>
              <a:ext uri="{FF2B5EF4-FFF2-40B4-BE49-F238E27FC236}">
                <a16:creationId xmlns:a16="http://schemas.microsoft.com/office/drawing/2014/main" id="{0AB09AFB-7E0B-4F3B-BA07-F4FDF46CBF28}"/>
              </a:ext>
            </a:extLst>
          </p:cNvPr>
          <p:cNvPicPr>
            <a:picLocks noChangeAspect="1"/>
          </p:cNvPicPr>
          <p:nvPr/>
        </p:nvPicPr>
        <p:blipFill rotWithShape="1">
          <a:blip r:embed="rId2"/>
          <a:srcRect l="2470" r="3668"/>
          <a:stretch/>
        </p:blipFill>
        <p:spPr>
          <a:xfrm>
            <a:off x="7557328" y="227"/>
            <a:ext cx="4634671" cy="6858000"/>
          </a:xfrm>
          <a:prstGeom prst="rect">
            <a:avLst/>
          </a:prstGeom>
          <a:ln w="9525">
            <a:noFill/>
          </a:ln>
        </p:spPr>
      </p:pic>
    </p:spTree>
    <p:extLst>
      <p:ext uri="{BB962C8B-B14F-4D97-AF65-F5344CB8AC3E}">
        <p14:creationId xmlns:p14="http://schemas.microsoft.com/office/powerpoint/2010/main" val="376810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4CED5-E698-4A36-904A-0BE21FFC9E2A}"/>
              </a:ext>
            </a:extLst>
          </p:cNvPr>
          <p:cNvSpPr>
            <a:spLocks noGrp="1"/>
          </p:cNvSpPr>
          <p:nvPr>
            <p:ph type="title"/>
          </p:nvPr>
        </p:nvSpPr>
        <p:spPr/>
        <p:txBody>
          <a:bodyPr/>
          <a:lstStyle/>
          <a:p>
            <a:r>
              <a:rPr lang="sk-SK" dirty="0" err="1"/>
              <a:t>Další</a:t>
            </a:r>
            <a:r>
              <a:rPr lang="sk-SK" dirty="0"/>
              <a:t> ideové </a:t>
            </a:r>
            <a:r>
              <a:rPr lang="sk-SK" dirty="0" err="1"/>
              <a:t>inspirace</a:t>
            </a:r>
            <a:r>
              <a:rPr lang="sk-SK" dirty="0"/>
              <a:t> E. </a:t>
            </a:r>
            <a:r>
              <a:rPr lang="sk-SK" dirty="0" err="1"/>
              <a:t>Fromma</a:t>
            </a:r>
            <a:endParaRPr lang="sk-SK" dirty="0"/>
          </a:p>
        </p:txBody>
      </p:sp>
      <p:sp>
        <p:nvSpPr>
          <p:cNvPr id="3" name="Zástupný objekt pre obsah 2">
            <a:extLst>
              <a:ext uri="{FF2B5EF4-FFF2-40B4-BE49-F238E27FC236}">
                <a16:creationId xmlns:a16="http://schemas.microsoft.com/office/drawing/2014/main" id="{EFD439CF-CCE5-4F01-BAF8-E628F1B7FA54}"/>
              </a:ext>
            </a:extLst>
          </p:cNvPr>
          <p:cNvSpPr>
            <a:spLocks noGrp="1"/>
          </p:cNvSpPr>
          <p:nvPr>
            <p:ph idx="1"/>
          </p:nvPr>
        </p:nvSpPr>
        <p:spPr/>
        <p:txBody>
          <a:bodyPr/>
          <a:lstStyle/>
          <a:p>
            <a:r>
              <a:rPr lang="sk-SK" dirty="0" err="1"/>
              <a:t>Sigmund</a:t>
            </a:r>
            <a:r>
              <a:rPr lang="sk-SK" dirty="0"/>
              <a:t> </a:t>
            </a:r>
            <a:r>
              <a:rPr lang="sk-SK" dirty="0" err="1"/>
              <a:t>Freud</a:t>
            </a:r>
            <a:endParaRPr lang="sk-SK" dirty="0"/>
          </a:p>
          <a:p>
            <a:r>
              <a:rPr lang="sk-SK" dirty="0" err="1"/>
              <a:t>Karl</a:t>
            </a:r>
            <a:r>
              <a:rPr lang="sk-SK" dirty="0"/>
              <a:t> Marx </a:t>
            </a:r>
          </a:p>
          <a:p>
            <a:r>
              <a:rPr lang="sk-SK" dirty="0"/>
              <a:t>Aristoteles (potencialita: </a:t>
            </a:r>
            <a:r>
              <a:rPr lang="sk-SK" dirty="0" err="1"/>
              <a:t>Spinoza</a:t>
            </a:r>
            <a:r>
              <a:rPr lang="sk-SK" dirty="0"/>
              <a:t>) a </a:t>
            </a:r>
            <a:r>
              <a:rPr lang="sk-SK" dirty="0" err="1"/>
              <a:t>Epikúros</a:t>
            </a:r>
            <a:endParaRPr lang="sk-SK" dirty="0"/>
          </a:p>
          <a:p>
            <a:r>
              <a:rPr lang="sk-SK" dirty="0" err="1"/>
              <a:t>Mistr</a:t>
            </a:r>
            <a:r>
              <a:rPr lang="sk-SK" dirty="0"/>
              <a:t> </a:t>
            </a:r>
            <a:r>
              <a:rPr lang="sk-SK" dirty="0" err="1"/>
              <a:t>Eckhart</a:t>
            </a:r>
            <a:r>
              <a:rPr lang="sk-SK" dirty="0"/>
              <a:t> </a:t>
            </a:r>
          </a:p>
          <a:p>
            <a:r>
              <a:rPr lang="sk-SK" dirty="0" err="1"/>
              <a:t>Křesťanství</a:t>
            </a:r>
            <a:r>
              <a:rPr lang="sk-SK" dirty="0"/>
              <a:t> a </a:t>
            </a:r>
            <a:r>
              <a:rPr lang="sk-SK" dirty="0" err="1"/>
              <a:t>budhismus</a:t>
            </a:r>
            <a:endParaRPr lang="sk-SK" dirty="0"/>
          </a:p>
        </p:txBody>
      </p:sp>
    </p:spTree>
    <p:extLst>
      <p:ext uri="{BB962C8B-B14F-4D97-AF65-F5344CB8AC3E}">
        <p14:creationId xmlns:p14="http://schemas.microsoft.com/office/powerpoint/2010/main" val="428561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0E71D-350F-462C-9C22-0CA139242D31}"/>
              </a:ext>
            </a:extLst>
          </p:cNvPr>
          <p:cNvSpPr>
            <a:spLocks noGrp="1"/>
          </p:cNvSpPr>
          <p:nvPr>
            <p:ph type="title"/>
          </p:nvPr>
        </p:nvSpPr>
        <p:spPr/>
        <p:txBody>
          <a:bodyPr/>
          <a:lstStyle/>
          <a:p>
            <a:r>
              <a:rPr lang="sk-SK" dirty="0" err="1"/>
              <a:t>Dílo</a:t>
            </a:r>
            <a:endParaRPr lang="sk-SK" dirty="0"/>
          </a:p>
        </p:txBody>
      </p:sp>
      <p:sp>
        <p:nvSpPr>
          <p:cNvPr id="3" name="Zástupný objekt pre obsah 2">
            <a:extLst>
              <a:ext uri="{FF2B5EF4-FFF2-40B4-BE49-F238E27FC236}">
                <a16:creationId xmlns:a16="http://schemas.microsoft.com/office/drawing/2014/main" id="{DF9FE171-4548-4D72-887B-46378AD3353D}"/>
              </a:ext>
            </a:extLst>
          </p:cNvPr>
          <p:cNvSpPr>
            <a:spLocks noGrp="1"/>
          </p:cNvSpPr>
          <p:nvPr>
            <p:ph idx="1"/>
          </p:nvPr>
        </p:nvSpPr>
        <p:spPr/>
        <p:txBody>
          <a:bodyPr/>
          <a:lstStyle/>
          <a:p>
            <a:r>
              <a:rPr lang="sk-SK" dirty="0"/>
              <a:t>Strach </a:t>
            </a:r>
            <a:r>
              <a:rPr lang="sk-SK" dirty="0" err="1"/>
              <a:t>ze</a:t>
            </a:r>
            <a:r>
              <a:rPr lang="sk-SK" dirty="0"/>
              <a:t> </a:t>
            </a:r>
            <a:r>
              <a:rPr lang="sk-SK" dirty="0" err="1"/>
              <a:t>svobody</a:t>
            </a:r>
            <a:r>
              <a:rPr lang="sk-SK" dirty="0"/>
              <a:t> (1940)</a:t>
            </a:r>
          </a:p>
          <a:p>
            <a:r>
              <a:rPr lang="sk-SK" dirty="0" err="1"/>
              <a:t>Umění</a:t>
            </a:r>
            <a:r>
              <a:rPr lang="sk-SK" dirty="0"/>
              <a:t> </a:t>
            </a:r>
            <a:r>
              <a:rPr lang="sk-SK" dirty="0" err="1"/>
              <a:t>milovat</a:t>
            </a:r>
            <a:endParaRPr lang="sk-SK" dirty="0"/>
          </a:p>
          <a:p>
            <a:r>
              <a:rPr lang="sk-SK" dirty="0" err="1"/>
              <a:t>Lidské</a:t>
            </a:r>
            <a:r>
              <a:rPr lang="sk-SK" dirty="0"/>
              <a:t> srdce</a:t>
            </a:r>
          </a:p>
          <a:p>
            <a:r>
              <a:rPr lang="sk-SK" b="1" dirty="0" err="1"/>
              <a:t>Mít</a:t>
            </a:r>
            <a:r>
              <a:rPr lang="sk-SK" b="1" dirty="0"/>
              <a:t> nebo </a:t>
            </a:r>
            <a:r>
              <a:rPr lang="sk-SK" b="1" dirty="0" err="1"/>
              <a:t>být</a:t>
            </a:r>
            <a:endParaRPr lang="sk-SK" b="1" dirty="0"/>
          </a:p>
          <a:p>
            <a:r>
              <a:rPr lang="sk-SK" dirty="0" err="1"/>
              <a:t>Anatomie</a:t>
            </a:r>
            <a:r>
              <a:rPr lang="sk-SK" dirty="0"/>
              <a:t> </a:t>
            </a:r>
            <a:r>
              <a:rPr lang="sk-SK" dirty="0" err="1"/>
              <a:t>lidské</a:t>
            </a:r>
            <a:r>
              <a:rPr lang="sk-SK" dirty="0"/>
              <a:t> </a:t>
            </a:r>
            <a:r>
              <a:rPr lang="sk-SK" dirty="0" err="1"/>
              <a:t>destruktivity</a:t>
            </a:r>
            <a:r>
              <a:rPr lang="sk-SK" dirty="0"/>
              <a:t> </a:t>
            </a:r>
          </a:p>
          <a:p>
            <a:r>
              <a:rPr lang="sk-SK" dirty="0" err="1"/>
              <a:t>Umění</a:t>
            </a:r>
            <a:r>
              <a:rPr lang="sk-SK" dirty="0"/>
              <a:t> </a:t>
            </a:r>
            <a:r>
              <a:rPr lang="sk-SK" dirty="0" err="1"/>
              <a:t>být</a:t>
            </a:r>
            <a:r>
              <a:rPr lang="sk-SK" dirty="0"/>
              <a:t>, ad.</a:t>
            </a:r>
          </a:p>
          <a:p>
            <a:r>
              <a:rPr lang="sk-SK" dirty="0" err="1"/>
              <a:t>Člověk</a:t>
            </a:r>
            <a:r>
              <a:rPr lang="sk-SK" dirty="0"/>
              <a:t> a psychoanalýza</a:t>
            </a:r>
          </a:p>
          <a:p>
            <a:r>
              <a:rPr lang="sk-SK" dirty="0"/>
              <a:t>Obraz </a:t>
            </a:r>
            <a:r>
              <a:rPr lang="sk-SK" dirty="0" err="1"/>
              <a:t>člověka</a:t>
            </a:r>
            <a:r>
              <a:rPr lang="sk-SK" dirty="0"/>
              <a:t> u </a:t>
            </a:r>
            <a:r>
              <a:rPr lang="sk-SK" dirty="0" err="1"/>
              <a:t>Marxe</a:t>
            </a:r>
            <a:endParaRPr lang="sk-SK" dirty="0"/>
          </a:p>
        </p:txBody>
      </p:sp>
    </p:spTree>
    <p:extLst>
      <p:ext uri="{BB962C8B-B14F-4D97-AF65-F5344CB8AC3E}">
        <p14:creationId xmlns:p14="http://schemas.microsoft.com/office/powerpoint/2010/main" val="308028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FB077-0786-4BEC-9931-29E8CF1B77CF}"/>
              </a:ext>
            </a:extLst>
          </p:cNvPr>
          <p:cNvSpPr>
            <a:spLocks noGrp="1"/>
          </p:cNvSpPr>
          <p:nvPr>
            <p:ph type="ctrTitle"/>
          </p:nvPr>
        </p:nvSpPr>
        <p:spPr>
          <a:xfrm>
            <a:off x="804998" y="798445"/>
            <a:ext cx="4803636" cy="1311664"/>
          </a:xfrm>
        </p:spPr>
        <p:txBody>
          <a:bodyPr vert="horz" lIns="91440" tIns="45720" rIns="91440" bIns="45720" rtlCol="0" anchor="ctr">
            <a:normAutofit/>
          </a:bodyPr>
          <a:lstStyle/>
          <a:p>
            <a:pPr algn="l"/>
            <a:r>
              <a:rPr lang="en-US" sz="4400" dirty="0">
                <a:solidFill>
                  <a:schemeClr val="accent1"/>
                </a:solidFill>
              </a:rPr>
              <a:t> </a:t>
            </a:r>
          </a:p>
        </p:txBody>
      </p:sp>
      <p:sp>
        <p:nvSpPr>
          <p:cNvPr id="3" name="Podnadpis 2">
            <a:extLst>
              <a:ext uri="{FF2B5EF4-FFF2-40B4-BE49-F238E27FC236}">
                <a16:creationId xmlns:a16="http://schemas.microsoft.com/office/drawing/2014/main" id="{DF274289-6505-4E15-A950-6B811D29CDC2}"/>
              </a:ext>
            </a:extLst>
          </p:cNvPr>
          <p:cNvSpPr>
            <a:spLocks noGrp="1"/>
          </p:cNvSpPr>
          <p:nvPr>
            <p:ph type="subTitle" idx="1"/>
          </p:nvPr>
        </p:nvSpPr>
        <p:spPr>
          <a:xfrm>
            <a:off x="804997" y="2272143"/>
            <a:ext cx="4706803" cy="3788830"/>
          </a:xfrm>
        </p:spPr>
        <p:txBody>
          <a:bodyPr vert="horz" lIns="91440" tIns="45720" rIns="91440" bIns="45720" rtlCol="0" anchor="ctr">
            <a:normAutofit/>
          </a:bodyPr>
          <a:lstStyle/>
          <a:p>
            <a:pPr algn="l"/>
            <a:endParaRPr lang="en-US" sz="2000" dirty="0">
              <a:solidFill>
                <a:srgbClr val="000000"/>
              </a:solidFill>
            </a:endParaRPr>
          </a:p>
          <a:p>
            <a:pPr indent="-228600" algn="l">
              <a:buFont typeface="Arial" panose="020B0604020202020204" pitchFamily="34" charset="0"/>
              <a:buChar char="•"/>
            </a:pPr>
            <a:endParaRPr lang="en-US" sz="2000" dirty="0">
              <a:solidFill>
                <a:srgbClr val="000000"/>
              </a:solidFill>
            </a:endParaRPr>
          </a:p>
          <a:p>
            <a:pPr algn="l"/>
            <a:endParaRPr lang="en-US" sz="2000" dirty="0">
              <a:solidFill>
                <a:srgbClr val="000000"/>
              </a:solidFill>
            </a:endParaRPr>
          </a:p>
        </p:txBody>
      </p:sp>
      <p:pic>
        <p:nvPicPr>
          <p:cNvPr id="4" name="Obrázok 3" descr="Obrázok, na ktorom je text, biela tabuľa&#10;&#10;Automaticky generovaný popis">
            <a:extLst>
              <a:ext uri="{FF2B5EF4-FFF2-40B4-BE49-F238E27FC236}">
                <a16:creationId xmlns:a16="http://schemas.microsoft.com/office/drawing/2014/main" id="{5AB5B326-AC81-411A-A73F-A58EFF4C30B6}"/>
              </a:ext>
            </a:extLst>
          </p:cNvPr>
          <p:cNvPicPr>
            <a:picLocks noChangeAspect="1"/>
          </p:cNvPicPr>
          <p:nvPr/>
        </p:nvPicPr>
        <p:blipFill rotWithShape="1">
          <a:blip r:embed="rId2">
            <a:extLst>
              <a:ext uri="{28A0092B-C50C-407E-A947-70E740481C1C}">
                <a14:useLocalDpi xmlns:a14="http://schemas.microsoft.com/office/drawing/2010/main" val="0"/>
              </a:ext>
            </a:extLst>
          </a:blip>
          <a:srcRect l="30497" r="20623" b="1"/>
          <a:stretch/>
        </p:blipFill>
        <p:spPr>
          <a:xfrm>
            <a:off x="6893317" y="94569"/>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BlokTextu 4">
            <a:extLst>
              <a:ext uri="{FF2B5EF4-FFF2-40B4-BE49-F238E27FC236}">
                <a16:creationId xmlns:a16="http://schemas.microsoft.com/office/drawing/2014/main" id="{3CA86831-F034-4D10-9205-1A9A0B30F8D7}"/>
              </a:ext>
            </a:extLst>
          </p:cNvPr>
          <p:cNvSpPr txBox="1"/>
          <p:nvPr/>
        </p:nvSpPr>
        <p:spPr>
          <a:xfrm>
            <a:off x="6893318" y="6257732"/>
            <a:ext cx="5298683" cy="609743"/>
          </a:xfrm>
          <a:prstGeom prst="rect">
            <a:avLst/>
          </a:prstGeom>
          <a:solidFill>
            <a:srgbClr val="000000">
              <a:alpha val="50000"/>
            </a:srgbClr>
          </a:solidFill>
          <a:ln>
            <a:noFill/>
          </a:ln>
        </p:spPr>
        <p:txBody>
          <a:bodyPr wrap="square" rtlCol="0">
            <a:noAutofit/>
          </a:bodyPr>
          <a:lstStyle/>
          <a:p>
            <a:pPr algn="ctr">
              <a:spcAft>
                <a:spcPts val="600"/>
              </a:spcAft>
            </a:pPr>
            <a:endParaRPr lang="sk-SK" sz="1300" dirty="0">
              <a:solidFill>
                <a:srgbClr val="FFFFFF"/>
              </a:solidFill>
            </a:endParaRPr>
          </a:p>
        </p:txBody>
      </p:sp>
      <p:sp>
        <p:nvSpPr>
          <p:cNvPr id="7" name="TextovéPole 6">
            <a:extLst>
              <a:ext uri="{FF2B5EF4-FFF2-40B4-BE49-F238E27FC236}">
                <a16:creationId xmlns:a16="http://schemas.microsoft.com/office/drawing/2014/main" id="{D6205325-80E7-CA18-3A48-5E26182E023C}"/>
              </a:ext>
            </a:extLst>
          </p:cNvPr>
          <p:cNvSpPr txBox="1"/>
          <p:nvPr/>
        </p:nvSpPr>
        <p:spPr>
          <a:xfrm>
            <a:off x="619456" y="3105834"/>
            <a:ext cx="5393718" cy="707886"/>
          </a:xfrm>
          <a:prstGeom prst="rect">
            <a:avLst/>
          </a:prstGeom>
          <a:noFill/>
        </p:spPr>
        <p:txBody>
          <a:bodyPr wrap="square">
            <a:spAutoFit/>
          </a:bodyPr>
          <a:lstStyle/>
          <a:p>
            <a:r>
              <a:rPr lang="cs-CZ" sz="4000" dirty="0"/>
              <a:t>Odcizení </a:t>
            </a:r>
            <a:r>
              <a:rPr lang="cs-CZ" sz="4000" kern="100" dirty="0">
                <a:effectLst/>
                <a:ea typeface="Calibri" panose="020F0502020204030204" pitchFamily="34" charset="0"/>
                <a:cs typeface="Calibri" panose="020F0502020204030204" pitchFamily="34" charset="0"/>
              </a:rPr>
              <a:t>→ </a:t>
            </a:r>
            <a:r>
              <a:rPr lang="cs-CZ" sz="4000" dirty="0"/>
              <a:t> neštěstí </a:t>
            </a:r>
          </a:p>
        </p:txBody>
      </p:sp>
      <p:sp>
        <p:nvSpPr>
          <p:cNvPr id="8" name="TextovéPole 7">
            <a:extLst>
              <a:ext uri="{FF2B5EF4-FFF2-40B4-BE49-F238E27FC236}">
                <a16:creationId xmlns:a16="http://schemas.microsoft.com/office/drawing/2014/main" id="{AACA1FC9-DDC0-9703-017A-22D6725FFDB2}"/>
              </a:ext>
            </a:extLst>
          </p:cNvPr>
          <p:cNvSpPr txBox="1"/>
          <p:nvPr/>
        </p:nvSpPr>
        <p:spPr>
          <a:xfrm>
            <a:off x="398660" y="6059555"/>
            <a:ext cx="6096000" cy="230832"/>
          </a:xfrm>
          <a:prstGeom prst="rect">
            <a:avLst/>
          </a:prstGeom>
          <a:noFill/>
        </p:spPr>
        <p:txBody>
          <a:bodyPr wrap="square">
            <a:spAutoFit/>
          </a:bodyPr>
          <a:lstStyle/>
          <a:p>
            <a:r>
              <a:rPr lang="sk-SK" sz="900" dirty="0">
                <a:hlinkClick r:id="rId3"/>
              </a:rPr>
              <a:t>https://www.culturematters.org.uk/index.php/arts/visual-art/item/2788-karl-marx-cartoon-international-competition</a:t>
            </a:r>
            <a:r>
              <a:rPr lang="sk-SK" sz="900" dirty="0"/>
              <a:t> </a:t>
            </a:r>
          </a:p>
        </p:txBody>
      </p:sp>
    </p:spTree>
    <p:extLst>
      <p:ext uri="{BB962C8B-B14F-4D97-AF65-F5344CB8AC3E}">
        <p14:creationId xmlns:p14="http://schemas.microsoft.com/office/powerpoint/2010/main" val="281314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9C6F64-E1DD-42B2-A1E7-4479EE03D96A}"/>
              </a:ext>
            </a:extLst>
          </p:cNvPr>
          <p:cNvSpPr>
            <a:spLocks noGrp="1"/>
          </p:cNvSpPr>
          <p:nvPr>
            <p:ph type="title"/>
          </p:nvPr>
        </p:nvSpPr>
        <p:spPr/>
        <p:txBody>
          <a:bodyPr/>
          <a:lstStyle/>
          <a:p>
            <a:pPr algn="ctr"/>
            <a:r>
              <a:rPr lang="sk-SK" dirty="0">
                <a:cs typeface="Calibri Light"/>
              </a:rPr>
              <a:t>Humanistická morálka</a:t>
            </a:r>
            <a:endParaRPr lang="sk-SK" dirty="0"/>
          </a:p>
        </p:txBody>
      </p:sp>
      <p:sp>
        <p:nvSpPr>
          <p:cNvPr id="3" name="Zástupný objekt pre obsah 2">
            <a:extLst>
              <a:ext uri="{FF2B5EF4-FFF2-40B4-BE49-F238E27FC236}">
                <a16:creationId xmlns:a16="http://schemas.microsoft.com/office/drawing/2014/main" id="{FBF39097-D5AF-4B2C-A4FD-4093D4B5792E}"/>
              </a:ext>
            </a:extLst>
          </p:cNvPr>
          <p:cNvSpPr>
            <a:spLocks noGrp="1"/>
          </p:cNvSpPr>
          <p:nvPr>
            <p:ph idx="1"/>
          </p:nvPr>
        </p:nvSpPr>
        <p:spPr/>
        <p:txBody>
          <a:bodyPr>
            <a:normAutofit/>
          </a:bodyPr>
          <a:lstStyle/>
          <a:p>
            <a:r>
              <a:rPr lang="sk-SK" dirty="0">
                <a:ea typeface="+mn-lt"/>
                <a:cs typeface="+mn-lt"/>
              </a:rPr>
              <a:t>prirodzene sa človek prejavuje hlavne vtedy, keď je slobodný a nezávislý </a:t>
            </a:r>
          </a:p>
          <a:p>
            <a:r>
              <a:rPr lang="sk-SK" dirty="0">
                <a:ea typeface="+mn-lt"/>
                <a:cs typeface="+mn-lt"/>
              </a:rPr>
              <a:t>slobodu sme získali svojím vymanením sa z prírody, čím sme s ňou ale pretrhli i naše primárne väzby</a:t>
            </a:r>
          </a:p>
          <a:p>
            <a:r>
              <a:rPr lang="sk-SK" dirty="0">
                <a:ea typeface="+mn-lt"/>
                <a:cs typeface="+mn-lt"/>
              </a:rPr>
              <a:t>bez nich sa cítime vo svete neiste</a:t>
            </a:r>
          </a:p>
          <a:p>
            <a:r>
              <a:rPr lang="sk-SK" dirty="0">
                <a:ea typeface="+mn-lt"/>
                <a:cs typeface="+mn-lt"/>
              </a:rPr>
              <a:t>väzby nie je možné vrátiť späť - človek musí riešiť situáciu tvorivo</a:t>
            </a:r>
          </a:p>
          <a:p>
            <a:r>
              <a:rPr lang="sk-SK" dirty="0">
                <a:ea typeface="+mn-lt"/>
                <a:cs typeface="+mn-lt"/>
              </a:rPr>
              <a:t>neistotu zahnať svojou kreativitou – spontánnou aktivitou, vlastnou prácou, láskou </a:t>
            </a:r>
          </a:p>
          <a:p>
            <a:r>
              <a:rPr lang="sk-SK" dirty="0">
                <a:ea typeface="+mn-lt"/>
                <a:cs typeface="+mn-lt"/>
              </a:rPr>
              <a:t>všetky tri závisia len na človeku samom - viď súvis s existencializmom</a:t>
            </a:r>
            <a:endParaRPr lang="sk-SK" dirty="0"/>
          </a:p>
        </p:txBody>
      </p:sp>
    </p:spTree>
    <p:extLst>
      <p:ext uri="{BB962C8B-B14F-4D97-AF65-F5344CB8AC3E}">
        <p14:creationId xmlns:p14="http://schemas.microsoft.com/office/powerpoint/2010/main" val="12199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FBB00A-267B-4B6D-9181-3E7E3DC3216E}"/>
              </a:ext>
            </a:extLst>
          </p:cNvPr>
          <p:cNvSpPr>
            <a:spLocks noGrp="1"/>
          </p:cNvSpPr>
          <p:nvPr>
            <p:ph type="title"/>
          </p:nvPr>
        </p:nvSpPr>
        <p:spPr/>
        <p:txBody>
          <a:bodyPr/>
          <a:lstStyle/>
          <a:p>
            <a:pPr algn="ctr"/>
            <a:r>
              <a:rPr lang="cs-CZ" dirty="0"/>
              <a:t>Být nebo mít?</a:t>
            </a:r>
            <a:endParaRPr lang="sk-SK" dirty="0"/>
          </a:p>
        </p:txBody>
      </p:sp>
      <p:sp>
        <p:nvSpPr>
          <p:cNvPr id="3" name="Zástupný objekt pre obsah 2">
            <a:extLst>
              <a:ext uri="{FF2B5EF4-FFF2-40B4-BE49-F238E27FC236}">
                <a16:creationId xmlns:a16="http://schemas.microsoft.com/office/drawing/2014/main" id="{A8D826EE-FE0C-4538-A037-C70863886D3B}"/>
              </a:ext>
            </a:extLst>
          </p:cNvPr>
          <p:cNvSpPr>
            <a:spLocks noGrp="1"/>
          </p:cNvSpPr>
          <p:nvPr>
            <p:ph idx="1"/>
          </p:nvPr>
        </p:nvSpPr>
        <p:spPr/>
        <p:txBody>
          <a:bodyPr/>
          <a:lstStyle/>
          <a:p>
            <a:r>
              <a:rPr lang="sk-SK" dirty="0"/>
              <a:t>Moderní význam aktivity nerozlišuje </a:t>
            </a:r>
            <a:r>
              <a:rPr lang="sk-SK" dirty="0" err="1"/>
              <a:t>mezi</a:t>
            </a:r>
            <a:r>
              <a:rPr lang="sk-SK" dirty="0"/>
              <a:t> aktivitou  a </a:t>
            </a:r>
            <a:r>
              <a:rPr lang="sk-SK" dirty="0" err="1"/>
              <a:t>pouhým</a:t>
            </a:r>
            <a:r>
              <a:rPr lang="sk-SK" dirty="0"/>
              <a:t>  </a:t>
            </a:r>
            <a:r>
              <a:rPr lang="sk-SK" dirty="0" err="1"/>
              <a:t>zaněprázdněním</a:t>
            </a:r>
            <a:r>
              <a:rPr lang="sk-SK" dirty="0"/>
              <a:t>  </a:t>
            </a:r>
          </a:p>
          <a:p>
            <a:r>
              <a:rPr lang="sk-SK" dirty="0"/>
              <a:t>V </a:t>
            </a:r>
            <a:r>
              <a:rPr lang="sk-SK" dirty="0" err="1"/>
              <a:t>odcizené</a:t>
            </a:r>
            <a:r>
              <a:rPr lang="sk-SK" dirty="0"/>
              <a:t> </a:t>
            </a:r>
            <a:r>
              <a:rPr lang="sk-SK" dirty="0" err="1"/>
              <a:t>aktivitě</a:t>
            </a:r>
            <a:r>
              <a:rPr lang="sk-SK" dirty="0"/>
              <a:t> </a:t>
            </a:r>
            <a:r>
              <a:rPr lang="sk-SK" dirty="0" err="1"/>
              <a:t>neprožíváme</a:t>
            </a:r>
            <a:r>
              <a:rPr lang="sk-SK" dirty="0"/>
              <a:t> sebe </a:t>
            </a:r>
            <a:r>
              <a:rPr lang="sk-SK" dirty="0" err="1"/>
              <a:t>jako</a:t>
            </a:r>
            <a:r>
              <a:rPr lang="sk-SK" dirty="0"/>
              <a:t> </a:t>
            </a:r>
            <a:r>
              <a:rPr lang="sk-SK" dirty="0" err="1"/>
              <a:t>jednající</a:t>
            </a:r>
            <a:r>
              <a:rPr lang="sk-SK" dirty="0"/>
              <a:t> subjekt </a:t>
            </a:r>
            <a:r>
              <a:rPr lang="sk-SK" dirty="0" err="1"/>
              <a:t>své</a:t>
            </a:r>
            <a:r>
              <a:rPr lang="sk-SK" dirty="0"/>
              <a:t> činnosti; </a:t>
            </a:r>
          </a:p>
          <a:p>
            <a:r>
              <a:rPr lang="sk-SK" dirty="0" err="1"/>
              <a:t>Prožíváme</a:t>
            </a:r>
            <a:r>
              <a:rPr lang="sk-SK" dirty="0"/>
              <a:t> jen </a:t>
            </a:r>
            <a:r>
              <a:rPr lang="sk-SK" dirty="0" err="1"/>
              <a:t>výsledek</a:t>
            </a:r>
            <a:r>
              <a:rPr lang="sk-SK" dirty="0"/>
              <a:t> </a:t>
            </a:r>
            <a:r>
              <a:rPr lang="sk-SK" dirty="0" err="1"/>
              <a:t>své</a:t>
            </a:r>
            <a:r>
              <a:rPr lang="sk-SK" dirty="0"/>
              <a:t> aktivity…</a:t>
            </a:r>
          </a:p>
          <a:p>
            <a:r>
              <a:rPr lang="sk-SK" dirty="0"/>
              <a:t>V </a:t>
            </a:r>
            <a:r>
              <a:rPr lang="sk-SK" dirty="0" err="1"/>
              <a:t>odcizené</a:t>
            </a:r>
            <a:r>
              <a:rPr lang="sk-SK" dirty="0"/>
              <a:t> </a:t>
            </a:r>
            <a:r>
              <a:rPr lang="sk-SK" dirty="0" err="1"/>
              <a:t>aktivitě</a:t>
            </a:r>
            <a:r>
              <a:rPr lang="sk-SK" dirty="0"/>
              <a:t> </a:t>
            </a:r>
            <a:r>
              <a:rPr lang="sk-SK" dirty="0" err="1"/>
              <a:t>já</a:t>
            </a:r>
            <a:r>
              <a:rPr lang="sk-SK" dirty="0"/>
              <a:t>  </a:t>
            </a:r>
            <a:r>
              <a:rPr lang="sk-SK" dirty="0" err="1"/>
              <a:t>ve</a:t>
            </a:r>
            <a:r>
              <a:rPr lang="sk-SK" dirty="0"/>
              <a:t> </a:t>
            </a:r>
            <a:r>
              <a:rPr lang="sk-SK" dirty="0" err="1"/>
              <a:t>skutečnosti</a:t>
            </a:r>
            <a:r>
              <a:rPr lang="sk-SK" dirty="0"/>
              <a:t> nejednáme;</a:t>
            </a:r>
          </a:p>
          <a:p>
            <a:pPr lvl="1"/>
            <a:r>
              <a:rPr lang="sk-SK" dirty="0"/>
              <a:t> </a:t>
            </a:r>
            <a:r>
              <a:rPr lang="sk-SK" dirty="0" err="1"/>
              <a:t>působím</a:t>
            </a:r>
            <a:r>
              <a:rPr lang="sk-SK" dirty="0"/>
              <a:t> na </a:t>
            </a:r>
            <a:r>
              <a:rPr lang="sk-SK" dirty="0" err="1"/>
              <a:t>něco</a:t>
            </a:r>
            <a:r>
              <a:rPr lang="sk-SK" dirty="0"/>
              <a:t> pomocí </a:t>
            </a:r>
            <a:r>
              <a:rPr lang="sk-SK" dirty="0" err="1"/>
              <a:t>vnějších</a:t>
            </a:r>
            <a:r>
              <a:rPr lang="sk-SK" dirty="0"/>
              <a:t> nebo </a:t>
            </a:r>
            <a:r>
              <a:rPr lang="sk-SK" dirty="0" err="1"/>
              <a:t>vnitřních</a:t>
            </a:r>
            <a:r>
              <a:rPr lang="sk-SK" dirty="0"/>
              <a:t> </a:t>
            </a:r>
            <a:r>
              <a:rPr lang="sk-SK" dirty="0" err="1"/>
              <a:t>sil</a:t>
            </a:r>
            <a:r>
              <a:rPr lang="sk-SK" dirty="0"/>
              <a:t>. </a:t>
            </a:r>
          </a:p>
        </p:txBody>
      </p:sp>
    </p:spTree>
    <p:extLst>
      <p:ext uri="{BB962C8B-B14F-4D97-AF65-F5344CB8AC3E}">
        <p14:creationId xmlns:p14="http://schemas.microsoft.com/office/powerpoint/2010/main" val="64531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26A71-8C3C-41F2-9275-835653D94990}"/>
              </a:ext>
            </a:extLst>
          </p:cNvPr>
          <p:cNvSpPr>
            <a:spLocks noGrp="1"/>
          </p:cNvSpPr>
          <p:nvPr>
            <p:ph type="title"/>
          </p:nvPr>
        </p:nvSpPr>
        <p:spPr/>
        <p:txBody>
          <a:bodyPr/>
          <a:lstStyle/>
          <a:p>
            <a:pPr algn="ctr"/>
            <a:r>
              <a:rPr lang="cs-CZ" dirty="0"/>
              <a:t>Jaká je neodcizená aktivita?</a:t>
            </a:r>
            <a:endParaRPr lang="sk-SK" dirty="0"/>
          </a:p>
        </p:txBody>
      </p:sp>
      <p:sp>
        <p:nvSpPr>
          <p:cNvPr id="3" name="Zástupný objekt pre obsah 2">
            <a:extLst>
              <a:ext uri="{FF2B5EF4-FFF2-40B4-BE49-F238E27FC236}">
                <a16:creationId xmlns:a16="http://schemas.microsoft.com/office/drawing/2014/main" id="{834426F1-0508-4937-9815-343F8F3C69B1}"/>
              </a:ext>
            </a:extLst>
          </p:cNvPr>
          <p:cNvSpPr>
            <a:spLocks noGrp="1"/>
          </p:cNvSpPr>
          <p:nvPr>
            <p:ph idx="1"/>
          </p:nvPr>
        </p:nvSpPr>
        <p:spPr/>
        <p:txBody>
          <a:bodyPr/>
          <a:lstStyle/>
          <a:p>
            <a:r>
              <a:rPr lang="sk-SK" dirty="0"/>
              <a:t>V </a:t>
            </a:r>
            <a:r>
              <a:rPr lang="sk-SK" dirty="0" err="1"/>
              <a:t>neodcizené</a:t>
            </a:r>
            <a:r>
              <a:rPr lang="sk-SK" dirty="0"/>
              <a:t> </a:t>
            </a:r>
            <a:r>
              <a:rPr lang="sk-SK" dirty="0" err="1"/>
              <a:t>aktivitě</a:t>
            </a:r>
            <a:r>
              <a:rPr lang="sk-SK" dirty="0"/>
              <a:t> sebe  </a:t>
            </a:r>
            <a:r>
              <a:rPr lang="sk-SK" dirty="0" err="1"/>
              <a:t>prožívám</a:t>
            </a:r>
            <a:r>
              <a:rPr lang="sk-SK" dirty="0"/>
              <a:t> </a:t>
            </a:r>
            <a:r>
              <a:rPr lang="sk-SK" dirty="0" err="1"/>
              <a:t>jako</a:t>
            </a:r>
            <a:r>
              <a:rPr lang="sk-SK" dirty="0"/>
              <a:t> subjekt </a:t>
            </a:r>
            <a:r>
              <a:rPr lang="sk-SK" dirty="0" err="1"/>
              <a:t>své</a:t>
            </a:r>
            <a:r>
              <a:rPr lang="sk-SK" dirty="0"/>
              <a:t> aktivity </a:t>
            </a:r>
          </a:p>
          <a:p>
            <a:r>
              <a:rPr lang="sk-SK" dirty="0" err="1"/>
              <a:t>Neodcizená</a:t>
            </a:r>
            <a:r>
              <a:rPr lang="sk-SK" dirty="0"/>
              <a:t> aktivita -  </a:t>
            </a:r>
            <a:r>
              <a:rPr lang="sk-SK" dirty="0" err="1"/>
              <a:t>procesem</a:t>
            </a:r>
            <a:r>
              <a:rPr lang="sk-SK" dirty="0"/>
              <a:t> </a:t>
            </a:r>
            <a:r>
              <a:rPr lang="sk-SK" dirty="0" err="1"/>
              <a:t>rození</a:t>
            </a:r>
            <a:r>
              <a:rPr lang="sk-SK" dirty="0"/>
              <a:t>, </a:t>
            </a:r>
          </a:p>
          <a:p>
            <a:pPr lvl="1"/>
            <a:r>
              <a:rPr lang="sk-SK" dirty="0" err="1"/>
              <a:t>vytvářím</a:t>
            </a:r>
            <a:r>
              <a:rPr lang="sk-SK" dirty="0"/>
              <a:t> </a:t>
            </a:r>
            <a:r>
              <a:rPr lang="sk-SK" dirty="0" err="1"/>
              <a:t>něco</a:t>
            </a:r>
            <a:r>
              <a:rPr lang="sk-SK" dirty="0"/>
              <a:t> a </a:t>
            </a:r>
            <a:r>
              <a:rPr lang="sk-SK" dirty="0" err="1"/>
              <a:t>zůstávám</a:t>
            </a:r>
            <a:r>
              <a:rPr lang="sk-SK" dirty="0"/>
              <a:t> </a:t>
            </a:r>
            <a:r>
              <a:rPr lang="sk-SK" dirty="0" err="1"/>
              <a:t>ve</a:t>
            </a:r>
            <a:r>
              <a:rPr lang="sk-SK" dirty="0"/>
              <a:t> </a:t>
            </a:r>
            <a:r>
              <a:rPr lang="sk-SK" dirty="0" err="1"/>
              <a:t>vztahu</a:t>
            </a:r>
            <a:r>
              <a:rPr lang="sk-SK" dirty="0"/>
              <a:t> k tomu, </a:t>
            </a:r>
            <a:r>
              <a:rPr lang="sk-SK" dirty="0" err="1"/>
              <a:t>co</a:t>
            </a:r>
            <a:r>
              <a:rPr lang="sk-SK" dirty="0"/>
              <a:t> </a:t>
            </a:r>
            <a:r>
              <a:rPr lang="sk-SK" dirty="0" err="1"/>
              <a:t>vytvářím</a:t>
            </a:r>
            <a:r>
              <a:rPr lang="sk-SK" dirty="0"/>
              <a:t>. </a:t>
            </a:r>
          </a:p>
          <a:p>
            <a:r>
              <a:rPr lang="sk-SK" dirty="0"/>
              <a:t>moje aktivita je </a:t>
            </a:r>
            <a:r>
              <a:rPr lang="sk-SK" dirty="0" err="1"/>
              <a:t>projevem</a:t>
            </a:r>
            <a:r>
              <a:rPr lang="sk-SK" dirty="0"/>
              <a:t> </a:t>
            </a:r>
            <a:r>
              <a:rPr lang="sk-SK" dirty="0" err="1"/>
              <a:t>mých</a:t>
            </a:r>
            <a:r>
              <a:rPr lang="sk-SK" dirty="0"/>
              <a:t> schopností,  </a:t>
            </a:r>
            <a:r>
              <a:rPr lang="sk-SK" dirty="0" err="1"/>
              <a:t>já</a:t>
            </a:r>
            <a:r>
              <a:rPr lang="sk-SK" dirty="0"/>
              <a:t> a moje aktivita </a:t>
            </a:r>
            <a:r>
              <a:rPr lang="sk-SK" dirty="0" err="1"/>
              <a:t>jsou</a:t>
            </a:r>
            <a:r>
              <a:rPr lang="sk-SK" dirty="0"/>
              <a:t> jedno (tzv. tvorivá aktivita)</a:t>
            </a:r>
          </a:p>
          <a:p>
            <a:r>
              <a:rPr lang="sk-SK" dirty="0" err="1"/>
              <a:t>Tvořivost</a:t>
            </a:r>
            <a:r>
              <a:rPr lang="sk-SK" dirty="0"/>
              <a:t> je </a:t>
            </a:r>
            <a:r>
              <a:rPr lang="sk-SK" dirty="0" err="1"/>
              <a:t>orientace</a:t>
            </a:r>
            <a:r>
              <a:rPr lang="sk-SK" dirty="0"/>
              <a:t> charakteru – </a:t>
            </a:r>
            <a:r>
              <a:rPr lang="sk-SK" dirty="0" err="1"/>
              <a:t>všechny</a:t>
            </a:r>
            <a:r>
              <a:rPr lang="sk-SK" dirty="0"/>
              <a:t> </a:t>
            </a:r>
            <a:r>
              <a:rPr lang="sk-SK" dirty="0" err="1"/>
              <a:t>lidské</a:t>
            </a:r>
            <a:r>
              <a:rPr lang="sk-SK" dirty="0"/>
              <a:t> bytosti </a:t>
            </a:r>
            <a:r>
              <a:rPr lang="sk-SK" dirty="0" err="1"/>
              <a:t>jsou</a:t>
            </a:r>
            <a:r>
              <a:rPr lang="sk-SK" dirty="0"/>
              <a:t> </a:t>
            </a:r>
            <a:r>
              <a:rPr lang="sk-SK" dirty="0" err="1"/>
              <a:t>schopny</a:t>
            </a:r>
            <a:r>
              <a:rPr lang="sk-SK" dirty="0"/>
              <a:t> </a:t>
            </a:r>
            <a:r>
              <a:rPr lang="sk-SK" dirty="0" err="1"/>
              <a:t>ji</a:t>
            </a:r>
            <a:r>
              <a:rPr lang="sk-SK" dirty="0"/>
              <a:t> </a:t>
            </a:r>
            <a:r>
              <a:rPr lang="sk-SK" dirty="0" err="1"/>
              <a:t>dosáhnout</a:t>
            </a:r>
            <a:r>
              <a:rPr lang="sk-SK" dirty="0"/>
              <a:t>, </a:t>
            </a:r>
            <a:r>
              <a:rPr lang="sk-SK" dirty="0" err="1"/>
              <a:t>pokud</a:t>
            </a:r>
            <a:r>
              <a:rPr lang="sk-SK" dirty="0"/>
              <a:t> </a:t>
            </a:r>
            <a:r>
              <a:rPr lang="sk-SK" dirty="0" err="1"/>
              <a:t>nejsou</a:t>
            </a:r>
            <a:r>
              <a:rPr lang="sk-SK" dirty="0"/>
              <a:t> </a:t>
            </a:r>
            <a:r>
              <a:rPr lang="sk-SK" dirty="0" err="1"/>
              <a:t>citově</a:t>
            </a:r>
            <a:r>
              <a:rPr lang="sk-SK" dirty="0"/>
              <a:t> </a:t>
            </a:r>
            <a:r>
              <a:rPr lang="sk-SK" dirty="0" err="1"/>
              <a:t>zmzačené</a:t>
            </a:r>
            <a:r>
              <a:rPr lang="sk-SK" dirty="0"/>
              <a:t> </a:t>
            </a:r>
          </a:p>
          <a:p>
            <a:r>
              <a:rPr lang="sk-SK" dirty="0" err="1"/>
              <a:t>Tvořiví</a:t>
            </a:r>
            <a:r>
              <a:rPr lang="sk-SK" dirty="0"/>
              <a:t> </a:t>
            </a:r>
            <a:r>
              <a:rPr lang="sk-SK" dirty="0" err="1"/>
              <a:t>lidé</a:t>
            </a:r>
            <a:r>
              <a:rPr lang="sk-SK" dirty="0"/>
              <a:t>…</a:t>
            </a:r>
            <a:r>
              <a:rPr lang="sk-SK" dirty="0" err="1"/>
              <a:t>přinášejí</a:t>
            </a:r>
            <a:r>
              <a:rPr lang="sk-SK" dirty="0"/>
              <a:t> život i </a:t>
            </a:r>
            <a:r>
              <a:rPr lang="sk-SK" dirty="0" err="1"/>
              <a:t>ostatním</a:t>
            </a:r>
            <a:r>
              <a:rPr lang="sk-SK" dirty="0"/>
              <a:t> </a:t>
            </a:r>
            <a:r>
              <a:rPr lang="sk-SK" dirty="0" err="1"/>
              <a:t>lidem</a:t>
            </a:r>
            <a:r>
              <a:rPr lang="sk-SK" dirty="0"/>
              <a:t> a </a:t>
            </a:r>
            <a:r>
              <a:rPr lang="sk-SK" dirty="0" err="1"/>
              <a:t>věcem</a:t>
            </a:r>
            <a:endParaRPr lang="sk-SK" dirty="0"/>
          </a:p>
        </p:txBody>
      </p:sp>
    </p:spTree>
    <p:extLst>
      <p:ext uri="{BB962C8B-B14F-4D97-AF65-F5344CB8AC3E}">
        <p14:creationId xmlns:p14="http://schemas.microsoft.com/office/powerpoint/2010/main" val="341410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4512-B8DA-83EB-4CC5-944626F5331F}"/>
              </a:ext>
            </a:extLst>
          </p:cNvPr>
          <p:cNvSpPr>
            <a:spLocks noGrp="1"/>
          </p:cNvSpPr>
          <p:nvPr>
            <p:ph type="title"/>
          </p:nvPr>
        </p:nvSpPr>
        <p:spPr/>
        <p:txBody>
          <a:bodyPr/>
          <a:lstStyle/>
          <a:p>
            <a:endParaRPr lang="cs-CZ"/>
          </a:p>
        </p:txBody>
      </p:sp>
      <p:pic>
        <p:nvPicPr>
          <p:cNvPr id="5" name="Zástupný obsah 4" descr="Obsah obrázku klipart, ilustrace, Kreslený film, kreslené&#10;&#10;Popis byl vytvořen automaticky">
            <a:extLst>
              <a:ext uri="{FF2B5EF4-FFF2-40B4-BE49-F238E27FC236}">
                <a16:creationId xmlns:a16="http://schemas.microsoft.com/office/drawing/2014/main" id="{B3E3EA07-6A13-2C99-B093-CE09C2343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8407" y="1825625"/>
            <a:ext cx="4035186" cy="4351338"/>
          </a:xfrm>
        </p:spPr>
      </p:pic>
      <p:sp>
        <p:nvSpPr>
          <p:cNvPr id="7" name="TextovéPole 6">
            <a:extLst>
              <a:ext uri="{FF2B5EF4-FFF2-40B4-BE49-F238E27FC236}">
                <a16:creationId xmlns:a16="http://schemas.microsoft.com/office/drawing/2014/main" id="{82C75900-558F-4F00-E2A9-73BD926F369A}"/>
              </a:ext>
            </a:extLst>
          </p:cNvPr>
          <p:cNvSpPr txBox="1"/>
          <p:nvPr/>
        </p:nvSpPr>
        <p:spPr>
          <a:xfrm>
            <a:off x="2389077" y="6169709"/>
            <a:ext cx="6097904" cy="253916"/>
          </a:xfrm>
          <a:prstGeom prst="rect">
            <a:avLst/>
          </a:prstGeom>
          <a:noFill/>
        </p:spPr>
        <p:txBody>
          <a:bodyPr wrap="square">
            <a:spAutoFit/>
          </a:bodyPr>
          <a:lstStyle/>
          <a:p>
            <a:r>
              <a:rPr lang="cs-CZ" sz="1050" dirty="0"/>
              <a:t>https://pixabay.com/cs/illustrations/zrcadlo-sebev%C4%9Bdom%C3%AD-legra%C4%8Dn%C3%AD-7023158/</a:t>
            </a:r>
          </a:p>
        </p:txBody>
      </p:sp>
      <p:sp>
        <p:nvSpPr>
          <p:cNvPr id="8" name="Řečová bublina: oválný bublinový popisek 7">
            <a:extLst>
              <a:ext uri="{FF2B5EF4-FFF2-40B4-BE49-F238E27FC236}">
                <a16:creationId xmlns:a16="http://schemas.microsoft.com/office/drawing/2014/main" id="{83453EC2-5782-8BC1-2CF0-3C474C469515}"/>
              </a:ext>
            </a:extLst>
          </p:cNvPr>
          <p:cNvSpPr/>
          <p:nvPr/>
        </p:nvSpPr>
        <p:spPr>
          <a:xfrm>
            <a:off x="7936417" y="681037"/>
            <a:ext cx="2318993" cy="1845347"/>
          </a:xfrm>
          <a:prstGeom prst="wedgeEllipseCallo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solidFill>
              </a:rPr>
              <a:t>Zrcadlo, pověz mi, kdo jsem? </a:t>
            </a:r>
          </a:p>
        </p:txBody>
      </p:sp>
      <p:sp>
        <p:nvSpPr>
          <p:cNvPr id="9" name="Řečová bublina: obdélníkový bublinový popisek 8">
            <a:extLst>
              <a:ext uri="{FF2B5EF4-FFF2-40B4-BE49-F238E27FC236}">
                <a16:creationId xmlns:a16="http://schemas.microsoft.com/office/drawing/2014/main" id="{B9DA1CE0-CBA5-35C3-A6F3-761BF005092C}"/>
              </a:ext>
            </a:extLst>
          </p:cNvPr>
          <p:cNvSpPr/>
          <p:nvPr/>
        </p:nvSpPr>
        <p:spPr>
          <a:xfrm>
            <a:off x="1480008" y="365125"/>
            <a:ext cx="2856322" cy="1736958"/>
          </a:xfrm>
          <a:prstGeom prst="wedgeRectCallout">
            <a:avLst>
              <a:gd name="adj1" fmla="val 43561"/>
              <a:gd name="adj2" fmla="val 10223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solidFill>
              </a:rPr>
              <a:t>Nevím, seš nějak v mlze…asi tě odcizili…</a:t>
            </a:r>
          </a:p>
        </p:txBody>
      </p:sp>
    </p:spTree>
    <p:extLst>
      <p:ext uri="{BB962C8B-B14F-4D97-AF65-F5344CB8AC3E}">
        <p14:creationId xmlns:p14="http://schemas.microsoft.com/office/powerpoint/2010/main" val="126627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descr="Obsah obrázku text, kresba, boty, skica&#10;&#10;Popis byl vytvořen automaticky">
            <a:extLst>
              <a:ext uri="{FF2B5EF4-FFF2-40B4-BE49-F238E27FC236}">
                <a16:creationId xmlns:a16="http://schemas.microsoft.com/office/drawing/2014/main" id="{E6266AF0-F65B-49D2-A6BA-2AC4AF51EBC4}"/>
              </a:ext>
            </a:extLst>
          </p:cNvPr>
          <p:cNvPicPr>
            <a:picLocks noGrp="1" noChangeAspect="1"/>
          </p:cNvPicPr>
          <p:nvPr>
            <p:ph idx="1"/>
          </p:nvPr>
        </p:nvPicPr>
        <p:blipFill rotWithShape="1">
          <a:blip r:embed="rId2"/>
          <a:srcRect l="5290" t="11640" r="38658" b="9788"/>
          <a:stretch/>
        </p:blipFill>
        <p:spPr bwMode="auto">
          <a:xfrm>
            <a:off x="2916552" y="643467"/>
            <a:ext cx="6358895" cy="5571065"/>
          </a:xfrm>
          <a:prstGeom prst="rect">
            <a:avLst/>
          </a:prstGeom>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85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DBC64-F94F-4340-8539-A04ECAF11DEC}"/>
              </a:ext>
            </a:extLst>
          </p:cNvPr>
          <p:cNvSpPr>
            <a:spLocks noGrp="1"/>
          </p:cNvSpPr>
          <p:nvPr>
            <p:ph type="title"/>
          </p:nvPr>
        </p:nvSpPr>
        <p:spPr/>
        <p:txBody>
          <a:bodyPr/>
          <a:lstStyle/>
          <a:p>
            <a:pPr algn="ctr"/>
            <a:r>
              <a:rPr lang="cs-CZ" dirty="0"/>
              <a:t>Trh a lidi</a:t>
            </a:r>
            <a:endParaRPr lang="sk-SK" dirty="0"/>
          </a:p>
        </p:txBody>
      </p:sp>
      <p:sp>
        <p:nvSpPr>
          <p:cNvPr id="3" name="Zástupný objekt pre obsah 2">
            <a:extLst>
              <a:ext uri="{FF2B5EF4-FFF2-40B4-BE49-F238E27FC236}">
                <a16:creationId xmlns:a16="http://schemas.microsoft.com/office/drawing/2014/main" id="{F7C1204A-D76A-423B-B3C1-CEF4C57D800E}"/>
              </a:ext>
            </a:extLst>
          </p:cNvPr>
          <p:cNvSpPr>
            <a:spLocks noGrp="1"/>
          </p:cNvSpPr>
          <p:nvPr>
            <p:ph idx="1"/>
          </p:nvPr>
        </p:nvSpPr>
        <p:spPr/>
        <p:txBody>
          <a:bodyPr/>
          <a:lstStyle/>
          <a:p>
            <a:r>
              <a:rPr lang="cs-CZ" dirty="0"/>
              <a:t>Člověka neznepokojuje jeho život a štěstí, ale to, jak se lépe prodat </a:t>
            </a:r>
          </a:p>
          <a:p>
            <a:r>
              <a:rPr lang="cs-CZ" dirty="0"/>
              <a:t>„Krize identity“ moderní společnosti -  její členové se stali nástroji</a:t>
            </a:r>
          </a:p>
          <a:p>
            <a:r>
              <a:rPr lang="cs-CZ" dirty="0"/>
              <a:t>nemají sebe </a:t>
            </a:r>
          </a:p>
          <a:p>
            <a:r>
              <a:rPr lang="cs-CZ" dirty="0"/>
              <a:t>jejíchž identita spočívá na jejích účasti v korporacích…</a:t>
            </a:r>
          </a:p>
          <a:p>
            <a:r>
              <a:rPr lang="cs-CZ" dirty="0"/>
              <a:t>Kdo jsem? (jaký jsem, ne kde pracuji a co mám)</a:t>
            </a:r>
            <a:endParaRPr lang="sk-SK" dirty="0"/>
          </a:p>
          <a:p>
            <a:endParaRPr lang="sk-SK" dirty="0"/>
          </a:p>
        </p:txBody>
      </p:sp>
    </p:spTree>
    <p:extLst>
      <p:ext uri="{BB962C8B-B14F-4D97-AF65-F5344CB8AC3E}">
        <p14:creationId xmlns:p14="http://schemas.microsoft.com/office/powerpoint/2010/main" val="347632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7D64F6-9A18-475C-BA1B-C3CE5AC7F43E}"/>
              </a:ext>
            </a:extLst>
          </p:cNvPr>
          <p:cNvSpPr>
            <a:spLocks noGrp="1"/>
          </p:cNvSpPr>
          <p:nvPr>
            <p:ph type="title"/>
          </p:nvPr>
        </p:nvSpPr>
        <p:spPr/>
        <p:txBody>
          <a:bodyPr/>
          <a:lstStyle/>
          <a:p>
            <a:pPr algn="ctr"/>
            <a:r>
              <a:rPr lang="cs-CZ" dirty="0"/>
              <a:t>Učení je mučení</a:t>
            </a:r>
            <a:endParaRPr lang="sk-SK" dirty="0"/>
          </a:p>
        </p:txBody>
      </p:sp>
      <p:sp>
        <p:nvSpPr>
          <p:cNvPr id="3" name="Zástupný objekt pre obsah 2">
            <a:extLst>
              <a:ext uri="{FF2B5EF4-FFF2-40B4-BE49-F238E27FC236}">
                <a16:creationId xmlns:a16="http://schemas.microsoft.com/office/drawing/2014/main" id="{1556DA78-4852-4BB8-BB05-B096424DDC50}"/>
              </a:ext>
            </a:extLst>
          </p:cNvPr>
          <p:cNvSpPr>
            <a:spLocks noGrp="1"/>
          </p:cNvSpPr>
          <p:nvPr>
            <p:ph idx="1"/>
          </p:nvPr>
        </p:nvSpPr>
        <p:spPr/>
        <p:txBody>
          <a:bodyPr/>
          <a:lstStyle/>
          <a:p>
            <a:r>
              <a:rPr lang="cs-CZ" dirty="0"/>
              <a:t>Modus mít ve škole: memorování, vlastnění poznámek, papouškování autorit, známky, tituly</a:t>
            </a:r>
          </a:p>
          <a:p>
            <a:r>
              <a:rPr lang="cs-CZ" dirty="0"/>
              <a:t>Místo toho: možnost seberealizace, tvoření vlastního názoru, hledání a rozvíjení sebe sama, naučit se učit a rozvíjet, trávit smysluplně čas</a:t>
            </a:r>
            <a:endParaRPr lang="sk-SK" dirty="0"/>
          </a:p>
        </p:txBody>
      </p:sp>
    </p:spTree>
    <p:extLst>
      <p:ext uri="{BB962C8B-B14F-4D97-AF65-F5344CB8AC3E}">
        <p14:creationId xmlns:p14="http://schemas.microsoft.com/office/powerpoint/2010/main" val="188891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0517E-C679-F83B-1C1C-FB003AC1778B}"/>
              </a:ext>
            </a:extLst>
          </p:cNvPr>
          <p:cNvSpPr>
            <a:spLocks noGrp="1"/>
          </p:cNvSpPr>
          <p:nvPr>
            <p:ph type="title"/>
          </p:nvPr>
        </p:nvSpPr>
        <p:spPr/>
        <p:txBody>
          <a:bodyPr/>
          <a:lstStyle/>
          <a:p>
            <a:r>
              <a:rPr lang="cs-CZ" dirty="0"/>
              <a:t>Úvod </a:t>
            </a:r>
          </a:p>
        </p:txBody>
      </p:sp>
      <p:sp>
        <p:nvSpPr>
          <p:cNvPr id="3" name="Zástupný obsah 2">
            <a:extLst>
              <a:ext uri="{FF2B5EF4-FFF2-40B4-BE49-F238E27FC236}">
                <a16:creationId xmlns:a16="http://schemas.microsoft.com/office/drawing/2014/main" id="{0B4CDFFB-FA52-8480-26E2-69ECEC22FCBE}"/>
              </a:ext>
            </a:extLst>
          </p:cNvPr>
          <p:cNvSpPr>
            <a:spLocks noGrp="1"/>
          </p:cNvSpPr>
          <p:nvPr>
            <p:ph idx="1"/>
          </p:nvPr>
        </p:nvSpPr>
        <p:spPr>
          <a:xfrm>
            <a:off x="838200" y="1825625"/>
            <a:ext cx="4887686" cy="4351338"/>
          </a:xfrm>
        </p:spPr>
        <p:txBody>
          <a:bodyPr>
            <a:normAutofit fontScale="92500" lnSpcReduction="20000"/>
          </a:bodyPr>
          <a:lstStyle/>
          <a:p>
            <a:r>
              <a:rPr lang="cs-CZ" dirty="0"/>
              <a:t>V 1922 dostal Nobelovu cenu za </a:t>
            </a:r>
            <a:r>
              <a:rPr lang="cs-CZ" dirty="0" err="1"/>
              <a:t>nórsky</a:t>
            </a:r>
            <a:r>
              <a:rPr lang="cs-CZ" dirty="0"/>
              <a:t> </a:t>
            </a:r>
            <a:r>
              <a:rPr lang="cs-CZ" dirty="0" err="1"/>
              <a:t>spisovateľ</a:t>
            </a:r>
            <a:r>
              <a:rPr lang="cs-CZ" dirty="0"/>
              <a:t> </a:t>
            </a:r>
            <a:r>
              <a:rPr lang="cs-CZ" dirty="0" err="1"/>
              <a:t>Knut</a:t>
            </a:r>
            <a:r>
              <a:rPr lang="cs-CZ" dirty="0"/>
              <a:t> </a:t>
            </a:r>
            <a:r>
              <a:rPr lang="cs-CZ" dirty="0" err="1"/>
              <a:t>Hamsun</a:t>
            </a:r>
            <a:r>
              <a:rPr lang="cs-CZ" dirty="0"/>
              <a:t> (za </a:t>
            </a:r>
            <a:r>
              <a:rPr lang="cs-CZ" dirty="0" err="1"/>
              <a:t>dielo</a:t>
            </a:r>
            <a:r>
              <a:rPr lang="cs-CZ" dirty="0"/>
              <a:t> Matka Země)</a:t>
            </a:r>
          </a:p>
          <a:p>
            <a:r>
              <a:rPr lang="cs-CZ" dirty="0" err="1"/>
              <a:t>Krv</a:t>
            </a:r>
            <a:r>
              <a:rPr lang="cs-CZ" dirty="0"/>
              <a:t> a zem, </a:t>
            </a:r>
            <a:r>
              <a:rPr lang="cs-CZ" dirty="0" err="1"/>
              <a:t>autoritárstvo</a:t>
            </a:r>
            <a:r>
              <a:rPr lang="cs-CZ" dirty="0"/>
              <a:t>, </a:t>
            </a:r>
            <a:r>
              <a:rPr lang="cs-CZ" dirty="0" err="1"/>
              <a:t>pohŕdanie</a:t>
            </a:r>
            <a:r>
              <a:rPr lang="cs-CZ" dirty="0"/>
              <a:t> </a:t>
            </a:r>
            <a:r>
              <a:rPr lang="cs-CZ" dirty="0" err="1"/>
              <a:t>konvenciami</a:t>
            </a:r>
            <a:r>
              <a:rPr lang="cs-CZ" dirty="0"/>
              <a:t> a </a:t>
            </a:r>
            <a:r>
              <a:rPr lang="cs-CZ" dirty="0" err="1"/>
              <a:t>davom</a:t>
            </a:r>
            <a:r>
              <a:rPr lang="cs-CZ" dirty="0"/>
              <a:t> – nikomu nevadilo až do r. 1933: </a:t>
            </a:r>
            <a:r>
              <a:rPr lang="cs-CZ" b="1" dirty="0"/>
              <a:t>Leo </a:t>
            </a:r>
            <a:r>
              <a:rPr lang="cs-CZ" b="1" dirty="0" err="1"/>
              <a:t>Löwenthal</a:t>
            </a:r>
            <a:r>
              <a:rPr lang="cs-CZ" b="1" dirty="0"/>
              <a:t>- </a:t>
            </a:r>
            <a:r>
              <a:rPr lang="cs-CZ" dirty="0" err="1"/>
              <a:t>zo</a:t>
            </a:r>
            <a:r>
              <a:rPr lang="cs-CZ" dirty="0"/>
              <a:t> školy </a:t>
            </a:r>
            <a:r>
              <a:rPr lang="cs-CZ" dirty="0" err="1"/>
              <a:t>sociálnej</a:t>
            </a:r>
            <a:r>
              <a:rPr lang="cs-CZ" dirty="0"/>
              <a:t> kritiky (1900_1993) kritizoval </a:t>
            </a:r>
            <a:r>
              <a:rPr lang="cs-CZ" dirty="0" err="1"/>
              <a:t>ako</a:t>
            </a:r>
            <a:r>
              <a:rPr lang="cs-CZ" dirty="0"/>
              <a:t> fašizmus…</a:t>
            </a:r>
          </a:p>
          <a:p>
            <a:r>
              <a:rPr lang="cs-CZ" dirty="0"/>
              <a:t>Analýza ukázala </a:t>
            </a:r>
            <a:r>
              <a:rPr lang="cs-CZ" dirty="0" err="1"/>
              <a:t>patológiu</a:t>
            </a:r>
            <a:r>
              <a:rPr lang="cs-CZ" dirty="0"/>
              <a:t>, </a:t>
            </a:r>
            <a:r>
              <a:rPr lang="cs-CZ" dirty="0" err="1"/>
              <a:t>ktorú</a:t>
            </a:r>
            <a:r>
              <a:rPr lang="cs-CZ" dirty="0"/>
              <a:t> pochopili ostatní až po </a:t>
            </a:r>
            <a:r>
              <a:rPr lang="cs-CZ" dirty="0" err="1"/>
              <a:t>vojne</a:t>
            </a:r>
            <a:endParaRPr lang="cs-CZ" dirty="0"/>
          </a:p>
          <a:p>
            <a:r>
              <a:rPr lang="cs-CZ" dirty="0"/>
              <a:t>Obr: </a:t>
            </a:r>
            <a:r>
              <a:rPr lang="cs-CZ" dirty="0" err="1"/>
              <a:t>vľavo</a:t>
            </a:r>
            <a:r>
              <a:rPr lang="cs-CZ" dirty="0"/>
              <a:t>: Leo, vpravo </a:t>
            </a:r>
            <a:r>
              <a:rPr lang="cs-CZ" dirty="0" err="1"/>
              <a:t>Knut</a:t>
            </a:r>
            <a:r>
              <a:rPr lang="cs-CZ" dirty="0"/>
              <a:t>; </a:t>
            </a:r>
            <a:r>
              <a:rPr lang="cs-CZ" sz="2200" dirty="0"/>
              <a:t>zdroj: wiki, databazeknih.cz</a:t>
            </a:r>
          </a:p>
          <a:p>
            <a:pPr marL="0" indent="0">
              <a:buNone/>
            </a:pPr>
            <a:endParaRPr lang="cs-CZ" dirty="0"/>
          </a:p>
          <a:p>
            <a:pPr marL="0" indent="0">
              <a:buNone/>
            </a:pPr>
            <a:endParaRPr lang="cs-CZ" dirty="0"/>
          </a:p>
          <a:p>
            <a:endParaRPr lang="cs-CZ" dirty="0"/>
          </a:p>
          <a:p>
            <a:endParaRPr lang="cs-CZ" dirty="0"/>
          </a:p>
        </p:txBody>
      </p:sp>
      <p:pic>
        <p:nvPicPr>
          <p:cNvPr id="5" name="Obrázek 4">
            <a:extLst>
              <a:ext uri="{FF2B5EF4-FFF2-40B4-BE49-F238E27FC236}">
                <a16:creationId xmlns:a16="http://schemas.microsoft.com/office/drawing/2014/main" id="{6732E818-E049-0699-568A-B8307D772948}"/>
              </a:ext>
            </a:extLst>
          </p:cNvPr>
          <p:cNvPicPr>
            <a:picLocks noChangeAspect="1"/>
          </p:cNvPicPr>
          <p:nvPr/>
        </p:nvPicPr>
        <p:blipFill>
          <a:blip r:embed="rId2"/>
          <a:srcRect l="9465" t="40760" r="69277" b="8211"/>
          <a:stretch/>
        </p:blipFill>
        <p:spPr>
          <a:xfrm>
            <a:off x="9261475" y="3244712"/>
            <a:ext cx="2234830" cy="3017521"/>
          </a:xfrm>
          <a:prstGeom prst="rect">
            <a:avLst/>
          </a:prstGeom>
        </p:spPr>
      </p:pic>
      <p:pic>
        <p:nvPicPr>
          <p:cNvPr id="7" name="Obrázek 6" descr="Obsah obrázku Lidská tvář, portrét, osoba, oblečení&#10;&#10;Popis byl vytvořen automaticky">
            <a:extLst>
              <a:ext uri="{FF2B5EF4-FFF2-40B4-BE49-F238E27FC236}">
                <a16:creationId xmlns:a16="http://schemas.microsoft.com/office/drawing/2014/main" id="{E645CB6A-FCD1-C50F-E001-D86285E7ACBD}"/>
              </a:ext>
            </a:extLst>
          </p:cNvPr>
          <p:cNvPicPr>
            <a:picLocks noChangeAspect="1"/>
          </p:cNvPicPr>
          <p:nvPr/>
        </p:nvPicPr>
        <p:blipFill>
          <a:blip r:embed="rId3"/>
          <a:srcRect b="18410"/>
          <a:stretch/>
        </p:blipFill>
        <p:spPr>
          <a:xfrm>
            <a:off x="9403981" y="595767"/>
            <a:ext cx="1949819" cy="2324780"/>
          </a:xfrm>
          <a:prstGeom prst="rect">
            <a:avLst/>
          </a:prstGeom>
        </p:spPr>
      </p:pic>
      <p:pic>
        <p:nvPicPr>
          <p:cNvPr id="6" name="Obrázek 5" descr="Obsah obrázku osoba, Lidská tvář, oblečení, vrásky&#10;&#10;Obsah vygenerovaný umělou inteligencí může být nesprávný.">
            <a:extLst>
              <a:ext uri="{FF2B5EF4-FFF2-40B4-BE49-F238E27FC236}">
                <a16:creationId xmlns:a16="http://schemas.microsoft.com/office/drawing/2014/main" id="{F447602A-F9A5-E8A6-31FD-5D0A10EA8EA4}"/>
              </a:ext>
            </a:extLst>
          </p:cNvPr>
          <p:cNvPicPr>
            <a:picLocks noChangeAspect="1"/>
          </p:cNvPicPr>
          <p:nvPr/>
        </p:nvPicPr>
        <p:blipFill>
          <a:blip r:embed="rId4"/>
          <a:stretch>
            <a:fillRect/>
          </a:stretch>
        </p:blipFill>
        <p:spPr>
          <a:xfrm flipH="1">
            <a:off x="6244349" y="595767"/>
            <a:ext cx="2498662" cy="2529840"/>
          </a:xfrm>
          <a:prstGeom prst="rect">
            <a:avLst/>
          </a:prstGeom>
        </p:spPr>
      </p:pic>
    </p:spTree>
    <p:extLst>
      <p:ext uri="{BB962C8B-B14F-4D97-AF65-F5344CB8AC3E}">
        <p14:creationId xmlns:p14="http://schemas.microsoft.com/office/powerpoint/2010/main" val="299848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EB846-30DE-4F8E-8E92-1D9626DA7BFF}"/>
              </a:ext>
            </a:extLst>
          </p:cNvPr>
          <p:cNvSpPr>
            <a:spLocks noGrp="1"/>
          </p:cNvSpPr>
          <p:nvPr>
            <p:ph type="title"/>
          </p:nvPr>
        </p:nvSpPr>
        <p:spPr/>
        <p:txBody>
          <a:bodyPr/>
          <a:lstStyle/>
          <a:p>
            <a:pPr algn="ctr"/>
            <a:r>
              <a:rPr lang="cs-CZ" dirty="0"/>
              <a:t>Proti majetku</a:t>
            </a:r>
            <a:endParaRPr lang="sk-SK" dirty="0"/>
          </a:p>
        </p:txBody>
      </p:sp>
      <p:sp>
        <p:nvSpPr>
          <p:cNvPr id="3" name="Zástupný objekt pre obsah 2">
            <a:extLst>
              <a:ext uri="{FF2B5EF4-FFF2-40B4-BE49-F238E27FC236}">
                <a16:creationId xmlns:a16="http://schemas.microsoft.com/office/drawing/2014/main" id="{F7A5795C-3855-4EC8-AEEF-82382D4F79B8}"/>
              </a:ext>
            </a:extLst>
          </p:cNvPr>
          <p:cNvSpPr>
            <a:spLocks noGrp="1"/>
          </p:cNvSpPr>
          <p:nvPr>
            <p:ph idx="1"/>
          </p:nvPr>
        </p:nvSpPr>
        <p:spPr/>
        <p:txBody>
          <a:bodyPr/>
          <a:lstStyle/>
          <a:p>
            <a:r>
              <a:rPr lang="cs-CZ" dirty="0"/>
              <a:t>v modu bytí více než jeden člověk – ve skutečnosti miliony lidí </a:t>
            </a:r>
          </a:p>
          <a:p>
            <a:r>
              <a:rPr lang="cs-CZ" dirty="0"/>
              <a:t>může sdílet potěšení z téhož předmětu, protože nikdo nepotřebuje nebo nechce …ho </a:t>
            </a:r>
            <a:r>
              <a:rPr lang="cs-CZ" i="1" dirty="0"/>
              <a:t>mít. </a:t>
            </a:r>
          </a:p>
          <a:p>
            <a:r>
              <a:rPr lang="cs-CZ" i="1" dirty="0"/>
              <a:t>…</a:t>
            </a:r>
            <a:r>
              <a:rPr lang="cs-CZ" dirty="0"/>
              <a:t>sdílená radost…</a:t>
            </a:r>
          </a:p>
          <a:p>
            <a:r>
              <a:rPr lang="cs-CZ" dirty="0"/>
              <a:t>zážitek sdílení vytváří a udržuje živý vztah mezi dvěma lidmi…</a:t>
            </a:r>
          </a:p>
          <a:p>
            <a:r>
              <a:rPr lang="cs-CZ" dirty="0"/>
              <a:t>sdílení osvobozuje: víc času na seberealizaci</a:t>
            </a:r>
            <a:endParaRPr lang="sk-SK" dirty="0"/>
          </a:p>
          <a:p>
            <a:endParaRPr lang="sk-SK" dirty="0"/>
          </a:p>
        </p:txBody>
      </p:sp>
    </p:spTree>
    <p:extLst>
      <p:ext uri="{BB962C8B-B14F-4D97-AF65-F5344CB8AC3E}">
        <p14:creationId xmlns:p14="http://schemas.microsoft.com/office/powerpoint/2010/main" val="87244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4C96F-5321-4922-B96B-E8E65334B2A0}"/>
              </a:ext>
            </a:extLst>
          </p:cNvPr>
          <p:cNvSpPr>
            <a:spLocks noGrp="1"/>
          </p:cNvSpPr>
          <p:nvPr>
            <p:ph type="title"/>
          </p:nvPr>
        </p:nvSpPr>
        <p:spPr/>
        <p:txBody>
          <a:bodyPr/>
          <a:lstStyle/>
          <a:p>
            <a:pPr algn="ctr"/>
            <a:r>
              <a:rPr lang="cs-CZ" dirty="0"/>
              <a:t>Sklenice poloplná či poloprázdná?</a:t>
            </a:r>
            <a:endParaRPr lang="sk-SK" dirty="0"/>
          </a:p>
        </p:txBody>
      </p:sp>
      <p:pic>
        <p:nvPicPr>
          <p:cNvPr id="5" name="Zástupný objekt pre obsah 4">
            <a:extLst>
              <a:ext uri="{FF2B5EF4-FFF2-40B4-BE49-F238E27FC236}">
                <a16:creationId xmlns:a16="http://schemas.microsoft.com/office/drawing/2014/main" id="{816D8BAF-CC3A-45A5-BE8E-A9BAB8EA6ADC}"/>
              </a:ext>
            </a:extLst>
          </p:cNvPr>
          <p:cNvPicPr>
            <a:picLocks noGrp="1" noChangeAspect="1"/>
          </p:cNvPicPr>
          <p:nvPr>
            <p:ph idx="1"/>
          </p:nvPr>
        </p:nvPicPr>
        <p:blipFill>
          <a:blip r:embed="rId2"/>
          <a:stretch>
            <a:fillRect/>
          </a:stretch>
        </p:blipFill>
        <p:spPr>
          <a:xfrm>
            <a:off x="2672920" y="1301212"/>
            <a:ext cx="6846159" cy="4566699"/>
          </a:xfrm>
        </p:spPr>
      </p:pic>
      <p:sp>
        <p:nvSpPr>
          <p:cNvPr id="6" name="Obdĺžnik 5">
            <a:extLst>
              <a:ext uri="{FF2B5EF4-FFF2-40B4-BE49-F238E27FC236}">
                <a16:creationId xmlns:a16="http://schemas.microsoft.com/office/drawing/2014/main" id="{98B05ED7-81A5-4639-9FE3-1B52DE12C20D}"/>
              </a:ext>
            </a:extLst>
          </p:cNvPr>
          <p:cNvSpPr/>
          <p:nvPr/>
        </p:nvSpPr>
        <p:spPr>
          <a:xfrm>
            <a:off x="3062067" y="6090362"/>
            <a:ext cx="7671582" cy="230832"/>
          </a:xfrm>
          <a:prstGeom prst="rect">
            <a:avLst/>
          </a:prstGeom>
        </p:spPr>
        <p:txBody>
          <a:bodyPr wrap="square">
            <a:spAutoFit/>
          </a:bodyPr>
          <a:lstStyle/>
          <a:p>
            <a:r>
              <a:rPr lang="sk-SK" sz="900" dirty="0"/>
              <a:t>https://www.pinterest.co.uk/pin/731201689481689749/?amp_client_id=CLIENT_ID(_)&amp;mweb_unauth_id={{default.session}}&amp;simplified=true</a:t>
            </a:r>
          </a:p>
        </p:txBody>
      </p:sp>
    </p:spTree>
    <p:extLst>
      <p:ext uri="{BB962C8B-B14F-4D97-AF65-F5344CB8AC3E}">
        <p14:creationId xmlns:p14="http://schemas.microsoft.com/office/powerpoint/2010/main" val="195451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2BD95B-893F-465A-B7D1-DC4FAE7F7B65}"/>
              </a:ext>
            </a:extLst>
          </p:cNvPr>
          <p:cNvSpPr>
            <a:spLocks noGrp="1"/>
          </p:cNvSpPr>
          <p:nvPr>
            <p:ph type="title"/>
          </p:nvPr>
        </p:nvSpPr>
        <p:spPr/>
        <p:txBody>
          <a:bodyPr/>
          <a:lstStyle/>
          <a:p>
            <a:pPr algn="ctr"/>
            <a:r>
              <a:rPr lang="cs-CZ" dirty="0"/>
              <a:t>Sdílení umožňuje život</a:t>
            </a:r>
            <a:endParaRPr lang="sk-SK" dirty="0"/>
          </a:p>
        </p:txBody>
      </p:sp>
      <p:pic>
        <p:nvPicPr>
          <p:cNvPr id="5" name="Zástupný objekt pre obsah 4" descr="Obrázok, na ktorom je rastlina, kvet&#10;&#10;Automaticky generovaný popis">
            <a:extLst>
              <a:ext uri="{FF2B5EF4-FFF2-40B4-BE49-F238E27FC236}">
                <a16:creationId xmlns:a16="http://schemas.microsoft.com/office/drawing/2014/main" id="{6E15F696-E244-43BE-A384-27CF3BA2CF03}"/>
              </a:ext>
            </a:extLst>
          </p:cNvPr>
          <p:cNvPicPr>
            <a:picLocks noGrp="1" noChangeAspect="1"/>
          </p:cNvPicPr>
          <p:nvPr>
            <p:ph idx="1"/>
          </p:nvPr>
        </p:nvPicPr>
        <p:blipFill>
          <a:blip r:embed="rId2"/>
          <a:stretch>
            <a:fillRect/>
          </a:stretch>
        </p:blipFill>
        <p:spPr>
          <a:xfrm>
            <a:off x="4413993" y="3056312"/>
            <a:ext cx="3364013" cy="1889964"/>
          </a:xfrm>
        </p:spPr>
      </p:pic>
      <p:sp>
        <p:nvSpPr>
          <p:cNvPr id="6" name="Obdĺžnik 5">
            <a:extLst>
              <a:ext uri="{FF2B5EF4-FFF2-40B4-BE49-F238E27FC236}">
                <a16:creationId xmlns:a16="http://schemas.microsoft.com/office/drawing/2014/main" id="{D03E7FAA-6506-4E96-8567-FCB3E7C78807}"/>
              </a:ext>
            </a:extLst>
          </p:cNvPr>
          <p:cNvSpPr/>
          <p:nvPr/>
        </p:nvSpPr>
        <p:spPr>
          <a:xfrm>
            <a:off x="6096000" y="5877170"/>
            <a:ext cx="8729003" cy="246221"/>
          </a:xfrm>
          <a:prstGeom prst="rect">
            <a:avLst/>
          </a:prstGeom>
        </p:spPr>
        <p:txBody>
          <a:bodyPr wrap="square">
            <a:spAutoFit/>
          </a:bodyPr>
          <a:lstStyle/>
          <a:p>
            <a:r>
              <a:rPr lang="sk-SK" sz="1000" dirty="0"/>
              <a:t>https://www.magazinzahrada.cz/kvetnata-louka-soucasti-vasi-zahrady/</a:t>
            </a:r>
          </a:p>
        </p:txBody>
      </p:sp>
    </p:spTree>
    <p:extLst>
      <p:ext uri="{BB962C8B-B14F-4D97-AF65-F5344CB8AC3E}">
        <p14:creationId xmlns:p14="http://schemas.microsoft.com/office/powerpoint/2010/main" val="197369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2B9ED6-728A-42E1-9F88-EF7C1A27A61D}"/>
              </a:ext>
            </a:extLst>
          </p:cNvPr>
          <p:cNvSpPr>
            <a:spLocks noGrp="1"/>
          </p:cNvSpPr>
          <p:nvPr>
            <p:ph type="title"/>
          </p:nvPr>
        </p:nvSpPr>
        <p:spPr/>
        <p:txBody>
          <a:bodyPr/>
          <a:lstStyle/>
          <a:p>
            <a:pPr algn="ctr"/>
            <a:r>
              <a:rPr lang="cs-CZ" dirty="0"/>
              <a:t>Vlastnictví neklade žádné závazky</a:t>
            </a:r>
            <a:endParaRPr lang="sk-SK" dirty="0"/>
          </a:p>
        </p:txBody>
      </p:sp>
      <p:sp>
        <p:nvSpPr>
          <p:cNvPr id="3" name="Zástupný objekt pre obsah 2">
            <a:extLst>
              <a:ext uri="{FF2B5EF4-FFF2-40B4-BE49-F238E27FC236}">
                <a16:creationId xmlns:a16="http://schemas.microsoft.com/office/drawing/2014/main" id="{2A82949B-9E77-40DE-B4A2-D78E1AC06A26}"/>
              </a:ext>
            </a:extLst>
          </p:cNvPr>
          <p:cNvSpPr>
            <a:spLocks noGrp="1"/>
          </p:cNvSpPr>
          <p:nvPr>
            <p:ph idx="1"/>
          </p:nvPr>
        </p:nvSpPr>
        <p:spPr/>
        <p:txBody>
          <a:bodyPr/>
          <a:lstStyle/>
          <a:p>
            <a:r>
              <a:rPr lang="cs-CZ" u="sng" dirty="0"/>
              <a:t>naše soudy jsou krajně jednostranné, protože žijeme ve společnosti, která se zakládá na soukromém vlastnictví</a:t>
            </a:r>
          </a:p>
          <a:p>
            <a:r>
              <a:rPr lang="cs-CZ" u="sng" dirty="0"/>
              <a:t>(debata v </a:t>
            </a:r>
            <a:r>
              <a:rPr lang="cs-CZ" u="sng" dirty="0" err="1"/>
              <a:t>tv</a:t>
            </a:r>
            <a:r>
              <a:rPr lang="cs-CZ" u="sng" dirty="0"/>
              <a:t>,  stejný politický program, stejné noviny...)</a:t>
            </a:r>
          </a:p>
          <a:p>
            <a:r>
              <a:rPr lang="cs-CZ" u="sng" dirty="0"/>
              <a:t>vlastnictví neklade na vlastníka majetku žádné závazky: koupíme a zahodíme: </a:t>
            </a:r>
          </a:p>
          <a:p>
            <a:r>
              <a:rPr lang="cs-CZ" dirty="0"/>
              <a:t>koloběh trhu: „jen nové je dobré“</a:t>
            </a:r>
            <a:endParaRPr lang="cs-CZ" u="sng" dirty="0"/>
          </a:p>
          <a:p>
            <a:r>
              <a:rPr lang="cs-CZ" u="sng" dirty="0"/>
              <a:t>předtím: staré věci vzácné (po babičce, po předcích, věci se opravovali</a:t>
            </a:r>
            <a:endParaRPr lang="sk-SK" dirty="0"/>
          </a:p>
          <a:p>
            <a:r>
              <a:rPr lang="sk-SK" dirty="0" err="1"/>
              <a:t>co</a:t>
            </a:r>
            <a:r>
              <a:rPr lang="sk-SK" dirty="0"/>
              <a:t> z </a:t>
            </a:r>
            <a:r>
              <a:rPr lang="sk-SK" dirty="0" err="1"/>
              <a:t>věcí</a:t>
            </a:r>
            <a:r>
              <a:rPr lang="sk-SK" dirty="0"/>
              <a:t> okolo nás </a:t>
            </a:r>
            <a:r>
              <a:rPr lang="sk-SK" dirty="0" err="1"/>
              <a:t>skutečně</a:t>
            </a:r>
            <a:r>
              <a:rPr lang="sk-SK" dirty="0"/>
              <a:t> k životu </a:t>
            </a:r>
            <a:r>
              <a:rPr lang="sk-SK" dirty="0" err="1"/>
              <a:t>potřebujeme</a:t>
            </a:r>
            <a:r>
              <a:rPr lang="sk-SK" dirty="0"/>
              <a:t>?</a:t>
            </a:r>
          </a:p>
        </p:txBody>
      </p:sp>
    </p:spTree>
    <p:extLst>
      <p:ext uri="{BB962C8B-B14F-4D97-AF65-F5344CB8AC3E}">
        <p14:creationId xmlns:p14="http://schemas.microsoft.com/office/powerpoint/2010/main" val="418115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5C11F-DE2A-4658-9005-113879A8DDFC}"/>
              </a:ext>
            </a:extLst>
          </p:cNvPr>
          <p:cNvSpPr>
            <a:spLocks noGrp="1"/>
          </p:cNvSpPr>
          <p:nvPr>
            <p:ph type="title"/>
          </p:nvPr>
        </p:nvSpPr>
        <p:spPr/>
        <p:txBody>
          <a:bodyPr/>
          <a:lstStyle/>
          <a:p>
            <a:pPr algn="ctr"/>
            <a:r>
              <a:rPr lang="cs-CZ" dirty="0"/>
              <a:t>Jazyk</a:t>
            </a:r>
            <a:endParaRPr lang="sk-SK" dirty="0"/>
          </a:p>
        </p:txBody>
      </p:sp>
      <p:sp>
        <p:nvSpPr>
          <p:cNvPr id="3" name="Zástupný objekt pre obsah 2">
            <a:extLst>
              <a:ext uri="{FF2B5EF4-FFF2-40B4-BE49-F238E27FC236}">
                <a16:creationId xmlns:a16="http://schemas.microsoft.com/office/drawing/2014/main" id="{5DF4FA70-5ADC-4EB5-9593-12D2B1C93C6B}"/>
              </a:ext>
            </a:extLst>
          </p:cNvPr>
          <p:cNvSpPr>
            <a:spLocks noGrp="1"/>
          </p:cNvSpPr>
          <p:nvPr>
            <p:ph idx="1"/>
          </p:nvPr>
        </p:nvSpPr>
        <p:spPr/>
        <p:txBody>
          <a:bodyPr/>
          <a:lstStyle/>
          <a:p>
            <a:r>
              <a:rPr lang="sk-SK" dirty="0" err="1"/>
              <a:t>posiluje</a:t>
            </a:r>
            <a:r>
              <a:rPr lang="sk-SK" dirty="0"/>
              <a:t> </a:t>
            </a:r>
            <a:r>
              <a:rPr lang="sk-SK" dirty="0" err="1"/>
              <a:t>vlastnickou</a:t>
            </a:r>
            <a:r>
              <a:rPr lang="sk-SK" dirty="0"/>
              <a:t> </a:t>
            </a:r>
            <a:r>
              <a:rPr lang="sk-SK" dirty="0" err="1"/>
              <a:t>orientaci</a:t>
            </a:r>
            <a:endParaRPr lang="sk-SK" dirty="0"/>
          </a:p>
          <a:p>
            <a:r>
              <a:rPr lang="sk-SK" dirty="0" err="1"/>
              <a:t>vytváří</a:t>
            </a:r>
            <a:r>
              <a:rPr lang="sk-SK" dirty="0"/>
              <a:t> </a:t>
            </a:r>
            <a:r>
              <a:rPr lang="sk-SK" dirty="0" err="1"/>
              <a:t>iluzi</a:t>
            </a:r>
            <a:r>
              <a:rPr lang="sk-SK" dirty="0"/>
              <a:t>, že </a:t>
            </a:r>
            <a:r>
              <a:rPr lang="sk-SK" dirty="0" err="1"/>
              <a:t>člověk</a:t>
            </a:r>
            <a:r>
              <a:rPr lang="sk-SK" dirty="0"/>
              <a:t> je </a:t>
            </a:r>
            <a:r>
              <a:rPr lang="sk-SK" dirty="0" err="1"/>
              <a:t>nesmrtelná</a:t>
            </a:r>
            <a:r>
              <a:rPr lang="sk-SK" dirty="0"/>
              <a:t> </a:t>
            </a:r>
            <a:r>
              <a:rPr lang="sk-SK" dirty="0" err="1"/>
              <a:t>bytost</a:t>
            </a:r>
            <a:endParaRPr lang="sk-SK" dirty="0"/>
          </a:p>
          <a:p>
            <a:r>
              <a:rPr lang="sk-SK" dirty="0" err="1"/>
              <a:t>člověk</a:t>
            </a:r>
            <a:r>
              <a:rPr lang="sk-SK" dirty="0"/>
              <a:t> a </a:t>
            </a:r>
            <a:r>
              <a:rPr lang="sk-SK" dirty="0" err="1"/>
              <a:t>jméno</a:t>
            </a:r>
            <a:r>
              <a:rPr lang="sk-SK" dirty="0"/>
              <a:t>  - ekvivalenty; </a:t>
            </a:r>
          </a:p>
          <a:p>
            <a:pPr lvl="1"/>
            <a:r>
              <a:rPr lang="sk-SK" dirty="0" err="1"/>
              <a:t>jméno</a:t>
            </a:r>
            <a:r>
              <a:rPr lang="sk-SK" dirty="0"/>
              <a:t> </a:t>
            </a:r>
            <a:r>
              <a:rPr lang="sk-SK" dirty="0" err="1"/>
              <a:t>dokládá</a:t>
            </a:r>
            <a:r>
              <a:rPr lang="sk-SK" dirty="0"/>
              <a:t>, že </a:t>
            </a:r>
            <a:r>
              <a:rPr lang="sk-SK" dirty="0" err="1"/>
              <a:t>člověk</a:t>
            </a:r>
            <a:r>
              <a:rPr lang="sk-SK" dirty="0"/>
              <a:t> je </a:t>
            </a:r>
            <a:r>
              <a:rPr lang="sk-SK" dirty="0" err="1"/>
              <a:t>trvající</a:t>
            </a:r>
            <a:r>
              <a:rPr lang="sk-SK" dirty="0"/>
              <a:t>, </a:t>
            </a:r>
            <a:r>
              <a:rPr lang="sk-SK" dirty="0" err="1"/>
              <a:t>nezničitelnou</a:t>
            </a:r>
            <a:r>
              <a:rPr lang="sk-SK" dirty="0"/>
              <a:t> </a:t>
            </a:r>
            <a:r>
              <a:rPr lang="sk-SK" dirty="0" err="1"/>
              <a:t>substancí</a:t>
            </a:r>
            <a:r>
              <a:rPr lang="sk-SK" dirty="0"/>
              <a:t> – a </a:t>
            </a:r>
            <a:r>
              <a:rPr lang="sk-SK" dirty="0" err="1"/>
              <a:t>nikoliv</a:t>
            </a:r>
            <a:r>
              <a:rPr lang="sk-SK" dirty="0"/>
              <a:t> </a:t>
            </a:r>
            <a:r>
              <a:rPr lang="sk-SK" dirty="0" err="1"/>
              <a:t>procesem</a:t>
            </a:r>
            <a:r>
              <a:rPr lang="sk-SK" dirty="0"/>
              <a:t> </a:t>
            </a:r>
          </a:p>
          <a:p>
            <a:pPr lvl="1"/>
            <a:r>
              <a:rPr lang="sk-SK" dirty="0" err="1"/>
              <a:t>stejně</a:t>
            </a:r>
            <a:r>
              <a:rPr lang="sk-SK" dirty="0"/>
              <a:t> i obecná podstatná </a:t>
            </a:r>
            <a:r>
              <a:rPr lang="sk-SK" dirty="0" err="1"/>
              <a:t>jména</a:t>
            </a:r>
            <a:r>
              <a:rPr lang="sk-SK" dirty="0"/>
              <a:t>  -  „láska“, „</a:t>
            </a:r>
            <a:r>
              <a:rPr lang="sk-SK" dirty="0" err="1"/>
              <a:t>hrdost</a:t>
            </a:r>
            <a:r>
              <a:rPr lang="sk-SK" dirty="0"/>
              <a:t>“, „</a:t>
            </a:r>
            <a:r>
              <a:rPr lang="sk-SK" dirty="0" err="1"/>
              <a:t>nenávist</a:t>
            </a:r>
            <a:r>
              <a:rPr lang="sk-SK" dirty="0"/>
              <a:t>“, „</a:t>
            </a:r>
            <a:r>
              <a:rPr lang="sk-SK" dirty="0" err="1"/>
              <a:t>radost</a:t>
            </a:r>
            <a:r>
              <a:rPr lang="sk-SK" dirty="0"/>
              <a:t>“ </a:t>
            </a:r>
            <a:r>
              <a:rPr lang="sk-SK" dirty="0" err="1"/>
              <a:t>se</a:t>
            </a:r>
            <a:r>
              <a:rPr lang="sk-SK" dirty="0"/>
              <a:t> </a:t>
            </a:r>
            <a:r>
              <a:rPr lang="sk-SK" dirty="0" err="1"/>
              <a:t>zdají</a:t>
            </a:r>
            <a:r>
              <a:rPr lang="sk-SK" dirty="0"/>
              <a:t> </a:t>
            </a:r>
            <a:r>
              <a:rPr lang="sk-SK" dirty="0" err="1"/>
              <a:t>být</a:t>
            </a:r>
            <a:r>
              <a:rPr lang="sk-SK" dirty="0"/>
              <a:t> </a:t>
            </a:r>
            <a:r>
              <a:rPr lang="sk-SK" dirty="0" err="1"/>
              <a:t>neměnnými</a:t>
            </a:r>
            <a:r>
              <a:rPr lang="sk-SK" dirty="0"/>
              <a:t> </a:t>
            </a:r>
            <a:r>
              <a:rPr lang="sk-SK" dirty="0" err="1"/>
              <a:t>substancemi</a:t>
            </a:r>
            <a:r>
              <a:rPr lang="sk-SK" dirty="0"/>
              <a:t>,</a:t>
            </a:r>
          </a:p>
          <a:p>
            <a:pPr lvl="1"/>
            <a:r>
              <a:rPr lang="sk-SK" dirty="0"/>
              <a:t>je to jen </a:t>
            </a:r>
            <a:r>
              <a:rPr lang="sk-SK" dirty="0" err="1"/>
              <a:t>pojmenování</a:t>
            </a:r>
            <a:r>
              <a:rPr lang="sk-SK" dirty="0"/>
              <a:t>,  </a:t>
            </a:r>
            <a:r>
              <a:rPr lang="sk-SK" dirty="0" err="1"/>
              <a:t>nemají</a:t>
            </a:r>
            <a:r>
              <a:rPr lang="sk-SK" dirty="0"/>
              <a:t> </a:t>
            </a:r>
            <a:r>
              <a:rPr lang="sk-SK" dirty="0" err="1"/>
              <a:t>žádnou</a:t>
            </a:r>
            <a:r>
              <a:rPr lang="sk-SK" dirty="0"/>
              <a:t> realitu</a:t>
            </a:r>
          </a:p>
          <a:p>
            <a:pPr lvl="1"/>
            <a:r>
              <a:rPr lang="sk-SK" dirty="0" err="1"/>
              <a:t>zatemňují</a:t>
            </a:r>
            <a:r>
              <a:rPr lang="sk-SK" dirty="0"/>
              <a:t> </a:t>
            </a:r>
            <a:r>
              <a:rPr lang="sk-SK" dirty="0" err="1"/>
              <a:t>poznání</a:t>
            </a:r>
            <a:r>
              <a:rPr lang="sk-SK" dirty="0"/>
              <a:t>, že </a:t>
            </a:r>
            <a:r>
              <a:rPr lang="sk-SK" dirty="0" err="1"/>
              <a:t>jde</a:t>
            </a:r>
            <a:r>
              <a:rPr lang="sk-SK" dirty="0"/>
              <a:t> o procesy </a:t>
            </a:r>
            <a:r>
              <a:rPr lang="sk-SK" dirty="0" err="1"/>
              <a:t>odehrávající</a:t>
            </a:r>
            <a:r>
              <a:rPr lang="sk-SK" dirty="0"/>
              <a:t> </a:t>
            </a:r>
            <a:r>
              <a:rPr lang="sk-SK" dirty="0" err="1"/>
              <a:t>se</a:t>
            </a:r>
            <a:r>
              <a:rPr lang="sk-SK" dirty="0"/>
              <a:t> v </a:t>
            </a:r>
            <a:r>
              <a:rPr lang="sk-SK" dirty="0" err="1"/>
              <a:t>lidské</a:t>
            </a:r>
            <a:r>
              <a:rPr lang="sk-SK" dirty="0"/>
              <a:t> bytosti </a:t>
            </a:r>
          </a:p>
        </p:txBody>
      </p:sp>
    </p:spTree>
    <p:extLst>
      <p:ext uri="{BB962C8B-B14F-4D97-AF65-F5344CB8AC3E}">
        <p14:creationId xmlns:p14="http://schemas.microsoft.com/office/powerpoint/2010/main" val="209053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F06DB-63E4-4D08-84DD-37EDD833D469}"/>
              </a:ext>
            </a:extLst>
          </p:cNvPr>
          <p:cNvSpPr>
            <a:spLocks noGrp="1"/>
          </p:cNvSpPr>
          <p:nvPr>
            <p:ph type="title"/>
          </p:nvPr>
        </p:nvSpPr>
        <p:spPr/>
        <p:txBody>
          <a:bodyPr/>
          <a:lstStyle/>
          <a:p>
            <a:pPr algn="ctr"/>
            <a:r>
              <a:rPr lang="cs-CZ" dirty="0"/>
              <a:t>Konzum vede ke smutku</a:t>
            </a:r>
            <a:endParaRPr lang="sk-SK" dirty="0"/>
          </a:p>
        </p:txBody>
      </p:sp>
      <p:sp>
        <p:nvSpPr>
          <p:cNvPr id="3" name="Zástupný objekt pre obsah 2">
            <a:extLst>
              <a:ext uri="{FF2B5EF4-FFF2-40B4-BE49-F238E27FC236}">
                <a16:creationId xmlns:a16="http://schemas.microsoft.com/office/drawing/2014/main" id="{2F774184-E169-47CB-AD34-247847FE78C2}"/>
              </a:ext>
            </a:extLst>
          </p:cNvPr>
          <p:cNvSpPr>
            <a:spLocks noGrp="1"/>
          </p:cNvSpPr>
          <p:nvPr>
            <p:ph idx="1"/>
          </p:nvPr>
        </p:nvSpPr>
        <p:spPr/>
        <p:txBody>
          <a:bodyPr/>
          <a:lstStyle/>
          <a:p>
            <a:r>
              <a:rPr lang="cs-CZ" u="sng" dirty="0"/>
              <a:t>slast a uchvácení - k smutku poté, co bylo dosaženo tzv. vrcholu; </a:t>
            </a:r>
          </a:p>
          <a:p>
            <a:r>
              <a:rPr lang="cs-CZ" u="sng" dirty="0"/>
              <a:t>došlo k prožitku uchvácení, ale nádoba – vnitřní síly - se nezvětšily</a:t>
            </a:r>
          </a:p>
          <a:p>
            <a:r>
              <a:rPr lang="cs-CZ" dirty="0"/>
              <a:t>zdá se mu…že dosáhl okamžiku triumfu…</a:t>
            </a:r>
            <a:endParaRPr lang="sk-SK" dirty="0"/>
          </a:p>
        </p:txBody>
      </p:sp>
    </p:spTree>
    <p:extLst>
      <p:ext uri="{BB962C8B-B14F-4D97-AF65-F5344CB8AC3E}">
        <p14:creationId xmlns:p14="http://schemas.microsoft.com/office/powerpoint/2010/main" val="291734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85D9EA-65DD-4AD8-A9B9-FCDE6594C3F5}"/>
              </a:ext>
            </a:extLst>
          </p:cNvPr>
          <p:cNvSpPr>
            <a:spLocks noGrp="1"/>
          </p:cNvSpPr>
          <p:nvPr>
            <p:ph type="title"/>
          </p:nvPr>
        </p:nvSpPr>
        <p:spPr/>
        <p:txBody>
          <a:bodyPr/>
          <a:lstStyle/>
          <a:p>
            <a:pPr algn="ctr"/>
            <a:r>
              <a:rPr lang="cs-CZ" dirty="0" err="1"/>
              <a:t>Nekrofílie</a:t>
            </a:r>
            <a:r>
              <a:rPr lang="cs-CZ" dirty="0"/>
              <a:t> a </a:t>
            </a:r>
            <a:r>
              <a:rPr lang="cs-CZ" dirty="0" err="1"/>
              <a:t>biofílie</a:t>
            </a:r>
            <a:endParaRPr lang="sk-SK" dirty="0"/>
          </a:p>
        </p:txBody>
      </p:sp>
      <p:sp>
        <p:nvSpPr>
          <p:cNvPr id="3" name="Zástupný objekt pre obsah 2">
            <a:extLst>
              <a:ext uri="{FF2B5EF4-FFF2-40B4-BE49-F238E27FC236}">
                <a16:creationId xmlns:a16="http://schemas.microsoft.com/office/drawing/2014/main" id="{6C67E43D-A903-426B-8099-746DAE831736}"/>
              </a:ext>
            </a:extLst>
          </p:cNvPr>
          <p:cNvSpPr>
            <a:spLocks noGrp="1"/>
          </p:cNvSpPr>
          <p:nvPr>
            <p:ph idx="1"/>
          </p:nvPr>
        </p:nvSpPr>
        <p:spPr/>
        <p:txBody>
          <a:bodyPr/>
          <a:lstStyle/>
          <a:p>
            <a:r>
              <a:rPr lang="cs-CZ" dirty="0"/>
              <a:t>Láska ke smrti  nebo k životu (sebe a ostatních)</a:t>
            </a:r>
          </a:p>
          <a:p>
            <a:r>
              <a:rPr lang="cs-CZ" dirty="0"/>
              <a:t>Láska k lidem nebo k věcem</a:t>
            </a:r>
          </a:p>
          <a:p>
            <a:r>
              <a:rPr lang="cs-CZ" dirty="0"/>
              <a:t>Idey a věci jsou mrtvé…</a:t>
            </a:r>
          </a:p>
          <a:p>
            <a:r>
              <a:rPr lang="cs-CZ" dirty="0"/>
              <a:t>Plány, minulost, vize…</a:t>
            </a:r>
          </a:p>
          <a:p>
            <a:r>
              <a:rPr lang="cs-CZ" dirty="0"/>
              <a:t>Hitler</a:t>
            </a:r>
          </a:p>
          <a:p>
            <a:r>
              <a:rPr lang="cs-CZ" dirty="0"/>
              <a:t>Kdokoliv jako Hitler a Stalin?</a:t>
            </a:r>
            <a:endParaRPr lang="sk-SK" dirty="0"/>
          </a:p>
        </p:txBody>
      </p:sp>
    </p:spTree>
    <p:extLst>
      <p:ext uri="{BB962C8B-B14F-4D97-AF65-F5344CB8AC3E}">
        <p14:creationId xmlns:p14="http://schemas.microsoft.com/office/powerpoint/2010/main" val="348648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31DF2-5810-47A6-983F-91EDDE97901C}"/>
              </a:ext>
            </a:extLst>
          </p:cNvPr>
          <p:cNvSpPr>
            <a:spLocks noGrp="1"/>
          </p:cNvSpPr>
          <p:nvPr>
            <p:ph type="title"/>
          </p:nvPr>
        </p:nvSpPr>
        <p:spPr/>
        <p:txBody>
          <a:bodyPr/>
          <a:lstStyle/>
          <a:p>
            <a:pPr algn="ctr"/>
            <a:r>
              <a:rPr lang="cs-CZ" dirty="0"/>
              <a:t>Sado-masochismus</a:t>
            </a:r>
            <a:endParaRPr lang="sk-SK" dirty="0"/>
          </a:p>
        </p:txBody>
      </p:sp>
      <p:sp>
        <p:nvSpPr>
          <p:cNvPr id="3" name="Zástupný objekt pre obsah 2">
            <a:extLst>
              <a:ext uri="{FF2B5EF4-FFF2-40B4-BE49-F238E27FC236}">
                <a16:creationId xmlns:a16="http://schemas.microsoft.com/office/drawing/2014/main" id="{9365BE50-835B-4515-9C9A-3C267158147F}"/>
              </a:ext>
            </a:extLst>
          </p:cNvPr>
          <p:cNvSpPr>
            <a:spLocks noGrp="1"/>
          </p:cNvSpPr>
          <p:nvPr>
            <p:ph idx="1"/>
          </p:nvPr>
        </p:nvSpPr>
        <p:spPr/>
        <p:txBody>
          <a:bodyPr/>
          <a:lstStyle/>
          <a:p>
            <a:r>
              <a:rPr lang="cs-CZ" dirty="0"/>
              <a:t>žijí v symbióze</a:t>
            </a:r>
          </a:p>
          <a:p>
            <a:r>
              <a:rPr lang="cs-CZ" dirty="0"/>
              <a:t>jeden potřebuje druhého</a:t>
            </a:r>
          </a:p>
          <a:p>
            <a:r>
              <a:rPr lang="cs-CZ" dirty="0"/>
              <a:t>ani jeden nežije produktivní život</a:t>
            </a:r>
          </a:p>
          <a:p>
            <a:r>
              <a:rPr lang="cs-CZ" dirty="0"/>
              <a:t>jejich seberealizace není úplná – není o nich, mají za seberozvoj náhradu – jiných, </a:t>
            </a:r>
          </a:p>
          <a:p>
            <a:r>
              <a:rPr lang="cs-CZ" dirty="0"/>
              <a:t>jde o nezdravou orientaci</a:t>
            </a:r>
          </a:p>
          <a:p>
            <a:endParaRPr lang="sk-SK" dirty="0"/>
          </a:p>
        </p:txBody>
      </p:sp>
    </p:spTree>
    <p:extLst>
      <p:ext uri="{BB962C8B-B14F-4D97-AF65-F5344CB8AC3E}">
        <p14:creationId xmlns:p14="http://schemas.microsoft.com/office/powerpoint/2010/main" val="30694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4ED72-5020-4A72-8779-9B3B6BEF9736}"/>
              </a:ext>
            </a:extLst>
          </p:cNvPr>
          <p:cNvSpPr>
            <a:spLocks noGrp="1"/>
          </p:cNvSpPr>
          <p:nvPr>
            <p:ph type="title"/>
          </p:nvPr>
        </p:nvSpPr>
        <p:spPr/>
        <p:txBody>
          <a:bodyPr/>
          <a:lstStyle/>
          <a:p>
            <a:pPr algn="ctr"/>
            <a:r>
              <a:rPr lang="cs-CZ" dirty="0"/>
              <a:t>Umění milovat	</a:t>
            </a:r>
            <a:endParaRPr lang="sk-SK" dirty="0"/>
          </a:p>
        </p:txBody>
      </p:sp>
      <p:sp>
        <p:nvSpPr>
          <p:cNvPr id="3" name="Zástupný objekt pre obsah 2">
            <a:extLst>
              <a:ext uri="{FF2B5EF4-FFF2-40B4-BE49-F238E27FC236}">
                <a16:creationId xmlns:a16="http://schemas.microsoft.com/office/drawing/2014/main" id="{D7011D3D-66FF-46F9-9A98-F2BFE24DAFF5}"/>
              </a:ext>
            </a:extLst>
          </p:cNvPr>
          <p:cNvSpPr>
            <a:spLocks noGrp="1"/>
          </p:cNvSpPr>
          <p:nvPr>
            <p:ph idx="1"/>
          </p:nvPr>
        </p:nvSpPr>
        <p:spPr/>
        <p:txBody>
          <a:bodyPr/>
          <a:lstStyle/>
          <a:p>
            <a:r>
              <a:rPr lang="sk-SK" dirty="0"/>
              <a:t>miluj </a:t>
            </a:r>
            <a:r>
              <a:rPr lang="sk-SK" dirty="0" err="1"/>
              <a:t>svého</a:t>
            </a:r>
            <a:r>
              <a:rPr lang="sk-SK" dirty="0"/>
              <a:t> </a:t>
            </a:r>
            <a:r>
              <a:rPr lang="sk-SK" dirty="0" err="1"/>
              <a:t>bližního</a:t>
            </a:r>
            <a:r>
              <a:rPr lang="sk-SK" dirty="0"/>
              <a:t> </a:t>
            </a:r>
            <a:r>
              <a:rPr lang="sk-SK" dirty="0" err="1"/>
              <a:t>jako</a:t>
            </a:r>
            <a:r>
              <a:rPr lang="sk-SK" dirty="0"/>
              <a:t> sám sebe</a:t>
            </a:r>
          </a:p>
          <a:p>
            <a:r>
              <a:rPr lang="sk-SK" dirty="0" err="1"/>
              <a:t>může</a:t>
            </a:r>
            <a:r>
              <a:rPr lang="sk-SK" dirty="0"/>
              <a:t> nešťastný </a:t>
            </a:r>
            <a:r>
              <a:rPr lang="sk-SK" dirty="0" err="1"/>
              <a:t>člověk</a:t>
            </a:r>
            <a:r>
              <a:rPr lang="sk-SK" dirty="0"/>
              <a:t> </a:t>
            </a:r>
            <a:r>
              <a:rPr lang="sk-SK" dirty="0" err="1"/>
              <a:t>udělat</a:t>
            </a:r>
            <a:r>
              <a:rPr lang="sk-SK" dirty="0"/>
              <a:t> druhého šťastným?</a:t>
            </a:r>
          </a:p>
          <a:p>
            <a:r>
              <a:rPr lang="sk-SK" dirty="0" err="1"/>
              <a:t>nejdřív</a:t>
            </a:r>
            <a:r>
              <a:rPr lang="sk-SK" dirty="0"/>
              <a:t> sebe, potom </a:t>
            </a:r>
            <a:r>
              <a:rPr lang="sk-SK" dirty="0" err="1"/>
              <a:t>ostatních</a:t>
            </a:r>
            <a:endParaRPr lang="sk-SK" dirty="0"/>
          </a:p>
          <a:p>
            <a:r>
              <a:rPr lang="sk-SK" dirty="0" err="1"/>
              <a:t>Partnerství</a:t>
            </a:r>
            <a:r>
              <a:rPr lang="sk-SK" dirty="0"/>
              <a:t> je </a:t>
            </a:r>
            <a:r>
              <a:rPr lang="sk-SK" dirty="0" err="1"/>
              <a:t>ohleduplné</a:t>
            </a:r>
            <a:r>
              <a:rPr lang="sk-SK" dirty="0"/>
              <a:t> k </a:t>
            </a:r>
            <a:r>
              <a:rPr lang="sk-SK" dirty="0" err="1"/>
              <a:t>seberealizaci</a:t>
            </a:r>
            <a:r>
              <a:rPr lang="sk-SK" dirty="0"/>
              <a:t> druhých</a:t>
            </a:r>
          </a:p>
          <a:p>
            <a:r>
              <a:rPr lang="sk-SK" dirty="0" err="1"/>
              <a:t>partnertví</a:t>
            </a:r>
            <a:r>
              <a:rPr lang="sk-SK" dirty="0"/>
              <a:t> </a:t>
            </a:r>
            <a:r>
              <a:rPr lang="sk-SK" dirty="0" err="1"/>
              <a:t>není</a:t>
            </a:r>
            <a:r>
              <a:rPr lang="sk-SK" dirty="0"/>
              <a:t> </a:t>
            </a:r>
            <a:r>
              <a:rPr lang="sk-SK" dirty="0" err="1"/>
              <a:t>byznys</a:t>
            </a:r>
            <a:r>
              <a:rPr lang="sk-SK" dirty="0"/>
              <a:t>, ani </a:t>
            </a:r>
            <a:r>
              <a:rPr lang="sk-SK" dirty="0" err="1"/>
              <a:t>majetek</a:t>
            </a:r>
            <a:endParaRPr lang="sk-SK" dirty="0"/>
          </a:p>
          <a:p>
            <a:pPr lvl="1"/>
            <a:r>
              <a:rPr lang="cs-CZ" u="sng" dirty="0"/>
              <a:t>Lidé, kteří jsou zaměřeni na vlastnění, chtějí </a:t>
            </a:r>
            <a:r>
              <a:rPr lang="cs-CZ" i="1" u="sng" dirty="0"/>
              <a:t>mít</a:t>
            </a:r>
            <a:r>
              <a:rPr lang="cs-CZ" u="sng" dirty="0"/>
              <a:t> člověk</a:t>
            </a:r>
            <a:r>
              <a:rPr lang="cs-CZ" dirty="0"/>
              <a:t>a, který se jim líbí nebo kterého obdivují. …chtějí druhého mít </a:t>
            </a:r>
            <a:r>
              <a:rPr lang="cs-CZ" u="sng" dirty="0"/>
              <a:t>pro sebe…</a:t>
            </a:r>
            <a:endParaRPr lang="sk-SK" dirty="0"/>
          </a:p>
          <a:p>
            <a:r>
              <a:rPr lang="sk-SK" dirty="0" err="1"/>
              <a:t>vliv</a:t>
            </a:r>
            <a:r>
              <a:rPr lang="sk-SK" dirty="0"/>
              <a:t> </a:t>
            </a:r>
            <a:r>
              <a:rPr lang="sk-SK" dirty="0" err="1"/>
              <a:t>kapitalismu</a:t>
            </a:r>
            <a:r>
              <a:rPr lang="sk-SK" dirty="0"/>
              <a:t> na </a:t>
            </a:r>
            <a:r>
              <a:rPr lang="sk-SK" dirty="0" err="1"/>
              <a:t>vztahy</a:t>
            </a:r>
            <a:r>
              <a:rPr lang="sk-SK" dirty="0"/>
              <a:t>... </a:t>
            </a:r>
            <a:r>
              <a:rPr lang="sk-SK" dirty="0" err="1"/>
              <a:t>Prodej</a:t>
            </a:r>
            <a:r>
              <a:rPr lang="sk-SK" dirty="0"/>
              <a:t> a </a:t>
            </a:r>
            <a:r>
              <a:rPr lang="sk-SK" dirty="0" err="1"/>
              <a:t>výměna</a:t>
            </a:r>
            <a:endParaRPr lang="sk-SK" dirty="0"/>
          </a:p>
          <a:p>
            <a:r>
              <a:rPr lang="sk-SK" dirty="0"/>
              <a:t>partnerská láska, rodičovská, </a:t>
            </a:r>
            <a:r>
              <a:rPr lang="sk-SK" dirty="0" err="1"/>
              <a:t>bratrská</a:t>
            </a:r>
            <a:endParaRPr lang="sk-SK" dirty="0"/>
          </a:p>
          <a:p>
            <a:endParaRPr lang="sk-SK" dirty="0"/>
          </a:p>
        </p:txBody>
      </p:sp>
    </p:spTree>
    <p:extLst>
      <p:ext uri="{BB962C8B-B14F-4D97-AF65-F5344CB8AC3E}">
        <p14:creationId xmlns:p14="http://schemas.microsoft.com/office/powerpoint/2010/main" val="372116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26006-9EE8-47E0-806F-D9E607BECFC2}"/>
              </a:ext>
            </a:extLst>
          </p:cNvPr>
          <p:cNvSpPr>
            <a:spLocks noGrp="1"/>
          </p:cNvSpPr>
          <p:nvPr>
            <p:ph type="title"/>
          </p:nvPr>
        </p:nvSpPr>
        <p:spPr/>
        <p:txBody>
          <a:bodyPr/>
          <a:lstStyle/>
          <a:p>
            <a:pPr algn="ctr"/>
            <a:r>
              <a:rPr lang="cs-CZ" dirty="0"/>
              <a:t>Osobnost a svědomí</a:t>
            </a:r>
            <a:endParaRPr lang="sk-SK" dirty="0"/>
          </a:p>
        </p:txBody>
      </p:sp>
      <p:sp>
        <p:nvSpPr>
          <p:cNvPr id="3" name="Zástupný objekt pre obsah 2">
            <a:extLst>
              <a:ext uri="{FF2B5EF4-FFF2-40B4-BE49-F238E27FC236}">
                <a16:creationId xmlns:a16="http://schemas.microsoft.com/office/drawing/2014/main" id="{86FAAD85-D11F-4747-9CA3-7B4E9EE2130B}"/>
              </a:ext>
            </a:extLst>
          </p:cNvPr>
          <p:cNvSpPr>
            <a:spLocks noGrp="1"/>
          </p:cNvSpPr>
          <p:nvPr>
            <p:ph idx="1"/>
          </p:nvPr>
        </p:nvSpPr>
        <p:spPr/>
        <p:txBody>
          <a:bodyPr/>
          <a:lstStyle/>
          <a:p>
            <a:r>
              <a:rPr lang="cs-CZ" dirty="0"/>
              <a:t>humanistické a </a:t>
            </a:r>
            <a:r>
              <a:rPr lang="cs-CZ" dirty="0">
                <a:hlinkClick r:id="rId2"/>
              </a:rPr>
              <a:t>autoritářské</a:t>
            </a:r>
            <a:endParaRPr lang="cs-CZ" dirty="0"/>
          </a:p>
          <a:p>
            <a:r>
              <a:rPr lang="cs-CZ" dirty="0"/>
              <a:t>dobré/špatné autoritářské – ve vztahu k autoritě, ne k sebe</a:t>
            </a:r>
          </a:p>
          <a:p>
            <a:r>
              <a:rPr lang="cs-CZ" dirty="0"/>
              <a:t>dobré/špatné humanistické: udělal jsem dost pro svůj rozvoj, rozvíjím svůj potenciál?</a:t>
            </a:r>
          </a:p>
          <a:p>
            <a:r>
              <a:rPr lang="cs-CZ" dirty="0"/>
              <a:t>strach ze smrti: strach kvůli ztrátě produktivity, zbytečný život…</a:t>
            </a:r>
            <a:endParaRPr lang="sk-SK" dirty="0"/>
          </a:p>
        </p:txBody>
      </p:sp>
    </p:spTree>
    <p:extLst>
      <p:ext uri="{BB962C8B-B14F-4D97-AF65-F5344CB8AC3E}">
        <p14:creationId xmlns:p14="http://schemas.microsoft.com/office/powerpoint/2010/main" val="250100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37479D-8198-8EA8-98E6-6AC5ED1C0C1C}"/>
              </a:ext>
            </a:extLst>
          </p:cNvPr>
          <p:cNvSpPr>
            <a:spLocks noGrp="1"/>
          </p:cNvSpPr>
          <p:nvPr>
            <p:ph type="title"/>
          </p:nvPr>
        </p:nvSpPr>
        <p:spPr/>
        <p:txBody>
          <a:bodyPr/>
          <a:lstStyle/>
          <a:p>
            <a:r>
              <a:rPr lang="cs-CZ" dirty="0">
                <a:hlinkClick r:id="rId2"/>
              </a:rPr>
              <a:t>Škola sociální kritiky </a:t>
            </a:r>
            <a:r>
              <a:rPr lang="cs-CZ" dirty="0"/>
              <a:t>(Frankfurtská škola)</a:t>
            </a:r>
          </a:p>
        </p:txBody>
      </p:sp>
      <p:sp>
        <p:nvSpPr>
          <p:cNvPr id="3" name="Zástupný obsah 2">
            <a:extLst>
              <a:ext uri="{FF2B5EF4-FFF2-40B4-BE49-F238E27FC236}">
                <a16:creationId xmlns:a16="http://schemas.microsoft.com/office/drawing/2014/main" id="{C90E1AD5-E42F-BA3B-5108-2EFF95B14ADF}"/>
              </a:ext>
            </a:extLst>
          </p:cNvPr>
          <p:cNvSpPr>
            <a:spLocks noGrp="1"/>
          </p:cNvSpPr>
          <p:nvPr>
            <p:ph idx="1"/>
          </p:nvPr>
        </p:nvSpPr>
        <p:spPr/>
        <p:txBody>
          <a:bodyPr>
            <a:normAutofit/>
          </a:bodyPr>
          <a:lstStyle/>
          <a:p>
            <a:r>
              <a:rPr lang="cs-CZ" dirty="0"/>
              <a:t>Institut pro sociální výzkum – založen v 1923 ve Frankfurtu nad M.</a:t>
            </a:r>
          </a:p>
          <a:p>
            <a:r>
              <a:rPr lang="cs-CZ" dirty="0"/>
              <a:t>Mark </a:t>
            </a:r>
            <a:r>
              <a:rPr lang="cs-CZ" dirty="0" err="1"/>
              <a:t>Horkheimer</a:t>
            </a:r>
            <a:r>
              <a:rPr lang="cs-CZ" dirty="0"/>
              <a:t>, T. </a:t>
            </a:r>
            <a:r>
              <a:rPr lang="cs-CZ" dirty="0" err="1"/>
              <a:t>Adorno</a:t>
            </a:r>
            <a:r>
              <a:rPr lang="cs-CZ" dirty="0"/>
              <a:t> (Dialektika osvícenství: revize osvícenské optimistické víry v lidský rozum)</a:t>
            </a:r>
          </a:p>
          <a:p>
            <a:r>
              <a:rPr lang="cs-CZ" dirty="0"/>
              <a:t>Leo </a:t>
            </a:r>
            <a:r>
              <a:rPr lang="cs-CZ" dirty="0" err="1"/>
              <a:t>Löwenthal</a:t>
            </a:r>
            <a:r>
              <a:rPr lang="cs-CZ" dirty="0"/>
              <a:t> (sociologická literární analýza)</a:t>
            </a:r>
          </a:p>
          <a:p>
            <a:r>
              <a:rPr lang="cs-CZ" dirty="0"/>
              <a:t>Walter Benjamin (†</a:t>
            </a:r>
            <a:r>
              <a:rPr lang="en-US" dirty="0"/>
              <a:t>1940</a:t>
            </a:r>
            <a:r>
              <a:rPr lang="cs-CZ" dirty="0"/>
              <a:t>)</a:t>
            </a:r>
          </a:p>
          <a:p>
            <a:r>
              <a:rPr lang="cs-CZ" dirty="0"/>
              <a:t>H. Marcuse (</a:t>
            </a:r>
            <a:r>
              <a:rPr lang="cs-CZ" dirty="0">
                <a:hlinkClick r:id="rId3"/>
              </a:rPr>
              <a:t>Jednorozměrný člověk</a:t>
            </a:r>
            <a:r>
              <a:rPr lang="cs-CZ" dirty="0"/>
              <a:t>)</a:t>
            </a:r>
          </a:p>
          <a:p>
            <a:r>
              <a:rPr lang="cs-CZ" dirty="0"/>
              <a:t>2. generace: Jürgen </a:t>
            </a:r>
            <a:r>
              <a:rPr lang="cs-CZ" dirty="0" err="1"/>
              <a:t>Habermas</a:t>
            </a:r>
            <a:r>
              <a:rPr lang="cs-CZ" dirty="0"/>
              <a:t> (Komunikativní jednání) (volně navazuje)</a:t>
            </a:r>
          </a:p>
          <a:p>
            <a:r>
              <a:rPr lang="cs-CZ" dirty="0"/>
              <a:t>3. generace: Axel </a:t>
            </a:r>
            <a:r>
              <a:rPr lang="cs-CZ" dirty="0" err="1"/>
              <a:t>Honneth</a:t>
            </a:r>
            <a:r>
              <a:rPr lang="cs-CZ" dirty="0"/>
              <a:t>, Nancy </a:t>
            </a:r>
            <a:r>
              <a:rPr lang="cs-CZ" dirty="0" err="1"/>
              <a:t>Fraser</a:t>
            </a:r>
            <a:r>
              <a:rPr lang="cs-CZ" dirty="0"/>
              <a:t> (NY), Marek Hrubec (ČR, SR)</a:t>
            </a:r>
          </a:p>
        </p:txBody>
      </p:sp>
    </p:spTree>
    <p:extLst>
      <p:ext uri="{BB962C8B-B14F-4D97-AF65-F5344CB8AC3E}">
        <p14:creationId xmlns:p14="http://schemas.microsoft.com/office/powerpoint/2010/main" val="37205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62BE7-5E6A-04B8-EFFD-A1F7FCF60B11}"/>
              </a:ext>
            </a:extLst>
          </p:cNvPr>
          <p:cNvSpPr>
            <a:spLocks noGrp="1"/>
          </p:cNvSpPr>
          <p:nvPr>
            <p:ph type="title"/>
          </p:nvPr>
        </p:nvSpPr>
        <p:spPr/>
        <p:txBody>
          <a:bodyPr/>
          <a:lstStyle/>
          <a:p>
            <a:r>
              <a:rPr lang="cs-CZ" dirty="0"/>
              <a:t>Mgr. Marek Foltýn o svědomí</a:t>
            </a:r>
          </a:p>
        </p:txBody>
      </p:sp>
      <p:sp>
        <p:nvSpPr>
          <p:cNvPr id="3" name="Zástupný obsah 2">
            <a:extLst>
              <a:ext uri="{FF2B5EF4-FFF2-40B4-BE49-F238E27FC236}">
                <a16:creationId xmlns:a16="http://schemas.microsoft.com/office/drawing/2014/main" id="{020DB21D-B5D1-41A6-F8A1-50D0F5120728}"/>
              </a:ext>
            </a:extLst>
          </p:cNvPr>
          <p:cNvSpPr>
            <a:spLocks noGrp="1"/>
          </p:cNvSpPr>
          <p:nvPr>
            <p:ph idx="1"/>
          </p:nvPr>
        </p:nvSpPr>
        <p:spPr/>
        <p:txBody>
          <a:bodyPr>
            <a:normAutofit/>
          </a:bodyPr>
          <a:lstStyle/>
          <a:p>
            <a:r>
              <a:rPr lang="cs-CZ" sz="1800" b="0" i="0" u="none" strike="noStrike" baseline="0" dirty="0">
                <a:solidFill>
                  <a:srgbClr val="000000"/>
                </a:solidFill>
                <a:latin typeface="Calibri" panose="020F0502020204030204" pitchFamily="34" charset="0"/>
              </a:rPr>
              <a:t> </a:t>
            </a:r>
            <a:r>
              <a:rPr lang="cs-CZ" sz="1800" b="1" i="0" u="none" strike="noStrike" baseline="0" dirty="0">
                <a:solidFill>
                  <a:srgbClr val="000000"/>
                </a:solidFill>
                <a:latin typeface="Calibri" panose="020F0502020204030204" pitchFamily="34" charset="0"/>
              </a:rPr>
              <a:t>Autoritářské </a:t>
            </a:r>
            <a:endParaRPr lang="cs-CZ" sz="1800" b="0" i="0" u="none" strike="noStrike" baseline="0" dirty="0">
              <a:solidFill>
                <a:srgbClr val="000000"/>
              </a:solidFill>
              <a:latin typeface="Calibri" panose="020F0502020204030204" pitchFamily="34" charset="0"/>
            </a:endParaRPr>
          </a:p>
          <a:p>
            <a:r>
              <a:rPr lang="cs-CZ" sz="1800" b="1" i="0" u="none" strike="noStrike" baseline="0" dirty="0">
                <a:solidFill>
                  <a:srgbClr val="000000"/>
                </a:solidFill>
                <a:latin typeface="Calibri" panose="020F0502020204030204" pitchFamily="34" charset="0"/>
              </a:rPr>
              <a:t>Dobré </a:t>
            </a:r>
            <a:r>
              <a:rPr lang="cs-CZ" sz="1800" b="0" i="0" u="none" strike="noStrike" baseline="0" dirty="0">
                <a:solidFill>
                  <a:srgbClr val="000000"/>
                </a:solidFill>
                <a:latin typeface="Calibri" panose="020F0502020204030204" pitchFamily="34" charset="0"/>
              </a:rPr>
              <a:t>– Jako příklad by se dal uvést jakýkoli totalitní režim, ve kterém člověk poslouchá příkazy. Například nacističtí vojáci za druhé světové války, ovlivnění propagandou plní rozkazy a jsou spokojení, že potěšili vůdce. </a:t>
            </a:r>
          </a:p>
          <a:p>
            <a:r>
              <a:rPr lang="cs-CZ" sz="1800" b="1" i="0" u="none" strike="noStrike" baseline="0" dirty="0">
                <a:solidFill>
                  <a:srgbClr val="000000"/>
                </a:solidFill>
                <a:latin typeface="Calibri" panose="020F0502020204030204" pitchFamily="34" charset="0"/>
              </a:rPr>
              <a:t>Špatné </a:t>
            </a:r>
            <a:r>
              <a:rPr lang="cs-CZ" sz="1800" b="0" i="0" u="none" strike="noStrike" baseline="0" dirty="0">
                <a:solidFill>
                  <a:srgbClr val="000000"/>
                </a:solidFill>
                <a:latin typeface="Calibri" panose="020F0502020204030204" pitchFamily="34" charset="0"/>
              </a:rPr>
              <a:t>– Když němečtí vojáci v Hitlerovském Německu, ovlivnění propagandou, nesplnili z nějakého důvodu rozkazy, cítí pocit viny vůči vůdci, že ho zklamali. </a:t>
            </a:r>
          </a:p>
          <a:p>
            <a:r>
              <a:rPr lang="cs-CZ" sz="1800" b="1" i="0" u="none" strike="noStrike" baseline="0" dirty="0">
                <a:solidFill>
                  <a:srgbClr val="000000"/>
                </a:solidFill>
                <a:latin typeface="Calibri" panose="020F0502020204030204" pitchFamily="34" charset="0"/>
              </a:rPr>
              <a:t>Humanistické </a:t>
            </a:r>
            <a:endParaRPr lang="cs-CZ" sz="1800" b="0" i="0" u="none" strike="noStrike" baseline="0" dirty="0">
              <a:solidFill>
                <a:srgbClr val="000000"/>
              </a:solidFill>
              <a:latin typeface="Calibri" panose="020F0502020204030204" pitchFamily="34" charset="0"/>
            </a:endParaRPr>
          </a:p>
          <a:p>
            <a:r>
              <a:rPr lang="cs-CZ" sz="1800" b="1" i="0" u="none" strike="noStrike" baseline="0" dirty="0">
                <a:solidFill>
                  <a:srgbClr val="000000"/>
                </a:solidFill>
                <a:latin typeface="Calibri" panose="020F0502020204030204" pitchFamily="34" charset="0"/>
              </a:rPr>
              <a:t>Dobré </a:t>
            </a:r>
            <a:r>
              <a:rPr lang="cs-CZ" sz="1800" b="0" i="0" u="none" strike="noStrike" baseline="0" dirty="0">
                <a:solidFill>
                  <a:srgbClr val="000000"/>
                </a:solidFill>
                <a:latin typeface="Calibri" panose="020F0502020204030204" pitchFamily="34" charset="0"/>
              </a:rPr>
              <a:t>– Opět když člověk žije v nějakém totalitním režimu, uvědomuje se, že ten režim je špatný a páchá zlo. Tím pádem mu jeho svědomí radí, aby proti tomu režimu bojoval a on se přidá například do odboje. </a:t>
            </a:r>
          </a:p>
          <a:p>
            <a:r>
              <a:rPr lang="cs-CZ" sz="1800" b="1" i="0" u="none" strike="noStrike" baseline="0" dirty="0">
                <a:solidFill>
                  <a:srgbClr val="000000"/>
                </a:solidFill>
                <a:latin typeface="Calibri" panose="020F0502020204030204" pitchFamily="34" charset="0"/>
              </a:rPr>
              <a:t>Špatné </a:t>
            </a:r>
            <a:r>
              <a:rPr lang="cs-CZ" sz="1800" b="0" i="0" u="none" strike="noStrike" baseline="0" dirty="0">
                <a:solidFill>
                  <a:srgbClr val="000000"/>
                </a:solidFill>
                <a:latin typeface="Calibri" panose="020F0502020204030204" pitchFamily="34" charset="0"/>
              </a:rPr>
              <a:t>– Pokud si uvědomuji špatnost totalitního režimu, ovšem například z vlastního strachu mu jdu na ruku a cítím se pak vnitřně špatně. </a:t>
            </a:r>
            <a:endParaRPr lang="cs-CZ" dirty="0"/>
          </a:p>
          <a:p>
            <a:endParaRPr lang="cs-CZ" dirty="0"/>
          </a:p>
        </p:txBody>
      </p:sp>
    </p:spTree>
    <p:extLst>
      <p:ext uri="{BB962C8B-B14F-4D97-AF65-F5344CB8AC3E}">
        <p14:creationId xmlns:p14="http://schemas.microsoft.com/office/powerpoint/2010/main" val="305600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739C02-3493-C53C-F037-DAEEE4E04CA9}"/>
              </a:ext>
            </a:extLst>
          </p:cNvPr>
          <p:cNvSpPr>
            <a:spLocks noGrp="1"/>
          </p:cNvSpPr>
          <p:nvPr>
            <p:ph type="title"/>
          </p:nvPr>
        </p:nvSpPr>
        <p:spPr/>
        <p:txBody>
          <a:bodyPr>
            <a:normAutofit/>
          </a:bodyPr>
          <a:lstStyle/>
          <a:p>
            <a:r>
              <a:rPr lang="cs-CZ" sz="4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Bc. Ondřej </a:t>
            </a:r>
            <a:r>
              <a:rPr lang="cs-CZ" sz="40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Bočkus</a:t>
            </a:r>
            <a:r>
              <a:rPr lang="cs-CZ" sz="4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o autoritářském svědomí</a:t>
            </a:r>
            <a:br>
              <a:rPr lang="cs-CZ" sz="4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75D7109E-A124-74C9-5FA6-695F94A3BB16}"/>
              </a:ext>
            </a:extLst>
          </p:cNvPr>
          <p:cNvSpPr>
            <a:spLocks noGrp="1"/>
          </p:cNvSpPr>
          <p:nvPr>
            <p:ph idx="1"/>
          </p:nvPr>
        </p:nvSpPr>
        <p:spPr/>
        <p:txBody>
          <a:bodyPr>
            <a:norm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Teoreticky v době, kdy probíhala 2.světová válka.</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Soused z bytu číslo 1.</a:t>
            </a:r>
          </a:p>
          <a:p>
            <a:pPr>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Dobré svědomí</a:t>
            </a:r>
            <a:r>
              <a:rPr lang="cs-CZ" sz="1800" dirty="0">
                <a:effectLst/>
                <a:latin typeface="Calibri" panose="020F0502020204030204" pitchFamily="34" charset="0"/>
                <a:ea typeface="Calibri" panose="020F0502020204030204" pitchFamily="34" charset="0"/>
                <a:cs typeface="Times New Roman" panose="02020603050405020304" pitchFamily="18" charset="0"/>
              </a:rPr>
              <a:t> by bylo, kdybych teď vzal mobil a zavolal na gestapo, že v bytě číslo 4. se ukrývá nějaký Žid. No co to jako je, aby v mém domě žila taká spodina. Přec bych to taky mohl odnést a když ho prásknu, tak budu v pohodě a možná ještě dostanu nějakou odměnu. A to se fakt vyplatí! A možná by mi to mohlo i pomoci,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páč</a:t>
            </a:r>
            <a:r>
              <a:rPr lang="cs-CZ" sz="1800" dirty="0">
                <a:effectLst/>
                <a:latin typeface="Calibri" panose="020F0502020204030204" pitchFamily="34" charset="0"/>
                <a:ea typeface="Calibri" panose="020F0502020204030204" pitchFamily="34" charset="0"/>
                <a:cs typeface="Times New Roman" panose="02020603050405020304" pitchFamily="18" charset="0"/>
              </a:rPr>
              <a:t> teď se budu hlásit o místo v Luftwaffe, tak snad si poví, že jsem správný občan. </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Soused z bytu číslo 2.</a:t>
            </a:r>
          </a:p>
          <a:p>
            <a:pPr>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Špatné svědomí </a:t>
            </a:r>
            <a:r>
              <a:rPr lang="cs-CZ" sz="1800" dirty="0">
                <a:effectLst/>
                <a:latin typeface="Calibri" panose="020F0502020204030204" pitchFamily="34" charset="0"/>
                <a:ea typeface="Calibri" panose="020F0502020204030204" pitchFamily="34" charset="0"/>
                <a:cs typeface="Times New Roman" panose="02020603050405020304" pitchFamily="18" charset="0"/>
              </a:rPr>
              <a:t>bych určitě měl, kdybych neudal toho Žida, který se skrývá v bytě číslo 4. Ještě to někdo zjistí a odnese to celý dům a já se musím starat o své 2 děti a manželku. A zase jsem slyšel z rádia, že to vůbec nejsou lidé, ale nějací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meh</a:t>
            </a:r>
            <a:r>
              <a:rPr lang="cs-CZ" sz="1800" dirty="0">
                <a:effectLst/>
                <a:latin typeface="Calibri" panose="020F0502020204030204" pitchFamily="34" charset="0"/>
                <a:ea typeface="Calibri" panose="020F0502020204030204" pitchFamily="34" charset="0"/>
                <a:cs typeface="Times New Roman" panose="02020603050405020304" pitchFamily="18" charset="0"/>
              </a:rPr>
              <a:t> lidé, kteří nám chtějí jen škodit, ale je to vůbec pravda?  Ale zase ten člověk nikomu nic neudělal a jen se schovává a jde mu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okejhák</a:t>
            </a:r>
            <a:r>
              <a:rPr lang="cs-CZ" sz="1800" dirty="0">
                <a:effectLst/>
                <a:latin typeface="Calibri" panose="020F0502020204030204" pitchFamily="34" charset="0"/>
                <a:ea typeface="Calibri" panose="020F0502020204030204" pitchFamily="34" charset="0"/>
                <a:cs typeface="Times New Roman" panose="02020603050405020304" pitchFamily="18" charset="0"/>
              </a:rPr>
              <a:t>. Přece ho jen tak neudám. Ale riziko je fakt veliké!</a:t>
            </a:r>
          </a:p>
          <a:p>
            <a:pPr>
              <a:lnSpc>
                <a:spcPct val="107000"/>
              </a:lnSpc>
              <a:spcAft>
                <a:spcPts val="800"/>
              </a:spcAft>
            </a:pPr>
            <a:endParaRPr lang="cs-CZ"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61687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A0315-AA83-CC95-9DD5-7F5944A1514A}"/>
              </a:ext>
            </a:extLst>
          </p:cNvPr>
          <p:cNvSpPr>
            <a:spLocks noGrp="1"/>
          </p:cNvSpPr>
          <p:nvPr>
            <p:ph type="title"/>
          </p:nvPr>
        </p:nvSpPr>
        <p:spPr/>
        <p:txBody>
          <a:bodyPr>
            <a:normAutofit/>
          </a:bodyPr>
          <a:lstStyle/>
          <a:p>
            <a:r>
              <a:rPr lang="cs-CZ" dirty="0"/>
              <a:t>Bc. Michal Molčík o humanistickém svědomí </a:t>
            </a:r>
          </a:p>
        </p:txBody>
      </p:sp>
      <p:sp>
        <p:nvSpPr>
          <p:cNvPr id="3" name="Zástupný obsah 2">
            <a:extLst>
              <a:ext uri="{FF2B5EF4-FFF2-40B4-BE49-F238E27FC236}">
                <a16:creationId xmlns:a16="http://schemas.microsoft.com/office/drawing/2014/main" id="{BB389966-1228-DAED-D0CD-B348EC315E6D}"/>
              </a:ext>
            </a:extLst>
          </p:cNvPr>
          <p:cNvSpPr>
            <a:spLocks noGrp="1"/>
          </p:cNvSpPr>
          <p:nvPr>
            <p:ph idx="1"/>
          </p:nvPr>
        </p:nvSpPr>
        <p:spPr/>
        <p:txBody>
          <a:bodyPr/>
          <a:lstStyle/>
          <a:p>
            <a:pPr marL="0" indent="0" algn="l" rtl="0" fontAlgn="base">
              <a:buNone/>
            </a:pPr>
            <a:r>
              <a:rPr lang="cs-CZ" sz="1800" b="1" i="0" dirty="0">
                <a:solidFill>
                  <a:srgbClr val="000000"/>
                </a:solidFill>
                <a:effectLst/>
                <a:latin typeface="Times New Roman" panose="02020603050405020304" pitchFamily="18" charset="0"/>
              </a:rPr>
              <a:t> </a:t>
            </a:r>
            <a:r>
              <a:rPr lang="cs-CZ" sz="1800" b="0" i="0" dirty="0">
                <a:solidFill>
                  <a:srgbClr val="000000"/>
                </a:solidFill>
                <a:effectLst/>
                <a:latin typeface="Times New Roman" panose="02020603050405020304" pitchFamily="18" charset="0"/>
              </a:rPr>
              <a:t> </a:t>
            </a:r>
            <a:endParaRPr lang="cs-CZ" b="0" i="0" dirty="0">
              <a:solidFill>
                <a:srgbClr val="000000"/>
              </a:solidFill>
              <a:effectLst/>
              <a:latin typeface="Segoe UI" panose="020B0502040204020203" pitchFamily="34" charset="0"/>
            </a:endParaRPr>
          </a:p>
          <a:p>
            <a:pPr algn="just" rtl="0" fontAlgn="base"/>
            <a:r>
              <a:rPr lang="cs-CZ" sz="1800" b="1" i="0" dirty="0">
                <a:solidFill>
                  <a:srgbClr val="000000"/>
                </a:solidFill>
                <a:effectLst/>
                <a:latin typeface="Times New Roman" panose="02020603050405020304" pitchFamily="18" charset="0"/>
              </a:rPr>
              <a:t>Dobré - </a:t>
            </a:r>
            <a:r>
              <a:rPr lang="cs-CZ" sz="1800" b="0" i="0" dirty="0">
                <a:solidFill>
                  <a:srgbClr val="000000"/>
                </a:solidFill>
                <a:effectLst/>
                <a:latin typeface="Times New Roman" panose="02020603050405020304" pitchFamily="18" charset="0"/>
              </a:rPr>
              <a:t>Mám spoustu volného času, ale místo toho abych se třeba podíval na dobrý seriál který mi doporučil kamarád tak se rozhodnu jít dělat něco produktivnějšího třeba do dílny nebo tak. Mám pak dobrý pocit, že jsem ze sebe něco vydal a vidím nějaký výsledek své práce místo toho abych celý den koukal na seriál. </a:t>
            </a:r>
            <a:endParaRPr lang="cs-CZ" b="0" i="0" dirty="0">
              <a:solidFill>
                <a:srgbClr val="000000"/>
              </a:solidFill>
              <a:effectLst/>
              <a:latin typeface="Segoe UI" panose="020B0502040204020203" pitchFamily="34" charset="0"/>
            </a:endParaRPr>
          </a:p>
          <a:p>
            <a:pPr algn="just" rtl="0" fontAlgn="base"/>
            <a:r>
              <a:rPr lang="cs-CZ" sz="1800" b="1" i="0" dirty="0">
                <a:solidFill>
                  <a:srgbClr val="000000"/>
                </a:solidFill>
                <a:effectLst/>
                <a:latin typeface="Times New Roman" panose="02020603050405020304" pitchFamily="18" charset="0"/>
              </a:rPr>
              <a:t>Špatné – </a:t>
            </a:r>
            <a:r>
              <a:rPr lang="cs-CZ" sz="1800" b="0" i="0" dirty="0">
                <a:solidFill>
                  <a:srgbClr val="000000"/>
                </a:solidFill>
                <a:effectLst/>
                <a:latin typeface="Times New Roman" panose="02020603050405020304" pitchFamily="18" charset="0"/>
              </a:rPr>
              <a:t>Třeba když nechávám většinu úkolů, co teď máme do školy, na poslední chvíli i přesto že mám spoustu volného času který sice využiju jinak smysluplně ale </a:t>
            </a:r>
            <a:r>
              <a:rPr lang="cs-CZ" sz="1800" b="0" i="0" dirty="0" err="1">
                <a:solidFill>
                  <a:srgbClr val="000000"/>
                </a:solidFill>
                <a:effectLst/>
                <a:latin typeface="Times New Roman" panose="02020603050405020304" pitchFamily="18" charset="0"/>
              </a:rPr>
              <a:t>né</a:t>
            </a:r>
            <a:r>
              <a:rPr lang="cs-CZ" sz="1800" b="0" i="0" dirty="0">
                <a:solidFill>
                  <a:srgbClr val="000000"/>
                </a:solidFill>
                <a:effectLst/>
                <a:latin typeface="Times New Roman" panose="02020603050405020304" pitchFamily="18" charset="0"/>
              </a:rPr>
              <a:t> činnostmi které jsou důležité nebo by se nedali odložit na později až bych v klidu dodělal věci do školy. Mám z toho výčitky, protože jsem pak ve stresu z rychle se blížícího </a:t>
            </a:r>
            <a:r>
              <a:rPr lang="cs-CZ" sz="1800" b="0" i="0" dirty="0" err="1">
                <a:solidFill>
                  <a:srgbClr val="000000"/>
                </a:solidFill>
                <a:effectLst/>
                <a:latin typeface="Times New Roman" panose="02020603050405020304" pitchFamily="18" charset="0"/>
              </a:rPr>
              <a:t>deadlinu</a:t>
            </a:r>
            <a:r>
              <a:rPr lang="cs-CZ" sz="1800" b="0" i="0" dirty="0">
                <a:solidFill>
                  <a:srgbClr val="000000"/>
                </a:solidFill>
                <a:effectLst/>
                <a:latin typeface="Times New Roman" panose="02020603050405020304" pitchFamily="18" charset="0"/>
              </a:rPr>
              <a:t> a já mám pocit jako bych dělal místo úkolů zbytečnosti. </a:t>
            </a:r>
            <a:endParaRPr lang="cs-CZ" b="0" i="0" dirty="0">
              <a:solidFill>
                <a:srgbClr val="000000"/>
              </a:solidFill>
              <a:effectLst/>
              <a:latin typeface="Segoe UI" panose="020B0502040204020203" pitchFamily="34" charset="0"/>
            </a:endParaRPr>
          </a:p>
          <a:p>
            <a:endParaRPr lang="cs-CZ" dirty="0"/>
          </a:p>
        </p:txBody>
      </p:sp>
    </p:spTree>
    <p:extLst>
      <p:ext uri="{BB962C8B-B14F-4D97-AF65-F5344CB8AC3E}">
        <p14:creationId xmlns:p14="http://schemas.microsoft.com/office/powerpoint/2010/main" val="337917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FCF9B5-05E8-4646-DE00-E237B35726AB}"/>
              </a:ext>
            </a:extLst>
          </p:cNvPr>
          <p:cNvSpPr>
            <a:spLocks noGrp="1"/>
          </p:cNvSpPr>
          <p:nvPr>
            <p:ph type="title"/>
          </p:nvPr>
        </p:nvSpPr>
        <p:spPr/>
        <p:txBody>
          <a:bodyPr/>
          <a:lstStyle/>
          <a:p>
            <a:pPr algn="ctr"/>
            <a:r>
              <a:rPr lang="cs-CZ" dirty="0"/>
              <a:t>Nacistické svědomí i u: </a:t>
            </a:r>
          </a:p>
        </p:txBody>
      </p:sp>
      <p:sp>
        <p:nvSpPr>
          <p:cNvPr id="3" name="Zástupný obsah 2">
            <a:extLst>
              <a:ext uri="{FF2B5EF4-FFF2-40B4-BE49-F238E27FC236}">
                <a16:creationId xmlns:a16="http://schemas.microsoft.com/office/drawing/2014/main" id="{96D1C52E-5014-6516-F6A2-0B30032F6F64}"/>
              </a:ext>
            </a:extLst>
          </p:cNvPr>
          <p:cNvSpPr>
            <a:spLocks noGrp="1"/>
          </p:cNvSpPr>
          <p:nvPr>
            <p:ph idx="1"/>
          </p:nvPr>
        </p:nvSpPr>
        <p:spPr/>
        <p:txBody>
          <a:bodyPr/>
          <a:lstStyle/>
          <a:p>
            <a:r>
              <a:rPr lang="cs-CZ" dirty="0"/>
              <a:t>H. Arendtová: </a:t>
            </a:r>
            <a:r>
              <a:rPr lang="cs-CZ" dirty="0" err="1"/>
              <a:t>Eichmann</a:t>
            </a:r>
            <a:r>
              <a:rPr lang="cs-CZ" dirty="0"/>
              <a:t> v Jeruzalémě (1963)</a:t>
            </a:r>
          </a:p>
          <a:p>
            <a:r>
              <a:rPr lang="cs-CZ" dirty="0"/>
              <a:t>Odvolávání se na Kanta, kdyby na mém místě byl Hitler…</a:t>
            </a:r>
          </a:p>
          <a:p>
            <a:r>
              <a:rPr lang="cs-CZ" dirty="0"/>
              <a:t>K. </a:t>
            </a:r>
            <a:r>
              <a:rPr lang="cs-CZ" dirty="0" err="1"/>
              <a:t>Jaspers</a:t>
            </a:r>
            <a:r>
              <a:rPr lang="cs-CZ" dirty="0"/>
              <a:t>:  Otázka viny (1946): falešné svědomí</a:t>
            </a:r>
          </a:p>
        </p:txBody>
      </p:sp>
    </p:spTree>
    <p:extLst>
      <p:ext uri="{BB962C8B-B14F-4D97-AF65-F5344CB8AC3E}">
        <p14:creationId xmlns:p14="http://schemas.microsoft.com/office/powerpoint/2010/main" val="292058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A8BEA-A64C-4145-8681-4C7BFF512DB6}"/>
              </a:ext>
            </a:extLst>
          </p:cNvPr>
          <p:cNvSpPr>
            <a:spLocks noGrp="1"/>
          </p:cNvSpPr>
          <p:nvPr>
            <p:ph type="title"/>
          </p:nvPr>
        </p:nvSpPr>
        <p:spPr/>
        <p:txBody>
          <a:bodyPr/>
          <a:lstStyle/>
          <a:p>
            <a:pPr algn="ctr"/>
            <a:r>
              <a:rPr lang="cs-CZ" dirty="0"/>
              <a:t>Narcismus, kolektivní narcismus</a:t>
            </a:r>
            <a:endParaRPr lang="sk-SK" dirty="0"/>
          </a:p>
        </p:txBody>
      </p:sp>
      <p:pic>
        <p:nvPicPr>
          <p:cNvPr id="5" name="Zástupný objekt pre obsah 4" descr="Obrázok, na ktorom je text&#10;&#10;Automaticky generovaný popis">
            <a:extLst>
              <a:ext uri="{FF2B5EF4-FFF2-40B4-BE49-F238E27FC236}">
                <a16:creationId xmlns:a16="http://schemas.microsoft.com/office/drawing/2014/main" id="{32ABCA02-9501-4DAF-A8F1-0D3026211F30}"/>
              </a:ext>
            </a:extLst>
          </p:cNvPr>
          <p:cNvPicPr>
            <a:picLocks noGrp="1" noChangeAspect="1"/>
          </p:cNvPicPr>
          <p:nvPr>
            <p:ph idx="1"/>
          </p:nvPr>
        </p:nvPicPr>
        <p:blipFill>
          <a:blip r:embed="rId2"/>
          <a:stretch>
            <a:fillRect/>
          </a:stretch>
        </p:blipFill>
        <p:spPr>
          <a:xfrm>
            <a:off x="3714750" y="1934369"/>
            <a:ext cx="4762500" cy="4133850"/>
          </a:xfrm>
        </p:spPr>
      </p:pic>
      <p:sp>
        <p:nvSpPr>
          <p:cNvPr id="6" name="Obdĺžnik 5">
            <a:extLst>
              <a:ext uri="{FF2B5EF4-FFF2-40B4-BE49-F238E27FC236}">
                <a16:creationId xmlns:a16="http://schemas.microsoft.com/office/drawing/2014/main" id="{A65D5125-AC04-491A-9033-047345319F65}"/>
              </a:ext>
            </a:extLst>
          </p:cNvPr>
          <p:cNvSpPr/>
          <p:nvPr/>
        </p:nvSpPr>
        <p:spPr>
          <a:xfrm>
            <a:off x="6096000" y="6147581"/>
            <a:ext cx="3203121" cy="246221"/>
          </a:xfrm>
          <a:prstGeom prst="rect">
            <a:avLst/>
          </a:prstGeom>
        </p:spPr>
        <p:txBody>
          <a:bodyPr wrap="none">
            <a:spAutoFit/>
          </a:bodyPr>
          <a:lstStyle/>
          <a:p>
            <a:r>
              <a:rPr lang="sk-SK" sz="1000" dirty="0"/>
              <a:t>https://ro.pinterest.com/pin/295267319320542255/</a:t>
            </a:r>
          </a:p>
        </p:txBody>
      </p:sp>
    </p:spTree>
    <p:extLst>
      <p:ext uri="{BB962C8B-B14F-4D97-AF65-F5344CB8AC3E}">
        <p14:creationId xmlns:p14="http://schemas.microsoft.com/office/powerpoint/2010/main" val="113904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B86965-447C-4E6D-B138-3492D27A51F6}"/>
              </a:ext>
            </a:extLst>
          </p:cNvPr>
          <p:cNvSpPr>
            <a:spLocks noGrp="1"/>
          </p:cNvSpPr>
          <p:nvPr>
            <p:ph type="title"/>
          </p:nvPr>
        </p:nvSpPr>
        <p:spPr/>
        <p:txBody>
          <a:bodyPr/>
          <a:lstStyle/>
          <a:p>
            <a:r>
              <a:rPr lang="cs-CZ" dirty="0"/>
              <a:t>Nový člověk</a:t>
            </a:r>
            <a:endParaRPr lang="sk-SK" dirty="0"/>
          </a:p>
        </p:txBody>
      </p:sp>
      <p:sp>
        <p:nvSpPr>
          <p:cNvPr id="3" name="Zástupný objekt pre obsah 2">
            <a:extLst>
              <a:ext uri="{FF2B5EF4-FFF2-40B4-BE49-F238E27FC236}">
                <a16:creationId xmlns:a16="http://schemas.microsoft.com/office/drawing/2014/main" id="{92BC956D-0CE3-48F9-8CDC-5DA11FA3C90F}"/>
              </a:ext>
            </a:extLst>
          </p:cNvPr>
          <p:cNvSpPr>
            <a:spLocks noGrp="1"/>
          </p:cNvSpPr>
          <p:nvPr>
            <p:ph idx="1"/>
          </p:nvPr>
        </p:nvSpPr>
        <p:spPr>
          <a:xfrm>
            <a:off x="5118447" y="803186"/>
            <a:ext cx="6473331" cy="5248622"/>
          </a:xfrm>
        </p:spPr>
        <p:txBody>
          <a:bodyPr>
            <a:normAutofit fontScale="92500" lnSpcReduction="10000"/>
          </a:bodyPr>
          <a:lstStyle/>
          <a:p>
            <a:pPr marL="0" indent="0">
              <a:buNone/>
            </a:pPr>
            <a:endParaRPr lang="sk-SK" dirty="0"/>
          </a:p>
          <a:p>
            <a:r>
              <a:rPr lang="sk-SK" dirty="0"/>
              <a:t>ochota </a:t>
            </a:r>
            <a:r>
              <a:rPr lang="sk-SK" dirty="0" err="1"/>
              <a:t>vzdát</a:t>
            </a:r>
            <a:r>
              <a:rPr lang="sk-SK" dirty="0"/>
              <a:t> </a:t>
            </a:r>
            <a:r>
              <a:rPr lang="sk-SK" dirty="0" err="1"/>
              <a:t>se</a:t>
            </a:r>
            <a:r>
              <a:rPr lang="sk-SK" dirty="0"/>
              <a:t> </a:t>
            </a:r>
            <a:r>
              <a:rPr lang="sk-SK" dirty="0" err="1"/>
              <a:t>všech</a:t>
            </a:r>
            <a:r>
              <a:rPr lang="sk-SK" dirty="0"/>
              <a:t> </a:t>
            </a:r>
            <a:r>
              <a:rPr lang="sk-SK" dirty="0" err="1"/>
              <a:t>forem</a:t>
            </a:r>
            <a:r>
              <a:rPr lang="sk-SK" dirty="0"/>
              <a:t> </a:t>
            </a:r>
            <a:r>
              <a:rPr lang="sk-SK" dirty="0" err="1"/>
              <a:t>vlastnictví</a:t>
            </a:r>
            <a:r>
              <a:rPr lang="sk-SK" dirty="0"/>
              <a:t> a </a:t>
            </a:r>
            <a:r>
              <a:rPr lang="sk-SK" dirty="0" err="1"/>
              <a:t>plně</a:t>
            </a:r>
            <a:r>
              <a:rPr lang="sk-SK" dirty="0"/>
              <a:t> </a:t>
            </a:r>
            <a:r>
              <a:rPr lang="sk-SK" dirty="0" err="1"/>
              <a:t>být</a:t>
            </a:r>
            <a:endParaRPr lang="sk-SK" dirty="0"/>
          </a:p>
          <a:p>
            <a:r>
              <a:rPr lang="sk-SK" dirty="0" err="1"/>
              <a:t>nikdo</a:t>
            </a:r>
            <a:r>
              <a:rPr lang="sk-SK" dirty="0"/>
              <a:t> a </a:t>
            </a:r>
            <a:r>
              <a:rPr lang="sk-SK" dirty="0" err="1"/>
              <a:t>nic</a:t>
            </a:r>
            <a:r>
              <a:rPr lang="sk-SK" dirty="0"/>
              <a:t> mimo nás nedáva </a:t>
            </a:r>
            <a:r>
              <a:rPr lang="sk-SK" dirty="0" err="1"/>
              <a:t>smysl</a:t>
            </a:r>
            <a:r>
              <a:rPr lang="sk-SK" dirty="0"/>
              <a:t> životu</a:t>
            </a:r>
          </a:p>
          <a:p>
            <a:r>
              <a:rPr lang="sk-SK" dirty="0" err="1"/>
              <a:t>přítomen</a:t>
            </a:r>
            <a:r>
              <a:rPr lang="sk-SK" dirty="0"/>
              <a:t>  tam, kde </a:t>
            </a:r>
            <a:r>
              <a:rPr lang="sk-SK" dirty="0" err="1"/>
              <a:t>člověk</a:t>
            </a:r>
            <a:r>
              <a:rPr lang="sk-SK" dirty="0"/>
              <a:t> je </a:t>
            </a:r>
          </a:p>
          <a:p>
            <a:r>
              <a:rPr lang="sk-SK" dirty="0" err="1"/>
              <a:t>radost</a:t>
            </a:r>
            <a:r>
              <a:rPr lang="sk-SK" dirty="0"/>
              <a:t> </a:t>
            </a:r>
            <a:r>
              <a:rPr lang="sk-SK" dirty="0" err="1"/>
              <a:t>ze</a:t>
            </a:r>
            <a:r>
              <a:rPr lang="sk-SK" dirty="0"/>
              <a:t> </a:t>
            </a:r>
            <a:r>
              <a:rPr lang="sk-SK" dirty="0" err="1"/>
              <a:t>sdílení</a:t>
            </a:r>
            <a:endParaRPr lang="sk-SK" dirty="0"/>
          </a:p>
          <a:p>
            <a:r>
              <a:rPr lang="sk-SK" dirty="0"/>
              <a:t>bez </a:t>
            </a:r>
            <a:r>
              <a:rPr lang="sk-SK" dirty="0" err="1"/>
              <a:t>uctívání</a:t>
            </a:r>
            <a:r>
              <a:rPr lang="sk-SK" dirty="0"/>
              <a:t> </a:t>
            </a:r>
            <a:r>
              <a:rPr lang="sk-SK" dirty="0" err="1"/>
              <a:t>idolů</a:t>
            </a:r>
            <a:r>
              <a:rPr lang="sk-SK" dirty="0"/>
              <a:t> a bez </a:t>
            </a:r>
            <a:r>
              <a:rPr lang="sk-SK" dirty="0" err="1"/>
              <a:t>iluzí</a:t>
            </a:r>
            <a:endParaRPr lang="sk-SK" dirty="0"/>
          </a:p>
          <a:p>
            <a:r>
              <a:rPr lang="sk-SK" dirty="0" err="1"/>
              <a:t>zbavování</a:t>
            </a:r>
            <a:r>
              <a:rPr lang="sk-SK" dirty="0"/>
              <a:t> </a:t>
            </a:r>
            <a:r>
              <a:rPr lang="sk-SK" dirty="0" err="1"/>
              <a:t>se</a:t>
            </a:r>
            <a:r>
              <a:rPr lang="sk-SK" dirty="0"/>
              <a:t> </a:t>
            </a:r>
            <a:r>
              <a:rPr lang="sk-SK" dirty="0" err="1"/>
              <a:t>narcismu</a:t>
            </a:r>
            <a:endParaRPr lang="sk-SK" dirty="0"/>
          </a:p>
          <a:p>
            <a:r>
              <a:rPr lang="sk-SK" dirty="0" err="1"/>
              <a:t>respekt</a:t>
            </a:r>
            <a:r>
              <a:rPr lang="sk-SK" dirty="0"/>
              <a:t> </a:t>
            </a:r>
            <a:r>
              <a:rPr lang="sk-SK" dirty="0" err="1"/>
              <a:t>před</a:t>
            </a:r>
            <a:r>
              <a:rPr lang="sk-SK" dirty="0"/>
              <a:t> </a:t>
            </a:r>
            <a:r>
              <a:rPr lang="sk-SK" dirty="0" err="1"/>
              <a:t>skutečností</a:t>
            </a:r>
            <a:endParaRPr lang="sk-SK" dirty="0"/>
          </a:p>
          <a:p>
            <a:r>
              <a:rPr lang="sk-SK" dirty="0" err="1"/>
              <a:t>anticipace</a:t>
            </a:r>
            <a:r>
              <a:rPr lang="sk-SK" dirty="0"/>
              <a:t> </a:t>
            </a:r>
            <a:r>
              <a:rPr lang="sk-SK" dirty="0" err="1"/>
              <a:t>skutečných</a:t>
            </a:r>
            <a:r>
              <a:rPr lang="sk-SK" dirty="0"/>
              <a:t> možností</a:t>
            </a:r>
          </a:p>
          <a:p>
            <a:r>
              <a:rPr lang="sk-SK" dirty="0" err="1"/>
              <a:t>poznávat</a:t>
            </a:r>
            <a:r>
              <a:rPr lang="sk-SK" dirty="0"/>
              <a:t> sebe sama</a:t>
            </a:r>
          </a:p>
          <a:p>
            <a:r>
              <a:rPr lang="sk-SK" dirty="0"/>
              <a:t>pocit jednoty s </a:t>
            </a:r>
            <a:r>
              <a:rPr lang="sk-SK" dirty="0" err="1"/>
              <a:t>veškerým</a:t>
            </a:r>
            <a:r>
              <a:rPr lang="sk-SK" dirty="0"/>
              <a:t> </a:t>
            </a:r>
            <a:r>
              <a:rPr lang="sk-SK" dirty="0" err="1"/>
              <a:t>životem</a:t>
            </a:r>
            <a:endParaRPr lang="sk-SK" dirty="0"/>
          </a:p>
          <a:p>
            <a:endParaRPr lang="sk-SK" dirty="0"/>
          </a:p>
        </p:txBody>
      </p:sp>
    </p:spTree>
    <p:extLst>
      <p:ext uri="{BB962C8B-B14F-4D97-AF65-F5344CB8AC3E}">
        <p14:creationId xmlns:p14="http://schemas.microsoft.com/office/powerpoint/2010/main" val="326784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42A62-3F0C-4F8E-BA0E-911166BA7CC4}"/>
              </a:ext>
            </a:extLst>
          </p:cNvPr>
          <p:cNvSpPr>
            <a:spLocks noGrp="1"/>
          </p:cNvSpPr>
          <p:nvPr>
            <p:ph type="title"/>
          </p:nvPr>
        </p:nvSpPr>
        <p:spPr/>
        <p:txBody>
          <a:bodyPr/>
          <a:lstStyle/>
          <a:p>
            <a:r>
              <a:rPr lang="sk-SK" dirty="0"/>
              <a:t>Význam a  kritika </a:t>
            </a:r>
          </a:p>
        </p:txBody>
      </p:sp>
      <p:sp>
        <p:nvSpPr>
          <p:cNvPr id="3" name="Zástupný objekt pre obsah 2">
            <a:extLst>
              <a:ext uri="{FF2B5EF4-FFF2-40B4-BE49-F238E27FC236}">
                <a16:creationId xmlns:a16="http://schemas.microsoft.com/office/drawing/2014/main" id="{031D26E7-4916-42DD-9D4D-F533F38C78F9}"/>
              </a:ext>
            </a:extLst>
          </p:cNvPr>
          <p:cNvSpPr>
            <a:spLocks noGrp="1"/>
          </p:cNvSpPr>
          <p:nvPr>
            <p:ph idx="1"/>
          </p:nvPr>
        </p:nvSpPr>
        <p:spPr/>
        <p:txBody>
          <a:bodyPr/>
          <a:lstStyle/>
          <a:p>
            <a:r>
              <a:rPr lang="sk-SK" dirty="0"/>
              <a:t>Kritika od </a:t>
            </a:r>
            <a:r>
              <a:rPr lang="sk-SK" dirty="0" err="1"/>
              <a:t>marxist</a:t>
            </a:r>
            <a:r>
              <a:rPr lang="cs-CZ" dirty="0"/>
              <a:t>ů – utopie, chybí možnost odstranění příčin odcizení</a:t>
            </a:r>
            <a:endParaRPr lang="sk-SK" dirty="0"/>
          </a:p>
        </p:txBody>
      </p:sp>
    </p:spTree>
    <p:extLst>
      <p:ext uri="{BB962C8B-B14F-4D97-AF65-F5344CB8AC3E}">
        <p14:creationId xmlns:p14="http://schemas.microsoft.com/office/powerpoint/2010/main" val="184236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9C4B6-271B-47DA-8B28-3994725B76DF}"/>
              </a:ext>
            </a:extLst>
          </p:cNvPr>
          <p:cNvSpPr>
            <a:spLocks noGrp="1"/>
          </p:cNvSpPr>
          <p:nvPr>
            <p:ph type="title"/>
          </p:nvPr>
        </p:nvSpPr>
        <p:spPr/>
        <p:txBody>
          <a:bodyPr/>
          <a:lstStyle/>
          <a:p>
            <a:r>
              <a:rPr lang="cs-CZ" dirty="0"/>
              <a:t>Literatura</a:t>
            </a:r>
            <a:endParaRPr lang="sk-SK" dirty="0"/>
          </a:p>
        </p:txBody>
      </p:sp>
      <p:sp>
        <p:nvSpPr>
          <p:cNvPr id="3" name="Zástupný objekt pre obsah 2">
            <a:extLst>
              <a:ext uri="{FF2B5EF4-FFF2-40B4-BE49-F238E27FC236}">
                <a16:creationId xmlns:a16="http://schemas.microsoft.com/office/drawing/2014/main" id="{983484BE-0E0C-4E02-B7D4-603AF3417883}"/>
              </a:ext>
            </a:extLst>
          </p:cNvPr>
          <p:cNvSpPr>
            <a:spLocks noGrp="1"/>
          </p:cNvSpPr>
          <p:nvPr>
            <p:ph idx="1"/>
          </p:nvPr>
        </p:nvSpPr>
        <p:spPr/>
        <p:txBody>
          <a:bodyPr/>
          <a:lstStyle/>
          <a:p>
            <a:pPr algn="just"/>
            <a:r>
              <a:rPr lang="cs-CZ" dirty="0" err="1"/>
              <a:t>Fromm</a:t>
            </a:r>
            <a:r>
              <a:rPr lang="cs-CZ" dirty="0"/>
              <a:t>, E.: Mít nebo být? Praha: Aurora, 2001</a:t>
            </a:r>
          </a:p>
          <a:p>
            <a:pPr algn="just"/>
            <a:r>
              <a:rPr lang="cs-CZ" dirty="0" err="1"/>
              <a:t>Fromm</a:t>
            </a:r>
            <a:r>
              <a:rPr lang="cs-CZ" dirty="0"/>
              <a:t>, E: </a:t>
            </a:r>
            <a:r>
              <a:rPr lang="cs-CZ" dirty="0" err="1"/>
              <a:t>Uméní</a:t>
            </a:r>
            <a:r>
              <a:rPr lang="cs-CZ" dirty="0"/>
              <a:t> milovat, Český klub, 2011</a:t>
            </a:r>
          </a:p>
          <a:p>
            <a:pPr algn="just"/>
            <a:r>
              <a:rPr lang="cs-CZ" dirty="0" err="1"/>
              <a:t>Fromm</a:t>
            </a:r>
            <a:r>
              <a:rPr lang="cs-CZ" dirty="0"/>
              <a:t>, E.: Lidské srdce, Český klub, 1996</a:t>
            </a:r>
          </a:p>
          <a:p>
            <a:pPr algn="just"/>
            <a:endParaRPr lang="cs-CZ" dirty="0"/>
          </a:p>
          <a:p>
            <a:pPr algn="just"/>
            <a:r>
              <a:rPr lang="cs-CZ" dirty="0"/>
              <a:t>Bohunická, L.: Psychologická a biologická etika. In: </a:t>
            </a:r>
            <a:r>
              <a:rPr lang="cs-CZ" dirty="0" err="1"/>
              <a:t>Dejiny</a:t>
            </a:r>
            <a:r>
              <a:rPr lang="cs-CZ" dirty="0"/>
              <a:t> etického </a:t>
            </a:r>
            <a:r>
              <a:rPr lang="cs-CZ" dirty="0" err="1"/>
              <a:t>myslenia</a:t>
            </a:r>
            <a:r>
              <a:rPr lang="cs-CZ" dirty="0"/>
              <a:t> v </a:t>
            </a:r>
            <a:r>
              <a:rPr lang="cs-CZ" dirty="0" err="1"/>
              <a:t>Európe</a:t>
            </a:r>
            <a:r>
              <a:rPr lang="cs-CZ" dirty="0"/>
              <a:t> a USA, </a:t>
            </a:r>
            <a:r>
              <a:rPr lang="cs-CZ" dirty="0" err="1"/>
              <a:t>Kalligram</a:t>
            </a:r>
            <a:r>
              <a:rPr lang="cs-CZ" dirty="0"/>
              <a:t>, 2008, s. 549-574.</a:t>
            </a:r>
          </a:p>
          <a:p>
            <a:pPr algn="just"/>
            <a:r>
              <a:rPr lang="cs-CZ" dirty="0"/>
              <a:t>Obr. Na úvodním slidu: </a:t>
            </a:r>
            <a:r>
              <a:rPr lang="cs-CZ" dirty="0">
                <a:hlinkClick r:id="rId2"/>
              </a:rPr>
              <a:t>https://dcbarroco.wordpress.com/2013/08/26/erich-fromm-on-love/</a:t>
            </a:r>
            <a:r>
              <a:rPr lang="cs-CZ" dirty="0"/>
              <a:t> </a:t>
            </a:r>
            <a:endParaRPr lang="sk-SK" dirty="0"/>
          </a:p>
        </p:txBody>
      </p:sp>
    </p:spTree>
    <p:extLst>
      <p:ext uri="{BB962C8B-B14F-4D97-AF65-F5344CB8AC3E}">
        <p14:creationId xmlns:p14="http://schemas.microsoft.com/office/powerpoint/2010/main" val="281924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5FE6B-C637-01EA-AB95-C1AB53A5F7CC}"/>
              </a:ext>
            </a:extLst>
          </p:cNvPr>
          <p:cNvSpPr>
            <a:spLocks noGrp="1"/>
          </p:cNvSpPr>
          <p:nvPr>
            <p:ph type="title"/>
          </p:nvPr>
        </p:nvSpPr>
        <p:spPr/>
        <p:txBody>
          <a:bodyPr/>
          <a:lstStyle/>
          <a:p>
            <a:endParaRPr lang="cs-CZ" dirty="0"/>
          </a:p>
        </p:txBody>
      </p:sp>
      <p:pic>
        <p:nvPicPr>
          <p:cNvPr id="5" name="Zástupný obsah 4" descr="Obsah obrázku text, papírnictví / kancelářské potřeby, papír, Publikace&#10;&#10;Obsah vygenerovaný umělou inteligencí může být nesprávný.">
            <a:extLst>
              <a:ext uri="{FF2B5EF4-FFF2-40B4-BE49-F238E27FC236}">
                <a16:creationId xmlns:a16="http://schemas.microsoft.com/office/drawing/2014/main" id="{6438765A-794E-9C5A-D570-943F8E5DB0DE}"/>
              </a:ext>
            </a:extLst>
          </p:cNvPr>
          <p:cNvPicPr>
            <a:picLocks noGrp="1" noChangeAspect="1"/>
          </p:cNvPicPr>
          <p:nvPr>
            <p:ph idx="1"/>
          </p:nvPr>
        </p:nvPicPr>
        <p:blipFill>
          <a:blip r:embed="rId2"/>
          <a:stretch>
            <a:fillRect/>
          </a:stretch>
        </p:blipFill>
        <p:spPr>
          <a:xfrm>
            <a:off x="517751" y="1027906"/>
            <a:ext cx="3030992" cy="4127810"/>
          </a:xfrm>
        </p:spPr>
      </p:pic>
      <p:pic>
        <p:nvPicPr>
          <p:cNvPr id="7" name="Obrázek 6" descr="Obsah obrázku text, Písmo, Obdélník, Tisk&#10;&#10;Obsah vygenerovaný umělou inteligencí může být nesprávný.">
            <a:extLst>
              <a:ext uri="{FF2B5EF4-FFF2-40B4-BE49-F238E27FC236}">
                <a16:creationId xmlns:a16="http://schemas.microsoft.com/office/drawing/2014/main" id="{C4CDA6ED-36EC-B9B3-99ED-639EF804EEC0}"/>
              </a:ext>
            </a:extLst>
          </p:cNvPr>
          <p:cNvPicPr>
            <a:picLocks noChangeAspect="1"/>
          </p:cNvPicPr>
          <p:nvPr/>
        </p:nvPicPr>
        <p:blipFill>
          <a:blip r:embed="rId3"/>
          <a:stretch>
            <a:fillRect/>
          </a:stretch>
        </p:blipFill>
        <p:spPr>
          <a:xfrm>
            <a:off x="3869192" y="1027906"/>
            <a:ext cx="2333110" cy="4127810"/>
          </a:xfrm>
          <a:prstGeom prst="rect">
            <a:avLst/>
          </a:prstGeom>
        </p:spPr>
      </p:pic>
      <p:pic>
        <p:nvPicPr>
          <p:cNvPr id="9" name="Obrázek 8" descr="Obsah obrázku text, snímek obrazovky, Písmo, logo&#10;&#10;Obsah vygenerovaný umělou inteligencí může být nesprávný.">
            <a:extLst>
              <a:ext uri="{FF2B5EF4-FFF2-40B4-BE49-F238E27FC236}">
                <a16:creationId xmlns:a16="http://schemas.microsoft.com/office/drawing/2014/main" id="{B5CC29EE-7D6A-744C-181A-171B99F802F0}"/>
              </a:ext>
            </a:extLst>
          </p:cNvPr>
          <p:cNvPicPr>
            <a:picLocks noChangeAspect="1"/>
          </p:cNvPicPr>
          <p:nvPr/>
        </p:nvPicPr>
        <p:blipFill>
          <a:blip r:embed="rId4"/>
          <a:stretch>
            <a:fillRect/>
          </a:stretch>
        </p:blipFill>
        <p:spPr>
          <a:xfrm>
            <a:off x="6522751" y="902834"/>
            <a:ext cx="2664792" cy="4338281"/>
          </a:xfrm>
          <a:prstGeom prst="rect">
            <a:avLst/>
          </a:prstGeom>
        </p:spPr>
      </p:pic>
      <p:pic>
        <p:nvPicPr>
          <p:cNvPr id="11" name="Obrázek 10" descr="Obsah obrázku text, kniha, papírnictví / kancelářské potřeby, dopis&#10;&#10;Obsah vygenerovaný umělou inteligencí může být nesprávný.">
            <a:extLst>
              <a:ext uri="{FF2B5EF4-FFF2-40B4-BE49-F238E27FC236}">
                <a16:creationId xmlns:a16="http://schemas.microsoft.com/office/drawing/2014/main" id="{995813F0-88C2-001F-B2A9-5CDDEC6AD196}"/>
              </a:ext>
            </a:extLst>
          </p:cNvPr>
          <p:cNvPicPr>
            <a:picLocks noChangeAspect="1"/>
          </p:cNvPicPr>
          <p:nvPr/>
        </p:nvPicPr>
        <p:blipFill>
          <a:blip r:embed="rId5"/>
          <a:stretch>
            <a:fillRect/>
          </a:stretch>
        </p:blipFill>
        <p:spPr>
          <a:xfrm>
            <a:off x="9328249" y="1121765"/>
            <a:ext cx="2593255" cy="4033951"/>
          </a:xfrm>
          <a:prstGeom prst="rect">
            <a:avLst/>
          </a:prstGeom>
        </p:spPr>
      </p:pic>
    </p:spTree>
    <p:extLst>
      <p:ext uri="{BB962C8B-B14F-4D97-AF65-F5344CB8AC3E}">
        <p14:creationId xmlns:p14="http://schemas.microsoft.com/office/powerpoint/2010/main" val="62882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0E1F1-9629-444E-ACBF-6983E7312532}"/>
              </a:ext>
            </a:extLst>
          </p:cNvPr>
          <p:cNvSpPr>
            <a:spLocks noGrp="1"/>
          </p:cNvSpPr>
          <p:nvPr>
            <p:ph type="title"/>
          </p:nvPr>
        </p:nvSpPr>
        <p:spPr/>
        <p:txBody>
          <a:bodyPr/>
          <a:lstStyle/>
          <a:p>
            <a:pPr algn="ctr"/>
            <a:r>
              <a:rPr lang="sk-SK" dirty="0" err="1"/>
              <a:t>Erich</a:t>
            </a:r>
            <a:r>
              <a:rPr lang="sk-SK" dirty="0"/>
              <a:t> </a:t>
            </a:r>
            <a:r>
              <a:rPr lang="sk-SK" dirty="0" err="1"/>
              <a:t>Fromm</a:t>
            </a:r>
            <a:r>
              <a:rPr lang="sk-SK" dirty="0"/>
              <a:t> (1900-1980) </a:t>
            </a:r>
          </a:p>
        </p:txBody>
      </p:sp>
      <p:sp>
        <p:nvSpPr>
          <p:cNvPr id="3" name="Zástupný objekt pre obsah 2">
            <a:extLst>
              <a:ext uri="{FF2B5EF4-FFF2-40B4-BE49-F238E27FC236}">
                <a16:creationId xmlns:a16="http://schemas.microsoft.com/office/drawing/2014/main" id="{3E8B90F7-4216-4C4C-ACE6-82FDB6124925}"/>
              </a:ext>
            </a:extLst>
          </p:cNvPr>
          <p:cNvSpPr>
            <a:spLocks noGrp="1"/>
          </p:cNvSpPr>
          <p:nvPr>
            <p:ph idx="1"/>
          </p:nvPr>
        </p:nvSpPr>
        <p:spPr/>
        <p:txBody>
          <a:bodyPr/>
          <a:lstStyle/>
          <a:p>
            <a:pPr algn="just"/>
            <a:r>
              <a:rPr lang="cs-CZ" dirty="0"/>
              <a:t>Pocházel z ortodoxní židovské rodiny v Německu, studoval práva, ekonomii, sociologii, filozofii i Talmud, nakonec se stal uznávaným představitelem freudovské psychoanalýzy, rovněž členem frankfurtského Institutu pro sociální výzkum (T. </a:t>
            </a:r>
            <a:r>
              <a:rPr lang="cs-CZ" dirty="0" err="1"/>
              <a:t>Adorno</a:t>
            </a:r>
            <a:r>
              <a:rPr lang="cs-CZ" dirty="0"/>
              <a:t>, M. </a:t>
            </a:r>
            <a:r>
              <a:rPr lang="cs-CZ" dirty="0" err="1"/>
              <a:t>Horkheimer</a:t>
            </a:r>
            <a:r>
              <a:rPr lang="cs-CZ" dirty="0"/>
              <a:t>) – kritika společnosti – nacistické, kapitalistické… Po nástupu fašismu emigroval do USA (v roce 1934), později do Mexika; umírá ve Švýcarsku; byl 3 krát ženatý – s první ženou se rozvedl kvůli nutnému odloučení (měl tuberkulózu), druhá náhle zemřela…  V 60. letech podporoval studentské mírové hnutí v USA, podporoval myšlenky humanistického socialismu (podoba s ČSSR v té době – A. Dubček).</a:t>
            </a:r>
            <a:endParaRPr lang="sk-SK" dirty="0"/>
          </a:p>
          <a:p>
            <a:pPr algn="just"/>
            <a:endParaRPr lang="sk-SK" dirty="0"/>
          </a:p>
        </p:txBody>
      </p:sp>
    </p:spTree>
    <p:extLst>
      <p:ext uri="{BB962C8B-B14F-4D97-AF65-F5344CB8AC3E}">
        <p14:creationId xmlns:p14="http://schemas.microsoft.com/office/powerpoint/2010/main" val="135222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DAED4B-D0B5-0097-7881-46F3860EF07F}"/>
              </a:ext>
            </a:extLst>
          </p:cNvPr>
          <p:cNvSpPr>
            <a:spLocks noGrp="1"/>
          </p:cNvSpPr>
          <p:nvPr>
            <p:ph type="title"/>
          </p:nvPr>
        </p:nvSpPr>
        <p:spPr/>
        <p:txBody>
          <a:bodyPr/>
          <a:lstStyle/>
          <a:p>
            <a:r>
              <a:rPr lang="cs-CZ" dirty="0"/>
              <a:t>Historické vlivy</a:t>
            </a:r>
          </a:p>
        </p:txBody>
      </p:sp>
      <p:sp>
        <p:nvSpPr>
          <p:cNvPr id="3" name="Zástupný obsah 2">
            <a:extLst>
              <a:ext uri="{FF2B5EF4-FFF2-40B4-BE49-F238E27FC236}">
                <a16:creationId xmlns:a16="http://schemas.microsoft.com/office/drawing/2014/main" id="{A6C903D4-F39E-8BB9-6948-E24B180F363C}"/>
              </a:ext>
            </a:extLst>
          </p:cNvPr>
          <p:cNvSpPr>
            <a:spLocks noGrp="1"/>
          </p:cNvSpPr>
          <p:nvPr>
            <p:ph idx="1"/>
          </p:nvPr>
        </p:nvSpPr>
        <p:spPr/>
        <p:txBody>
          <a:bodyPr>
            <a:normAutofit lnSpcReduction="10000"/>
          </a:bodyPr>
          <a:lstStyle/>
          <a:p>
            <a:r>
              <a:rPr lang="cs-CZ" dirty="0"/>
              <a:t>1917 sovětská revoluce, komunistický vliv v Evropě</a:t>
            </a:r>
          </a:p>
          <a:p>
            <a:r>
              <a:rPr lang="cs-CZ" dirty="0"/>
              <a:t>1933 nacismus</a:t>
            </a:r>
          </a:p>
          <a:p>
            <a:r>
              <a:rPr lang="cs-CZ" dirty="0"/>
              <a:t>2. světová válka, studená válka </a:t>
            </a:r>
          </a:p>
          <a:p>
            <a:r>
              <a:rPr lang="cs-CZ" dirty="0"/>
              <a:t>Z ortodoxní židovské rodiny (antisemitismus a holocaust pociťoval na vlastní kůži)</a:t>
            </a:r>
          </a:p>
          <a:p>
            <a:r>
              <a:rPr lang="cs-CZ" dirty="0"/>
              <a:t>Pobyt v USA – kritika konzumní společnosti (kapitalismus)</a:t>
            </a:r>
          </a:p>
          <a:p>
            <a:r>
              <a:rPr lang="cs-CZ" dirty="0"/>
              <a:t>Konzumerismus 50.let</a:t>
            </a:r>
          </a:p>
          <a:p>
            <a:r>
              <a:rPr lang="cs-CZ" dirty="0" err="1"/>
              <a:t>Hippies</a:t>
            </a:r>
            <a:r>
              <a:rPr lang="cs-CZ" dirty="0"/>
              <a:t> 60. slet</a:t>
            </a:r>
          </a:p>
          <a:p>
            <a:r>
              <a:rPr lang="cs-CZ" dirty="0"/>
              <a:t>Ekologická krize</a:t>
            </a:r>
            <a:endParaRPr lang="sk-SK" dirty="0"/>
          </a:p>
          <a:p>
            <a:endParaRPr lang="cs-CZ" dirty="0"/>
          </a:p>
          <a:p>
            <a:endParaRPr lang="cs-CZ" dirty="0"/>
          </a:p>
        </p:txBody>
      </p:sp>
    </p:spTree>
    <p:extLst>
      <p:ext uri="{BB962C8B-B14F-4D97-AF65-F5344CB8AC3E}">
        <p14:creationId xmlns:p14="http://schemas.microsoft.com/office/powerpoint/2010/main" val="257331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B6EE1-205A-4E3C-BACC-F459860EE93C}"/>
              </a:ext>
            </a:extLst>
          </p:cNvPr>
          <p:cNvSpPr>
            <a:spLocks noGrp="1"/>
          </p:cNvSpPr>
          <p:nvPr>
            <p:ph type="title"/>
          </p:nvPr>
        </p:nvSpPr>
        <p:spPr/>
        <p:txBody>
          <a:bodyPr/>
          <a:lstStyle/>
          <a:p>
            <a:pPr algn="ctr"/>
            <a:r>
              <a:rPr lang="sk-SK" dirty="0" err="1"/>
              <a:t>Návaznost</a:t>
            </a:r>
            <a:r>
              <a:rPr lang="sk-SK" dirty="0"/>
              <a:t> na </a:t>
            </a:r>
            <a:r>
              <a:rPr lang="sk-SK" dirty="0" err="1"/>
              <a:t>Freuda</a:t>
            </a:r>
            <a:r>
              <a:rPr lang="sk-SK" dirty="0"/>
              <a:t> (</a:t>
            </a:r>
            <a:r>
              <a:rPr lang="sk-SK" dirty="0" err="1">
                <a:hlinkClick r:id="rId2"/>
              </a:rPr>
              <a:t>neopsychoanalýza</a:t>
            </a:r>
            <a:r>
              <a:rPr lang="sk-SK" dirty="0"/>
              <a:t>)</a:t>
            </a:r>
          </a:p>
        </p:txBody>
      </p:sp>
      <p:pic>
        <p:nvPicPr>
          <p:cNvPr id="6" name="Zástupný objekt pre obsah 5" descr="Obrázok, na ktorom je text, biela tabuľa&#10;&#10;Automaticky generovaný popis">
            <a:extLst>
              <a:ext uri="{FF2B5EF4-FFF2-40B4-BE49-F238E27FC236}">
                <a16:creationId xmlns:a16="http://schemas.microsoft.com/office/drawing/2014/main" id="{5F204C3D-37E2-4FCF-9318-58E78E751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0983" y="1847850"/>
            <a:ext cx="3277000" cy="4351338"/>
          </a:xfrm>
        </p:spPr>
      </p:pic>
      <p:sp>
        <p:nvSpPr>
          <p:cNvPr id="4" name="Zástupný objekt pre dátum 3">
            <a:extLst>
              <a:ext uri="{FF2B5EF4-FFF2-40B4-BE49-F238E27FC236}">
                <a16:creationId xmlns:a16="http://schemas.microsoft.com/office/drawing/2014/main" id="{FE66970E-74B3-4755-89DB-E2DB43182914}"/>
              </a:ext>
            </a:extLst>
          </p:cNvPr>
          <p:cNvSpPr>
            <a:spLocks noGrp="1"/>
          </p:cNvSpPr>
          <p:nvPr>
            <p:ph type="dt" sz="half" idx="10"/>
          </p:nvPr>
        </p:nvSpPr>
        <p:spPr/>
        <p:txBody>
          <a:bodyPr/>
          <a:lstStyle/>
          <a:p>
            <a:pPr rtl="0"/>
            <a:fld id="{0DA691F6-4A63-42E4-90E9-69A6FC45C189}" type="datetime1">
              <a:rPr lang="sk-SK" smtClean="0"/>
              <a:t>9. 3. 2025</a:t>
            </a:fld>
            <a:endParaRPr lang="en-US"/>
          </a:p>
        </p:txBody>
      </p:sp>
      <p:pic>
        <p:nvPicPr>
          <p:cNvPr id="8" name="Obrázok 7" descr="Obrázok, na ktorom je text&#10;&#10;Automaticky generovaný popis">
            <a:extLst>
              <a:ext uri="{FF2B5EF4-FFF2-40B4-BE49-F238E27FC236}">
                <a16:creationId xmlns:a16="http://schemas.microsoft.com/office/drawing/2014/main" id="{18988190-2F5F-4EA3-ADB8-1BC3290C3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1" y="2010193"/>
            <a:ext cx="6773214" cy="3853206"/>
          </a:xfrm>
          <a:prstGeom prst="rect">
            <a:avLst/>
          </a:prstGeom>
        </p:spPr>
      </p:pic>
      <p:sp>
        <p:nvSpPr>
          <p:cNvPr id="9" name="Obdĺžnik 8">
            <a:extLst>
              <a:ext uri="{FF2B5EF4-FFF2-40B4-BE49-F238E27FC236}">
                <a16:creationId xmlns:a16="http://schemas.microsoft.com/office/drawing/2014/main" id="{E8CE0FB5-20EE-4D06-A9C6-BA19D71CC738}"/>
              </a:ext>
            </a:extLst>
          </p:cNvPr>
          <p:cNvSpPr/>
          <p:nvPr/>
        </p:nvSpPr>
        <p:spPr>
          <a:xfrm>
            <a:off x="3299854" y="6182905"/>
            <a:ext cx="2856872" cy="253916"/>
          </a:xfrm>
          <a:prstGeom prst="rect">
            <a:avLst/>
          </a:prstGeom>
        </p:spPr>
        <p:txBody>
          <a:bodyPr wrap="none">
            <a:spAutoFit/>
          </a:bodyPr>
          <a:lstStyle/>
          <a:p>
            <a:r>
              <a:rPr lang="sk-SK" sz="1050" dirty="0"/>
              <a:t>https://www.pngegg.com/en/png-evswi</a:t>
            </a:r>
          </a:p>
        </p:txBody>
      </p:sp>
    </p:spTree>
    <p:extLst>
      <p:ext uri="{BB962C8B-B14F-4D97-AF65-F5344CB8AC3E}">
        <p14:creationId xmlns:p14="http://schemas.microsoft.com/office/powerpoint/2010/main" val="2737314469"/>
      </p:ext>
    </p:extLst>
  </p:cSld>
  <p:clrMapOvr>
    <a:masterClrMapping/>
  </p:clrMapOvr>
  <mc:AlternateContent xmlns:mc="http://schemas.openxmlformats.org/markup-compatibility/2006" xmlns:p14="http://schemas.microsoft.com/office/powerpoint/2010/main">
    <mc:Choice Requires="p14">
      <p:transition spd="slow" p14:dur="2000" advTm="123028"/>
    </mc:Choice>
    <mc:Fallback xmlns="">
      <p:transition spd="slow" advTm="1230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33CF3-8C94-4CD2-A816-09928D32A767}"/>
              </a:ext>
            </a:extLst>
          </p:cNvPr>
          <p:cNvSpPr>
            <a:spLocks noGrp="1"/>
          </p:cNvSpPr>
          <p:nvPr>
            <p:ph type="title"/>
          </p:nvPr>
        </p:nvSpPr>
        <p:spPr/>
        <p:txBody>
          <a:bodyPr/>
          <a:lstStyle/>
          <a:p>
            <a:pPr algn="ctr"/>
            <a:r>
              <a:rPr lang="cs-CZ" dirty="0"/>
              <a:t>Freud: morálka může být špatná…</a:t>
            </a:r>
          </a:p>
        </p:txBody>
      </p:sp>
      <p:sp>
        <p:nvSpPr>
          <p:cNvPr id="3" name="Zástupný obsah 2">
            <a:extLst>
              <a:ext uri="{FF2B5EF4-FFF2-40B4-BE49-F238E27FC236}">
                <a16:creationId xmlns:a16="http://schemas.microsoft.com/office/drawing/2014/main" id="{851F7B8E-BB3F-4FA0-84F7-DB68CB9BD0AC}"/>
              </a:ext>
            </a:extLst>
          </p:cNvPr>
          <p:cNvSpPr>
            <a:spLocks noGrp="1"/>
          </p:cNvSpPr>
          <p:nvPr>
            <p:ph idx="1"/>
          </p:nvPr>
        </p:nvSpPr>
        <p:spPr>
          <a:xfrm>
            <a:off x="1066800" y="2103120"/>
            <a:ext cx="7048500" cy="2865120"/>
          </a:xfrm>
        </p:spPr>
        <p:txBody>
          <a:bodyPr>
            <a:noAutofit/>
          </a:bodyPr>
          <a:lstStyle/>
          <a:p>
            <a:r>
              <a:rPr lang="cs-CZ" sz="1800" dirty="0"/>
              <a:t>Zdraví kvůli morálce ohroženo (ústupky a oběť pro společnost)</a:t>
            </a:r>
          </a:p>
          <a:p>
            <a:r>
              <a:rPr lang="cs-CZ" sz="1800" dirty="0"/>
              <a:t>Lidé se musí snažit být stále něčím lepším  - frustrace, nervová onemocnění</a:t>
            </a:r>
          </a:p>
          <a:p>
            <a:pPr algn="just"/>
            <a:r>
              <a:rPr lang="cs-CZ" sz="1800" dirty="0"/>
              <a:t>Morálka špatná - když člověku brání být zdravým a šťastným</a:t>
            </a:r>
          </a:p>
          <a:p>
            <a:pPr marL="0" indent="0">
              <a:buNone/>
            </a:pPr>
            <a:endParaRPr lang="cs-CZ" sz="1800" dirty="0">
              <a:latin typeface="Arial" panose="020B0604020202020204" pitchFamily="34" charset="0"/>
            </a:endParaRPr>
          </a:p>
          <a:p>
            <a:pPr marL="0" indent="0">
              <a:buNone/>
            </a:pPr>
            <a:endParaRPr lang="cs-CZ" sz="1800" dirty="0">
              <a:effectLst/>
              <a:latin typeface="Arial" panose="020B0604020202020204" pitchFamily="34" charset="0"/>
            </a:endParaRPr>
          </a:p>
          <a:p>
            <a:pPr marL="0" indent="0">
              <a:buNone/>
            </a:pPr>
            <a:r>
              <a:rPr lang="cs-CZ" sz="1800" dirty="0">
                <a:effectLst/>
                <a:latin typeface="Arial" panose="020B0604020202020204" pitchFamily="34" charset="0"/>
              </a:rPr>
              <a:t>FREUD, S. „Kulturní sexuální morálka a moderní nervozita“, in: O člověku a kultuře. Odeon, 1990.</a:t>
            </a:r>
            <a:endParaRPr lang="cs-CZ" sz="1800" dirty="0"/>
          </a:p>
        </p:txBody>
      </p:sp>
      <p:sp>
        <p:nvSpPr>
          <p:cNvPr id="4" name="Zástupný symbol pro datum 3">
            <a:extLst>
              <a:ext uri="{FF2B5EF4-FFF2-40B4-BE49-F238E27FC236}">
                <a16:creationId xmlns:a16="http://schemas.microsoft.com/office/drawing/2014/main" id="{996C360C-77AC-4EE3-B893-483DFC2C0318}"/>
              </a:ext>
            </a:extLst>
          </p:cNvPr>
          <p:cNvSpPr>
            <a:spLocks noGrp="1"/>
          </p:cNvSpPr>
          <p:nvPr>
            <p:ph type="dt" sz="half" idx="10"/>
          </p:nvPr>
        </p:nvSpPr>
        <p:spPr/>
        <p:txBody>
          <a:bodyPr/>
          <a:lstStyle/>
          <a:p>
            <a:pPr rtl="0"/>
            <a:fld id="{0DA691F6-4A63-42E4-90E9-69A6FC45C189}" type="datetime1">
              <a:rPr lang="sk-SK" smtClean="0"/>
              <a:t>9. 3. 2025</a:t>
            </a:fld>
            <a:endParaRPr lang="en-US"/>
          </a:p>
        </p:txBody>
      </p:sp>
      <p:pic>
        <p:nvPicPr>
          <p:cNvPr id="7" name="Obrázek 6" descr="Obsah obrázku text&#10;&#10;Popis byl vytvořen automaticky">
            <a:extLst>
              <a:ext uri="{FF2B5EF4-FFF2-40B4-BE49-F238E27FC236}">
                <a16:creationId xmlns:a16="http://schemas.microsoft.com/office/drawing/2014/main" id="{E25EBDBE-3955-4FA2-B05E-A5F2B265C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316" y="1524000"/>
            <a:ext cx="2794000" cy="3810000"/>
          </a:xfrm>
          <a:prstGeom prst="rect">
            <a:avLst/>
          </a:prstGeom>
        </p:spPr>
      </p:pic>
      <p:sp>
        <p:nvSpPr>
          <p:cNvPr id="9" name="TextovéPole 8">
            <a:extLst>
              <a:ext uri="{FF2B5EF4-FFF2-40B4-BE49-F238E27FC236}">
                <a16:creationId xmlns:a16="http://schemas.microsoft.com/office/drawing/2014/main" id="{CC355B7F-A9FE-4AA9-B1DE-03F247BEA60F}"/>
              </a:ext>
            </a:extLst>
          </p:cNvPr>
          <p:cNvSpPr txBox="1"/>
          <p:nvPr/>
        </p:nvSpPr>
        <p:spPr>
          <a:xfrm>
            <a:off x="6962775" y="5751984"/>
            <a:ext cx="4705350" cy="230832"/>
          </a:xfrm>
          <a:prstGeom prst="rect">
            <a:avLst/>
          </a:prstGeom>
          <a:noFill/>
        </p:spPr>
        <p:txBody>
          <a:bodyPr wrap="square">
            <a:spAutoFit/>
          </a:bodyPr>
          <a:lstStyle/>
          <a:p>
            <a:r>
              <a:rPr lang="cs-CZ" sz="900" dirty="0"/>
              <a:t>https://cca1103lumofrog.wordpress.com/2011/08/19/cca1103-tutorial-week-3/</a:t>
            </a:r>
          </a:p>
        </p:txBody>
      </p:sp>
    </p:spTree>
    <p:extLst>
      <p:ext uri="{BB962C8B-B14F-4D97-AF65-F5344CB8AC3E}">
        <p14:creationId xmlns:p14="http://schemas.microsoft.com/office/powerpoint/2010/main" val="3689349489"/>
      </p:ext>
    </p:extLst>
  </p:cSld>
  <p:clrMapOvr>
    <a:masterClrMapping/>
  </p:clrMapOvr>
  <mc:AlternateContent xmlns:mc="http://schemas.openxmlformats.org/markup-compatibility/2006" xmlns:p14="http://schemas.microsoft.com/office/powerpoint/2010/main">
    <mc:Choice Requires="p14">
      <p:transition spd="slow" p14:dur="2000" advTm="138784"/>
    </mc:Choice>
    <mc:Fallback xmlns="">
      <p:transition spd="slow" advTm="13878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F3A015-CB42-49F8-BA74-737300FEDF86}"/>
              </a:ext>
            </a:extLst>
          </p:cNvPr>
          <p:cNvSpPr>
            <a:spLocks noGrp="1"/>
          </p:cNvSpPr>
          <p:nvPr>
            <p:ph type="title"/>
          </p:nvPr>
        </p:nvSpPr>
        <p:spPr>
          <a:xfrm>
            <a:off x="1744804" y="690372"/>
            <a:ext cx="10058400" cy="1371600"/>
          </a:xfrm>
        </p:spPr>
        <p:txBody>
          <a:bodyPr/>
          <a:lstStyle/>
          <a:p>
            <a:endParaRPr lang="sk-SK" dirty="0"/>
          </a:p>
        </p:txBody>
      </p:sp>
      <p:sp>
        <p:nvSpPr>
          <p:cNvPr id="3" name="Zástupný objekt pre obsah 2">
            <a:extLst>
              <a:ext uri="{FF2B5EF4-FFF2-40B4-BE49-F238E27FC236}">
                <a16:creationId xmlns:a16="http://schemas.microsoft.com/office/drawing/2014/main" id="{29E47457-3679-49E4-AFD5-47B56E4A3A1C}"/>
              </a:ext>
            </a:extLst>
          </p:cNvPr>
          <p:cNvSpPr>
            <a:spLocks noGrp="1"/>
          </p:cNvSpPr>
          <p:nvPr>
            <p:ph idx="1"/>
          </p:nvPr>
        </p:nvSpPr>
        <p:spPr/>
        <p:txBody>
          <a:bodyPr/>
          <a:lstStyle/>
          <a:p>
            <a:endParaRPr lang="sk-SK"/>
          </a:p>
        </p:txBody>
      </p:sp>
      <p:sp>
        <p:nvSpPr>
          <p:cNvPr id="4" name="Zástupný objekt pre dátum 3">
            <a:extLst>
              <a:ext uri="{FF2B5EF4-FFF2-40B4-BE49-F238E27FC236}">
                <a16:creationId xmlns:a16="http://schemas.microsoft.com/office/drawing/2014/main" id="{ECBC4BD5-1BE5-48C4-83BD-B705AAB3B95B}"/>
              </a:ext>
            </a:extLst>
          </p:cNvPr>
          <p:cNvSpPr>
            <a:spLocks noGrp="1"/>
          </p:cNvSpPr>
          <p:nvPr>
            <p:ph type="dt" sz="half" idx="10"/>
          </p:nvPr>
        </p:nvSpPr>
        <p:spPr/>
        <p:txBody>
          <a:bodyPr/>
          <a:lstStyle/>
          <a:p>
            <a:pPr rtl="0"/>
            <a:fld id="{0DA691F6-4A63-42E4-90E9-69A6FC45C189}" type="datetime1">
              <a:rPr lang="sk-SK" smtClean="0"/>
              <a:t>9. 3. 2025</a:t>
            </a:fld>
            <a:endParaRPr lang="en-US"/>
          </a:p>
        </p:txBody>
      </p:sp>
      <p:pic>
        <p:nvPicPr>
          <p:cNvPr id="5" name="Obrázok 4">
            <a:extLst>
              <a:ext uri="{FF2B5EF4-FFF2-40B4-BE49-F238E27FC236}">
                <a16:creationId xmlns:a16="http://schemas.microsoft.com/office/drawing/2014/main" id="{AFA01F84-B4F1-49A0-901A-40A5B0B50EED}"/>
              </a:ext>
            </a:extLst>
          </p:cNvPr>
          <p:cNvPicPr>
            <a:picLocks noChangeAspect="1"/>
          </p:cNvPicPr>
          <p:nvPr/>
        </p:nvPicPr>
        <p:blipFill rotWithShape="1">
          <a:blip r:embed="rId2"/>
          <a:srcRect l="23769" t="19680" r="24423" b="6644"/>
          <a:stretch/>
        </p:blipFill>
        <p:spPr>
          <a:xfrm>
            <a:off x="1961953" y="409421"/>
            <a:ext cx="7201768" cy="5758207"/>
          </a:xfrm>
          <a:prstGeom prst="rect">
            <a:avLst/>
          </a:prstGeom>
        </p:spPr>
      </p:pic>
      <p:sp>
        <p:nvSpPr>
          <p:cNvPr id="6" name="Obdĺžnik 5">
            <a:extLst>
              <a:ext uri="{FF2B5EF4-FFF2-40B4-BE49-F238E27FC236}">
                <a16:creationId xmlns:a16="http://schemas.microsoft.com/office/drawing/2014/main" id="{C76DA854-4430-47E2-86A1-FFD9A027E10D}"/>
              </a:ext>
            </a:extLst>
          </p:cNvPr>
          <p:cNvSpPr/>
          <p:nvPr/>
        </p:nvSpPr>
        <p:spPr>
          <a:xfrm rot="16200000">
            <a:off x="8504402" y="3257909"/>
            <a:ext cx="5731056" cy="369332"/>
          </a:xfrm>
          <a:prstGeom prst="rect">
            <a:avLst/>
          </a:prstGeom>
        </p:spPr>
        <p:txBody>
          <a:bodyPr wrap="none">
            <a:spAutoFit/>
          </a:bodyPr>
          <a:lstStyle/>
          <a:p>
            <a:r>
              <a:rPr lang="sk-SK" dirty="0"/>
              <a:t>Hill, Grahame: Moderní </a:t>
            </a:r>
            <a:r>
              <a:rPr lang="sk-SK" dirty="0" err="1"/>
              <a:t>psychologie</a:t>
            </a:r>
            <a:r>
              <a:rPr lang="sk-SK" dirty="0"/>
              <a:t>. Portál, 2004. </a:t>
            </a:r>
          </a:p>
        </p:txBody>
      </p:sp>
    </p:spTree>
    <p:extLst>
      <p:ext uri="{BB962C8B-B14F-4D97-AF65-F5344CB8AC3E}">
        <p14:creationId xmlns:p14="http://schemas.microsoft.com/office/powerpoint/2010/main" val="4133408814"/>
      </p:ext>
    </p:extLst>
  </p:cSld>
  <p:clrMapOvr>
    <a:masterClrMapping/>
  </p:clrMapOvr>
  <mc:AlternateContent xmlns:mc="http://schemas.openxmlformats.org/markup-compatibility/2006" xmlns:p14="http://schemas.microsoft.com/office/powerpoint/2010/main">
    <mc:Choice Requires="p14">
      <p:transition spd="slow" p14:dur="2000" advTm="206899"/>
    </mc:Choice>
    <mc:Fallback xmlns="">
      <p:transition spd="slow" advTm="206899"/>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D2589EBA42D144BDFDF1E8AF596C46" ma:contentTypeVersion="14" ma:contentTypeDescription="Vytvoří nový dokument" ma:contentTypeScope="" ma:versionID="fd33a3618c44b15656e5b5e65966877e">
  <xsd:schema xmlns:xsd="http://www.w3.org/2001/XMLSchema" xmlns:xs="http://www.w3.org/2001/XMLSchema" xmlns:p="http://schemas.microsoft.com/office/2006/metadata/properties" xmlns:ns3="57069d5b-28c5-4f7f-97bc-e52de622a7f7" xmlns:ns4="c0341062-30f8-4e80-ad54-4c529bb7785e" targetNamespace="http://schemas.microsoft.com/office/2006/metadata/properties" ma:root="true" ma:fieldsID="4e6caadf0a4e4887c5e1d504eb67b811" ns3:_="" ns4:_="">
    <xsd:import namespace="57069d5b-28c5-4f7f-97bc-e52de622a7f7"/>
    <xsd:import namespace="c0341062-30f8-4e80-ad54-4c529bb778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Details" minOccurs="0"/>
                <xsd:element ref="ns4:SharedWithUser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69d5b-28c5-4f7f-97bc-e52de622a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341062-30f8-4e80-ad54-4c529bb7785e" elementFormDefault="qualified">
    <xsd:import namespace="http://schemas.microsoft.com/office/2006/documentManagement/types"/>
    <xsd:import namespace="http://schemas.microsoft.com/office/infopath/2007/PartnerControls"/>
    <xsd:element name="SharedWithDetails" ma:index="12" nillable="true" ma:displayName="Sdílené s podrobnostmi" ma:internalName="SharedWithDetails" ma:readOnly="true">
      <xsd:simpleType>
        <xsd:restriction base="dms:Note">
          <xsd:maxLength value="255"/>
        </xsd:restriction>
      </xsd:simpleType>
    </xsd:element>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DFD39-CD43-4509-A6C8-0DE402681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69d5b-28c5-4f7f-97bc-e52de622a7f7"/>
    <ds:schemaRef ds:uri="c0341062-30f8-4e80-ad54-4c529bb77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72DCE7-271F-4EDF-9DD8-AF57FF68ABC3}">
  <ds:schemaRefs>
    <ds:schemaRef ds:uri="http://schemas.microsoft.com/sharepoint/v3/contenttype/forms"/>
  </ds:schemaRefs>
</ds:datastoreItem>
</file>

<file path=customXml/itemProps3.xml><?xml version="1.0" encoding="utf-8"?>
<ds:datastoreItem xmlns:ds="http://schemas.openxmlformats.org/officeDocument/2006/customXml" ds:itemID="{B4E782D3-A379-4AEB-911F-B2432CE09EA8}">
  <ds:schemaRefs>
    <ds:schemaRef ds:uri="http://schemas.microsoft.com/office/2006/documentManagement/types"/>
    <ds:schemaRef ds:uri="c0341062-30f8-4e80-ad54-4c529bb7785e"/>
    <ds:schemaRef ds:uri="http://purl.org/dc/elements/1.1/"/>
    <ds:schemaRef ds:uri="http://schemas.microsoft.com/office/2006/metadata/properties"/>
    <ds:schemaRef ds:uri="57069d5b-28c5-4f7f-97bc-e52de622a7f7"/>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250</TotalTime>
  <Words>2096</Words>
  <Application>Microsoft Office PowerPoint</Application>
  <PresentationFormat>Širokoúhlá obrazovka</PresentationFormat>
  <Paragraphs>193</Paragraphs>
  <Slides>37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37</vt:i4>
      </vt:variant>
    </vt:vector>
  </HeadingPairs>
  <TitlesOfParts>
    <vt:vector size="43" baseType="lpstr">
      <vt:lpstr>Arial</vt:lpstr>
      <vt:lpstr>Calibri</vt:lpstr>
      <vt:lpstr>Calibri Light</vt:lpstr>
      <vt:lpstr>Segoe UI</vt:lpstr>
      <vt:lpstr>Times New Roman</vt:lpstr>
      <vt:lpstr>Motiv Office</vt:lpstr>
      <vt:lpstr>Erich Fromm (1900-1980) Humanistická etika</vt:lpstr>
      <vt:lpstr>Úvod </vt:lpstr>
      <vt:lpstr>Škola sociální kritiky (Frankfurtská škola)</vt:lpstr>
      <vt:lpstr>Prezentace aplikace PowerPoint</vt:lpstr>
      <vt:lpstr>Erich Fromm (1900-1980) </vt:lpstr>
      <vt:lpstr>Historické vlivy</vt:lpstr>
      <vt:lpstr>Návaznost na Freuda (neopsychoanalýza)</vt:lpstr>
      <vt:lpstr>Freud: morálka může být špatná…</vt:lpstr>
      <vt:lpstr>Prezentace aplikace PowerPoint</vt:lpstr>
      <vt:lpstr>Další ideové inspirace E. Fromma</vt:lpstr>
      <vt:lpstr>Dílo</vt:lpstr>
      <vt:lpstr> </vt:lpstr>
      <vt:lpstr>Humanistická morálka</vt:lpstr>
      <vt:lpstr>Být nebo mít?</vt:lpstr>
      <vt:lpstr>Jaká je neodcizená aktivita?</vt:lpstr>
      <vt:lpstr>Prezentace aplikace PowerPoint</vt:lpstr>
      <vt:lpstr>Prezentace aplikace PowerPoint</vt:lpstr>
      <vt:lpstr>Trh a lidi</vt:lpstr>
      <vt:lpstr>Učení je mučení</vt:lpstr>
      <vt:lpstr>Proti majetku</vt:lpstr>
      <vt:lpstr>Sklenice poloplná či poloprázdná?</vt:lpstr>
      <vt:lpstr>Sdílení umožňuje život</vt:lpstr>
      <vt:lpstr>Vlastnictví neklade žádné závazky</vt:lpstr>
      <vt:lpstr>Jazyk</vt:lpstr>
      <vt:lpstr>Konzum vede ke smutku</vt:lpstr>
      <vt:lpstr>Nekrofílie a biofílie</vt:lpstr>
      <vt:lpstr>Sado-masochismus</vt:lpstr>
      <vt:lpstr>Umění milovat </vt:lpstr>
      <vt:lpstr>Osobnost a svědomí</vt:lpstr>
      <vt:lpstr>Mgr. Marek Foltýn o svědomí</vt:lpstr>
      <vt:lpstr>Bc. Ondřej Bočkus o autoritářském svědomí </vt:lpstr>
      <vt:lpstr>Bc. Michal Molčík o humanistickém svědomí </vt:lpstr>
      <vt:lpstr>Nacistické svědomí i u: </vt:lpstr>
      <vt:lpstr>Narcismus, kolektivní narcismus</vt:lpstr>
      <vt:lpstr>Nový člověk</vt:lpstr>
      <vt:lpstr>Význam a  kritika </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Erich Fromm (1900-1980) Humanistická etika</dc:title>
  <dc:creator>Slavomír Lesňák</dc:creator>
  <cp:lastModifiedBy>Slavomír Lesňák</cp:lastModifiedBy>
  <cp:revision>287</cp:revision>
  <dcterms:created xsi:type="dcterms:W3CDTF">2020-12-03T10:41:19Z</dcterms:created>
  <dcterms:modified xsi:type="dcterms:W3CDTF">2025-03-09T18:19:56Z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0x01010058D2589EBA42D144BDFDF1E8AF596C46</vt:lpwstr>
  </property>
</Properties>
</file>