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58" r:id="rId4"/>
    <p:sldId id="266" r:id="rId5"/>
    <p:sldId id="260" r:id="rId6"/>
    <p:sldId id="26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9669-152C-4A66-BFC1-6B8F81BEE96D}" type="datetimeFigureOut">
              <a:rPr lang="cs-CZ" smtClean="0"/>
              <a:t>14. 2. 2025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9ADCC-1227-45CB-990D-BB23DFAE4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9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279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652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3417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36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83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9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2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33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3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51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74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17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2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79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030B7-94D5-4A51-BABC-3D92851901E2}" type="datetimeFigureOut">
              <a:rPr lang="cs-CZ" smtClean="0"/>
              <a:t>14. 2. 2025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0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en/practice/teaching-practi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ospisil@ped.muni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ed.muni.cz/media/3566046/self-evaluation-of-student-teacher-teaching-practice.docx" TargetMode="External"/><Relationship Id="rId4" Type="http://schemas.openxmlformats.org/officeDocument/2006/relationships/hyperlink" Target="https://www.ped.muni.cz/media/3566047/list-of-activities-done-by-student-at-teaching-practice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Aq6u_4NCzk88O9UV-uDBxgOQiVqJymU0AyviEUO4Q2g/edit?gid=1914722072#gid=191472207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Skupina 42"/>
          <p:cNvGrpSpPr/>
          <p:nvPr/>
        </p:nvGrpSpPr>
        <p:grpSpPr>
          <a:xfrm>
            <a:off x="371732" y="840663"/>
            <a:ext cx="11574147" cy="4248507"/>
            <a:chOff x="210416" y="1022550"/>
            <a:chExt cx="11574147" cy="4248507"/>
          </a:xfrm>
        </p:grpSpPr>
        <p:sp>
          <p:nvSpPr>
            <p:cNvPr id="12" name="Zaoblený obdélník 11"/>
            <p:cNvSpPr/>
            <p:nvPr/>
          </p:nvSpPr>
          <p:spPr>
            <a:xfrm>
              <a:off x="6949751" y="1102448"/>
              <a:ext cx="4834812" cy="606490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Course PdZ004</a:t>
              </a:r>
            </a:p>
            <a:p>
              <a:pPr algn="ctr"/>
              <a:r>
                <a:rPr lang="cs-CZ" dirty="0"/>
                <a:t>ALTOGEHTER: 60 hours</a:t>
              </a:r>
              <a:endParaRPr lang="cs-CZ" strike="sngStrike" dirty="0"/>
            </a:p>
          </p:txBody>
        </p:sp>
        <p:sp>
          <p:nvSpPr>
            <p:cNvPr id="14" name="Zaoblený obdélník 13"/>
            <p:cNvSpPr/>
            <p:nvPr/>
          </p:nvSpPr>
          <p:spPr>
            <a:xfrm>
              <a:off x="3667038" y="2556493"/>
              <a:ext cx="1492117" cy="9455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Preparation at home</a:t>
              </a:r>
            </a:p>
          </p:txBody>
        </p:sp>
        <p:sp>
          <p:nvSpPr>
            <p:cNvPr id="20" name="Zaoblený obdélník 19"/>
            <p:cNvSpPr/>
            <p:nvPr/>
          </p:nvSpPr>
          <p:spPr>
            <a:xfrm>
              <a:off x="210417" y="2579819"/>
              <a:ext cx="1421768" cy="8989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Teaching at the school</a:t>
              </a:r>
            </a:p>
          </p:txBody>
        </p:sp>
        <p:sp>
          <p:nvSpPr>
            <p:cNvPr id="22" name="Zaoblený obdélník 21"/>
            <p:cNvSpPr/>
            <p:nvPr/>
          </p:nvSpPr>
          <p:spPr>
            <a:xfrm>
              <a:off x="1887552" y="2579819"/>
              <a:ext cx="1594468" cy="8989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Other duties at the school</a:t>
              </a:r>
            </a:p>
          </p:txBody>
        </p:sp>
        <p:sp>
          <p:nvSpPr>
            <p:cNvPr id="26" name="Šipka dolů 25"/>
            <p:cNvSpPr/>
            <p:nvPr/>
          </p:nvSpPr>
          <p:spPr>
            <a:xfrm>
              <a:off x="7687647" y="1898557"/>
              <a:ext cx="391886" cy="597159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7" name="Zaoblený obdélník 26"/>
            <p:cNvSpPr/>
            <p:nvPr/>
          </p:nvSpPr>
          <p:spPr>
            <a:xfrm>
              <a:off x="6949751" y="2556493"/>
              <a:ext cx="1867679" cy="922235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40 hours </a:t>
              </a:r>
            </a:p>
            <a:p>
              <a:pPr algn="ctr"/>
              <a:r>
                <a:rPr lang="cs-CZ" dirty="0"/>
                <a:t>SCHOOL</a:t>
              </a:r>
            </a:p>
          </p:txBody>
        </p:sp>
        <p:sp>
          <p:nvSpPr>
            <p:cNvPr id="28" name="Šipka dolů 27"/>
            <p:cNvSpPr/>
            <p:nvPr/>
          </p:nvSpPr>
          <p:spPr>
            <a:xfrm>
              <a:off x="10654780" y="1809782"/>
              <a:ext cx="391886" cy="597159"/>
            </a:xfrm>
            <a:prstGeom prst="down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9" name="Zaoblený obdélník 28"/>
            <p:cNvSpPr/>
            <p:nvPr/>
          </p:nvSpPr>
          <p:spPr>
            <a:xfrm>
              <a:off x="9916884" y="2556493"/>
              <a:ext cx="1867679" cy="922235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Leisure centre LIPKA</a:t>
              </a:r>
            </a:p>
          </p:txBody>
        </p:sp>
        <p:sp>
          <p:nvSpPr>
            <p:cNvPr id="33" name="Zaoblený obdélník 32"/>
            <p:cNvSpPr/>
            <p:nvPr/>
          </p:nvSpPr>
          <p:spPr>
            <a:xfrm>
              <a:off x="9134668" y="4352414"/>
              <a:ext cx="1564432" cy="918643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Preparation at home</a:t>
              </a:r>
            </a:p>
          </p:txBody>
        </p:sp>
        <p:sp>
          <p:nvSpPr>
            <p:cNvPr id="36" name="Zaoblený obdélník 35"/>
            <p:cNvSpPr/>
            <p:nvPr/>
          </p:nvSpPr>
          <p:spPr>
            <a:xfrm>
              <a:off x="5462455" y="4352414"/>
              <a:ext cx="1487296" cy="918643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10 hours </a:t>
              </a:r>
            </a:p>
            <a:p>
              <a:pPr algn="ctr"/>
              <a:r>
                <a:rPr lang="cs-CZ" dirty="0"/>
                <a:t>Teaching at the school</a:t>
              </a:r>
            </a:p>
          </p:txBody>
        </p:sp>
        <p:sp>
          <p:nvSpPr>
            <p:cNvPr id="37" name="Šipka dolů 36"/>
            <p:cNvSpPr/>
            <p:nvPr/>
          </p:nvSpPr>
          <p:spPr>
            <a:xfrm>
              <a:off x="7741803" y="3582298"/>
              <a:ext cx="391886" cy="597159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9" name="Zaoblený obdélník 38"/>
            <p:cNvSpPr/>
            <p:nvPr/>
          </p:nvSpPr>
          <p:spPr>
            <a:xfrm>
              <a:off x="7211444" y="4347582"/>
              <a:ext cx="1605986" cy="923475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10 hours </a:t>
              </a:r>
            </a:p>
            <a:p>
              <a:pPr algn="ctr"/>
              <a:r>
                <a:rPr lang="cs-CZ" dirty="0"/>
                <a:t>Other duties at the school</a:t>
              </a:r>
            </a:p>
          </p:txBody>
        </p:sp>
        <p:sp>
          <p:nvSpPr>
            <p:cNvPr id="40" name="Šipka dolů 39"/>
            <p:cNvSpPr/>
            <p:nvPr/>
          </p:nvSpPr>
          <p:spPr>
            <a:xfrm rot="18996072">
              <a:off x="8835602" y="3569469"/>
              <a:ext cx="391886" cy="597159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41" name="Šipka dolů 40"/>
            <p:cNvSpPr/>
            <p:nvPr/>
          </p:nvSpPr>
          <p:spPr>
            <a:xfrm rot="2180848">
              <a:off x="6620034" y="3596248"/>
              <a:ext cx="391886" cy="597159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1" name="Zaoblený obdélník 4">
              <a:extLst>
                <a:ext uri="{FF2B5EF4-FFF2-40B4-BE49-F238E27FC236}">
                  <a16:creationId xmlns:a16="http://schemas.microsoft.com/office/drawing/2014/main" xmlns="" id="{AB3EC0C8-4D3D-4ED9-B5B2-39CFB605BF2D}"/>
                </a:ext>
              </a:extLst>
            </p:cNvPr>
            <p:cNvSpPr/>
            <p:nvPr/>
          </p:nvSpPr>
          <p:spPr>
            <a:xfrm>
              <a:off x="210416" y="1022550"/>
              <a:ext cx="4948739" cy="60649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Course PdZ000</a:t>
              </a:r>
            </a:p>
            <a:p>
              <a:pPr algn="ctr"/>
              <a:r>
                <a:rPr lang="cs-CZ" dirty="0"/>
                <a:t>ALTOGEHTER: 60 hours</a:t>
              </a:r>
            </a:p>
          </p:txBody>
        </p:sp>
        <p:sp>
          <p:nvSpPr>
            <p:cNvPr id="32" name="Šipka dolů 14">
              <a:extLst>
                <a:ext uri="{FF2B5EF4-FFF2-40B4-BE49-F238E27FC236}">
                  <a16:creationId xmlns:a16="http://schemas.microsoft.com/office/drawing/2014/main" xmlns="" id="{5E53542F-D13E-4D27-8430-92EFE6B75237}"/>
                </a:ext>
              </a:extLst>
            </p:cNvPr>
            <p:cNvSpPr/>
            <p:nvPr/>
          </p:nvSpPr>
          <p:spPr>
            <a:xfrm>
              <a:off x="725358" y="1851146"/>
              <a:ext cx="391886" cy="5971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4" name="Šipka dolů 15">
              <a:extLst>
                <a:ext uri="{FF2B5EF4-FFF2-40B4-BE49-F238E27FC236}">
                  <a16:creationId xmlns:a16="http://schemas.microsoft.com/office/drawing/2014/main" xmlns="" id="{E9C86CC7-F6A3-4AEC-A32E-7673EF1BC007}"/>
                </a:ext>
              </a:extLst>
            </p:cNvPr>
            <p:cNvSpPr/>
            <p:nvPr/>
          </p:nvSpPr>
          <p:spPr>
            <a:xfrm>
              <a:off x="4217153" y="1863046"/>
              <a:ext cx="391886" cy="5971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5" name="Šipka dolů 29">
              <a:extLst>
                <a:ext uri="{FF2B5EF4-FFF2-40B4-BE49-F238E27FC236}">
                  <a16:creationId xmlns:a16="http://schemas.microsoft.com/office/drawing/2014/main" xmlns="" id="{C4338464-24D0-4F3A-8996-12DA3729F21C}"/>
                </a:ext>
              </a:extLst>
            </p:cNvPr>
            <p:cNvSpPr/>
            <p:nvPr/>
          </p:nvSpPr>
          <p:spPr>
            <a:xfrm>
              <a:off x="2488843" y="1863046"/>
              <a:ext cx="391886" cy="5971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21" name="Zaoblený obdélník 22">
            <a:extLst>
              <a:ext uri="{FF2B5EF4-FFF2-40B4-BE49-F238E27FC236}">
                <a16:creationId xmlns:a16="http://schemas.microsoft.com/office/drawing/2014/main" xmlns="" id="{B86DD581-38CC-4AE7-81DF-08CE9EAF7B25}"/>
              </a:ext>
            </a:extLst>
          </p:cNvPr>
          <p:cNvSpPr/>
          <p:nvPr/>
        </p:nvSpPr>
        <p:spPr>
          <a:xfrm>
            <a:off x="100000" y="4069558"/>
            <a:ext cx="1950720" cy="1040665"/>
          </a:xfrm>
          <a:prstGeom prst="round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Own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AND/OR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Tandem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mentor </a:t>
            </a:r>
          </a:p>
        </p:txBody>
      </p:sp>
      <p:sp>
        <p:nvSpPr>
          <p:cNvPr id="23" name="Zaoblený obdélník 22">
            <a:extLst>
              <a:ext uri="{FF2B5EF4-FFF2-40B4-BE49-F238E27FC236}">
                <a16:creationId xmlns:a16="http://schemas.microsoft.com/office/drawing/2014/main" xmlns="" id="{D56BF131-DDBC-454C-A2BE-961A2A875AEC}"/>
              </a:ext>
            </a:extLst>
          </p:cNvPr>
          <p:cNvSpPr/>
          <p:nvPr/>
        </p:nvSpPr>
        <p:spPr>
          <a:xfrm>
            <a:off x="5399289" y="5760747"/>
            <a:ext cx="1936260" cy="1040665"/>
          </a:xfrm>
          <a:prstGeom prst="roundRect">
            <a:avLst/>
          </a:prstGeom>
          <a:noFill/>
          <a:ln w="381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Own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AND/OR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Tandem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mentor </a:t>
            </a:r>
          </a:p>
        </p:txBody>
      </p:sp>
      <p:sp>
        <p:nvSpPr>
          <p:cNvPr id="24" name="Šipka dolů 14">
            <a:extLst>
              <a:ext uri="{FF2B5EF4-FFF2-40B4-BE49-F238E27FC236}">
                <a16:creationId xmlns:a16="http://schemas.microsoft.com/office/drawing/2014/main" xmlns="" id="{64EFE908-6FC4-407E-863F-8DEAF4D9DAFA}"/>
              </a:ext>
            </a:extLst>
          </p:cNvPr>
          <p:cNvSpPr/>
          <p:nvPr/>
        </p:nvSpPr>
        <p:spPr>
          <a:xfrm>
            <a:off x="955112" y="3477961"/>
            <a:ext cx="240495" cy="471208"/>
          </a:xfrm>
          <a:prstGeom prst="down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Šipka dolů 14">
            <a:extLst>
              <a:ext uri="{FF2B5EF4-FFF2-40B4-BE49-F238E27FC236}">
                <a16:creationId xmlns:a16="http://schemas.microsoft.com/office/drawing/2014/main" xmlns="" id="{F1C08955-E425-4650-86D9-E5FE074A25CC}"/>
              </a:ext>
            </a:extLst>
          </p:cNvPr>
          <p:cNvSpPr/>
          <p:nvPr/>
        </p:nvSpPr>
        <p:spPr>
          <a:xfrm>
            <a:off x="6247171" y="5176037"/>
            <a:ext cx="240495" cy="471208"/>
          </a:xfrm>
          <a:prstGeom prst="downArrow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xmlns="" id="{D59CA7AB-06DB-49E4-9293-E8C4FD6B1041}"/>
              </a:ext>
            </a:extLst>
          </p:cNvPr>
          <p:cNvSpPr txBox="1"/>
          <p:nvPr/>
        </p:nvSpPr>
        <p:spPr>
          <a:xfrm>
            <a:off x="3320158" y="88359"/>
            <a:ext cx="57651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Teaching Practice for Erasmus Students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355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xmlns="" id="{1C2080FF-34D8-4F2A-8C08-24269F1E1D4D}"/>
              </a:ext>
            </a:extLst>
          </p:cNvPr>
          <p:cNvGrpSpPr/>
          <p:nvPr/>
        </p:nvGrpSpPr>
        <p:grpSpPr>
          <a:xfrm>
            <a:off x="1834718" y="1402670"/>
            <a:ext cx="8522563" cy="4102291"/>
            <a:chOff x="-1235054" y="629045"/>
            <a:chExt cx="8522563" cy="3047918"/>
          </a:xfrm>
          <a:solidFill>
            <a:schemeClr val="accent2"/>
          </a:solidFill>
        </p:grpSpPr>
        <p:sp>
          <p:nvSpPr>
            <p:cNvPr id="5" name="Zaoblený obdélník 4">
              <a:extLst>
                <a:ext uri="{FF2B5EF4-FFF2-40B4-BE49-F238E27FC236}">
                  <a16:creationId xmlns:a16="http://schemas.microsoft.com/office/drawing/2014/main" xmlns="" id="{4F57CA49-8A94-42F3-9F7D-F10EDBBA4915}"/>
                </a:ext>
              </a:extLst>
            </p:cNvPr>
            <p:cNvSpPr/>
            <p:nvPr/>
          </p:nvSpPr>
          <p:spPr>
            <a:xfrm>
              <a:off x="-1235054" y="629045"/>
              <a:ext cx="8522563" cy="733204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Courses</a:t>
              </a:r>
              <a:r>
                <a:rPr lang="cs-CZ" dirty="0"/>
                <a:t> PdZ000 / </a:t>
              </a:r>
              <a:r>
                <a:rPr lang="cs-CZ" dirty="0" smtClean="0"/>
                <a:t>PdZ004</a:t>
              </a:r>
              <a:endParaRPr lang="cs-CZ" dirty="0"/>
            </a:p>
          </p:txBody>
        </p:sp>
        <p:sp>
          <p:nvSpPr>
            <p:cNvPr id="10" name="Zaoblený obdélník 21">
              <a:extLst>
                <a:ext uri="{FF2B5EF4-FFF2-40B4-BE49-F238E27FC236}">
                  <a16:creationId xmlns:a16="http://schemas.microsoft.com/office/drawing/2014/main" xmlns="" id="{51413AB9-45A8-4755-8525-1D1150AC0949}"/>
                </a:ext>
              </a:extLst>
            </p:cNvPr>
            <p:cNvSpPr/>
            <p:nvPr/>
          </p:nvSpPr>
          <p:spPr>
            <a:xfrm>
              <a:off x="808664" y="2778054"/>
              <a:ext cx="4016403" cy="898909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Reflection on your Teaching Practice</a:t>
              </a:r>
              <a:r>
                <a:rPr lang="cs-CZ" dirty="0"/>
                <a:t>:</a:t>
              </a:r>
              <a:r>
                <a:rPr lang="en-US" dirty="0"/>
                <a:t> one meeting at Faculty of Education</a:t>
              </a:r>
            </a:p>
          </p:txBody>
        </p:sp>
        <p:sp>
          <p:nvSpPr>
            <p:cNvPr id="11" name="Šipka dolů 29">
              <a:extLst>
                <a:ext uri="{FF2B5EF4-FFF2-40B4-BE49-F238E27FC236}">
                  <a16:creationId xmlns:a16="http://schemas.microsoft.com/office/drawing/2014/main" xmlns="" id="{C77B0A98-ED7D-43EF-A8B9-DF1A4704B22A}"/>
                </a:ext>
              </a:extLst>
            </p:cNvPr>
            <p:cNvSpPr/>
            <p:nvPr/>
          </p:nvSpPr>
          <p:spPr>
            <a:xfrm>
              <a:off x="2318975" y="1599953"/>
              <a:ext cx="853633" cy="940397"/>
            </a:xfrm>
            <a:prstGeom prst="down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C0943C86-8802-4B92-9F67-C2D7CD7D0F50}"/>
              </a:ext>
            </a:extLst>
          </p:cNvPr>
          <p:cNvSpPr txBox="1"/>
          <p:nvPr/>
        </p:nvSpPr>
        <p:spPr>
          <a:xfrm>
            <a:off x="2603006" y="336988"/>
            <a:ext cx="70096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Reflection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on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Teaching Practice for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ALL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Students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825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Information about Teaching Practice </a:t>
            </a:r>
            <a:endParaRPr/>
          </a:p>
        </p:txBody>
      </p:sp>
      <p:sp>
        <p:nvSpPr>
          <p:cNvPr id="122" name="Google Shape;12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WEBSITE: </a:t>
            </a:r>
            <a:r>
              <a:rPr lang="cs-CZ" u="sng" dirty="0">
                <a:solidFill>
                  <a:schemeClr val="hlink"/>
                </a:solidFill>
                <a:hlinkClick r:id="rId3"/>
              </a:rPr>
              <a:t>https://www.ped.muni.cz/pedagogika/en/practice/teaching-practice</a:t>
            </a:r>
            <a:r>
              <a:rPr lang="cs-CZ" u="sng" dirty="0">
                <a:solidFill>
                  <a:schemeClr val="hlink"/>
                </a:solidFill>
              </a:rPr>
              <a:t>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STUDY MATERIALS (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>
            <a:spLocks noGrp="1"/>
          </p:cNvSpPr>
          <p:nvPr>
            <p:ph type="title"/>
          </p:nvPr>
        </p:nvSpPr>
        <p:spPr>
          <a:xfrm>
            <a:off x="838200" y="205327"/>
            <a:ext cx="10515600" cy="913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cs-CZ" sz="4800" b="1"/>
              <a:t>Important dates…</a:t>
            </a:r>
            <a:endParaRPr/>
          </a:p>
        </p:txBody>
      </p:sp>
      <p:sp>
        <p:nvSpPr>
          <p:cNvPr id="128" name="Google Shape;128;p4"/>
          <p:cNvSpPr txBox="1">
            <a:spLocks noGrp="1"/>
          </p:cNvSpPr>
          <p:nvPr>
            <p:ph type="body" idx="1"/>
          </p:nvPr>
        </p:nvSpPr>
        <p:spPr>
          <a:xfrm>
            <a:off x="838200" y="1251750"/>
            <a:ext cx="10515600" cy="560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The</a:t>
            </a:r>
            <a:r>
              <a:rPr lang="cs-CZ" sz="4000" b="1" dirty="0"/>
              <a:t> start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teaching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sz="4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indent="-571500">
              <a:buClr>
                <a:srgbClr val="FF0000"/>
              </a:buClr>
              <a:buSzPct val="100000"/>
            </a:pPr>
            <a:r>
              <a:rPr lang="cs-CZ" sz="3600" dirty="0" err="1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Monday</a:t>
            </a:r>
            <a:r>
              <a:rPr lang="cs-CZ" sz="3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10. 3. 2025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7:45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chosen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school</a:t>
            </a: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b="1" dirty="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The</a:t>
            </a:r>
            <a:r>
              <a:rPr lang="cs-CZ" sz="4000" b="1" dirty="0"/>
              <a:t> end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teaching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sz="4000" b="1" dirty="0"/>
          </a:p>
          <a:p>
            <a:pPr marL="571500" indent="-571500">
              <a:buClr>
                <a:srgbClr val="FF0000"/>
              </a:buClr>
              <a:buSzPct val="100000"/>
            </a:pP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later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than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30. 5. 2025</a:t>
            </a:r>
            <a:endParaRPr dirty="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Reflection</a:t>
            </a:r>
            <a:r>
              <a:rPr lang="cs-CZ" sz="4000" b="1" dirty="0"/>
              <a:t> on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r>
              <a:rPr lang="cs-CZ" sz="4000" b="1" dirty="0"/>
              <a:t> </a:t>
            </a:r>
            <a:r>
              <a:rPr lang="cs-CZ" sz="4000" b="1" dirty="0" err="1"/>
              <a:t>at</a:t>
            </a:r>
            <a:r>
              <a:rPr lang="cs-CZ" sz="4000" b="1" dirty="0"/>
              <a:t> </a:t>
            </a:r>
            <a:r>
              <a:rPr lang="cs-CZ" sz="4000" b="1" dirty="0" err="1"/>
              <a:t>the</a:t>
            </a:r>
            <a:r>
              <a:rPr lang="cs-CZ" sz="4000" b="1" dirty="0"/>
              <a:t> </a:t>
            </a:r>
            <a:r>
              <a:rPr lang="cs-CZ" sz="4000" b="1" dirty="0" err="1"/>
              <a:t>Faculty</a:t>
            </a:r>
            <a:r>
              <a:rPr lang="cs-CZ" sz="4000" b="1" dirty="0"/>
              <a:t> </a:t>
            </a:r>
            <a:endParaRPr dirty="0"/>
          </a:p>
          <a:p>
            <a:pPr marL="571500" indent="-571500">
              <a:buClr>
                <a:srgbClr val="FF0000"/>
              </a:buClr>
              <a:buSzPct val="100000"/>
            </a:pP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Friday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11. 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cs-CZ" sz="3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 12:00-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sz="3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13:50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classroom </a:t>
            </a:r>
            <a:r>
              <a:rPr lang="cs-CZ" sz="36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</a:t>
            </a:r>
            <a:endParaRPr dirty="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Practice</a:t>
            </a:r>
            <a:r>
              <a:rPr lang="cs-CZ" sz="4000" b="1" dirty="0"/>
              <a:t> </a:t>
            </a:r>
            <a:r>
              <a:rPr lang="cs-CZ" sz="4000" b="1" dirty="0" err="1"/>
              <a:t>at</a:t>
            </a:r>
            <a:r>
              <a:rPr lang="cs-CZ" sz="4000" b="1" dirty="0"/>
              <a:t> LIPKA (</a:t>
            </a:r>
            <a:r>
              <a:rPr lang="cs-CZ" sz="4000" b="1" dirty="0" err="1"/>
              <a:t>only</a:t>
            </a:r>
            <a:r>
              <a:rPr lang="cs-CZ" sz="4000" b="1" dirty="0"/>
              <a:t> </a:t>
            </a:r>
            <a:r>
              <a:rPr lang="cs-CZ" sz="4000" b="1" dirty="0" err="1"/>
              <a:t>for</a:t>
            </a:r>
            <a:r>
              <a:rPr lang="cs-CZ" sz="4000" b="1" dirty="0"/>
              <a:t> </a:t>
            </a:r>
            <a:r>
              <a:rPr lang="cs-CZ" sz="4000" b="1" dirty="0" err="1"/>
              <a:t>students</a:t>
            </a:r>
            <a:r>
              <a:rPr lang="cs-CZ" sz="4000" b="1" dirty="0"/>
              <a:t> </a:t>
            </a:r>
            <a:r>
              <a:rPr lang="cs-CZ" sz="4000" b="1" dirty="0" err="1"/>
              <a:t>enrolled</a:t>
            </a:r>
            <a:r>
              <a:rPr lang="cs-CZ" sz="4000" b="1" dirty="0"/>
              <a:t> in PdZ004)</a:t>
            </a:r>
            <a:endParaRPr dirty="0"/>
          </a:p>
          <a:p>
            <a:pPr marL="742950" indent="-742950"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cs-CZ" sz="3600" dirty="0" err="1">
                <a:solidFill>
                  <a:srgbClr val="FF0000"/>
                </a:solidFill>
              </a:rPr>
              <a:t>Orientation</a:t>
            </a:r>
            <a:r>
              <a:rPr lang="cs-CZ" sz="3600" dirty="0">
                <a:solidFill>
                  <a:srgbClr val="FF0000"/>
                </a:solidFill>
              </a:rPr>
              <a:t> tour (</a:t>
            </a:r>
            <a:r>
              <a:rPr lang="cs-CZ" sz="3600" dirty="0" err="1">
                <a:solidFill>
                  <a:srgbClr val="FF0000"/>
                </a:solidFill>
              </a:rPr>
              <a:t>approx</a:t>
            </a:r>
            <a:r>
              <a:rPr lang="cs-CZ" sz="3600" dirty="0">
                <a:solidFill>
                  <a:srgbClr val="FF0000"/>
                </a:solidFill>
              </a:rPr>
              <a:t>. 6 </a:t>
            </a:r>
            <a:r>
              <a:rPr lang="cs-CZ" sz="3600" dirty="0" err="1">
                <a:solidFill>
                  <a:srgbClr val="FF0000"/>
                </a:solidFill>
              </a:rPr>
              <a:t>hours</a:t>
            </a:r>
            <a:r>
              <a:rPr lang="cs-CZ" sz="3600" dirty="0">
                <a:solidFill>
                  <a:srgbClr val="FF0000"/>
                </a:solidFill>
              </a:rPr>
              <a:t>) - (</a:t>
            </a:r>
            <a:r>
              <a:rPr lang="cs-CZ" sz="3600" dirty="0" err="1">
                <a:solidFill>
                  <a:srgbClr val="FF0000"/>
                </a:solidFill>
              </a:rPr>
              <a:t>detailed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info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soon</a:t>
            </a:r>
            <a:r>
              <a:rPr lang="cs-CZ" sz="3600" dirty="0">
                <a:solidFill>
                  <a:srgbClr val="FF0000"/>
                </a:solidFill>
              </a:rPr>
              <a:t>)</a:t>
            </a:r>
          </a:p>
          <a:p>
            <a:pPr marL="742950" indent="-742950"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en-US" sz="3600" dirty="0">
                <a:solidFill>
                  <a:srgbClr val="FF0000"/>
                </a:solidFill>
              </a:rPr>
              <a:t>Observing a lesson/activity in a selected club</a:t>
            </a:r>
            <a:r>
              <a:rPr lang="cs-CZ" sz="3600" dirty="0">
                <a:solidFill>
                  <a:srgbClr val="FF0000"/>
                </a:solidFill>
              </a:rPr>
              <a:t> (</a:t>
            </a:r>
            <a:r>
              <a:rPr lang="cs-CZ" sz="3600" dirty="0" err="1">
                <a:solidFill>
                  <a:srgbClr val="FF0000"/>
                </a:solidFill>
              </a:rPr>
              <a:t>approx</a:t>
            </a:r>
            <a:r>
              <a:rPr lang="cs-CZ" sz="3600" dirty="0">
                <a:solidFill>
                  <a:srgbClr val="FF0000"/>
                </a:solidFill>
              </a:rPr>
              <a:t>. 4 </a:t>
            </a:r>
            <a:r>
              <a:rPr lang="cs-CZ" sz="3600" dirty="0" err="1">
                <a:solidFill>
                  <a:srgbClr val="FF0000"/>
                </a:solidFill>
              </a:rPr>
              <a:t>hours</a:t>
            </a:r>
            <a:r>
              <a:rPr lang="cs-CZ" sz="3600" dirty="0">
                <a:solidFill>
                  <a:srgbClr val="FF0000"/>
                </a:solidFill>
              </a:rPr>
              <a:t>) – </a:t>
            </a:r>
            <a:r>
              <a:rPr lang="cs-CZ" sz="3600" dirty="0" err="1">
                <a:solidFill>
                  <a:srgbClr val="FF0000"/>
                </a:solidFill>
              </a:rPr>
              <a:t>dates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specification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during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orientation</a:t>
            </a:r>
            <a:r>
              <a:rPr lang="cs-CZ" sz="3600" dirty="0">
                <a:solidFill>
                  <a:srgbClr val="FF0000"/>
                </a:solidFill>
              </a:rPr>
              <a:t> tour</a:t>
            </a:r>
          </a:p>
          <a:p>
            <a:pPr marL="742950" indent="-742950"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cs-CZ" sz="3600" dirty="0" err="1">
                <a:solidFill>
                  <a:srgbClr val="FF0000"/>
                </a:solidFill>
              </a:rPr>
              <a:t>Leading</a:t>
            </a:r>
            <a:r>
              <a:rPr lang="cs-CZ" sz="3600" dirty="0">
                <a:solidFill>
                  <a:srgbClr val="FF0000"/>
                </a:solidFill>
              </a:rPr>
              <a:t> a </a:t>
            </a:r>
            <a:r>
              <a:rPr lang="cs-CZ" sz="3600" dirty="0" err="1">
                <a:solidFill>
                  <a:srgbClr val="FF0000"/>
                </a:solidFill>
              </a:rPr>
              <a:t>lesson</a:t>
            </a:r>
            <a:r>
              <a:rPr lang="cs-CZ" sz="3600" dirty="0">
                <a:solidFill>
                  <a:srgbClr val="FF0000"/>
                </a:solidFill>
              </a:rPr>
              <a:t>/</a:t>
            </a:r>
            <a:r>
              <a:rPr lang="en-US" sz="3600" dirty="0">
                <a:solidFill>
                  <a:srgbClr val="FF0000"/>
                </a:solidFill>
              </a:rPr>
              <a:t>activity</a:t>
            </a:r>
            <a:r>
              <a:rPr lang="cs-CZ" sz="3600" dirty="0">
                <a:solidFill>
                  <a:srgbClr val="FF0000"/>
                </a:solidFill>
              </a:rPr>
              <a:t> in a </a:t>
            </a:r>
            <a:r>
              <a:rPr lang="cs-CZ" sz="3600" dirty="0" err="1">
                <a:solidFill>
                  <a:srgbClr val="FF0000"/>
                </a:solidFill>
              </a:rPr>
              <a:t>selected</a:t>
            </a:r>
            <a:r>
              <a:rPr lang="cs-CZ" sz="3600" dirty="0">
                <a:solidFill>
                  <a:srgbClr val="FF0000"/>
                </a:solidFill>
              </a:rPr>
              <a:t> club (</a:t>
            </a:r>
            <a:r>
              <a:rPr lang="cs-CZ" sz="3600" dirty="0" err="1">
                <a:solidFill>
                  <a:srgbClr val="FF0000"/>
                </a:solidFill>
              </a:rPr>
              <a:t>approx</a:t>
            </a:r>
            <a:r>
              <a:rPr lang="cs-CZ" sz="3600" dirty="0">
                <a:solidFill>
                  <a:srgbClr val="FF0000"/>
                </a:solidFill>
              </a:rPr>
              <a:t>. 4 </a:t>
            </a:r>
            <a:r>
              <a:rPr lang="cs-CZ" sz="3600" dirty="0" err="1">
                <a:solidFill>
                  <a:srgbClr val="FF0000"/>
                </a:solidFill>
              </a:rPr>
              <a:t>hours</a:t>
            </a:r>
            <a:r>
              <a:rPr lang="cs-CZ" sz="3600" dirty="0">
                <a:solidFill>
                  <a:srgbClr val="FF0000"/>
                </a:solidFill>
              </a:rPr>
              <a:t>) – </a:t>
            </a:r>
            <a:r>
              <a:rPr lang="cs-CZ" sz="3600" dirty="0" err="1">
                <a:solidFill>
                  <a:srgbClr val="FF0000"/>
                </a:solidFill>
              </a:rPr>
              <a:t>dates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specification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during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orientation</a:t>
            </a:r>
            <a:r>
              <a:rPr lang="cs-CZ" sz="3600" dirty="0">
                <a:solidFill>
                  <a:srgbClr val="FF0000"/>
                </a:solidFill>
              </a:rPr>
              <a:t> tour</a:t>
            </a:r>
          </a:p>
          <a:p>
            <a:pPr marL="742950" indent="-742950">
              <a:buClr>
                <a:srgbClr val="FF0000"/>
              </a:buClr>
              <a:buSzPct val="100000"/>
              <a:buFont typeface="Arial"/>
              <a:buAutoNum type="arabicPeriod"/>
            </a:pPr>
            <a:endParaRPr lang="cs-CZ" sz="3600" dirty="0">
              <a:solidFill>
                <a:srgbClr val="FF0000"/>
              </a:solidFill>
            </a:endParaRPr>
          </a:p>
          <a:p>
            <a:pPr marL="742950" lvl="0" indent="-74295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AutoNum type="arabicPeriod"/>
            </a:pPr>
            <a:endParaRPr lang="cs-CZ" sz="3600" dirty="0">
              <a:solidFill>
                <a:srgbClr val="FF0000"/>
              </a:solidFill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>
            <a:spLocks noGrp="1"/>
          </p:cNvSpPr>
          <p:nvPr>
            <p:ph type="title"/>
          </p:nvPr>
        </p:nvSpPr>
        <p:spPr>
          <a:xfrm>
            <a:off x="838200" y="68216"/>
            <a:ext cx="10515600" cy="864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err="1"/>
              <a:t>Credits</a:t>
            </a:r>
            <a:r>
              <a:rPr lang="cs-CZ" b="1" dirty="0"/>
              <a:t> </a:t>
            </a:r>
            <a:r>
              <a:rPr lang="cs-CZ" b="1" dirty="0" err="1"/>
              <a:t>requirements</a:t>
            </a:r>
            <a:r>
              <a:rPr lang="cs-CZ" b="1" dirty="0"/>
              <a:t> </a:t>
            </a:r>
            <a:endParaRPr dirty="0"/>
          </a:p>
        </p:txBody>
      </p:sp>
      <p:sp>
        <p:nvSpPr>
          <p:cNvPr id="134" name="Google Shape;134;p5"/>
          <p:cNvSpPr txBox="1">
            <a:spLocks noGrp="1"/>
          </p:cNvSpPr>
          <p:nvPr>
            <p:ph type="body" idx="1"/>
          </p:nvPr>
        </p:nvSpPr>
        <p:spPr>
          <a:xfrm>
            <a:off x="838200" y="1052944"/>
            <a:ext cx="11159836" cy="5606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dirty="0">
                <a:highlight>
                  <a:srgbClr val="FFFF00"/>
                </a:highlight>
              </a:rPr>
              <a:t>1.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instructions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mentor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dirty="0">
                <a:highlight>
                  <a:srgbClr val="FFFF00"/>
                </a:highlight>
              </a:rPr>
              <a:t>2. </a:t>
            </a:r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documents</a:t>
            </a:r>
            <a:r>
              <a:rPr lang="cs-CZ" dirty="0"/>
              <a:t> to </a:t>
            </a:r>
            <a:r>
              <a:rPr lang="cs-CZ" dirty="0" smtClean="0"/>
              <a:t>Radek Pospíšil </a:t>
            </a:r>
            <a:r>
              <a:rPr lang="cs-CZ" sz="2000" smtClean="0"/>
              <a:t>(</a:t>
            </a:r>
            <a:r>
              <a:rPr lang="cs-CZ" sz="2000" smtClean="0">
                <a:hlinkClick r:id="rId3"/>
              </a:rPr>
              <a:t>pospisil@ped.muni.cz</a:t>
            </a:r>
            <a:r>
              <a:rPr lang="cs-CZ" sz="2000" smtClean="0"/>
              <a:t>)</a:t>
            </a:r>
            <a:endParaRPr lang="cs-CZ" sz="2000" dirty="0"/>
          </a:p>
          <a:p>
            <a:pPr marL="0" indent="0">
              <a:buSzPts val="2800"/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PdZ000</a:t>
            </a:r>
            <a:endParaRPr lang="cs-CZ" sz="2000" dirty="0"/>
          </a:p>
          <a:p>
            <a:pPr algn="l">
              <a:buFont typeface="+mj-lt"/>
              <a:buAutoNum type="arabicPeriod"/>
            </a:pPr>
            <a:r>
              <a:rPr lang="en-US" sz="18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4" tooltip="List Of Activities Done By Student At Teaching Practice"/>
              </a:rPr>
              <a:t>Overview of activities performed by the student during the internship</a:t>
            </a: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18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5" tooltip="Self Evaluation Of Student Teacher Teaching Practice"/>
              </a:rPr>
              <a:t>Self/evaluation sheet</a:t>
            </a: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cs-CZ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sz="2000" dirty="0"/>
              <a:t>PdZ004</a:t>
            </a:r>
          </a:p>
          <a:p>
            <a:pPr algn="l">
              <a:buFont typeface="+mj-lt"/>
              <a:buAutoNum type="arabicPeriod"/>
            </a:pPr>
            <a:r>
              <a:rPr lang="en-US" sz="20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4" tooltip="List Of Activities Done By Student At Teaching Practice"/>
              </a:rPr>
              <a:t>Overview of activities performed by the student during the internship</a:t>
            </a:r>
            <a:endParaRPr lang="en-US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5" tooltip="Self Evaluation Of Student Teacher Teaching Practice"/>
              </a:rPr>
              <a:t>Self/evaluation sheet</a:t>
            </a:r>
            <a:endParaRPr lang="cs-CZ" sz="2000" b="0" i="0" u="sng" dirty="0">
              <a:solidFill>
                <a:srgbClr val="0000DC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</a:rPr>
              <a:t>A </a:t>
            </a:r>
            <a:r>
              <a:rPr lang="en-US" sz="2000" dirty="0">
                <a:solidFill>
                  <a:schemeClr val="tx1"/>
                </a:solidFill>
              </a:rPr>
              <a:t>brief report (maximum 1 page) summarizing your experiences from the second part of your teaching practice at </a:t>
            </a:r>
            <a:r>
              <a:rPr lang="en-US" sz="2000" dirty="0" err="1">
                <a:solidFill>
                  <a:schemeClr val="tx1"/>
                </a:solidFill>
              </a:rPr>
              <a:t>Lipka</a:t>
            </a:r>
            <a:r>
              <a:rPr lang="en-US" sz="2000" dirty="0">
                <a:solidFill>
                  <a:schemeClr val="tx1"/>
                </a:solidFill>
              </a:rPr>
              <a:t>: What insights have you gained?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cs-CZ" sz="2000" dirty="0"/>
          </a:p>
          <a:p>
            <a:pPr marL="0" indent="0">
              <a:buClr>
                <a:schemeClr val="dk1"/>
              </a:buClr>
              <a:buSzPts val="2800"/>
              <a:buNone/>
            </a:pPr>
            <a:r>
              <a:rPr lang="cs-CZ" dirty="0">
                <a:highlight>
                  <a:srgbClr val="FFFF00"/>
                </a:highlight>
              </a:rPr>
              <a:t>3. </a:t>
            </a:r>
            <a:r>
              <a:rPr lang="en-US" dirty="0"/>
              <a:t>Attend a meeting related to the reflection on your practice at the faculty</a:t>
            </a:r>
            <a:r>
              <a:rPr lang="cs-CZ" dirty="0"/>
              <a:t> </a:t>
            </a:r>
            <a:r>
              <a:rPr lang="cs-CZ" sz="2000" dirty="0"/>
              <a:t>(PdZ000 / </a:t>
            </a:r>
            <a:r>
              <a:rPr lang="cs-CZ" sz="2000" dirty="0" smtClean="0"/>
              <a:t>PdZ004)</a:t>
            </a:r>
            <a:endParaRPr lang="cs-CZ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endParaRPr lang="cs-CZ" sz="1800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endParaRPr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7FDE91-9FB0-4FA3-8BAD-B60B5AE1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Choosing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school</a:t>
            </a:r>
            <a:r>
              <a:rPr lang="cs-CZ" b="1" dirty="0"/>
              <a:t>..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B0C4655-C6F0-4C04-B92B-55BB66992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>
                <a:hlinkClick r:id="rId2"/>
              </a:rPr>
              <a:t>https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docs.google.com/spreadsheets/d/1Aq6u_4NCzk88O9UV-uDBxgOQiVqJymU0AyviEUO4Q2g/edit?gid=1914722072#gid=1914722072</a:t>
            </a:r>
            <a:endParaRPr lang="cs-CZ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13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256</Words>
  <Application>Microsoft Office PowerPoint</Application>
  <PresentationFormat>Širokoúhlá obrazovka</PresentationFormat>
  <Paragraphs>64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Roboto</vt:lpstr>
      <vt:lpstr>Motiv Office</vt:lpstr>
      <vt:lpstr>Prezentace aplikace PowerPoint</vt:lpstr>
      <vt:lpstr>Prezentace aplikace PowerPoint</vt:lpstr>
      <vt:lpstr>Information about Teaching Practice </vt:lpstr>
      <vt:lpstr>Important dates…</vt:lpstr>
      <vt:lpstr>Credits requirements </vt:lpstr>
      <vt:lpstr>Choosing your school..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Admin-01</dc:creator>
  <cp:lastModifiedBy>Radek Pospíšil</cp:lastModifiedBy>
  <cp:revision>42</cp:revision>
  <dcterms:created xsi:type="dcterms:W3CDTF">2019-05-28T09:02:18Z</dcterms:created>
  <dcterms:modified xsi:type="dcterms:W3CDTF">2025-02-14T12:33:50Z</dcterms:modified>
</cp:coreProperties>
</file>