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9" r:id="rId8"/>
    <p:sldId id="296" r:id="rId9"/>
    <p:sldId id="279" r:id="rId10"/>
    <p:sldId id="300" r:id="rId11"/>
    <p:sldId id="301" r:id="rId12"/>
    <p:sldId id="262" r:id="rId13"/>
    <p:sldId id="266" r:id="rId14"/>
    <p:sldId id="267" r:id="rId15"/>
    <p:sldId id="263" r:id="rId16"/>
    <p:sldId id="268" r:id="rId17"/>
    <p:sldId id="264" r:id="rId18"/>
    <p:sldId id="2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layer.myshared.ru/33/1329702/slides/slide_1.jpg">
            <a:extLst>
              <a:ext uri="{FF2B5EF4-FFF2-40B4-BE49-F238E27FC236}">
                <a16:creationId xmlns:a16="http://schemas.microsoft.com/office/drawing/2014/main" id="{1E321966-D8F2-452E-B4EF-5B3B2A903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132522"/>
            <a:ext cx="8726557" cy="655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410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C25F326-7D0F-4311-B9CD-E1956191F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7814"/>
            <a:ext cx="82296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ru-RU" altLang="ru-RU" sz="2700" b="1" dirty="0">
                <a:latin typeface="Arial" panose="020B0604020202020204" pitchFamily="34" charset="0"/>
              </a:rPr>
              <a:t>Отличительные особенности драмы: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182A228C-4EEA-498C-89E5-382F57CF9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990601"/>
            <a:ext cx="8382000" cy="21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RU" dirty="0">
                <a:solidFill>
                  <a:schemeClr val="bg1"/>
                </a:solidFill>
                <a:latin typeface="Tahoma" panose="020B0604030504040204" pitchFamily="34" charset="0"/>
              </a:rPr>
              <a:t>2. </a:t>
            </a:r>
            <a:r>
              <a:rPr lang="ru-RU" altLang="ru-RU" dirty="0">
                <a:latin typeface="Tahoma" panose="020B0604030504040204" pitchFamily="34" charset="0"/>
              </a:rPr>
              <a:t>Сюжетное действие драмы ограничено временем спектакля.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dirty="0">
                <a:latin typeface="Tahoma" panose="020B0604030504040204" pitchFamily="34" charset="0"/>
              </a:rPr>
              <a:t>3. Художественное пространство ограничено «кулисами» - рамками сцены.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dirty="0">
                <a:latin typeface="Tahoma" panose="020B0604030504040204" pitchFamily="34" charset="0"/>
              </a:rPr>
              <a:t>4. Сцена ограничивает и количество персонажей: для них в буквальном смысле мало места – они должны не затеряться в толпе, успеть обратить на себя внимание.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BE4E030-3BA2-4385-BBED-443BB6CBE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67114"/>
            <a:ext cx="4419600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>
            <a:extLst>
              <a:ext uri="{FF2B5EF4-FFF2-40B4-BE49-F238E27FC236}">
                <a16:creationId xmlns:a16="http://schemas.microsoft.com/office/drawing/2014/main" id="{D3D49B1B-6C94-49C1-A474-A5D22BDAD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70288"/>
            <a:ext cx="4389438" cy="313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759C434-881F-4C08-B0B0-F284BEEE4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7814"/>
            <a:ext cx="82296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ru-RU" altLang="ru-RU" sz="2700" b="1" dirty="0">
                <a:latin typeface="Arial" panose="020B0604020202020204" pitchFamily="34" charset="0"/>
              </a:rPr>
              <a:t>Отличительные особенности драмы</a:t>
            </a:r>
            <a:r>
              <a:rPr lang="ru-RU" altLang="ru-RU" sz="2700" b="1" dirty="0">
                <a:solidFill>
                  <a:schemeClr val="bg1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1E49EB12-8478-4D92-85B5-58DF574F5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057276"/>
            <a:ext cx="853440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bg1"/>
                </a:solidFill>
                <a:latin typeface="Tahoma" panose="020B0604030504040204" pitchFamily="34" charset="0"/>
              </a:rPr>
              <a:t>5. </a:t>
            </a:r>
            <a:r>
              <a:rPr lang="ru-RU" altLang="ru-RU" dirty="0">
                <a:latin typeface="Tahoma" panose="020B0604030504040204" pitchFamily="34" charset="0"/>
              </a:rPr>
              <a:t>Драма изображает прошлое как настоящее: события разворачиваются «в первый раз», «на глазах у зрителя», в настоящем времени, общем для героев и зрителей.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latin typeface="Tahoma" panose="020B0604030504040204" pitchFamily="34" charset="0"/>
              </a:rPr>
              <a:t>6. Жизнь в драме говорит от собственного лица: зритель (читатель) знакомится не с сообщением о факте, а с самим фактом.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latin typeface="Tahoma" panose="020B0604030504040204" pitchFamily="34" charset="0"/>
              </a:rPr>
              <a:t>7. Между миром драматургического произведения и зрителем (читателем) нет посредников: действие передается действием, жест – жестом, мимика – мимикой, речь – прямой речью, диалогами и монологами, а не авторским изложением слов или мыслей персонажа.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latin typeface="Tahoma" panose="020B0604030504040204" pitchFamily="34" charset="0"/>
              </a:rPr>
              <a:t>8. В драме резче, чем в эпосе, противопоставлены положительные и отрицательные герои, те и другие нередко сразу дают понять, что они собой представляют.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dirty="0">
                <a:latin typeface="Tahoma" panose="020B0604030504040204" pitchFamily="34" charset="0"/>
              </a:rPr>
              <a:t>9. «Театральность», эффектность поведения в жизни – источник соответствующего поведения в драме: персонажи должны находиться в таком эмоциональном состоянии, чтобы говорить много и громко, от этого зависит успех спектакля.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81A95-AC16-4A23-AC82-531DA2E4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ДРАМАТУРГИЯ А. С. ПУШКИНА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0648B-32F0-438E-8AB3-CFAE104E2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«Борис Годунов»</a:t>
            </a: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«Маленькие трагедии»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390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28CE2-E49B-45D7-9295-EC097CAF3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«БОРИС ГОДУНОВ»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CB2411-80E2-4513-A7B8-6E2BE61F7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3" y="-278296"/>
            <a:ext cx="10738526" cy="7136295"/>
          </a:xfrm>
        </p:spPr>
        <p:txBody>
          <a:bodyPr/>
          <a:lstStyle/>
          <a:p>
            <a:pPr algn="just"/>
            <a:r>
              <a:rPr lang="ru-RU" b="1" dirty="0"/>
              <a:t>Историческая драма о Смутном времени — и главная русская историческая драма вообще. Опираясь на Шекспира и Карамзина, Пушкин смешивает языки и стили и открывает в русской истории глубокую психологическую проблематику.</a:t>
            </a:r>
            <a:endParaRPr lang="ru-RU" dirty="0"/>
          </a:p>
        </p:txBody>
      </p:sp>
      <p:pic>
        <p:nvPicPr>
          <p:cNvPr id="7170" name="Picture 2" descr="Boris Godunov - Wikipedia">
            <a:extLst>
              <a:ext uri="{FF2B5EF4-FFF2-40B4-BE49-F238E27FC236}">
                <a16:creationId xmlns:a16="http://schemas.microsoft.com/office/drawing/2014/main" id="{2402D019-7289-468D-B040-802FD49DE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626" y="1905000"/>
            <a:ext cx="3021496" cy="432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4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16AE3-70A4-4D5A-B1B8-2685B64E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«МАЛЕНЬКИЕ ТРАГЕДИИ»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ABA5F8-2BFF-4737-97D0-59D015520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Маленькие трагедии» — условный цикл из четырёх одноактных пьес в стихах, действие которых происходит в Западной Европе в разные времена. В основе сюжета трёх пьес («Каменный гость», «Скупой рыцарь», «Моцарт и Сальери») человеческие страсти (любовь, ревность, скупость, зависть) и их драматические проявления; тема четвёртой, «Пира во время чумы», — глобальная катастрофа, которая мыслится как расплата или испытание.</a:t>
            </a:r>
          </a:p>
        </p:txBody>
      </p:sp>
    </p:spTree>
    <p:extLst>
      <p:ext uri="{BB962C8B-B14F-4D97-AF65-F5344CB8AC3E}">
        <p14:creationId xmlns:p14="http://schemas.microsoft.com/office/powerpoint/2010/main" val="911818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4047E-9880-44F1-A5D5-0367C71A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Драматургия </a:t>
            </a:r>
            <a:r>
              <a:rPr lang="ru-RU" dirty="0" err="1"/>
              <a:t>А.Грибоедова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BA9BE6-F6B3-494E-BEFB-CFC8FB78A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6788"/>
            <a:ext cx="9602788" cy="8504427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«Горе от ума»</a:t>
            </a:r>
          </a:p>
          <a:p>
            <a:pPr algn="ctr"/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/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4" name="Picture 2" descr="Чацкий: что нужно знать о главном герое «Горя от ума»">
            <a:extLst>
              <a:ext uri="{FF2B5EF4-FFF2-40B4-BE49-F238E27FC236}">
                <a16:creationId xmlns:a16="http://schemas.microsoft.com/office/drawing/2014/main" id="{C4DADCFD-FE3B-462C-8524-ECF068F6A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2309766"/>
            <a:ext cx="4307494" cy="392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200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3EEFB-A12C-4344-A291-E7C872B8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«ГОРЕ ОТ УМА»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B817A2-32C3-46B1-90B3-93CB2FEE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Из </a:t>
            </a:r>
            <a:r>
              <a:rPr lang="ru-RU" dirty="0" err="1"/>
              <a:t>грибоедовской</a:t>
            </a:r>
            <a:r>
              <a:rPr lang="ru-RU" dirty="0"/>
              <a:t> традиции выросла классическая русская драма XIX века: «Маскарад» Лермонтова, в чьём разочарованном герое Арбенине легко узнать черты Чацкого, «Ревизор» Гоголя — «общественная комедия», где уездный город с галереей карикатур воплощает собой всё российское общество, социальная драма Александра Сухово-Кобылина и Александра Островского. С этого времени обсуждение драматических общественных конфликтов комическими средствами, когда-то поразившее современников Грибоедова, стало общим местом, а жанровые рамки размылись. Более того, пьеса задала своеобразный новый канон. Долгое время театральные труппы набирались под «Горе от ума»: считалось, что состав актёров, между которыми хорошо распределяются </a:t>
            </a:r>
            <a:r>
              <a:rPr lang="ru-RU" dirty="0" err="1"/>
              <a:t>грибоедовские</a:t>
            </a:r>
            <a:r>
              <a:rPr lang="ru-RU" dirty="0"/>
              <a:t> роли, может играть весь театральный репертуар </a:t>
            </a:r>
            <a:r>
              <a:rPr lang="ru-RU" baseline="30000" dirty="0"/>
              <a:t>3 </a:t>
            </a:r>
            <a:r>
              <a:rPr lang="ru-RU" dirty="0"/>
              <a:t>⁠.</a:t>
            </a:r>
          </a:p>
        </p:txBody>
      </p:sp>
    </p:spTree>
    <p:extLst>
      <p:ext uri="{BB962C8B-B14F-4D97-AF65-F5344CB8AC3E}">
        <p14:creationId xmlns:p14="http://schemas.microsoft.com/office/powerpoint/2010/main" val="343683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8E34B-7B58-4C8D-962C-CFBBA82B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ДРАМАТУРГИЯ 1830—1840-х ГОДОВ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36A862-1781-4AD0-A7C4-F57DFE986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/>
            <a:r>
              <a:rPr lang="ru-RU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«МАСКАРАД» </a:t>
            </a:r>
            <a:r>
              <a:rPr lang="ru-RU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М.Лермонтов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lvl="6"/>
            <a:r>
              <a:rPr lang="ru-RU" sz="2000" dirty="0"/>
              <a:t>Маскарад», повествующий о жизни петербургского света 30-х годов XIX века, — социальная, но не любовная трагедия, а трагедия сильных людей, обреченных на бездействие или на деятельность пошлую и ничтожную. 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400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F7B05-94AF-41C6-AAE8-80C95B451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474443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Н.ГОГОЛЬ«РЕВИЗОР»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689C15-F9FF-48FF-97D5-775870396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47460"/>
            <a:ext cx="8563026" cy="4386429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Подсказанный Пушкиным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для Гоголя поводом собрать в одной пьесе «всё дурное в России», и сквозь смешное в его комедии ошибок отчётливо проглядывает ужас.</a:t>
            </a:r>
          </a:p>
        </p:txBody>
      </p:sp>
    </p:spTree>
    <p:extLst>
      <p:ext uri="{BB962C8B-B14F-4D97-AF65-F5344CB8AC3E}">
        <p14:creationId xmlns:p14="http://schemas.microsoft.com/office/powerpoint/2010/main" val="3061899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yer.myshared.ru/33/1329702/slides/slide_3.jpg">
            <a:extLst>
              <a:ext uri="{FF2B5EF4-FFF2-40B4-BE49-F238E27FC236}">
                <a16:creationId xmlns:a16="http://schemas.microsoft.com/office/drawing/2014/main" id="{08D8772C-BC4D-4147-9667-0963879DD3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27" y="1"/>
            <a:ext cx="8238181" cy="652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42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00F1C6-C9A4-4D8A-B862-9343BFC6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ТЕАТРЫ</a:t>
            </a:r>
          </a:p>
        </p:txBody>
      </p:sp>
      <p:pic>
        <p:nvPicPr>
          <p:cNvPr id="3074" name="Picture 2" descr="http://player.myshared.ru/33/1329702/slides/slide_4.jpg">
            <a:extLst>
              <a:ext uri="{FF2B5EF4-FFF2-40B4-BE49-F238E27FC236}">
                <a16:creationId xmlns:a16="http://schemas.microsoft.com/office/drawing/2014/main" id="{82226D51-6EF9-42CD-929E-64FF522966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635" y="2014331"/>
            <a:ext cx="8600661" cy="484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45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yer.myshared.ru/33/1329702/slides/slide_5.jpg">
            <a:extLst>
              <a:ext uri="{FF2B5EF4-FFF2-40B4-BE49-F238E27FC236}">
                <a16:creationId xmlns:a16="http://schemas.microsoft.com/office/drawing/2014/main" id="{46FBD08E-99CE-4FE8-85F6-0DDAA0399A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409" y="291548"/>
            <a:ext cx="8097078" cy="642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17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layer.myshared.ru/33/1329702/slides/slide_6.jpg">
            <a:extLst>
              <a:ext uri="{FF2B5EF4-FFF2-40B4-BE49-F238E27FC236}">
                <a16:creationId xmlns:a16="http://schemas.microsoft.com/office/drawing/2014/main" id="{971630E2-FE03-437A-B57D-64CCC60A461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43" y="145775"/>
            <a:ext cx="8627166" cy="657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layer.myshared.ru/33/1329702/slides/slide_7.jpg">
            <a:extLst>
              <a:ext uri="{FF2B5EF4-FFF2-40B4-BE49-F238E27FC236}">
                <a16:creationId xmlns:a16="http://schemas.microsoft.com/office/drawing/2014/main" id="{CDC28233-D2D6-48F9-A7E5-43D8A3080A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487" y="762000"/>
            <a:ext cx="8136834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890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D055AD-C1D8-4DC6-966D-26613C083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576" y="116633"/>
            <a:ext cx="7772400" cy="14700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4900" b="1" i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Роды литературы</a:t>
            </a:r>
            <a:br>
              <a:rPr lang="ru-RU" sz="4900" b="1" i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изображения действительности</a:t>
            </a:r>
            <a:endParaRPr lang="ru-RU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E7324F2-6246-4A09-AFF5-D71C4D7B2FB0}"/>
              </a:ext>
            </a:extLst>
          </p:cNvPr>
          <p:cNvSpPr/>
          <p:nvPr/>
        </p:nvSpPr>
        <p:spPr>
          <a:xfrm>
            <a:off x="5348536" y="2370584"/>
            <a:ext cx="163448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40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эпос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0E7E650-6251-4E29-A99A-BBEB1393F857}"/>
              </a:ext>
            </a:extLst>
          </p:cNvPr>
          <p:cNvSpPr/>
          <p:nvPr/>
        </p:nvSpPr>
        <p:spPr>
          <a:xfrm>
            <a:off x="2495599" y="1794296"/>
            <a:ext cx="1842585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36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лирика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BBED677-FA7B-4585-A686-55092425AD37}"/>
              </a:ext>
            </a:extLst>
          </p:cNvPr>
          <p:cNvSpPr/>
          <p:nvPr/>
        </p:nvSpPr>
        <p:spPr>
          <a:xfrm>
            <a:off x="8328247" y="1791882"/>
            <a:ext cx="2074701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40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драма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5A4789F-5316-4052-BEE5-0FC95F717A70}"/>
              </a:ext>
            </a:extLst>
          </p:cNvPr>
          <p:cNvSpPr/>
          <p:nvPr/>
        </p:nvSpPr>
        <p:spPr>
          <a:xfrm>
            <a:off x="2135560" y="2916335"/>
            <a:ext cx="2304256" cy="3825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r>
              <a:rPr lang="ru-RU" sz="2000" b="1" dirty="0">
                <a:solidFill>
                  <a:prstClr val="black"/>
                </a:solidFill>
              </a:rPr>
              <a:t>Изображение переживаний и раздумий лирического героя</a:t>
            </a:r>
          </a:p>
          <a:p>
            <a:pPr defTabSz="914400">
              <a:defRPr/>
            </a:pPr>
            <a:endParaRPr lang="ru-RU" b="1" dirty="0">
              <a:solidFill>
                <a:srgbClr val="C0504D">
                  <a:lumMod val="50000"/>
                </a:srgbClr>
              </a:solidFill>
            </a:endParaRP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стихотворение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песня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послание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ода</a:t>
            </a:r>
          </a:p>
          <a:p>
            <a:pPr marL="285750" indent="-285750" defTabSz="914400"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дума</a:t>
            </a:r>
          </a:p>
          <a:p>
            <a:pPr defTabSz="914400">
              <a:defRPr/>
            </a:pPr>
            <a:endParaRPr lang="ru-RU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64CAB89-7FE3-428B-B785-2213E72B5A41}"/>
              </a:ext>
            </a:extLst>
          </p:cNvPr>
          <p:cNvSpPr/>
          <p:nvPr/>
        </p:nvSpPr>
        <p:spPr>
          <a:xfrm>
            <a:off x="5183932" y="3501007"/>
            <a:ext cx="2568254" cy="3240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r>
              <a:rPr lang="ru-RU" sz="2400" b="1" dirty="0">
                <a:solidFill>
                  <a:prstClr val="black"/>
                </a:solidFill>
              </a:rPr>
              <a:t>Изображение событий</a:t>
            </a:r>
            <a:endParaRPr lang="ru-RU" sz="2000" b="1" dirty="0">
              <a:solidFill>
                <a:prstClr val="black"/>
              </a:solidFill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роман, повесть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рассказ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очерк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предание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endParaRPr lang="ru-RU" sz="2800" b="1" dirty="0">
              <a:ln>
                <a:solidFill>
                  <a:prstClr val="black"/>
                </a:solidFill>
              </a:ln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AC56503-BB85-4473-885B-1CEB90A5D6FD}"/>
              </a:ext>
            </a:extLst>
          </p:cNvPr>
          <p:cNvSpPr/>
          <p:nvPr/>
        </p:nvSpPr>
        <p:spPr>
          <a:xfrm>
            <a:off x="7993360" y="3068960"/>
            <a:ext cx="2304256" cy="3240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r>
              <a:rPr lang="ru-RU" sz="2200" b="1" dirty="0">
                <a:solidFill>
                  <a:prstClr val="black"/>
                </a:solidFill>
              </a:rPr>
              <a:t>Изображение действия происходящего на глазах у зрителя</a:t>
            </a:r>
          </a:p>
          <a:p>
            <a:pPr algn="ctr" defTabSz="914400">
              <a:defRPr/>
            </a:pPr>
            <a:endParaRPr lang="ru-RU" sz="2000" b="1" dirty="0">
              <a:solidFill>
                <a:srgbClr val="C0504D">
                  <a:lumMod val="50000"/>
                </a:srgbClr>
              </a:solidFill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комедия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трагедия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ln>
                  <a:solidFill>
                    <a:prstClr val="black"/>
                  </a:solidFill>
                </a:ln>
                <a:solidFill>
                  <a:srgbClr val="C0504D">
                    <a:lumMod val="50000"/>
                  </a:srgbClr>
                </a:solidFill>
              </a:rPr>
              <a:t>драма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029C7F92-C7E6-4F93-BE85-4F4FE9FD9514}"/>
              </a:ext>
            </a:extLst>
          </p:cNvPr>
          <p:cNvCxnSpPr/>
          <p:nvPr/>
        </p:nvCxnSpPr>
        <p:spPr>
          <a:xfrm>
            <a:off x="6167438" y="1574800"/>
            <a:ext cx="0" cy="661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D696E6FF-3F07-4D60-A86F-F169D2A54FB6}"/>
              </a:ext>
            </a:extLst>
          </p:cNvPr>
          <p:cNvCxnSpPr/>
          <p:nvPr/>
        </p:nvCxnSpPr>
        <p:spPr>
          <a:xfrm flipH="1">
            <a:off x="4224338" y="1574800"/>
            <a:ext cx="1727200" cy="217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A94377FC-5B35-4AFB-85DE-1489DC8AADE9}"/>
              </a:ext>
            </a:extLst>
          </p:cNvPr>
          <p:cNvCxnSpPr/>
          <p:nvPr/>
        </p:nvCxnSpPr>
        <p:spPr>
          <a:xfrm>
            <a:off x="6527801" y="1585913"/>
            <a:ext cx="1655763" cy="2079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>
            <a:extLst>
              <a:ext uri="{FF2B5EF4-FFF2-40B4-BE49-F238E27FC236}">
                <a16:creationId xmlns:a16="http://schemas.microsoft.com/office/drawing/2014/main" id="{EC1D2860-9192-4B5D-8AC1-0D34250B8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1341439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buFont typeface="Wingdings 3" panose="05040102010807070707" pitchFamily="18" charset="2"/>
              <a:buChar char=""/>
            </a:pPr>
            <a:r>
              <a:rPr lang="ru-RU" altLang="ru-RU" sz="2000" dirty="0"/>
              <a:t>Монолог - речь действующего лица пьесы, в отличие от диалога, обращённая к самому себе или к зрителям.</a:t>
            </a:r>
          </a:p>
          <a:p>
            <a:endParaRPr lang="ru-RU" altLang="ru-RU" sz="2000" dirty="0"/>
          </a:p>
          <a:p>
            <a:pPr>
              <a:buFont typeface="Wingdings 3" panose="05040102010807070707" pitchFamily="18" charset="2"/>
              <a:buChar char=""/>
            </a:pPr>
            <a:r>
              <a:rPr lang="ru-RU" altLang="ru-RU" sz="2000" dirty="0"/>
              <a:t>Диалог - разговор между двумя или несколькими лицами.</a:t>
            </a:r>
          </a:p>
          <a:p>
            <a:endParaRPr lang="ru-RU" altLang="ru-RU" sz="2000" dirty="0"/>
          </a:p>
          <a:p>
            <a:pPr>
              <a:buFont typeface="Wingdings 3" panose="05040102010807070707" pitchFamily="18" charset="2"/>
              <a:buChar char=""/>
            </a:pPr>
            <a:r>
              <a:rPr lang="ru-RU" altLang="ru-RU" sz="2000" dirty="0"/>
              <a:t>Реплика - фраза, которую произносит персонаж драмы в ответ на высказывание другого действующего лица</a:t>
            </a:r>
          </a:p>
          <a:p>
            <a:endParaRPr lang="ru-RU" altLang="ru-RU" sz="2000" dirty="0"/>
          </a:p>
          <a:p>
            <a:pPr>
              <a:buFont typeface="Wingdings 3" panose="05040102010807070707" pitchFamily="18" charset="2"/>
              <a:buChar char=""/>
            </a:pPr>
            <a:r>
              <a:rPr lang="ru-RU" altLang="ru-RU" sz="2000" dirty="0"/>
              <a:t>Амплуа - (фр. </a:t>
            </a:r>
            <a:r>
              <a:rPr lang="ru-RU" altLang="ru-RU" sz="2000" dirty="0" err="1"/>
              <a:t>emploi</a:t>
            </a:r>
            <a:r>
              <a:rPr lang="ru-RU" altLang="ru-RU" sz="2000" dirty="0"/>
              <a:t> – «роль; должность, место; занятие») – 1. Определённый род ролей, соответствующих внешним и внутренним данным актёра; 2. Стереотип характера, который переходит из </a:t>
            </a:r>
            <a:r>
              <a:rPr lang="ru-RU" altLang="ru-RU" sz="2000" b="1" dirty="0"/>
              <a:t>пьесы</a:t>
            </a:r>
            <a:r>
              <a:rPr lang="ru-RU" altLang="ru-RU" sz="2000" dirty="0"/>
              <a:t> в </a:t>
            </a:r>
            <a:r>
              <a:rPr lang="ru-RU" altLang="ru-RU" sz="2000" b="1" dirty="0"/>
              <a:t>пьесу</a:t>
            </a:r>
            <a:r>
              <a:rPr lang="ru-RU" altLang="ru-RU" sz="2000" dirty="0"/>
              <a:t>.</a:t>
            </a:r>
          </a:p>
          <a:p>
            <a:endParaRPr lang="ru-RU" altLang="ru-RU" sz="2000" dirty="0"/>
          </a:p>
          <a:p>
            <a:pPr>
              <a:buFont typeface="Wingdings 3" panose="05040102010807070707" pitchFamily="18" charset="2"/>
              <a:buChar char=""/>
            </a:pPr>
            <a:r>
              <a:rPr lang="ru-RU" altLang="ru-RU" sz="2000" dirty="0"/>
              <a:t>Резонер - действующее лицо пьесы, романа, обычно выражающее отношение автора к событиям.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DBF73EC-3B50-400F-A811-E2EC51391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7814"/>
            <a:ext cx="82296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ru-RU" altLang="ru-RU" sz="2700" b="1" dirty="0">
                <a:latin typeface="Arial" panose="020B0604020202020204" pitchFamily="34" charset="0"/>
              </a:rPr>
              <a:t>Отличительные особенности драмы: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D453A1B-2558-4139-983B-64B6523BE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9319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3000" dirty="0">
                <a:solidFill>
                  <a:schemeClr val="tx1"/>
                </a:solidFill>
              </a:rPr>
              <a:t>Драма ( греч. </a:t>
            </a:r>
            <a:r>
              <a:rPr lang="en-US" altLang="ru-RU" sz="3000" dirty="0">
                <a:solidFill>
                  <a:schemeClr val="tx1"/>
                </a:solidFill>
              </a:rPr>
              <a:t>– drama, </a:t>
            </a:r>
            <a:r>
              <a:rPr lang="ru-RU" altLang="ru-RU" sz="3000" dirty="0">
                <a:solidFill>
                  <a:schemeClr val="tx1"/>
                </a:solidFill>
              </a:rPr>
              <a:t>букв. </a:t>
            </a:r>
            <a:r>
              <a:rPr lang="en-US" altLang="ru-RU" sz="3000" dirty="0">
                <a:solidFill>
                  <a:schemeClr val="tx1"/>
                </a:solidFill>
              </a:rPr>
              <a:t>– </a:t>
            </a:r>
            <a:r>
              <a:rPr lang="ru-RU" altLang="ru-RU" sz="3000" dirty="0">
                <a:solidFill>
                  <a:schemeClr val="tx1"/>
                </a:solidFill>
              </a:rPr>
              <a:t>действие) –пьеса с острым конфликтом, который, в отличие от трагического, в большей мере обращен к сфере частной жизни человека.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8B29525C-EA86-43A7-BFB8-484803EB6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4384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latin typeface="Tahoma" panose="020B0604030504040204" pitchFamily="34" charset="0"/>
              </a:rPr>
              <a:t>1. Как самостоятельный жанр драма сложилась в Х</a:t>
            </a:r>
            <a:r>
              <a:rPr lang="en-US" altLang="ru-RU" dirty="0">
                <a:latin typeface="Tahoma" panose="020B0604030504040204" pitchFamily="34" charset="0"/>
              </a:rPr>
              <a:t>VIII</a:t>
            </a:r>
            <a:r>
              <a:rPr lang="ru-RU" altLang="ru-RU" dirty="0">
                <a:latin typeface="Tahoma" panose="020B0604030504040204" pitchFamily="34" charset="0"/>
              </a:rPr>
              <a:t> веке у просветителей (мещанская драма во Франции и Германии). </a:t>
            </a:r>
          </a:p>
        </p:txBody>
      </p:sp>
      <p:sp>
        <p:nvSpPr>
          <p:cNvPr id="27652" name="Oval 4">
            <a:extLst>
              <a:ext uri="{FF2B5EF4-FFF2-40B4-BE49-F238E27FC236}">
                <a16:creationId xmlns:a16="http://schemas.microsoft.com/office/drawing/2014/main" id="{A4972683-3857-487A-B9AA-C55BC1890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200400"/>
            <a:ext cx="3124200" cy="1371600"/>
          </a:xfrm>
          <a:prstGeom prst="ellipse">
            <a:avLst/>
          </a:prstGeom>
          <a:noFill/>
          <a:ln w="635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3" name="Oval 5">
            <a:extLst>
              <a:ext uri="{FF2B5EF4-FFF2-40B4-BE49-F238E27FC236}">
                <a16:creationId xmlns:a16="http://schemas.microsoft.com/office/drawing/2014/main" id="{4F7C514B-F6FF-4E0D-BF0D-E3E41E86B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495800"/>
            <a:ext cx="3124200" cy="1371600"/>
          </a:xfrm>
          <a:prstGeom prst="ellipse">
            <a:avLst/>
          </a:prstGeom>
          <a:noFill/>
          <a:ln w="635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4" name="Oval 6">
            <a:extLst>
              <a:ext uri="{FF2B5EF4-FFF2-40B4-BE49-F238E27FC236}">
                <a16:creationId xmlns:a16="http://schemas.microsoft.com/office/drawing/2014/main" id="{28A4C335-5A79-4422-A20D-BEDA77EC3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334000"/>
            <a:ext cx="3124200" cy="1371600"/>
          </a:xfrm>
          <a:prstGeom prst="ellipse">
            <a:avLst/>
          </a:prstGeom>
          <a:noFill/>
          <a:ln w="635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5" name="Oval 7">
            <a:extLst>
              <a:ext uri="{FF2B5EF4-FFF2-40B4-BE49-F238E27FC236}">
                <a16:creationId xmlns:a16="http://schemas.microsoft.com/office/drawing/2014/main" id="{3E2B0A68-E68E-477F-A1CD-DB4780A32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648200"/>
            <a:ext cx="3124200" cy="1371600"/>
          </a:xfrm>
          <a:prstGeom prst="ellipse">
            <a:avLst/>
          </a:prstGeom>
          <a:noFill/>
          <a:ln w="635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E3F91B1B-EB13-4735-A1CC-47BA1097D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657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993366"/>
                </a:solidFill>
                <a:latin typeface="Tahoma" panose="020B0604030504040204" pitchFamily="34" charset="0"/>
              </a:rPr>
              <a:t>Жанры драмы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48493CC6-1C53-4704-B360-E6D7DA557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9530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993366"/>
                </a:solidFill>
                <a:latin typeface="Tahoma" panose="020B0604030504040204" pitchFamily="34" charset="0"/>
              </a:rPr>
              <a:t>Трагедия</a:t>
            </a: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4186A5AF-66AE-44F8-B878-DEFAD9C27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029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993366"/>
                </a:solidFill>
                <a:latin typeface="Tahoma" panose="020B0604030504040204" pitchFamily="34" charset="0"/>
              </a:rPr>
              <a:t>Комедия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2AA0C93A-8108-4279-A962-47762AACB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791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993366"/>
                </a:solidFill>
                <a:latin typeface="Tahoma" panose="020B0604030504040204" pitchFamily="34" charset="0"/>
              </a:rPr>
              <a:t>Драма</a:t>
            </a:r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5863CECB-4C52-471C-B592-25BD7C493D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3810000"/>
            <a:ext cx="914400" cy="609600"/>
          </a:xfrm>
          <a:prstGeom prst="line">
            <a:avLst/>
          </a:prstGeom>
          <a:noFill/>
          <a:ln w="635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3146E778-09A8-4775-B2F4-050C24A98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648200"/>
            <a:ext cx="0" cy="685800"/>
          </a:xfrm>
          <a:prstGeom prst="line">
            <a:avLst/>
          </a:prstGeom>
          <a:noFill/>
          <a:ln w="635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2" name="Line 14">
            <a:extLst>
              <a:ext uri="{FF2B5EF4-FFF2-40B4-BE49-F238E27FC236}">
                <a16:creationId xmlns:a16="http://schemas.microsoft.com/office/drawing/2014/main" id="{7C5B56DA-B9AB-48E5-A7BA-1ECB2C5F8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886200"/>
            <a:ext cx="1143000" cy="685800"/>
          </a:xfrm>
          <a:prstGeom prst="line">
            <a:avLst/>
          </a:prstGeom>
          <a:noFill/>
          <a:ln w="63500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  <p:bldP spid="27657" grpId="0"/>
      <p:bldP spid="27658" grpId="0"/>
      <p:bldP spid="27659" grpId="0"/>
    </p:bld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684</Words>
  <Application>Microsoft Office PowerPoint</Application>
  <PresentationFormat>Широкоэкранный</PresentationFormat>
  <Paragraphs>64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Century Gothic</vt:lpstr>
      <vt:lpstr>Tahoma</vt:lpstr>
      <vt:lpstr>Times New Roman</vt:lpstr>
      <vt:lpstr>Wingdings 3</vt:lpstr>
      <vt:lpstr>Легкий дым</vt:lpstr>
      <vt:lpstr>Презентация PowerPoint</vt:lpstr>
      <vt:lpstr>Презентация PowerPoint</vt:lpstr>
      <vt:lpstr>ТЕАТРЫ</vt:lpstr>
      <vt:lpstr>Презентация PowerPoint</vt:lpstr>
      <vt:lpstr>Презентация PowerPoint</vt:lpstr>
      <vt:lpstr>Презентация PowerPoint</vt:lpstr>
      <vt:lpstr>Роды литературы Способы изображения действительности</vt:lpstr>
      <vt:lpstr>Презентация PowerPoint</vt:lpstr>
      <vt:lpstr>Драма ( греч. – drama, букв. – действие) –пьеса с острым конфликтом, который, в отличие от трагического, в большей мере обращен к сфере частной жизни человека.</vt:lpstr>
      <vt:lpstr>Презентация PowerPoint</vt:lpstr>
      <vt:lpstr>Презентация PowerPoint</vt:lpstr>
      <vt:lpstr>ДРАМАТУРГИЯ А. С. ПУШКИНА</vt:lpstr>
      <vt:lpstr>«БОРИС ГОДУНОВ»</vt:lpstr>
      <vt:lpstr>«МАЛЕНЬКИЕ ТРАГЕДИИ»</vt:lpstr>
      <vt:lpstr>Драматургия А.Грибоедова</vt:lpstr>
      <vt:lpstr>«ГОРЕ ОТ УМА»</vt:lpstr>
      <vt:lpstr>ДРАМАТУРГИЯ 1830—1840-х ГОДОВ </vt:lpstr>
      <vt:lpstr>Н.ГОГОЛЬ«РЕВИЗОР»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NVG</dc:creator>
  <cp:lastModifiedBy>NVG</cp:lastModifiedBy>
  <cp:revision>6</cp:revision>
  <dcterms:created xsi:type="dcterms:W3CDTF">2023-03-17T08:29:07Z</dcterms:created>
  <dcterms:modified xsi:type="dcterms:W3CDTF">2024-04-08T12:12:31Z</dcterms:modified>
</cp:coreProperties>
</file>