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4"/>
  </p:notesMasterIdLst>
  <p:handoutMasterIdLst>
    <p:handoutMasterId r:id="rId45"/>
  </p:handoutMasterIdLst>
  <p:sldIdLst>
    <p:sldId id="257" r:id="rId2"/>
    <p:sldId id="262" r:id="rId3"/>
    <p:sldId id="258" r:id="rId4"/>
    <p:sldId id="259" r:id="rId5"/>
    <p:sldId id="260" r:id="rId6"/>
    <p:sldId id="263" r:id="rId7"/>
    <p:sldId id="379" r:id="rId8"/>
    <p:sldId id="376" r:id="rId9"/>
    <p:sldId id="368" r:id="rId10"/>
    <p:sldId id="372" r:id="rId11"/>
    <p:sldId id="373" r:id="rId12"/>
    <p:sldId id="374" r:id="rId13"/>
    <p:sldId id="375" r:id="rId14"/>
    <p:sldId id="256" r:id="rId15"/>
    <p:sldId id="385" r:id="rId16"/>
    <p:sldId id="386" r:id="rId17"/>
    <p:sldId id="265" r:id="rId18"/>
    <p:sldId id="387" r:id="rId19"/>
    <p:sldId id="389" r:id="rId20"/>
    <p:sldId id="271" r:id="rId21"/>
    <p:sldId id="342" r:id="rId22"/>
    <p:sldId id="343" r:id="rId23"/>
    <p:sldId id="344" r:id="rId24"/>
    <p:sldId id="345" r:id="rId25"/>
    <p:sldId id="326" r:id="rId26"/>
    <p:sldId id="327" r:id="rId27"/>
    <p:sldId id="328" r:id="rId28"/>
    <p:sldId id="329" r:id="rId29"/>
    <p:sldId id="330" r:id="rId30"/>
    <p:sldId id="336" r:id="rId31"/>
    <p:sldId id="335" r:id="rId32"/>
    <p:sldId id="338" r:id="rId33"/>
    <p:sldId id="341" r:id="rId34"/>
    <p:sldId id="364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64" r:id="rId4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D2027-D1BB-4FD2-A09F-1FFF5399EEC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83A81E-75AC-4976-B413-7561AF7BB0B7}">
      <dgm:prSet/>
      <dgm:spPr/>
      <dgm:t>
        <a:bodyPr/>
        <a:lstStyle/>
        <a:p>
          <a:r>
            <a:rPr lang="cs-CZ"/>
            <a:t>Pedagogika = teorie a reflexe edukační reality</a:t>
          </a:r>
          <a:endParaRPr lang="en-US"/>
        </a:p>
      </dgm:t>
    </dgm:pt>
    <dgm:pt modelId="{C087045D-30D5-488C-B94B-9BCBFF8213C1}" type="parTrans" cxnId="{EDCC130F-DB5E-42B5-876C-AC4235D88126}">
      <dgm:prSet/>
      <dgm:spPr/>
      <dgm:t>
        <a:bodyPr/>
        <a:lstStyle/>
        <a:p>
          <a:endParaRPr lang="en-US"/>
        </a:p>
      </dgm:t>
    </dgm:pt>
    <dgm:pt modelId="{F91B84DA-43D0-4AFA-918A-796D84BF198A}" type="sibTrans" cxnId="{EDCC130F-DB5E-42B5-876C-AC4235D88126}">
      <dgm:prSet/>
      <dgm:spPr/>
      <dgm:t>
        <a:bodyPr/>
        <a:lstStyle/>
        <a:p>
          <a:endParaRPr lang="en-US"/>
        </a:p>
      </dgm:t>
    </dgm:pt>
    <dgm:pt modelId="{1DA47663-CE4D-4741-9B17-2E1A2EE485AF}">
      <dgm:prSet/>
      <dgm:spPr/>
      <dgm:t>
        <a:bodyPr/>
        <a:lstStyle/>
        <a:p>
          <a:r>
            <a:rPr lang="cs-CZ"/>
            <a:t>Pedagogika volného času = teorie a reflexe edukace v souvislosti s volným časem / volného času v souvislosti s výchovou</a:t>
          </a:r>
          <a:endParaRPr lang="en-US"/>
        </a:p>
      </dgm:t>
    </dgm:pt>
    <dgm:pt modelId="{AA6496F7-7753-465C-9F97-899377C167BF}" type="parTrans" cxnId="{8529B4BE-8A3E-40D7-B91F-57148C7623F1}">
      <dgm:prSet/>
      <dgm:spPr/>
      <dgm:t>
        <a:bodyPr/>
        <a:lstStyle/>
        <a:p>
          <a:endParaRPr lang="en-US"/>
        </a:p>
      </dgm:t>
    </dgm:pt>
    <dgm:pt modelId="{093E2202-A74F-4E41-A79C-D1952E48CCA7}" type="sibTrans" cxnId="{8529B4BE-8A3E-40D7-B91F-57148C7623F1}">
      <dgm:prSet/>
      <dgm:spPr/>
      <dgm:t>
        <a:bodyPr/>
        <a:lstStyle/>
        <a:p>
          <a:endParaRPr lang="en-US"/>
        </a:p>
      </dgm:t>
    </dgm:pt>
    <dgm:pt modelId="{254717A9-CE98-485E-8B54-98B36478AE9F}">
      <dgm:prSet/>
      <dgm:spPr/>
      <dgm:t>
        <a:bodyPr/>
        <a:lstStyle/>
        <a:p>
          <a:r>
            <a:rPr lang="cs-CZ"/>
            <a:t>Pedagog volného času = pedagogický pracovník v zájmovém vzdělávání</a:t>
          </a:r>
          <a:endParaRPr lang="en-US"/>
        </a:p>
      </dgm:t>
    </dgm:pt>
    <dgm:pt modelId="{EE383EBE-96F0-42A2-B130-A802E0E4208E}" type="parTrans" cxnId="{F6F67576-377D-4D7B-B7D8-0623C486E5FA}">
      <dgm:prSet/>
      <dgm:spPr/>
      <dgm:t>
        <a:bodyPr/>
        <a:lstStyle/>
        <a:p>
          <a:endParaRPr lang="en-US"/>
        </a:p>
      </dgm:t>
    </dgm:pt>
    <dgm:pt modelId="{1382B66C-EFC7-4276-9E6F-B675845A9061}" type="sibTrans" cxnId="{F6F67576-377D-4D7B-B7D8-0623C486E5FA}">
      <dgm:prSet/>
      <dgm:spPr/>
      <dgm:t>
        <a:bodyPr/>
        <a:lstStyle/>
        <a:p>
          <a:endParaRPr lang="en-US"/>
        </a:p>
      </dgm:t>
    </dgm:pt>
    <dgm:pt modelId="{9EE06C97-CDA7-41FD-97EE-B85D42C7524A}" type="pres">
      <dgm:prSet presAssocID="{281D2027-D1BB-4FD2-A09F-1FFF5399EECA}" presName="outerComposite" presStyleCnt="0">
        <dgm:presLayoutVars>
          <dgm:chMax val="5"/>
          <dgm:dir/>
          <dgm:resizeHandles val="exact"/>
        </dgm:presLayoutVars>
      </dgm:prSet>
      <dgm:spPr/>
    </dgm:pt>
    <dgm:pt modelId="{C253232B-D77F-4457-A06B-7164A65C6032}" type="pres">
      <dgm:prSet presAssocID="{281D2027-D1BB-4FD2-A09F-1FFF5399EECA}" presName="dummyMaxCanvas" presStyleCnt="0">
        <dgm:presLayoutVars/>
      </dgm:prSet>
      <dgm:spPr/>
    </dgm:pt>
    <dgm:pt modelId="{297FC70C-CD72-4DA0-B6E9-FB3054D21239}" type="pres">
      <dgm:prSet presAssocID="{281D2027-D1BB-4FD2-A09F-1FFF5399EECA}" presName="ThreeNodes_1" presStyleLbl="node1" presStyleIdx="0" presStyleCnt="3">
        <dgm:presLayoutVars>
          <dgm:bulletEnabled val="1"/>
        </dgm:presLayoutVars>
      </dgm:prSet>
      <dgm:spPr/>
    </dgm:pt>
    <dgm:pt modelId="{90E371A4-CA61-4035-A9AA-525AF76CB12A}" type="pres">
      <dgm:prSet presAssocID="{281D2027-D1BB-4FD2-A09F-1FFF5399EECA}" presName="ThreeNodes_2" presStyleLbl="node1" presStyleIdx="1" presStyleCnt="3">
        <dgm:presLayoutVars>
          <dgm:bulletEnabled val="1"/>
        </dgm:presLayoutVars>
      </dgm:prSet>
      <dgm:spPr/>
    </dgm:pt>
    <dgm:pt modelId="{40ADE069-A48B-40DB-8F8C-C147AB813E78}" type="pres">
      <dgm:prSet presAssocID="{281D2027-D1BB-4FD2-A09F-1FFF5399EECA}" presName="ThreeNodes_3" presStyleLbl="node1" presStyleIdx="2" presStyleCnt="3">
        <dgm:presLayoutVars>
          <dgm:bulletEnabled val="1"/>
        </dgm:presLayoutVars>
      </dgm:prSet>
      <dgm:spPr/>
    </dgm:pt>
    <dgm:pt modelId="{8B550199-AB6A-48C7-AEF7-48DC63277F05}" type="pres">
      <dgm:prSet presAssocID="{281D2027-D1BB-4FD2-A09F-1FFF5399EECA}" presName="ThreeConn_1-2" presStyleLbl="fgAccFollowNode1" presStyleIdx="0" presStyleCnt="2">
        <dgm:presLayoutVars>
          <dgm:bulletEnabled val="1"/>
        </dgm:presLayoutVars>
      </dgm:prSet>
      <dgm:spPr/>
    </dgm:pt>
    <dgm:pt modelId="{839549AE-040E-4B73-80FD-42CBD6B48C52}" type="pres">
      <dgm:prSet presAssocID="{281D2027-D1BB-4FD2-A09F-1FFF5399EECA}" presName="ThreeConn_2-3" presStyleLbl="fgAccFollowNode1" presStyleIdx="1" presStyleCnt="2">
        <dgm:presLayoutVars>
          <dgm:bulletEnabled val="1"/>
        </dgm:presLayoutVars>
      </dgm:prSet>
      <dgm:spPr/>
    </dgm:pt>
    <dgm:pt modelId="{3EF873B7-7ED4-4AB9-A27E-9D823FB6657C}" type="pres">
      <dgm:prSet presAssocID="{281D2027-D1BB-4FD2-A09F-1FFF5399EECA}" presName="ThreeNodes_1_text" presStyleLbl="node1" presStyleIdx="2" presStyleCnt="3">
        <dgm:presLayoutVars>
          <dgm:bulletEnabled val="1"/>
        </dgm:presLayoutVars>
      </dgm:prSet>
      <dgm:spPr/>
    </dgm:pt>
    <dgm:pt modelId="{1B327D24-8F40-4EAA-9578-C6741F539E55}" type="pres">
      <dgm:prSet presAssocID="{281D2027-D1BB-4FD2-A09F-1FFF5399EECA}" presName="ThreeNodes_2_text" presStyleLbl="node1" presStyleIdx="2" presStyleCnt="3">
        <dgm:presLayoutVars>
          <dgm:bulletEnabled val="1"/>
        </dgm:presLayoutVars>
      </dgm:prSet>
      <dgm:spPr/>
    </dgm:pt>
    <dgm:pt modelId="{82293642-B487-4E1B-8701-53C3B37A0EA3}" type="pres">
      <dgm:prSet presAssocID="{281D2027-D1BB-4FD2-A09F-1FFF5399EEC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DCC130F-DB5E-42B5-876C-AC4235D88126}" srcId="{281D2027-D1BB-4FD2-A09F-1FFF5399EECA}" destId="{3483A81E-75AC-4976-B413-7561AF7BB0B7}" srcOrd="0" destOrd="0" parTransId="{C087045D-30D5-488C-B94B-9BCBFF8213C1}" sibTransId="{F91B84DA-43D0-4AFA-918A-796D84BF198A}"/>
    <dgm:cxn modelId="{5D430D12-7EAA-4AAC-915E-5D0E2910E27C}" type="presOf" srcId="{254717A9-CE98-485E-8B54-98B36478AE9F}" destId="{40ADE069-A48B-40DB-8F8C-C147AB813E78}" srcOrd="0" destOrd="0" presId="urn:microsoft.com/office/officeart/2005/8/layout/vProcess5"/>
    <dgm:cxn modelId="{BC5D3F29-2FC0-4835-86BE-BFD0383F1A75}" type="presOf" srcId="{F91B84DA-43D0-4AFA-918A-796D84BF198A}" destId="{8B550199-AB6A-48C7-AEF7-48DC63277F05}" srcOrd="0" destOrd="0" presId="urn:microsoft.com/office/officeart/2005/8/layout/vProcess5"/>
    <dgm:cxn modelId="{1DA8112B-000D-4EAA-A309-0CE24F9CC13A}" type="presOf" srcId="{3483A81E-75AC-4976-B413-7561AF7BB0B7}" destId="{3EF873B7-7ED4-4AB9-A27E-9D823FB6657C}" srcOrd="1" destOrd="0" presId="urn:microsoft.com/office/officeart/2005/8/layout/vProcess5"/>
    <dgm:cxn modelId="{51C56365-4CBA-40C8-B885-8576CF012E8D}" type="presOf" srcId="{093E2202-A74F-4E41-A79C-D1952E48CCA7}" destId="{839549AE-040E-4B73-80FD-42CBD6B48C52}" srcOrd="0" destOrd="0" presId="urn:microsoft.com/office/officeart/2005/8/layout/vProcess5"/>
    <dgm:cxn modelId="{ED188645-0ECF-4F26-A9E0-D29FF9BF2426}" type="presOf" srcId="{1DA47663-CE4D-4741-9B17-2E1A2EE485AF}" destId="{90E371A4-CA61-4035-A9AA-525AF76CB12A}" srcOrd="0" destOrd="0" presId="urn:microsoft.com/office/officeart/2005/8/layout/vProcess5"/>
    <dgm:cxn modelId="{9960914A-3FCD-4B53-B3E3-049B1C020A81}" type="presOf" srcId="{254717A9-CE98-485E-8B54-98B36478AE9F}" destId="{82293642-B487-4E1B-8701-53C3B37A0EA3}" srcOrd="1" destOrd="0" presId="urn:microsoft.com/office/officeart/2005/8/layout/vProcess5"/>
    <dgm:cxn modelId="{0F3B8570-468D-4DDD-A286-0DE656343E82}" type="presOf" srcId="{1DA47663-CE4D-4741-9B17-2E1A2EE485AF}" destId="{1B327D24-8F40-4EAA-9578-C6741F539E55}" srcOrd="1" destOrd="0" presId="urn:microsoft.com/office/officeart/2005/8/layout/vProcess5"/>
    <dgm:cxn modelId="{F6F67576-377D-4D7B-B7D8-0623C486E5FA}" srcId="{281D2027-D1BB-4FD2-A09F-1FFF5399EECA}" destId="{254717A9-CE98-485E-8B54-98B36478AE9F}" srcOrd="2" destOrd="0" parTransId="{EE383EBE-96F0-42A2-B130-A802E0E4208E}" sibTransId="{1382B66C-EFC7-4276-9E6F-B675845A9061}"/>
    <dgm:cxn modelId="{7D53D0B6-E5B7-4738-A90E-373454A2FB65}" type="presOf" srcId="{3483A81E-75AC-4976-B413-7561AF7BB0B7}" destId="{297FC70C-CD72-4DA0-B6E9-FB3054D21239}" srcOrd="0" destOrd="0" presId="urn:microsoft.com/office/officeart/2005/8/layout/vProcess5"/>
    <dgm:cxn modelId="{8529B4BE-8A3E-40D7-B91F-57148C7623F1}" srcId="{281D2027-D1BB-4FD2-A09F-1FFF5399EECA}" destId="{1DA47663-CE4D-4741-9B17-2E1A2EE485AF}" srcOrd="1" destOrd="0" parTransId="{AA6496F7-7753-465C-9F97-899377C167BF}" sibTransId="{093E2202-A74F-4E41-A79C-D1952E48CCA7}"/>
    <dgm:cxn modelId="{BE068BD1-0482-4020-9050-E8C90BDDB94A}" type="presOf" srcId="{281D2027-D1BB-4FD2-A09F-1FFF5399EECA}" destId="{9EE06C97-CDA7-41FD-97EE-B85D42C7524A}" srcOrd="0" destOrd="0" presId="urn:microsoft.com/office/officeart/2005/8/layout/vProcess5"/>
    <dgm:cxn modelId="{17BE72DB-411E-4E7B-8BE4-DD3FA9FAB651}" type="presParOf" srcId="{9EE06C97-CDA7-41FD-97EE-B85D42C7524A}" destId="{C253232B-D77F-4457-A06B-7164A65C6032}" srcOrd="0" destOrd="0" presId="urn:microsoft.com/office/officeart/2005/8/layout/vProcess5"/>
    <dgm:cxn modelId="{B58C919B-827E-482F-BB78-0A236ED810A0}" type="presParOf" srcId="{9EE06C97-CDA7-41FD-97EE-B85D42C7524A}" destId="{297FC70C-CD72-4DA0-B6E9-FB3054D21239}" srcOrd="1" destOrd="0" presId="urn:microsoft.com/office/officeart/2005/8/layout/vProcess5"/>
    <dgm:cxn modelId="{3E81E2A5-F6BA-43E4-9538-F000DA85E8DC}" type="presParOf" srcId="{9EE06C97-CDA7-41FD-97EE-B85D42C7524A}" destId="{90E371A4-CA61-4035-A9AA-525AF76CB12A}" srcOrd="2" destOrd="0" presId="urn:microsoft.com/office/officeart/2005/8/layout/vProcess5"/>
    <dgm:cxn modelId="{F5F50124-3D8E-4004-91AB-29762BB4B22F}" type="presParOf" srcId="{9EE06C97-CDA7-41FD-97EE-B85D42C7524A}" destId="{40ADE069-A48B-40DB-8F8C-C147AB813E78}" srcOrd="3" destOrd="0" presId="urn:microsoft.com/office/officeart/2005/8/layout/vProcess5"/>
    <dgm:cxn modelId="{4F0B41F2-16FA-40D8-92C6-BBB3149A58B8}" type="presParOf" srcId="{9EE06C97-CDA7-41FD-97EE-B85D42C7524A}" destId="{8B550199-AB6A-48C7-AEF7-48DC63277F05}" srcOrd="4" destOrd="0" presId="urn:microsoft.com/office/officeart/2005/8/layout/vProcess5"/>
    <dgm:cxn modelId="{CA799138-B311-407B-9D68-8179D64700E2}" type="presParOf" srcId="{9EE06C97-CDA7-41FD-97EE-B85D42C7524A}" destId="{839549AE-040E-4B73-80FD-42CBD6B48C52}" srcOrd="5" destOrd="0" presId="urn:microsoft.com/office/officeart/2005/8/layout/vProcess5"/>
    <dgm:cxn modelId="{A53B070D-83E3-4B13-829D-16BB1F26B41D}" type="presParOf" srcId="{9EE06C97-CDA7-41FD-97EE-B85D42C7524A}" destId="{3EF873B7-7ED4-4AB9-A27E-9D823FB6657C}" srcOrd="6" destOrd="0" presId="urn:microsoft.com/office/officeart/2005/8/layout/vProcess5"/>
    <dgm:cxn modelId="{33931995-4C50-4E54-A809-4446F0CD6AE4}" type="presParOf" srcId="{9EE06C97-CDA7-41FD-97EE-B85D42C7524A}" destId="{1B327D24-8F40-4EAA-9578-C6741F539E55}" srcOrd="7" destOrd="0" presId="urn:microsoft.com/office/officeart/2005/8/layout/vProcess5"/>
    <dgm:cxn modelId="{321465F2-072A-4725-9B5C-5D14ED410D17}" type="presParOf" srcId="{9EE06C97-CDA7-41FD-97EE-B85D42C7524A}" destId="{82293642-B487-4E1B-8701-53C3B37A0E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2AD34-60B8-47AE-8B68-C265F13C5C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BA29ED-4439-426C-8AC1-F4F09292D888}">
      <dgm:prSet/>
      <dgm:spPr/>
      <dgm:t>
        <a:bodyPr/>
        <a:lstStyle/>
        <a:p>
          <a:r>
            <a:rPr lang="cs-CZ" u="sng"/>
            <a:t>Výchova</a:t>
          </a:r>
          <a:r>
            <a:rPr lang="cs-CZ"/>
            <a:t> ve volném čase</a:t>
          </a:r>
          <a:endParaRPr lang="en-US"/>
        </a:p>
      </dgm:t>
    </dgm:pt>
    <dgm:pt modelId="{59CCD46B-2B5C-45AD-BC2E-8BC9B0B7C680}" type="parTrans" cxnId="{1F4AEED8-283D-46BD-A82A-0FC7F5F7ECA0}">
      <dgm:prSet/>
      <dgm:spPr/>
      <dgm:t>
        <a:bodyPr/>
        <a:lstStyle/>
        <a:p>
          <a:endParaRPr lang="en-US"/>
        </a:p>
      </dgm:t>
    </dgm:pt>
    <dgm:pt modelId="{0C23AB6C-4261-405E-A8AA-7F7A57F684C9}" type="sibTrans" cxnId="{1F4AEED8-283D-46BD-A82A-0FC7F5F7ECA0}">
      <dgm:prSet/>
      <dgm:spPr/>
      <dgm:t>
        <a:bodyPr/>
        <a:lstStyle/>
        <a:p>
          <a:endParaRPr lang="en-US"/>
        </a:p>
      </dgm:t>
    </dgm:pt>
    <dgm:pt modelId="{1A662813-92BE-4356-B410-CE475453DD21}">
      <dgm:prSet/>
      <dgm:spPr/>
      <dgm:t>
        <a:bodyPr/>
        <a:lstStyle/>
        <a:p>
          <a:r>
            <a:rPr lang="cs-CZ" u="sng"/>
            <a:t>Výchova</a:t>
          </a:r>
          <a:r>
            <a:rPr lang="cs-CZ"/>
            <a:t> prostřednictví aktivit ve VČ</a:t>
          </a:r>
          <a:endParaRPr lang="en-US"/>
        </a:p>
      </dgm:t>
    </dgm:pt>
    <dgm:pt modelId="{7A5A4963-0A5E-4979-8E4B-2EB87B3F878B}" type="parTrans" cxnId="{0D6C7EEC-41E9-4580-9882-0D04B0D4D6B2}">
      <dgm:prSet/>
      <dgm:spPr/>
      <dgm:t>
        <a:bodyPr/>
        <a:lstStyle/>
        <a:p>
          <a:endParaRPr lang="en-US"/>
        </a:p>
      </dgm:t>
    </dgm:pt>
    <dgm:pt modelId="{01FF39C8-8F19-4FA0-BAD4-64CD05D96FBE}" type="sibTrans" cxnId="{0D6C7EEC-41E9-4580-9882-0D04B0D4D6B2}">
      <dgm:prSet/>
      <dgm:spPr/>
      <dgm:t>
        <a:bodyPr/>
        <a:lstStyle/>
        <a:p>
          <a:endParaRPr lang="en-US"/>
        </a:p>
      </dgm:t>
    </dgm:pt>
    <dgm:pt modelId="{1D541B89-755D-4115-A531-8AF6B6B75C4F}">
      <dgm:prSet/>
      <dgm:spPr/>
      <dgm:t>
        <a:bodyPr/>
        <a:lstStyle/>
        <a:p>
          <a:r>
            <a:rPr lang="cs-CZ" u="sng"/>
            <a:t>Výchova</a:t>
          </a:r>
          <a:r>
            <a:rPr lang="cs-CZ"/>
            <a:t> </a:t>
          </a:r>
          <a:r>
            <a:rPr lang="cs-CZ" b="1"/>
            <a:t>k volnému času </a:t>
          </a:r>
          <a:r>
            <a:rPr lang="cs-CZ"/>
            <a:t>= „aby člověk uměl svobodně nakládat s časem, který má k tomu k dispozici (volný čas)</a:t>
          </a:r>
          <a:endParaRPr lang="en-US"/>
        </a:p>
      </dgm:t>
    </dgm:pt>
    <dgm:pt modelId="{BB0D0551-9EC0-4384-88F1-BEB2B5A5D685}" type="parTrans" cxnId="{2E7B3B3D-4D69-4633-9942-5E1D346BBC4B}">
      <dgm:prSet/>
      <dgm:spPr/>
      <dgm:t>
        <a:bodyPr/>
        <a:lstStyle/>
        <a:p>
          <a:endParaRPr lang="en-US"/>
        </a:p>
      </dgm:t>
    </dgm:pt>
    <dgm:pt modelId="{67D2BCA0-780B-4150-AC07-34AF28D596CD}" type="sibTrans" cxnId="{2E7B3B3D-4D69-4633-9942-5E1D346BBC4B}">
      <dgm:prSet/>
      <dgm:spPr/>
      <dgm:t>
        <a:bodyPr/>
        <a:lstStyle/>
        <a:p>
          <a:endParaRPr lang="en-US"/>
        </a:p>
      </dgm:t>
    </dgm:pt>
    <dgm:pt modelId="{973A76E5-8C26-46AB-BE3A-C2C0B12157A7}" type="pres">
      <dgm:prSet presAssocID="{26D2AD34-60B8-47AE-8B68-C265F13C5CF8}" presName="linear" presStyleCnt="0">
        <dgm:presLayoutVars>
          <dgm:animLvl val="lvl"/>
          <dgm:resizeHandles val="exact"/>
        </dgm:presLayoutVars>
      </dgm:prSet>
      <dgm:spPr/>
    </dgm:pt>
    <dgm:pt modelId="{27C526FC-81C1-4E41-B633-43F24A87855A}" type="pres">
      <dgm:prSet presAssocID="{6CBA29ED-4439-426C-8AC1-F4F09292D8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EC2BEF-AF1D-42B7-8FBC-22C7EA5CC881}" type="pres">
      <dgm:prSet presAssocID="{0C23AB6C-4261-405E-A8AA-7F7A57F684C9}" presName="spacer" presStyleCnt="0"/>
      <dgm:spPr/>
    </dgm:pt>
    <dgm:pt modelId="{6229F581-EA70-44EA-B51C-262D7C45F858}" type="pres">
      <dgm:prSet presAssocID="{1A662813-92BE-4356-B410-CE475453DD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12B550-15EF-40BE-A88B-D4EBE8224B0E}" type="pres">
      <dgm:prSet presAssocID="{01FF39C8-8F19-4FA0-BAD4-64CD05D96FBE}" presName="spacer" presStyleCnt="0"/>
      <dgm:spPr/>
    </dgm:pt>
    <dgm:pt modelId="{DFFF5B07-ED70-4677-A2AB-DC7E04E85E54}" type="pres">
      <dgm:prSet presAssocID="{1D541B89-755D-4115-A531-8AF6B6B75C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7B3B3D-4D69-4633-9942-5E1D346BBC4B}" srcId="{26D2AD34-60B8-47AE-8B68-C265F13C5CF8}" destId="{1D541B89-755D-4115-A531-8AF6B6B75C4F}" srcOrd="2" destOrd="0" parTransId="{BB0D0551-9EC0-4384-88F1-BEB2B5A5D685}" sibTransId="{67D2BCA0-780B-4150-AC07-34AF28D596CD}"/>
    <dgm:cxn modelId="{0A108F45-EFFD-477E-A117-2EC924EDA049}" type="presOf" srcId="{1A662813-92BE-4356-B410-CE475453DD21}" destId="{6229F581-EA70-44EA-B51C-262D7C45F858}" srcOrd="0" destOrd="0" presId="urn:microsoft.com/office/officeart/2005/8/layout/vList2"/>
    <dgm:cxn modelId="{5FDA4FC9-1B8E-4747-857A-A26A9FD362D1}" type="presOf" srcId="{26D2AD34-60B8-47AE-8B68-C265F13C5CF8}" destId="{973A76E5-8C26-46AB-BE3A-C2C0B12157A7}" srcOrd="0" destOrd="0" presId="urn:microsoft.com/office/officeart/2005/8/layout/vList2"/>
    <dgm:cxn modelId="{675B7CCF-FBEA-42B6-867B-46014BFE532C}" type="presOf" srcId="{6CBA29ED-4439-426C-8AC1-F4F09292D888}" destId="{27C526FC-81C1-4E41-B633-43F24A87855A}" srcOrd="0" destOrd="0" presId="urn:microsoft.com/office/officeart/2005/8/layout/vList2"/>
    <dgm:cxn modelId="{1F4AEED8-283D-46BD-A82A-0FC7F5F7ECA0}" srcId="{26D2AD34-60B8-47AE-8B68-C265F13C5CF8}" destId="{6CBA29ED-4439-426C-8AC1-F4F09292D888}" srcOrd="0" destOrd="0" parTransId="{59CCD46B-2B5C-45AD-BC2E-8BC9B0B7C680}" sibTransId="{0C23AB6C-4261-405E-A8AA-7F7A57F684C9}"/>
    <dgm:cxn modelId="{5708A8E5-7C7F-4CCE-AC5E-118A21422B8B}" type="presOf" srcId="{1D541B89-755D-4115-A531-8AF6B6B75C4F}" destId="{DFFF5B07-ED70-4677-A2AB-DC7E04E85E54}" srcOrd="0" destOrd="0" presId="urn:microsoft.com/office/officeart/2005/8/layout/vList2"/>
    <dgm:cxn modelId="{0D6C7EEC-41E9-4580-9882-0D04B0D4D6B2}" srcId="{26D2AD34-60B8-47AE-8B68-C265F13C5CF8}" destId="{1A662813-92BE-4356-B410-CE475453DD21}" srcOrd="1" destOrd="0" parTransId="{7A5A4963-0A5E-4979-8E4B-2EB87B3F878B}" sibTransId="{01FF39C8-8F19-4FA0-BAD4-64CD05D96FBE}"/>
    <dgm:cxn modelId="{3F475B0C-2FCC-4C83-9D43-531ED10EDCBE}" type="presParOf" srcId="{973A76E5-8C26-46AB-BE3A-C2C0B12157A7}" destId="{27C526FC-81C1-4E41-B633-43F24A87855A}" srcOrd="0" destOrd="0" presId="urn:microsoft.com/office/officeart/2005/8/layout/vList2"/>
    <dgm:cxn modelId="{E7B0A08F-7B8D-4D1D-A832-9A06A3A90DFF}" type="presParOf" srcId="{973A76E5-8C26-46AB-BE3A-C2C0B12157A7}" destId="{30EC2BEF-AF1D-42B7-8FBC-22C7EA5CC881}" srcOrd="1" destOrd="0" presId="urn:microsoft.com/office/officeart/2005/8/layout/vList2"/>
    <dgm:cxn modelId="{FEF9986D-A87A-46C3-867C-687BA63B513A}" type="presParOf" srcId="{973A76E5-8C26-46AB-BE3A-C2C0B12157A7}" destId="{6229F581-EA70-44EA-B51C-262D7C45F858}" srcOrd="2" destOrd="0" presId="urn:microsoft.com/office/officeart/2005/8/layout/vList2"/>
    <dgm:cxn modelId="{C2473C7E-4752-43E4-A047-F9498BC70E5B}" type="presParOf" srcId="{973A76E5-8C26-46AB-BE3A-C2C0B12157A7}" destId="{9912B550-15EF-40BE-A88B-D4EBE8224B0E}" srcOrd="3" destOrd="0" presId="urn:microsoft.com/office/officeart/2005/8/layout/vList2"/>
    <dgm:cxn modelId="{8D3C0140-C456-4191-8425-9D00BB702B08}" type="presParOf" srcId="{973A76E5-8C26-46AB-BE3A-C2C0B12157A7}" destId="{DFFF5B07-ED70-4677-A2AB-DC7E04E85E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A06B66-DEEA-4CE4-BA59-21DA717CE7B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40A983-BFBB-49A1-908F-4A02AE299C75}">
      <dgm:prSet/>
      <dgm:spPr/>
      <dgm:t>
        <a:bodyPr/>
        <a:lstStyle/>
        <a:p>
          <a:r>
            <a:rPr lang="cs-CZ"/>
            <a:t>Časová kompetence (Freericksová): schopnost a ochota jednotlivce uspořádat si čas svého života samostatně a s vědomím vlastní odpovědnosti</a:t>
          </a:r>
          <a:endParaRPr lang="en-US"/>
        </a:p>
      </dgm:t>
    </dgm:pt>
    <dgm:pt modelId="{FF3EABF8-592D-4C7A-9A2B-DD0DF8C514ED}" type="parTrans" cxnId="{38E023DF-D0DC-4478-814A-90E9C20AF229}">
      <dgm:prSet/>
      <dgm:spPr/>
      <dgm:t>
        <a:bodyPr/>
        <a:lstStyle/>
        <a:p>
          <a:endParaRPr lang="en-US"/>
        </a:p>
      </dgm:t>
    </dgm:pt>
    <dgm:pt modelId="{97E18818-1294-4D0D-9699-3EC62A2FD82E}" type="sibTrans" cxnId="{38E023DF-D0DC-4478-814A-90E9C20AF229}">
      <dgm:prSet/>
      <dgm:spPr/>
      <dgm:t>
        <a:bodyPr/>
        <a:lstStyle/>
        <a:p>
          <a:endParaRPr lang="en-US"/>
        </a:p>
      </dgm:t>
    </dgm:pt>
    <dgm:pt modelId="{68BBA5F6-BA22-4CBB-A312-FB1EB1197BF1}">
      <dgm:prSet/>
      <dgm:spPr/>
      <dgm:t>
        <a:bodyPr/>
        <a:lstStyle/>
        <a:p>
          <a:r>
            <a:rPr lang="cs-CZ"/>
            <a:t>Volnočasová kompetence (Opaschowski): svobodně se rozhodovat o čase, o němž si smím sám rozhodovat</a:t>
          </a:r>
          <a:endParaRPr lang="en-US"/>
        </a:p>
      </dgm:t>
    </dgm:pt>
    <dgm:pt modelId="{FF8096A7-6187-4C10-90F7-AB4054200705}" type="parTrans" cxnId="{585964DF-ED42-4710-BE61-9F8774859FD2}">
      <dgm:prSet/>
      <dgm:spPr/>
      <dgm:t>
        <a:bodyPr/>
        <a:lstStyle/>
        <a:p>
          <a:endParaRPr lang="en-US"/>
        </a:p>
      </dgm:t>
    </dgm:pt>
    <dgm:pt modelId="{07421F0A-3678-47B2-B154-6D78D0AC3836}" type="sibTrans" cxnId="{585964DF-ED42-4710-BE61-9F8774859FD2}">
      <dgm:prSet/>
      <dgm:spPr/>
      <dgm:t>
        <a:bodyPr/>
        <a:lstStyle/>
        <a:p>
          <a:endParaRPr lang="en-US"/>
        </a:p>
      </dgm:t>
    </dgm:pt>
    <dgm:pt modelId="{A162B4F5-2509-4CAD-A8D3-9CE9AE248932}" type="pres">
      <dgm:prSet presAssocID="{86A06B66-DEEA-4CE4-BA59-21DA717CE7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569FE2-9194-439F-A500-F78E086B1978}" type="pres">
      <dgm:prSet presAssocID="{E940A983-BFBB-49A1-908F-4A02AE299C75}" presName="hierRoot1" presStyleCnt="0"/>
      <dgm:spPr/>
    </dgm:pt>
    <dgm:pt modelId="{41F7BB18-A15F-48E9-B819-D411B2F85C6E}" type="pres">
      <dgm:prSet presAssocID="{E940A983-BFBB-49A1-908F-4A02AE299C75}" presName="composite" presStyleCnt="0"/>
      <dgm:spPr/>
    </dgm:pt>
    <dgm:pt modelId="{4A923B21-698D-4161-8C27-D8CB1E7EABBF}" type="pres">
      <dgm:prSet presAssocID="{E940A983-BFBB-49A1-908F-4A02AE299C75}" presName="background" presStyleLbl="node0" presStyleIdx="0" presStyleCnt="2"/>
      <dgm:spPr/>
    </dgm:pt>
    <dgm:pt modelId="{E139D5A3-4F06-4E4E-AE96-067D48FD700F}" type="pres">
      <dgm:prSet presAssocID="{E940A983-BFBB-49A1-908F-4A02AE299C75}" presName="text" presStyleLbl="fgAcc0" presStyleIdx="0" presStyleCnt="2">
        <dgm:presLayoutVars>
          <dgm:chPref val="3"/>
        </dgm:presLayoutVars>
      </dgm:prSet>
      <dgm:spPr/>
    </dgm:pt>
    <dgm:pt modelId="{1F9CC6A2-9128-4AA3-B17E-9410B83F5552}" type="pres">
      <dgm:prSet presAssocID="{E940A983-BFBB-49A1-908F-4A02AE299C75}" presName="hierChild2" presStyleCnt="0"/>
      <dgm:spPr/>
    </dgm:pt>
    <dgm:pt modelId="{C6ECB3C1-7F2D-4775-8B40-E4E17F0A643D}" type="pres">
      <dgm:prSet presAssocID="{68BBA5F6-BA22-4CBB-A312-FB1EB1197BF1}" presName="hierRoot1" presStyleCnt="0"/>
      <dgm:spPr/>
    </dgm:pt>
    <dgm:pt modelId="{E0C1EDB4-CD0B-4EDF-ACD6-8518D74CE5AF}" type="pres">
      <dgm:prSet presAssocID="{68BBA5F6-BA22-4CBB-A312-FB1EB1197BF1}" presName="composite" presStyleCnt="0"/>
      <dgm:spPr/>
    </dgm:pt>
    <dgm:pt modelId="{24E142DF-D54B-44E3-993B-CD03E119AEC9}" type="pres">
      <dgm:prSet presAssocID="{68BBA5F6-BA22-4CBB-A312-FB1EB1197BF1}" presName="background" presStyleLbl="node0" presStyleIdx="1" presStyleCnt="2"/>
      <dgm:spPr/>
    </dgm:pt>
    <dgm:pt modelId="{A2807A48-B513-4624-B792-765773DD9875}" type="pres">
      <dgm:prSet presAssocID="{68BBA5F6-BA22-4CBB-A312-FB1EB1197BF1}" presName="text" presStyleLbl="fgAcc0" presStyleIdx="1" presStyleCnt="2">
        <dgm:presLayoutVars>
          <dgm:chPref val="3"/>
        </dgm:presLayoutVars>
      </dgm:prSet>
      <dgm:spPr/>
    </dgm:pt>
    <dgm:pt modelId="{1CC0DD25-97A7-4E51-9AF7-17F52F7B4605}" type="pres">
      <dgm:prSet presAssocID="{68BBA5F6-BA22-4CBB-A312-FB1EB1197BF1}" presName="hierChild2" presStyleCnt="0"/>
      <dgm:spPr/>
    </dgm:pt>
  </dgm:ptLst>
  <dgm:cxnLst>
    <dgm:cxn modelId="{550B53BF-755D-4225-B90F-C75412E7EB62}" type="presOf" srcId="{68BBA5F6-BA22-4CBB-A312-FB1EB1197BF1}" destId="{A2807A48-B513-4624-B792-765773DD9875}" srcOrd="0" destOrd="0" presId="urn:microsoft.com/office/officeart/2005/8/layout/hierarchy1"/>
    <dgm:cxn modelId="{38E023DF-D0DC-4478-814A-90E9C20AF229}" srcId="{86A06B66-DEEA-4CE4-BA59-21DA717CE7BF}" destId="{E940A983-BFBB-49A1-908F-4A02AE299C75}" srcOrd="0" destOrd="0" parTransId="{FF3EABF8-592D-4C7A-9A2B-DD0DF8C514ED}" sibTransId="{97E18818-1294-4D0D-9699-3EC62A2FD82E}"/>
    <dgm:cxn modelId="{585964DF-ED42-4710-BE61-9F8774859FD2}" srcId="{86A06B66-DEEA-4CE4-BA59-21DA717CE7BF}" destId="{68BBA5F6-BA22-4CBB-A312-FB1EB1197BF1}" srcOrd="1" destOrd="0" parTransId="{FF8096A7-6187-4C10-90F7-AB4054200705}" sibTransId="{07421F0A-3678-47B2-B154-6D78D0AC3836}"/>
    <dgm:cxn modelId="{023966EF-45BD-4051-8A0D-D4A9B4C1E159}" type="presOf" srcId="{E940A983-BFBB-49A1-908F-4A02AE299C75}" destId="{E139D5A3-4F06-4E4E-AE96-067D48FD700F}" srcOrd="0" destOrd="0" presId="urn:microsoft.com/office/officeart/2005/8/layout/hierarchy1"/>
    <dgm:cxn modelId="{EA77DCF7-E619-46E4-9A61-CAD06F714FF3}" type="presOf" srcId="{86A06B66-DEEA-4CE4-BA59-21DA717CE7BF}" destId="{A162B4F5-2509-4CAD-A8D3-9CE9AE248932}" srcOrd="0" destOrd="0" presId="urn:microsoft.com/office/officeart/2005/8/layout/hierarchy1"/>
    <dgm:cxn modelId="{9F4CC634-28FC-4BC8-89B8-030E0AED69FC}" type="presParOf" srcId="{A162B4F5-2509-4CAD-A8D3-9CE9AE248932}" destId="{CC569FE2-9194-439F-A500-F78E086B1978}" srcOrd="0" destOrd="0" presId="urn:microsoft.com/office/officeart/2005/8/layout/hierarchy1"/>
    <dgm:cxn modelId="{839DDDEB-1D27-4A11-A065-1BE33302ED1F}" type="presParOf" srcId="{CC569FE2-9194-439F-A500-F78E086B1978}" destId="{41F7BB18-A15F-48E9-B819-D411B2F85C6E}" srcOrd="0" destOrd="0" presId="urn:microsoft.com/office/officeart/2005/8/layout/hierarchy1"/>
    <dgm:cxn modelId="{F410339A-4B20-4CCF-90A3-7547C2237417}" type="presParOf" srcId="{41F7BB18-A15F-48E9-B819-D411B2F85C6E}" destId="{4A923B21-698D-4161-8C27-D8CB1E7EABBF}" srcOrd="0" destOrd="0" presId="urn:microsoft.com/office/officeart/2005/8/layout/hierarchy1"/>
    <dgm:cxn modelId="{2609DAB3-8E2D-4F8F-8EDE-02B342A63963}" type="presParOf" srcId="{41F7BB18-A15F-48E9-B819-D411B2F85C6E}" destId="{E139D5A3-4F06-4E4E-AE96-067D48FD700F}" srcOrd="1" destOrd="0" presId="urn:microsoft.com/office/officeart/2005/8/layout/hierarchy1"/>
    <dgm:cxn modelId="{5DE80238-6422-42D4-A21A-08E7F4BE4CAA}" type="presParOf" srcId="{CC569FE2-9194-439F-A500-F78E086B1978}" destId="{1F9CC6A2-9128-4AA3-B17E-9410B83F5552}" srcOrd="1" destOrd="0" presId="urn:microsoft.com/office/officeart/2005/8/layout/hierarchy1"/>
    <dgm:cxn modelId="{25F22167-497D-45CB-B64E-B286B4F55AB3}" type="presParOf" srcId="{A162B4F5-2509-4CAD-A8D3-9CE9AE248932}" destId="{C6ECB3C1-7F2D-4775-8B40-E4E17F0A643D}" srcOrd="1" destOrd="0" presId="urn:microsoft.com/office/officeart/2005/8/layout/hierarchy1"/>
    <dgm:cxn modelId="{17BDAAAE-A52A-4811-9D3C-7BC1F2A566C3}" type="presParOf" srcId="{C6ECB3C1-7F2D-4775-8B40-E4E17F0A643D}" destId="{E0C1EDB4-CD0B-4EDF-ACD6-8518D74CE5AF}" srcOrd="0" destOrd="0" presId="urn:microsoft.com/office/officeart/2005/8/layout/hierarchy1"/>
    <dgm:cxn modelId="{E0BD1683-258F-44CD-85C3-E5FAF52FEC38}" type="presParOf" srcId="{E0C1EDB4-CD0B-4EDF-ACD6-8518D74CE5AF}" destId="{24E142DF-D54B-44E3-993B-CD03E119AEC9}" srcOrd="0" destOrd="0" presId="urn:microsoft.com/office/officeart/2005/8/layout/hierarchy1"/>
    <dgm:cxn modelId="{0D46041E-C420-4E83-AA68-95FA8F176B67}" type="presParOf" srcId="{E0C1EDB4-CD0B-4EDF-ACD6-8518D74CE5AF}" destId="{A2807A48-B513-4624-B792-765773DD9875}" srcOrd="1" destOrd="0" presId="urn:microsoft.com/office/officeart/2005/8/layout/hierarchy1"/>
    <dgm:cxn modelId="{459D49E4-0717-4D75-82CE-FAA239AD6314}" type="presParOf" srcId="{C6ECB3C1-7F2D-4775-8B40-E4E17F0A643D}" destId="{1CC0DD25-97A7-4E51-9AF7-17F52F7B46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EAF788-1E45-49EA-85CF-C26AD7C88DFD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5448EA-8A86-4BFF-92BD-65535DE89A18}">
      <dgm:prSet/>
      <dgm:spPr/>
      <dgm:t>
        <a:bodyPr/>
        <a:lstStyle/>
        <a:p>
          <a:r>
            <a:rPr lang="cs-CZ"/>
            <a:t>Ze strany pedagoga volného času:</a:t>
          </a:r>
          <a:endParaRPr lang="en-US"/>
        </a:p>
      </dgm:t>
    </dgm:pt>
    <dgm:pt modelId="{A77D6BB3-1A48-42D9-8AB0-94CE3627227D}" type="parTrans" cxnId="{EE9540A9-942B-45ED-BA47-98BFEF787B07}">
      <dgm:prSet/>
      <dgm:spPr/>
      <dgm:t>
        <a:bodyPr/>
        <a:lstStyle/>
        <a:p>
          <a:endParaRPr lang="en-US"/>
        </a:p>
      </dgm:t>
    </dgm:pt>
    <dgm:pt modelId="{93095F58-0BE2-446E-9A92-D1CBEF8C09E5}" type="sibTrans" cxnId="{EE9540A9-942B-45ED-BA47-98BFEF787B07}">
      <dgm:prSet/>
      <dgm:spPr/>
      <dgm:t>
        <a:bodyPr/>
        <a:lstStyle/>
        <a:p>
          <a:endParaRPr lang="en-US"/>
        </a:p>
      </dgm:t>
    </dgm:pt>
    <dgm:pt modelId="{9BE26EA8-9A0B-4757-B465-6B58246557CF}">
      <dgm:prSet/>
      <dgm:spPr/>
      <dgm:t>
        <a:bodyPr/>
        <a:lstStyle/>
        <a:p>
          <a:r>
            <a:rPr lang="cs-CZ"/>
            <a:t>PVČ není „prodavač“ volnočasových aktivit</a:t>
          </a:r>
          <a:endParaRPr lang="en-US"/>
        </a:p>
      </dgm:t>
    </dgm:pt>
    <dgm:pt modelId="{089D9C6C-B990-4F22-8D6C-5CAAF31055B5}" type="parTrans" cxnId="{9547E4B9-2832-43AA-8098-157FB40500FF}">
      <dgm:prSet/>
      <dgm:spPr/>
      <dgm:t>
        <a:bodyPr/>
        <a:lstStyle/>
        <a:p>
          <a:endParaRPr lang="en-US"/>
        </a:p>
      </dgm:t>
    </dgm:pt>
    <dgm:pt modelId="{C2CE9843-231A-4A47-AF94-4C0005E86809}" type="sibTrans" cxnId="{9547E4B9-2832-43AA-8098-157FB40500FF}">
      <dgm:prSet/>
      <dgm:spPr/>
      <dgm:t>
        <a:bodyPr/>
        <a:lstStyle/>
        <a:p>
          <a:endParaRPr lang="en-US"/>
        </a:p>
      </dgm:t>
    </dgm:pt>
    <dgm:pt modelId="{E53A673C-1AC0-48BF-A4F1-69B44A77072B}">
      <dgm:prSet/>
      <dgm:spPr/>
      <dgm:t>
        <a:bodyPr/>
        <a:lstStyle/>
        <a:p>
          <a:r>
            <a:rPr lang="cs-CZ"/>
            <a:t>PVČ pomáhá hledat smysl VČ činností</a:t>
          </a:r>
          <a:endParaRPr lang="en-US"/>
        </a:p>
      </dgm:t>
    </dgm:pt>
    <dgm:pt modelId="{19D7479F-B7D7-490E-85FC-D275E0B67A83}" type="parTrans" cxnId="{AD7AF493-C4D7-4D85-A67A-2600CBD3DAEB}">
      <dgm:prSet/>
      <dgm:spPr/>
      <dgm:t>
        <a:bodyPr/>
        <a:lstStyle/>
        <a:p>
          <a:endParaRPr lang="en-US"/>
        </a:p>
      </dgm:t>
    </dgm:pt>
    <dgm:pt modelId="{B808BF65-A99B-4E80-BE6A-D60D8F17E690}" type="sibTrans" cxnId="{AD7AF493-C4D7-4D85-A67A-2600CBD3DAEB}">
      <dgm:prSet/>
      <dgm:spPr/>
      <dgm:t>
        <a:bodyPr/>
        <a:lstStyle/>
        <a:p>
          <a:endParaRPr lang="en-US"/>
        </a:p>
      </dgm:t>
    </dgm:pt>
    <dgm:pt modelId="{0F57F5CB-CFE7-402D-BF0D-D039BCE1B655}">
      <dgm:prSet/>
      <dgm:spPr/>
      <dgm:t>
        <a:bodyPr/>
        <a:lstStyle/>
        <a:p>
          <a:r>
            <a:rPr lang="cs-CZ"/>
            <a:t>PVČ podporuje kritické myšlení</a:t>
          </a:r>
          <a:endParaRPr lang="en-US"/>
        </a:p>
      </dgm:t>
    </dgm:pt>
    <dgm:pt modelId="{4E5251D5-E57D-4C78-ABA2-E4550F9FE7FF}" type="parTrans" cxnId="{19166B54-FE32-4BC6-B417-622DCE9566D6}">
      <dgm:prSet/>
      <dgm:spPr/>
      <dgm:t>
        <a:bodyPr/>
        <a:lstStyle/>
        <a:p>
          <a:endParaRPr lang="en-US"/>
        </a:p>
      </dgm:t>
    </dgm:pt>
    <dgm:pt modelId="{D8D30A42-2EB2-4F14-9842-1E85EA182F80}" type="sibTrans" cxnId="{19166B54-FE32-4BC6-B417-622DCE9566D6}">
      <dgm:prSet/>
      <dgm:spPr/>
      <dgm:t>
        <a:bodyPr/>
        <a:lstStyle/>
        <a:p>
          <a:endParaRPr lang="en-US"/>
        </a:p>
      </dgm:t>
    </dgm:pt>
    <dgm:pt modelId="{DB4302FC-1C11-406F-A86B-C2889F3FC3C2}">
      <dgm:prSet/>
      <dgm:spPr/>
      <dgm:t>
        <a:bodyPr/>
        <a:lstStyle/>
        <a:p>
          <a:r>
            <a:rPr lang="cs-CZ"/>
            <a:t>Ze strany účastníků: </a:t>
          </a:r>
          <a:endParaRPr lang="en-US"/>
        </a:p>
      </dgm:t>
    </dgm:pt>
    <dgm:pt modelId="{DE5C1520-39B0-432F-A841-A87B0F3BBFF4}" type="parTrans" cxnId="{D64E84D1-5FE6-4026-B63E-07E6588172C6}">
      <dgm:prSet/>
      <dgm:spPr/>
      <dgm:t>
        <a:bodyPr/>
        <a:lstStyle/>
        <a:p>
          <a:endParaRPr lang="en-US"/>
        </a:p>
      </dgm:t>
    </dgm:pt>
    <dgm:pt modelId="{A5F4B1E3-2A7D-4E89-8654-2669425B1D1D}" type="sibTrans" cxnId="{D64E84D1-5FE6-4026-B63E-07E6588172C6}">
      <dgm:prSet/>
      <dgm:spPr/>
      <dgm:t>
        <a:bodyPr/>
        <a:lstStyle/>
        <a:p>
          <a:endParaRPr lang="en-US"/>
        </a:p>
      </dgm:t>
    </dgm:pt>
    <dgm:pt modelId="{DC4BB6BC-7BD9-4545-974E-3D51F6A30E0F}">
      <dgm:prSet/>
      <dgm:spPr/>
      <dgm:t>
        <a:bodyPr/>
        <a:lstStyle/>
        <a:p>
          <a:r>
            <a:rPr lang="cs-CZ"/>
            <a:t>kritické myšlení</a:t>
          </a:r>
          <a:endParaRPr lang="en-US"/>
        </a:p>
      </dgm:t>
    </dgm:pt>
    <dgm:pt modelId="{54E7C470-8625-416B-A612-D3C31634DCAB}" type="parTrans" cxnId="{90898EE8-6928-441B-8FF8-DBF081ED9979}">
      <dgm:prSet/>
      <dgm:spPr/>
      <dgm:t>
        <a:bodyPr/>
        <a:lstStyle/>
        <a:p>
          <a:endParaRPr lang="en-US"/>
        </a:p>
      </dgm:t>
    </dgm:pt>
    <dgm:pt modelId="{10C4B946-830C-425D-9AB2-E20C90863579}" type="sibTrans" cxnId="{90898EE8-6928-441B-8FF8-DBF081ED9979}">
      <dgm:prSet/>
      <dgm:spPr/>
      <dgm:t>
        <a:bodyPr/>
        <a:lstStyle/>
        <a:p>
          <a:endParaRPr lang="en-US"/>
        </a:p>
      </dgm:t>
    </dgm:pt>
    <dgm:pt modelId="{4CBA9A0D-BDF7-4A1C-8F85-DFECB62667B1}">
      <dgm:prSet/>
      <dgm:spPr/>
      <dgm:t>
        <a:bodyPr/>
        <a:lstStyle/>
        <a:p>
          <a:r>
            <a:rPr lang="cs-CZ"/>
            <a:t>posílení odpovědnosti za vlastní minulost, přítomnost i budoucnost (nootemporalita)</a:t>
          </a:r>
          <a:endParaRPr lang="en-US"/>
        </a:p>
      </dgm:t>
    </dgm:pt>
    <dgm:pt modelId="{34F8823F-FD0A-4D86-8386-E4601C3504CD}" type="parTrans" cxnId="{7356B6A4-DB0A-432F-9526-A6C4BC98DEA8}">
      <dgm:prSet/>
      <dgm:spPr/>
      <dgm:t>
        <a:bodyPr/>
        <a:lstStyle/>
        <a:p>
          <a:endParaRPr lang="en-US"/>
        </a:p>
      </dgm:t>
    </dgm:pt>
    <dgm:pt modelId="{2AC60030-3D41-4E6D-9FB9-1CFAF3ECBC39}" type="sibTrans" cxnId="{7356B6A4-DB0A-432F-9526-A6C4BC98DEA8}">
      <dgm:prSet/>
      <dgm:spPr/>
      <dgm:t>
        <a:bodyPr/>
        <a:lstStyle/>
        <a:p>
          <a:endParaRPr lang="en-US"/>
        </a:p>
      </dgm:t>
    </dgm:pt>
    <dgm:pt modelId="{38D489AA-B634-4713-98B8-CAD3EA75F21A}">
      <dgm:prSet/>
      <dgm:spPr/>
      <dgm:t>
        <a:bodyPr/>
        <a:lstStyle/>
        <a:p>
          <a:r>
            <a:rPr lang="cs-CZ"/>
            <a:t>osvobození od závislosti na termínových kalendářích (sociotemporalita)</a:t>
          </a:r>
          <a:endParaRPr lang="en-US"/>
        </a:p>
      </dgm:t>
    </dgm:pt>
    <dgm:pt modelId="{D5BBE77A-2FFE-44B8-83AB-9B320500CC31}" type="parTrans" cxnId="{8EAFB635-CA0F-42FB-9BCC-268E98BBB8DE}">
      <dgm:prSet/>
      <dgm:spPr/>
      <dgm:t>
        <a:bodyPr/>
        <a:lstStyle/>
        <a:p>
          <a:endParaRPr lang="en-US"/>
        </a:p>
      </dgm:t>
    </dgm:pt>
    <dgm:pt modelId="{047FC0DF-D844-4FD5-8CF1-C1C363CFA28B}" type="sibTrans" cxnId="{8EAFB635-CA0F-42FB-9BCC-268E98BBB8DE}">
      <dgm:prSet/>
      <dgm:spPr/>
      <dgm:t>
        <a:bodyPr/>
        <a:lstStyle/>
        <a:p>
          <a:endParaRPr lang="en-US"/>
        </a:p>
      </dgm:t>
    </dgm:pt>
    <dgm:pt modelId="{EC93C7EB-EE8D-452F-98B9-F2ADDF5A3FC6}" type="pres">
      <dgm:prSet presAssocID="{C1EAF788-1E45-49EA-85CF-C26AD7C88DFD}" presName="Name0" presStyleCnt="0">
        <dgm:presLayoutVars>
          <dgm:dir/>
          <dgm:animLvl val="lvl"/>
          <dgm:resizeHandles val="exact"/>
        </dgm:presLayoutVars>
      </dgm:prSet>
      <dgm:spPr/>
    </dgm:pt>
    <dgm:pt modelId="{5A348C59-FE36-4BAD-82ED-06421B49DC85}" type="pres">
      <dgm:prSet presAssocID="{E55448EA-8A86-4BFF-92BD-65535DE89A18}" presName="linNode" presStyleCnt="0"/>
      <dgm:spPr/>
    </dgm:pt>
    <dgm:pt modelId="{0350592A-1630-49D6-A826-83A21BC61D8E}" type="pres">
      <dgm:prSet presAssocID="{E55448EA-8A86-4BFF-92BD-65535DE89A1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DD05816-82AE-4934-A100-533239B81C98}" type="pres">
      <dgm:prSet presAssocID="{E55448EA-8A86-4BFF-92BD-65535DE89A18}" presName="descendantText" presStyleLbl="alignAccFollowNode1" presStyleIdx="0" presStyleCnt="2">
        <dgm:presLayoutVars>
          <dgm:bulletEnabled val="1"/>
        </dgm:presLayoutVars>
      </dgm:prSet>
      <dgm:spPr/>
    </dgm:pt>
    <dgm:pt modelId="{1388ABBD-2565-4F35-A001-62DD9958CC6C}" type="pres">
      <dgm:prSet presAssocID="{93095F58-0BE2-446E-9A92-D1CBEF8C09E5}" presName="sp" presStyleCnt="0"/>
      <dgm:spPr/>
    </dgm:pt>
    <dgm:pt modelId="{E2FEAFCA-79EA-424D-8597-C98CBA3ECFD8}" type="pres">
      <dgm:prSet presAssocID="{DB4302FC-1C11-406F-A86B-C2889F3FC3C2}" presName="linNode" presStyleCnt="0"/>
      <dgm:spPr/>
    </dgm:pt>
    <dgm:pt modelId="{9F3704FB-0354-41BA-9253-A2C57C41B62F}" type="pres">
      <dgm:prSet presAssocID="{DB4302FC-1C11-406F-A86B-C2889F3FC3C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4E8657A-ACF1-4E64-AA3B-486512F8E0FA}" type="pres">
      <dgm:prSet presAssocID="{DB4302FC-1C11-406F-A86B-C2889F3FC3C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4A11613-642D-4252-AFF7-E1B131835EDA}" type="presOf" srcId="{DC4BB6BC-7BD9-4545-974E-3D51F6A30E0F}" destId="{24E8657A-ACF1-4E64-AA3B-486512F8E0FA}" srcOrd="0" destOrd="0" presId="urn:microsoft.com/office/officeart/2005/8/layout/vList5"/>
    <dgm:cxn modelId="{50528E26-798B-4B7C-98B5-BB7205BD638B}" type="presOf" srcId="{38D489AA-B634-4713-98B8-CAD3EA75F21A}" destId="{24E8657A-ACF1-4E64-AA3B-486512F8E0FA}" srcOrd="0" destOrd="2" presId="urn:microsoft.com/office/officeart/2005/8/layout/vList5"/>
    <dgm:cxn modelId="{8EAFB635-CA0F-42FB-9BCC-268E98BBB8DE}" srcId="{DB4302FC-1C11-406F-A86B-C2889F3FC3C2}" destId="{38D489AA-B634-4713-98B8-CAD3EA75F21A}" srcOrd="2" destOrd="0" parTransId="{D5BBE77A-2FFE-44B8-83AB-9B320500CC31}" sibTransId="{047FC0DF-D844-4FD5-8CF1-C1C363CFA28B}"/>
    <dgm:cxn modelId="{C8285361-C886-4711-8839-C97F18001D37}" type="presOf" srcId="{DB4302FC-1C11-406F-A86B-C2889F3FC3C2}" destId="{9F3704FB-0354-41BA-9253-A2C57C41B62F}" srcOrd="0" destOrd="0" presId="urn:microsoft.com/office/officeart/2005/8/layout/vList5"/>
    <dgm:cxn modelId="{19EFFE44-01C0-41E7-B321-C959F133915B}" type="presOf" srcId="{9BE26EA8-9A0B-4757-B465-6B58246557CF}" destId="{9DD05816-82AE-4934-A100-533239B81C98}" srcOrd="0" destOrd="0" presId="urn:microsoft.com/office/officeart/2005/8/layout/vList5"/>
    <dgm:cxn modelId="{19166B54-FE32-4BC6-B417-622DCE9566D6}" srcId="{E55448EA-8A86-4BFF-92BD-65535DE89A18}" destId="{0F57F5CB-CFE7-402D-BF0D-D039BCE1B655}" srcOrd="2" destOrd="0" parTransId="{4E5251D5-E57D-4C78-ABA2-E4550F9FE7FF}" sibTransId="{D8D30A42-2EB2-4F14-9842-1E85EA182F80}"/>
    <dgm:cxn modelId="{AD7AF493-C4D7-4D85-A67A-2600CBD3DAEB}" srcId="{E55448EA-8A86-4BFF-92BD-65535DE89A18}" destId="{E53A673C-1AC0-48BF-A4F1-69B44A77072B}" srcOrd="1" destOrd="0" parTransId="{19D7479F-B7D7-490E-85FC-D275E0B67A83}" sibTransId="{B808BF65-A99B-4E80-BE6A-D60D8F17E690}"/>
    <dgm:cxn modelId="{7356B6A4-DB0A-432F-9526-A6C4BC98DEA8}" srcId="{DB4302FC-1C11-406F-A86B-C2889F3FC3C2}" destId="{4CBA9A0D-BDF7-4A1C-8F85-DFECB62667B1}" srcOrd="1" destOrd="0" parTransId="{34F8823F-FD0A-4D86-8386-E4601C3504CD}" sibTransId="{2AC60030-3D41-4E6D-9FB9-1CFAF3ECBC39}"/>
    <dgm:cxn modelId="{EE9540A9-942B-45ED-BA47-98BFEF787B07}" srcId="{C1EAF788-1E45-49EA-85CF-C26AD7C88DFD}" destId="{E55448EA-8A86-4BFF-92BD-65535DE89A18}" srcOrd="0" destOrd="0" parTransId="{A77D6BB3-1A48-42D9-8AB0-94CE3627227D}" sibTransId="{93095F58-0BE2-446E-9A92-D1CBEF8C09E5}"/>
    <dgm:cxn modelId="{9547E4B9-2832-43AA-8098-157FB40500FF}" srcId="{E55448EA-8A86-4BFF-92BD-65535DE89A18}" destId="{9BE26EA8-9A0B-4757-B465-6B58246557CF}" srcOrd="0" destOrd="0" parTransId="{089D9C6C-B990-4F22-8D6C-5CAAF31055B5}" sibTransId="{C2CE9843-231A-4A47-AF94-4C0005E86809}"/>
    <dgm:cxn modelId="{0D22B6C7-00FA-4904-8007-17F03C567026}" type="presOf" srcId="{C1EAF788-1E45-49EA-85CF-C26AD7C88DFD}" destId="{EC93C7EB-EE8D-452F-98B9-F2ADDF5A3FC6}" srcOrd="0" destOrd="0" presId="urn:microsoft.com/office/officeart/2005/8/layout/vList5"/>
    <dgm:cxn modelId="{D64E84D1-5FE6-4026-B63E-07E6588172C6}" srcId="{C1EAF788-1E45-49EA-85CF-C26AD7C88DFD}" destId="{DB4302FC-1C11-406F-A86B-C2889F3FC3C2}" srcOrd="1" destOrd="0" parTransId="{DE5C1520-39B0-432F-A841-A87B0F3BBFF4}" sibTransId="{A5F4B1E3-2A7D-4E89-8654-2669425B1D1D}"/>
    <dgm:cxn modelId="{3932D8E0-C188-4FB4-8F27-6022ACC58D9E}" type="presOf" srcId="{E53A673C-1AC0-48BF-A4F1-69B44A77072B}" destId="{9DD05816-82AE-4934-A100-533239B81C98}" srcOrd="0" destOrd="1" presId="urn:microsoft.com/office/officeart/2005/8/layout/vList5"/>
    <dgm:cxn modelId="{B70A52E2-3760-48D2-A5E3-4BB28C76095E}" type="presOf" srcId="{0F57F5CB-CFE7-402D-BF0D-D039BCE1B655}" destId="{9DD05816-82AE-4934-A100-533239B81C98}" srcOrd="0" destOrd="2" presId="urn:microsoft.com/office/officeart/2005/8/layout/vList5"/>
    <dgm:cxn modelId="{2B530AE3-2DD8-4729-9933-2FC4CE0B9647}" type="presOf" srcId="{4CBA9A0D-BDF7-4A1C-8F85-DFECB62667B1}" destId="{24E8657A-ACF1-4E64-AA3B-486512F8E0FA}" srcOrd="0" destOrd="1" presId="urn:microsoft.com/office/officeart/2005/8/layout/vList5"/>
    <dgm:cxn modelId="{90898EE8-6928-441B-8FF8-DBF081ED9979}" srcId="{DB4302FC-1C11-406F-A86B-C2889F3FC3C2}" destId="{DC4BB6BC-7BD9-4545-974E-3D51F6A30E0F}" srcOrd="0" destOrd="0" parTransId="{54E7C470-8625-416B-A612-D3C31634DCAB}" sibTransId="{10C4B946-830C-425D-9AB2-E20C90863579}"/>
    <dgm:cxn modelId="{C6A280FF-7524-42FD-B1C6-1ED5CCDDBB43}" type="presOf" srcId="{E55448EA-8A86-4BFF-92BD-65535DE89A18}" destId="{0350592A-1630-49D6-A826-83A21BC61D8E}" srcOrd="0" destOrd="0" presId="urn:microsoft.com/office/officeart/2005/8/layout/vList5"/>
    <dgm:cxn modelId="{68D7455E-5EBB-4732-B13A-A84A62A1DC11}" type="presParOf" srcId="{EC93C7EB-EE8D-452F-98B9-F2ADDF5A3FC6}" destId="{5A348C59-FE36-4BAD-82ED-06421B49DC85}" srcOrd="0" destOrd="0" presId="urn:microsoft.com/office/officeart/2005/8/layout/vList5"/>
    <dgm:cxn modelId="{24837577-F584-4149-85E7-A58FF530424B}" type="presParOf" srcId="{5A348C59-FE36-4BAD-82ED-06421B49DC85}" destId="{0350592A-1630-49D6-A826-83A21BC61D8E}" srcOrd="0" destOrd="0" presId="urn:microsoft.com/office/officeart/2005/8/layout/vList5"/>
    <dgm:cxn modelId="{9F750C55-0BDC-4E0C-9775-A48DCFC4ACDD}" type="presParOf" srcId="{5A348C59-FE36-4BAD-82ED-06421B49DC85}" destId="{9DD05816-82AE-4934-A100-533239B81C98}" srcOrd="1" destOrd="0" presId="urn:microsoft.com/office/officeart/2005/8/layout/vList5"/>
    <dgm:cxn modelId="{060F6F2D-DD93-41A1-B43E-7E4EBF476523}" type="presParOf" srcId="{EC93C7EB-EE8D-452F-98B9-F2ADDF5A3FC6}" destId="{1388ABBD-2565-4F35-A001-62DD9958CC6C}" srcOrd="1" destOrd="0" presId="urn:microsoft.com/office/officeart/2005/8/layout/vList5"/>
    <dgm:cxn modelId="{D858F0AC-A891-4D44-822B-C939B8B0CD84}" type="presParOf" srcId="{EC93C7EB-EE8D-452F-98B9-F2ADDF5A3FC6}" destId="{E2FEAFCA-79EA-424D-8597-C98CBA3ECFD8}" srcOrd="2" destOrd="0" presId="urn:microsoft.com/office/officeart/2005/8/layout/vList5"/>
    <dgm:cxn modelId="{4B6CD5E5-84E6-4636-A436-4D4B33800437}" type="presParOf" srcId="{E2FEAFCA-79EA-424D-8597-C98CBA3ECFD8}" destId="{9F3704FB-0354-41BA-9253-A2C57C41B62F}" srcOrd="0" destOrd="0" presId="urn:microsoft.com/office/officeart/2005/8/layout/vList5"/>
    <dgm:cxn modelId="{2A70C3E4-0DC6-49F6-B023-460DDC7B4DA5}" type="presParOf" srcId="{E2FEAFCA-79EA-424D-8597-C98CBA3ECFD8}" destId="{24E8657A-ACF1-4E64-AA3B-486512F8E0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C70C-CD72-4DA0-B6E9-FB3054D21239}">
      <dsp:nvSpPr>
        <dsp:cNvPr id="0" name=""/>
        <dsp:cNvSpPr/>
      </dsp:nvSpPr>
      <dsp:spPr>
        <a:xfrm>
          <a:off x="0" y="0"/>
          <a:ext cx="58293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Pedagogika = teorie a reflexe edukační reality</a:t>
          </a:r>
          <a:endParaRPr lang="en-US" sz="1900" kern="1200"/>
        </a:p>
      </dsp:txBody>
      <dsp:txXfrm>
        <a:off x="46868" y="46868"/>
        <a:ext cx="4102559" cy="1506464"/>
      </dsp:txXfrm>
    </dsp:sp>
    <dsp:sp modelId="{90E371A4-CA61-4035-A9AA-525AF76CB12A}">
      <dsp:nvSpPr>
        <dsp:cNvPr id="0" name=""/>
        <dsp:cNvSpPr/>
      </dsp:nvSpPr>
      <dsp:spPr>
        <a:xfrm>
          <a:off x="514349" y="1866899"/>
          <a:ext cx="58293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Pedagogika volného času = teorie a reflexe edukace v souvislosti s volným časem / volného času v souvislosti s výchovou</a:t>
          </a:r>
          <a:endParaRPr lang="en-US" sz="1900" kern="1200"/>
        </a:p>
      </dsp:txBody>
      <dsp:txXfrm>
        <a:off x="561217" y="1913767"/>
        <a:ext cx="4181084" cy="1506464"/>
      </dsp:txXfrm>
    </dsp:sp>
    <dsp:sp modelId="{40ADE069-A48B-40DB-8F8C-C147AB813E78}">
      <dsp:nvSpPr>
        <dsp:cNvPr id="0" name=""/>
        <dsp:cNvSpPr/>
      </dsp:nvSpPr>
      <dsp:spPr>
        <a:xfrm>
          <a:off x="1028699" y="3733799"/>
          <a:ext cx="5829300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Pedagog volného času = pedagogický pracovník v zájmovém vzdělávání</a:t>
          </a:r>
          <a:endParaRPr lang="en-US" sz="1900" kern="1200"/>
        </a:p>
      </dsp:txBody>
      <dsp:txXfrm>
        <a:off x="1075567" y="3780667"/>
        <a:ext cx="4181084" cy="1506464"/>
      </dsp:txXfrm>
    </dsp:sp>
    <dsp:sp modelId="{8B550199-AB6A-48C7-AEF7-48DC63277F05}">
      <dsp:nvSpPr>
        <dsp:cNvPr id="0" name=""/>
        <dsp:cNvSpPr/>
      </dsp:nvSpPr>
      <dsp:spPr>
        <a:xfrm>
          <a:off x="4789170" y="1213485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23199" y="1213485"/>
        <a:ext cx="572072" cy="782698"/>
      </dsp:txXfrm>
    </dsp:sp>
    <dsp:sp modelId="{839549AE-040E-4B73-80FD-42CBD6B48C52}">
      <dsp:nvSpPr>
        <dsp:cNvPr id="0" name=""/>
        <dsp:cNvSpPr/>
      </dsp:nvSpPr>
      <dsp:spPr>
        <a:xfrm>
          <a:off x="5303520" y="3069717"/>
          <a:ext cx="1040130" cy="1040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37549" y="3069717"/>
        <a:ext cx="572072" cy="782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526FC-81C1-4E41-B633-43F24A87855A}">
      <dsp:nvSpPr>
        <dsp:cNvPr id="0" name=""/>
        <dsp:cNvSpPr/>
      </dsp:nvSpPr>
      <dsp:spPr>
        <a:xfrm>
          <a:off x="0" y="428972"/>
          <a:ext cx="6858000" cy="1442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u="sng" kern="1200"/>
            <a:t>Výchova</a:t>
          </a:r>
          <a:r>
            <a:rPr lang="cs-CZ" sz="2600" kern="1200"/>
            <a:t> ve volném čase</a:t>
          </a:r>
          <a:endParaRPr lang="en-US" sz="2600" kern="1200"/>
        </a:p>
      </dsp:txBody>
      <dsp:txXfrm>
        <a:off x="70397" y="499369"/>
        <a:ext cx="6717206" cy="1301304"/>
      </dsp:txXfrm>
    </dsp:sp>
    <dsp:sp modelId="{6229F581-EA70-44EA-B51C-262D7C45F858}">
      <dsp:nvSpPr>
        <dsp:cNvPr id="0" name=""/>
        <dsp:cNvSpPr/>
      </dsp:nvSpPr>
      <dsp:spPr>
        <a:xfrm>
          <a:off x="0" y="1945950"/>
          <a:ext cx="6858000" cy="1442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u="sng" kern="1200"/>
            <a:t>Výchova</a:t>
          </a:r>
          <a:r>
            <a:rPr lang="cs-CZ" sz="2600" kern="1200"/>
            <a:t> prostřednictví aktivit ve VČ</a:t>
          </a:r>
          <a:endParaRPr lang="en-US" sz="2600" kern="1200"/>
        </a:p>
      </dsp:txBody>
      <dsp:txXfrm>
        <a:off x="70397" y="2016347"/>
        <a:ext cx="6717206" cy="1301304"/>
      </dsp:txXfrm>
    </dsp:sp>
    <dsp:sp modelId="{DFFF5B07-ED70-4677-A2AB-DC7E04E85E54}">
      <dsp:nvSpPr>
        <dsp:cNvPr id="0" name=""/>
        <dsp:cNvSpPr/>
      </dsp:nvSpPr>
      <dsp:spPr>
        <a:xfrm>
          <a:off x="0" y="3462929"/>
          <a:ext cx="6858000" cy="1442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u="sng" kern="1200"/>
            <a:t>Výchova</a:t>
          </a:r>
          <a:r>
            <a:rPr lang="cs-CZ" sz="2600" kern="1200"/>
            <a:t> </a:t>
          </a:r>
          <a:r>
            <a:rPr lang="cs-CZ" sz="2600" b="1" kern="1200"/>
            <a:t>k volnému času </a:t>
          </a:r>
          <a:r>
            <a:rPr lang="cs-CZ" sz="2600" kern="1200"/>
            <a:t>= „aby člověk uměl svobodně nakládat s časem, který má k tomu k dispozici (volný čas)</a:t>
          </a:r>
          <a:endParaRPr lang="en-US" sz="2600" kern="1200"/>
        </a:p>
      </dsp:txBody>
      <dsp:txXfrm>
        <a:off x="70397" y="3533326"/>
        <a:ext cx="6717206" cy="1301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23B21-698D-4161-8C27-D8CB1E7EABBF}">
      <dsp:nvSpPr>
        <dsp:cNvPr id="0" name=""/>
        <dsp:cNvSpPr/>
      </dsp:nvSpPr>
      <dsp:spPr>
        <a:xfrm>
          <a:off x="1227" y="32902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39D5A3-4F06-4E4E-AE96-067D48FD700F}">
      <dsp:nvSpPr>
        <dsp:cNvPr id="0" name=""/>
        <dsp:cNvSpPr/>
      </dsp:nvSpPr>
      <dsp:spPr>
        <a:xfrm>
          <a:off x="480082" y="78394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Časová kompetence (Freericksová): schopnost a ochota jednotlivce uspořádat si čas svého života samostatně a s vědomím vlastní odpovědnosti</a:t>
          </a:r>
          <a:endParaRPr lang="en-US" sz="2400" kern="1200"/>
        </a:p>
      </dsp:txBody>
      <dsp:txXfrm>
        <a:off x="560236" y="864095"/>
        <a:ext cx="4149382" cy="2576345"/>
      </dsp:txXfrm>
    </dsp:sp>
    <dsp:sp modelId="{24E142DF-D54B-44E3-993B-CD03E119AEC9}">
      <dsp:nvSpPr>
        <dsp:cNvPr id="0" name=""/>
        <dsp:cNvSpPr/>
      </dsp:nvSpPr>
      <dsp:spPr>
        <a:xfrm>
          <a:off x="5268627" y="32902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07A48-B513-4624-B792-765773DD9875}">
      <dsp:nvSpPr>
        <dsp:cNvPr id="0" name=""/>
        <dsp:cNvSpPr/>
      </dsp:nvSpPr>
      <dsp:spPr>
        <a:xfrm>
          <a:off x="5747481" y="78394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Volnočasová kompetence (Opaschowski): svobodně se rozhodovat o čase, o němž si smím sám rozhodovat</a:t>
          </a:r>
          <a:endParaRPr lang="en-US" sz="2400" kern="1200"/>
        </a:p>
      </dsp:txBody>
      <dsp:txXfrm>
        <a:off x="5827635" y="864095"/>
        <a:ext cx="4149382" cy="2576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05816-82AE-4934-A100-533239B81C98}">
      <dsp:nvSpPr>
        <dsp:cNvPr id="0" name=""/>
        <dsp:cNvSpPr/>
      </dsp:nvSpPr>
      <dsp:spPr>
        <a:xfrm rot="5400000">
          <a:off x="6088584" y="-2279731"/>
          <a:ext cx="150225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PVČ není „prodavač“ volnočasových aktivit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PVČ pomáhá hledat smysl VČ činností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PVČ podporuje kritické myšlení</a:t>
          </a:r>
          <a:endParaRPr lang="en-US" sz="1700" kern="1200"/>
        </a:p>
      </dsp:txBody>
      <dsp:txXfrm rot="-5400000">
        <a:off x="3621024" y="261163"/>
        <a:ext cx="6364042" cy="1355587"/>
      </dsp:txXfrm>
    </dsp:sp>
    <dsp:sp modelId="{0350592A-1630-49D6-A826-83A21BC61D8E}">
      <dsp:nvSpPr>
        <dsp:cNvPr id="0" name=""/>
        <dsp:cNvSpPr/>
      </dsp:nvSpPr>
      <dsp:spPr>
        <a:xfrm>
          <a:off x="0" y="46"/>
          <a:ext cx="3621024" cy="187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Ze strany pedagoga volného času:</a:t>
          </a:r>
          <a:endParaRPr lang="en-US" sz="3600" kern="1200"/>
        </a:p>
      </dsp:txBody>
      <dsp:txXfrm>
        <a:off x="91668" y="91714"/>
        <a:ext cx="3437688" cy="1694483"/>
      </dsp:txXfrm>
    </dsp:sp>
    <dsp:sp modelId="{24E8657A-ACF1-4E64-AA3B-486512F8E0FA}">
      <dsp:nvSpPr>
        <dsp:cNvPr id="0" name=""/>
        <dsp:cNvSpPr/>
      </dsp:nvSpPr>
      <dsp:spPr>
        <a:xfrm rot="5400000">
          <a:off x="6088584" y="-308020"/>
          <a:ext cx="150225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kritické myšlení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posílení odpovědnosti za vlastní minulost, přítomnost i budoucnost (nootemporalita)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osvobození od závislosti na termínových kalendářích (sociotemporalita)</a:t>
          </a:r>
          <a:endParaRPr lang="en-US" sz="1700" kern="1200"/>
        </a:p>
      </dsp:txBody>
      <dsp:txXfrm rot="-5400000">
        <a:off x="3621024" y="2232874"/>
        <a:ext cx="6364042" cy="1355587"/>
      </dsp:txXfrm>
    </dsp:sp>
    <dsp:sp modelId="{9F3704FB-0354-41BA-9253-A2C57C41B62F}">
      <dsp:nvSpPr>
        <dsp:cNvPr id="0" name=""/>
        <dsp:cNvSpPr/>
      </dsp:nvSpPr>
      <dsp:spPr>
        <a:xfrm>
          <a:off x="0" y="1971757"/>
          <a:ext cx="3621024" cy="187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Ze strany účastníků: </a:t>
          </a:r>
          <a:endParaRPr lang="en-US" sz="3600" kern="1200"/>
        </a:p>
      </dsp:txBody>
      <dsp:txXfrm>
        <a:off x="91668" y="2063425"/>
        <a:ext cx="3437688" cy="169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08.03.2025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08.03.2025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1860D300-FA2D-4E67-9400-464C3726F9BB}" type="slidenum">
              <a:rPr lang="cs-CZ" sz="1300"/>
              <a:pPr algn="r" defTabSz="955675"/>
              <a:t>7</a:t>
            </a:fld>
            <a:endParaRPr lang="cs-CZ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2CC4EA-FDCF-491F-9635-33301C2F43A2}" type="slidenum">
              <a:rPr lang="cs-CZ" sz="1200"/>
              <a:pPr algn="r"/>
              <a:t>8</a:t>
            </a:fld>
            <a:endParaRPr lang="cs-CZ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04603-BDAF-4916-B34A-FA24A25AAAB6}" type="slidenum">
              <a:rPr lang="cs-CZ" smtClean="0">
                <a:cs typeface="Arial" charset="0"/>
              </a:rPr>
              <a:pPr/>
              <a:t>9</a:t>
            </a:fld>
            <a:endParaRPr lang="cs-CZ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89EC7-AFA1-46CC-A102-C011BA8B85C9}" type="slidenum">
              <a:rPr lang="cs-CZ" smtClean="0">
                <a:cs typeface="Arial" charset="0"/>
              </a:rPr>
              <a:pPr/>
              <a:t>10</a:t>
            </a:fld>
            <a:endParaRPr lang="cs-CZ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ECAC45-8821-466E-8BCA-4B0C2DD27393}" type="slidenum">
              <a:rPr lang="cs-CZ" smtClean="0">
                <a:cs typeface="Arial" charset="0"/>
              </a:rPr>
              <a:pPr/>
              <a:t>11</a:t>
            </a:fld>
            <a:endParaRPr lang="cs-CZ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2ECA24-4152-4A32-97DE-2324F8836384}" type="slidenum">
              <a:rPr lang="cs-CZ" smtClean="0">
                <a:cs typeface="Arial" charset="0"/>
              </a:rPr>
              <a:pPr/>
              <a:t>12</a:t>
            </a:fld>
            <a:endParaRPr lang="cs-CZ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B79E0A-11A2-48F9-8E20-8124FD8FD0FB}" type="slidenum">
              <a:rPr lang="cs-CZ" smtClean="0">
                <a:cs typeface="Arial" charset="0"/>
              </a:rPr>
              <a:pPr/>
              <a:t>13</a:t>
            </a:fld>
            <a:endParaRPr lang="cs-CZ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DA66D0-983A-40D9-BCEB-B2C7409FDA08}" type="slidenum">
              <a:rPr lang="cs-CZ" smtClean="0">
                <a:cs typeface="Arial" charset="0"/>
              </a:rPr>
              <a:pPr/>
              <a:t>20</a:t>
            </a:fld>
            <a:endParaRPr lang="cs-CZ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08.03.2025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5B914-8B12-4555-B381-C9C72B2408B7}" type="datetime1">
              <a:rPr lang="cs-CZ" smtClean="0"/>
              <a:t>08.03.2025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ACA46-9028-4D5D-8730-99171FAE3F06}" type="datetime1">
              <a:rPr lang="cs-CZ" smtClean="0"/>
              <a:t>08.03.2025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929-901E-466E-BE68-07E756E2CD9A}" type="datetime1">
              <a:rPr lang="cs-CZ" smtClean="0"/>
              <a:t>08.03.2025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08.03.2025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62D49-C56C-41BE-AB9D-F32C0FDB497F}" type="datetime1">
              <a:rPr lang="cs-CZ" smtClean="0"/>
              <a:t>08.03.2025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1B7C9-1526-4531-B1BE-04E9A37FA2CE}" type="datetime1">
              <a:rPr lang="cs-CZ" smtClean="0"/>
              <a:t>08.03.2025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C2DB-08C5-4A26-B491-AB99DD10A99E}" type="datetime1">
              <a:rPr lang="cs-CZ" smtClean="0"/>
              <a:t>08.03.2025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BE077-9F05-484F-8622-4E9E9067A7C5}" type="datetime1">
              <a:rPr lang="cs-CZ" smtClean="0"/>
              <a:t>08.03.2025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6AB81B4-CE35-4C47-882C-8A3F92B5FFD6}" type="datetime1">
              <a:rPr lang="cs-CZ" smtClean="0"/>
              <a:t>08.03.2025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08.03.2025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08.03.2025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Obdélní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altLang="cs-CZ" sz="4400" dirty="0"/>
              <a:t>Pedagogika volného času</a:t>
            </a:r>
            <a:br>
              <a:rPr lang="cs-CZ" altLang="cs-CZ" sz="4400" dirty="0"/>
            </a:br>
            <a:r>
              <a:rPr lang="cs-CZ" altLang="cs-CZ" sz="4400" dirty="0"/>
              <a:t>a její cíle</a:t>
            </a:r>
            <a:endParaRPr lang="cs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cs" dirty="0">
                <a:solidFill>
                  <a:schemeClr val="tx1"/>
                </a:solidFill>
              </a:rPr>
              <a:t>Shrnutí (z konference 2016)</a:t>
            </a:r>
          </a:p>
          <a:p>
            <a:pPr rtl="0"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" dirty="0">
                <a:solidFill>
                  <a:schemeClr val="tx1"/>
                </a:solidFill>
              </a:rPr>
              <a:t>oc. Michal Kaplánek, Th.D.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Chápání volného času</a:t>
            </a:r>
            <a:br>
              <a:rPr lang="cs-CZ" b="1" dirty="0"/>
            </a:br>
            <a:r>
              <a:rPr lang="cs-CZ" b="1" dirty="0"/>
              <a:t>v současnosti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2417197"/>
            <a:ext cx="8229600" cy="236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Volný čas jako čas k načerpání sil pro další práci </a:t>
            </a:r>
            <a:r>
              <a:rPr lang="cs-CZ" i="1">
                <a:latin typeface="Georgia" pitchFamily="18" charset="0"/>
              </a:rPr>
              <a:t>(negativní vymezení volného času – volno jako sociální „výdobytek“)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i="1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Volný čas jako doba, kdy „skutečně žiji“ </a:t>
            </a:r>
            <a:r>
              <a:rPr lang="cs-CZ" i="1">
                <a:latin typeface="Georgia" pitchFamily="18" charset="0"/>
              </a:rPr>
              <a:t>(kompenzační pojetí volného času - Habermas)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i="1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Volný čas jako doba, kdy mohu rozvíjet svoji osobnost, která se realizuje jak v práci, tak ve volnu </a:t>
            </a:r>
            <a:r>
              <a:rPr lang="cs-CZ" i="1">
                <a:latin typeface="Georgia" pitchFamily="18" charset="0"/>
              </a:rPr>
              <a:t>(integrační pojetí volného času – Opaschowski)</a:t>
            </a:r>
            <a:r>
              <a:rPr lang="cs-CZ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260350"/>
            <a:ext cx="7772400" cy="1143000"/>
          </a:xfrm>
          <a:solidFill>
            <a:schemeClr val="accent2">
              <a:alpha val="41000"/>
            </a:schemeClr>
          </a:solidFill>
        </p:spPr>
        <p:txBody>
          <a:bodyPr/>
          <a:lstStyle/>
          <a:p>
            <a:pPr eaLnBrk="1" hangingPunct="1"/>
            <a:r>
              <a:rPr lang="cs-CZ" sz="3600" b="1"/>
              <a:t>„</a:t>
            </a:r>
            <a:r>
              <a:rPr lang="cs-CZ" sz="3600" b="1">
                <a:solidFill>
                  <a:schemeClr val="tx1"/>
                </a:solidFill>
              </a:rPr>
              <a:t>Mám volno, </a:t>
            </a:r>
            <a:br>
              <a:rPr lang="cs-CZ" sz="3600" b="1">
                <a:solidFill>
                  <a:schemeClr val="tx1"/>
                </a:solidFill>
              </a:rPr>
            </a:br>
            <a:r>
              <a:rPr lang="cs-CZ" sz="3600" b="1">
                <a:solidFill>
                  <a:schemeClr val="tx1"/>
                </a:solidFill>
              </a:rPr>
              <a:t>abych mohl zase pracovat“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1773239"/>
            <a:ext cx="8229600" cy="4637087"/>
          </a:xfrm>
        </p:spPr>
        <p:txBody>
          <a:bodyPr/>
          <a:lstStyle/>
          <a:p>
            <a:pPr eaLnBrk="1" hangingPunct="1"/>
            <a:r>
              <a:rPr lang="cs-CZ">
                <a:latin typeface="Georgia" pitchFamily="18" charset="0"/>
              </a:rPr>
              <a:t>Nutnost odpočinku a rekreace</a:t>
            </a:r>
          </a:p>
          <a:p>
            <a:pPr eaLnBrk="1" hangingPunct="1">
              <a:buFont typeface="Wingdings 2" pitchFamily="18" charset="2"/>
              <a:buNone/>
            </a:pPr>
            <a:endParaRPr lang="cs-CZ">
              <a:latin typeface="Georgia" pitchFamily="18" charset="0"/>
            </a:endParaRPr>
          </a:p>
          <a:p>
            <a:pPr eaLnBrk="1" hangingPunct="1"/>
            <a:r>
              <a:rPr lang="cs-CZ">
                <a:latin typeface="Georgia" pitchFamily="18" charset="0"/>
              </a:rPr>
              <a:t>Výsledek boje za sociální spravedlnost</a:t>
            </a:r>
          </a:p>
          <a:p>
            <a:pPr eaLnBrk="1" hangingPunct="1">
              <a:buFont typeface="Wingdings 2" pitchFamily="18" charset="2"/>
              <a:buNone/>
            </a:pPr>
            <a:endParaRPr lang="cs-CZ">
              <a:latin typeface="Georgia" pitchFamily="18" charset="0"/>
            </a:endParaRPr>
          </a:p>
          <a:p>
            <a:pPr eaLnBrk="1" hangingPunct="1"/>
            <a:r>
              <a:rPr lang="cs-CZ">
                <a:latin typeface="Georgia" pitchFamily="18" charset="0"/>
              </a:rPr>
              <a:t>Generační problém</a:t>
            </a:r>
          </a:p>
          <a:p>
            <a:pPr lvl="1" eaLnBrk="1" hangingPunct="1"/>
            <a:r>
              <a:rPr lang="cs-CZ">
                <a:latin typeface="Georgia" pitchFamily="18" charset="0"/>
              </a:rPr>
              <a:t>pozitivní a negativní stránky vývoje</a:t>
            </a:r>
          </a:p>
          <a:p>
            <a:pPr lvl="1" eaLnBrk="1" hangingPunct="1">
              <a:buFont typeface="Wingdings 2" pitchFamily="18" charset="2"/>
              <a:buNone/>
            </a:pPr>
            <a:endParaRPr lang="cs-CZ">
              <a:latin typeface="Georgia" pitchFamily="18" charset="0"/>
            </a:endParaRPr>
          </a:p>
          <a:p>
            <a:pPr eaLnBrk="1" hangingPunct="1"/>
            <a:r>
              <a:rPr lang="cs-CZ">
                <a:latin typeface="Georgia" pitchFamily="18" charset="0"/>
              </a:rPr>
              <a:t>Specifikum postkomunistických zemí (Česká republika, východní Německo):</a:t>
            </a:r>
          </a:p>
          <a:p>
            <a:pPr lvl="1" eaLnBrk="1" hangingPunct="1"/>
            <a:r>
              <a:rPr lang="cs-CZ">
                <a:latin typeface="Georgia" pitchFamily="18" charset="0"/>
              </a:rPr>
              <a:t>Práce chápána jako jediný smysl a náplň žití</a:t>
            </a:r>
          </a:p>
          <a:p>
            <a:pPr lvl="1" eaLnBrk="1" hangingPunct="1"/>
            <a:r>
              <a:rPr lang="cs-CZ">
                <a:latin typeface="Georgia" pitchFamily="18" charset="0"/>
              </a:rPr>
              <a:t>Podcenění duchovní a intelektuální dimenze</a:t>
            </a:r>
          </a:p>
          <a:p>
            <a:pPr lvl="1" eaLnBrk="1" hangingPunct="1">
              <a:buFontTx/>
              <a:buNone/>
            </a:pPr>
            <a:endParaRPr lang="cs-CZ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>
                <a:solidFill>
                  <a:schemeClr val="tx1"/>
                </a:solidFill>
              </a:rPr>
              <a:t>„Mám volno, abych si mohl užít“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2393343"/>
            <a:ext cx="8229600" cy="2957886"/>
          </a:xfrm>
        </p:spPr>
        <p:txBody>
          <a:bodyPr/>
          <a:lstStyle/>
          <a:p>
            <a:pPr eaLnBrk="1" hangingPunct="1"/>
            <a:r>
              <a:rPr lang="cs-CZ" b="1" dirty="0"/>
              <a:t>Odlidštění práce</a:t>
            </a:r>
            <a:r>
              <a:rPr lang="cs-CZ" dirty="0"/>
              <a:t> (pásová výroba) - popsal </a:t>
            </a:r>
            <a:r>
              <a:rPr lang="cs-CZ" dirty="0" err="1"/>
              <a:t>Habermas</a:t>
            </a:r>
            <a:r>
              <a:rPr lang="cs-CZ" dirty="0"/>
              <a:t> (1958)</a:t>
            </a:r>
          </a:p>
          <a:p>
            <a:pPr eaLnBrk="1" hangingPunct="1"/>
            <a:r>
              <a:rPr lang="cs-CZ" dirty="0"/>
              <a:t>Volný čas jako „výsostný“ </a:t>
            </a:r>
            <a:r>
              <a:rPr lang="cs-CZ" b="1" dirty="0"/>
              <a:t>prostor seberealizace</a:t>
            </a:r>
          </a:p>
          <a:p>
            <a:pPr eaLnBrk="1" hangingPunct="1"/>
            <a:r>
              <a:rPr lang="cs-CZ" dirty="0"/>
              <a:t>Problém: </a:t>
            </a:r>
            <a:r>
              <a:rPr lang="cs-CZ" b="1" dirty="0"/>
              <a:t>extrémní polarizace</a:t>
            </a:r>
          </a:p>
          <a:p>
            <a:pPr eaLnBrk="1" hangingPunct="1"/>
            <a:r>
              <a:rPr lang="cs-CZ" u="sng" dirty="0"/>
              <a:t>Důsledky:</a:t>
            </a:r>
          </a:p>
          <a:p>
            <a:pPr lvl="1" eaLnBrk="1" hangingPunct="1"/>
            <a:r>
              <a:rPr lang="cs-CZ" b="1" dirty="0"/>
              <a:t>Privatizace</a:t>
            </a:r>
            <a:r>
              <a:rPr lang="cs-CZ" dirty="0"/>
              <a:t> volného času</a:t>
            </a:r>
          </a:p>
          <a:p>
            <a:pPr lvl="1" eaLnBrk="1" hangingPunct="1"/>
            <a:r>
              <a:rPr lang="cs-CZ" b="1" dirty="0"/>
              <a:t>Hédonismus </a:t>
            </a:r>
            <a:r>
              <a:rPr lang="cs-CZ" dirty="0"/>
              <a:t>a negativní vztah k práci</a:t>
            </a:r>
            <a:endParaRPr lang="cs-CZ" b="1" dirty="0"/>
          </a:p>
          <a:p>
            <a:pPr lvl="1" eaLnBrk="1" hangingPunct="1"/>
            <a:r>
              <a:rPr lang="cs-CZ" b="1" dirty="0"/>
              <a:t>Zábavní průmysl </a:t>
            </a:r>
            <a:r>
              <a:rPr lang="cs-CZ" dirty="0"/>
              <a:t>(komerční nabídky zábavy)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sz="3600">
                <a:solidFill>
                  <a:schemeClr val="tx1"/>
                </a:solidFill>
              </a:rPr>
              <a:t>„Mám volno, abych se mohl vzdělávat a dělat, co mě baví“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24113" y="2639833"/>
            <a:ext cx="7772400" cy="2973788"/>
          </a:xfrm>
        </p:spPr>
        <p:txBody>
          <a:bodyPr/>
          <a:lstStyle/>
          <a:p>
            <a:pPr eaLnBrk="1" hangingPunct="1"/>
            <a:r>
              <a:rPr lang="cs-CZ" dirty="0" err="1">
                <a:latin typeface="Georgia" pitchFamily="18" charset="0"/>
              </a:rPr>
              <a:t>Opaschowski</a:t>
            </a:r>
            <a:r>
              <a:rPr lang="cs-CZ" dirty="0">
                <a:latin typeface="Georgia" pitchFamily="18" charset="0"/>
              </a:rPr>
              <a:t> chápe pedagogiku volného času jako prostředek k </a:t>
            </a:r>
            <a:r>
              <a:rPr lang="cs-CZ" b="1" dirty="0">
                <a:latin typeface="Georgia" pitchFamily="18" charset="0"/>
              </a:rPr>
              <a:t>překonání propasti mezi prací a volným časem</a:t>
            </a:r>
          </a:p>
          <a:p>
            <a:pPr eaLnBrk="1" hangingPunct="1">
              <a:buFont typeface="Wingdings 2" pitchFamily="18" charset="2"/>
              <a:buNone/>
            </a:pPr>
            <a:endParaRPr lang="cs-CZ" b="1" dirty="0">
              <a:latin typeface="Georgia" pitchFamily="18" charset="0"/>
            </a:endParaRPr>
          </a:p>
          <a:p>
            <a:pPr eaLnBrk="1" hangingPunct="1"/>
            <a:r>
              <a:rPr lang="cs-CZ" dirty="0">
                <a:latin typeface="Georgia" pitchFamily="18" charset="0"/>
              </a:rPr>
              <a:t>Cílem je pomoci člověku, aby uměl zacházet se svým časem – </a:t>
            </a:r>
            <a:r>
              <a:rPr lang="cs-CZ" b="1" dirty="0">
                <a:latin typeface="Georgia" pitchFamily="18" charset="0"/>
              </a:rPr>
              <a:t>(volno)časová kompetence</a:t>
            </a:r>
          </a:p>
          <a:p>
            <a:pPr eaLnBrk="1" hangingPunct="1">
              <a:buFont typeface="Wingdings 2" pitchFamily="18" charset="2"/>
              <a:buNone/>
            </a:pPr>
            <a:endParaRPr lang="cs-CZ" b="1" dirty="0">
              <a:latin typeface="Georgia" pitchFamily="18" charset="0"/>
            </a:endParaRPr>
          </a:p>
          <a:p>
            <a:pPr eaLnBrk="1" hangingPunct="1"/>
            <a:r>
              <a:rPr lang="cs-CZ" dirty="0">
                <a:latin typeface="Georgia" pitchFamily="18" charset="0"/>
              </a:rPr>
              <a:t>Člověk volnočasově kompetentní se realizuje     </a:t>
            </a:r>
            <a:r>
              <a:rPr lang="cs-CZ" b="1" dirty="0">
                <a:latin typeface="Georgia" pitchFamily="18" charset="0"/>
              </a:rPr>
              <a:t>jak v práci, tak ve volném čase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55913" y="4076700"/>
            <a:ext cx="6400800" cy="1081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i="1"/>
          </a:p>
          <a:p>
            <a:pPr eaLnBrk="1" hangingPunct="1">
              <a:lnSpc>
                <a:spcPct val="90000"/>
              </a:lnSpc>
            </a:pPr>
            <a:endParaRPr lang="cs-CZ" i="1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5188" y="1557339"/>
            <a:ext cx="7772400" cy="2808287"/>
          </a:xfrm>
          <a:solidFill>
            <a:srgbClr val="C0C0C0"/>
          </a:solidFill>
        </p:spPr>
        <p:txBody>
          <a:bodyPr/>
          <a:lstStyle/>
          <a:p>
            <a:pPr eaLnBrk="1" hangingPunct="1"/>
            <a:br>
              <a:rPr lang="cs-CZ" b="1" dirty="0"/>
            </a:br>
            <a:r>
              <a:rPr lang="cs-CZ" sz="4400" b="1" dirty="0"/>
              <a:t>Osobnost a vzdělání </a:t>
            </a:r>
            <a:br>
              <a:rPr lang="cs-CZ" sz="4400" b="1" dirty="0"/>
            </a:br>
            <a:r>
              <a:rPr lang="cs-CZ" sz="4400" b="1" dirty="0"/>
              <a:t>pedagoga volného času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cs-CZ" b="1">
                <a:solidFill>
                  <a:schemeClr val="tx1"/>
                </a:solidFill>
              </a:rPr>
              <a:t>Profil pedagoga volného času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u="sng" dirty="0"/>
              <a:t>Kdo je „pedagog volného času“?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i="1" dirty="0"/>
              <a:t>	Pedagog volného času je pedagogický pracovník, který pomáhá dětem, mládeži i dospělým k tomu,                aby mohli využít potenciál svého volného času k rozvoji své osobnosti, k vytváření a prohlubování sociálních vazeb i k dobru celé společnosti.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714500"/>
          </a:xfrm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cs-CZ" b="1"/>
              <a:t>Specifické kompetence</a:t>
            </a:r>
            <a:br>
              <a:rPr lang="cs-CZ" b="1"/>
            </a:br>
            <a:r>
              <a:rPr lang="cs-CZ" b="1"/>
              <a:t>pedagoga volného času</a:t>
            </a:r>
            <a:r>
              <a:rPr lang="cs-CZ" sz="3600" b="1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652714"/>
            <a:ext cx="8229600" cy="4205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i="1"/>
              <a:t>Jako aktuální se jeví zejména:</a:t>
            </a:r>
          </a:p>
          <a:p>
            <a:pPr eaLnBrk="1" hangingPunct="1">
              <a:buFontTx/>
              <a:buNone/>
            </a:pPr>
            <a:r>
              <a:rPr lang="cs-CZ"/>
              <a:t>a) aplikace sociální psychologie v práci se skupinou,</a:t>
            </a:r>
          </a:p>
          <a:p>
            <a:pPr eaLnBrk="1" hangingPunct="1">
              <a:buFontTx/>
              <a:buNone/>
            </a:pPr>
            <a:r>
              <a:rPr lang="cs-CZ"/>
              <a:t>b) aplikace alternativních pedagogických metod, zejména pedagogiky zážitku,</a:t>
            </a:r>
          </a:p>
          <a:p>
            <a:pPr eaLnBrk="1" hangingPunct="1">
              <a:buFontTx/>
              <a:buNone/>
            </a:pPr>
            <a:r>
              <a:rPr lang="cs-CZ"/>
              <a:t>c) schopnost organizace a řízení volnočasových aktivit.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cs-CZ" b="1"/>
              <a:t>Pedagog a „svět mládeže“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1341438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u="sng"/>
              <a:t>Nedostatečné varianty:</a:t>
            </a:r>
            <a:endParaRPr lang="cs-CZ" sz="2800"/>
          </a:p>
          <a:p>
            <a:pPr eaLnBrk="1" hangingPunct="1"/>
            <a:r>
              <a:rPr lang="cs-CZ" b="1"/>
              <a:t>Indiferentní postoj</a:t>
            </a:r>
          </a:p>
          <a:p>
            <a:pPr lvl="1" eaLnBrk="1" hangingPunct="1"/>
            <a:r>
              <a:rPr lang="cs-CZ"/>
              <a:t>vyznačuje se nezájmem dospělých o mladé lidi, ignorováním výchovné zodpovědnosti</a:t>
            </a:r>
          </a:p>
          <a:p>
            <a:pPr eaLnBrk="1" hangingPunct="1"/>
            <a:r>
              <a:rPr lang="cs-CZ" b="1"/>
              <a:t>Mládežnický postoj</a:t>
            </a:r>
            <a:endParaRPr lang="cs-CZ" sz="2400"/>
          </a:p>
          <a:p>
            <a:pPr lvl="1" eaLnBrk="1" hangingPunct="1"/>
            <a:r>
              <a:rPr lang="cs-CZ"/>
              <a:t>umožňuje mládeži, aby se sama metodou „pokus-omyl“ učila žít svůj život, a to bez jakéhokoliv korektivu ze strany dospělých </a:t>
            </a:r>
            <a:endParaRPr lang="cs-CZ" b="1"/>
          </a:p>
          <a:p>
            <a:pPr eaLnBrk="1" hangingPunct="1"/>
            <a:r>
              <a:rPr lang="cs-CZ" b="1"/>
              <a:t>Normativní postoj</a:t>
            </a:r>
            <a:endParaRPr lang="cs-CZ" sz="2800"/>
          </a:p>
          <a:p>
            <a:pPr lvl="1" eaLnBrk="1" hangingPunct="1"/>
            <a:r>
              <a:rPr lang="cs-CZ"/>
              <a:t>očekává totální přizpůsobení mladých lidí hdonotám a životnímu stylu dospělých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cs-CZ" b="1"/>
              <a:t>„Dospělý“ přístup pedagoga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sz="2800" b="1">
                <a:latin typeface="Georgia" pitchFamily="18" charset="0"/>
              </a:rPr>
              <a:t>Bezpodmínečné přijetí</a:t>
            </a:r>
          </a:p>
          <a:p>
            <a:pPr eaLnBrk="1" hangingPunct="1"/>
            <a:r>
              <a:rPr lang="cs-CZ" sz="2800" b="1">
                <a:latin typeface="Georgia" pitchFamily="18" charset="0"/>
              </a:rPr>
              <a:t>Důvěra</a:t>
            </a:r>
          </a:p>
          <a:p>
            <a:pPr eaLnBrk="1" hangingPunct="1"/>
            <a:r>
              <a:rPr lang="cs-CZ" sz="2800" b="1">
                <a:latin typeface="Georgia" pitchFamily="18" charset="0"/>
              </a:rPr>
              <a:t>Otevřenost</a:t>
            </a:r>
          </a:p>
          <a:p>
            <a:pPr eaLnBrk="1" hangingPunct="1">
              <a:buFontTx/>
              <a:buNone/>
            </a:pPr>
            <a:r>
              <a:rPr lang="cs-CZ" sz="2800" i="1"/>
              <a:t>Předpokladem je </a:t>
            </a:r>
          </a:p>
          <a:p>
            <a:pPr eaLnBrk="1" hangingPunct="1">
              <a:buFontTx/>
              <a:buNone/>
            </a:pPr>
            <a:r>
              <a:rPr lang="cs-CZ" sz="2800"/>
              <a:t>			</a:t>
            </a:r>
            <a:r>
              <a:rPr lang="cs-CZ" sz="2800" b="1">
                <a:latin typeface="Georgia" pitchFamily="18" charset="0"/>
              </a:rPr>
              <a:t>„dospělé přijetí světa mládeže“</a:t>
            </a:r>
          </a:p>
          <a:p>
            <a:pPr eaLnBrk="1" hangingPunct="1">
              <a:buFontTx/>
              <a:buNone/>
            </a:pPr>
            <a:r>
              <a:rPr lang="cs-CZ" sz="2800" i="1"/>
              <a:t>tj. kritické přijetí hodnot mladých lidí – základem je pozitivní postoj ke všemu, co je pro mladé lidi cenné, spojený se schopností sdělit vlastní hodnocení, popřípadě výchovně korigovat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33600" y="228600"/>
            <a:ext cx="7874000" cy="64008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79605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rgbClr val="000099"/>
              </a:solidFill>
              <a:cs typeface="+mn-cs"/>
            </a:endParaRPr>
          </a:p>
        </p:txBody>
      </p:sp>
      <p:pic>
        <p:nvPicPr>
          <p:cNvPr id="409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260350"/>
            <a:ext cx="7518400" cy="5486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24114" y="304801"/>
            <a:ext cx="7343775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b="1">
                <a:solidFill>
                  <a:srgbClr val="000099"/>
                </a:solidFill>
              </a:rPr>
              <a:t>Mladý člověk v síti vztahů</a:t>
            </a:r>
            <a:endParaRPr lang="it-IT" sz="2800" b="1">
              <a:solidFill>
                <a:srgbClr val="000099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64189" y="5013325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1">
                <a:solidFill>
                  <a:srgbClr val="FF0000"/>
                </a:solidFill>
              </a:rPr>
              <a:t>CÍL</a:t>
            </a:r>
            <a:endParaRPr lang="it-IT" sz="2400" b="1">
              <a:latin typeface="Times New Roman" pitchFamily="18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2895600" y="5676900"/>
            <a:ext cx="5791200" cy="876300"/>
            <a:chOff x="864" y="3576"/>
            <a:chExt cx="3648" cy="552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960" y="3576"/>
              <a:ext cx="11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endParaRPr lang="en-GB">
                <a:latin typeface="Times New Roman" pitchFamily="18" charset="0"/>
                <a:cs typeface="+mn-cs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864" y="3654"/>
              <a:ext cx="3648" cy="4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>
                <a:cs typeface="+mn-cs"/>
              </a:endParaRPr>
            </a:p>
          </p:txBody>
        </p:sp>
      </p:grp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2209800" y="2644776"/>
            <a:ext cx="1981200" cy="855663"/>
            <a:chOff x="1392" y="960"/>
            <a:chExt cx="1066" cy="336"/>
          </a:xfrm>
        </p:grpSpPr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392" y="960"/>
              <a:ext cx="1008" cy="33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2400">
                <a:solidFill>
                  <a:srgbClr val="000099"/>
                </a:solidFill>
                <a:cs typeface="+mn-cs"/>
              </a:endParaRPr>
            </a:p>
          </p:txBody>
        </p:sp>
        <p:sp>
          <p:nvSpPr>
            <p:cNvPr id="33811" name="Text Box 11"/>
            <p:cNvSpPr txBox="1">
              <a:spLocks noChangeArrowheads="1"/>
            </p:cNvSpPr>
            <p:nvPr/>
          </p:nvSpPr>
          <p:spPr bwMode="auto">
            <a:xfrm>
              <a:off x="1392" y="960"/>
              <a:ext cx="1066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cs-CZ" sz="1600" b="1">
                  <a:solidFill>
                    <a:srgbClr val="336600"/>
                  </a:solidFill>
                </a:rPr>
                <a:t>VÝCHOVNÉ</a:t>
              </a:r>
            </a:p>
            <a:p>
              <a:pPr algn="ctr" eaLnBrk="0" hangingPunct="0"/>
              <a:r>
                <a:rPr lang="cs-CZ" sz="1600" b="1">
                  <a:solidFill>
                    <a:srgbClr val="336600"/>
                  </a:solidFill>
                </a:rPr>
                <a:t>PROSTŘEDÍ</a:t>
              </a:r>
            </a:p>
            <a:p>
              <a:pPr algn="ctr" eaLnBrk="0" hangingPunct="0"/>
              <a:r>
                <a:rPr lang="cs-CZ" sz="1600" b="1">
                  <a:solidFill>
                    <a:srgbClr val="336600"/>
                  </a:solidFill>
                </a:rPr>
                <a:t>SKUPINY</a:t>
              </a:r>
              <a:endParaRPr lang="it-IT" sz="2400">
                <a:latin typeface="Times New Roman" pitchFamily="18" charset="0"/>
              </a:endParaRPr>
            </a:p>
          </p:txBody>
        </p:sp>
      </p:grp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229601" y="3400426"/>
            <a:ext cx="939681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000" b="1">
                <a:solidFill>
                  <a:srgbClr val="336600"/>
                </a:solidFill>
              </a:rPr>
              <a:t>  </a:t>
            </a:r>
            <a:r>
              <a:rPr lang="cs-CZ" sz="1000" b="1">
                <a:solidFill>
                  <a:srgbClr val="336600"/>
                </a:solidFill>
              </a:rPr>
              <a:t>DUCHOVNÍ</a:t>
            </a:r>
            <a:endParaRPr lang="it-IT" sz="1200">
              <a:solidFill>
                <a:srgbClr val="FF0000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967663" y="3860800"/>
            <a:ext cx="976312" cy="25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000" b="1">
                <a:solidFill>
                  <a:srgbClr val="336600"/>
                </a:solidFill>
              </a:rPr>
              <a:t> </a:t>
            </a:r>
            <a:r>
              <a:rPr lang="cs-CZ" sz="1000" b="1">
                <a:solidFill>
                  <a:srgbClr val="336600"/>
                </a:solidFill>
              </a:rPr>
              <a:t>PSYCHICKÁ</a:t>
            </a:r>
            <a:endParaRPr lang="it-IT" sz="1200">
              <a:solidFill>
                <a:srgbClr val="336600"/>
              </a:solidFill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888163" y="4221163"/>
            <a:ext cx="1008062" cy="25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 b="1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cs-CZ" sz="1000" b="1">
                <a:solidFill>
                  <a:srgbClr val="336600"/>
                </a:solidFill>
              </a:rPr>
              <a:t>SOCIÁLNÍ</a:t>
            </a:r>
            <a:endParaRPr lang="it-IT" sz="1200">
              <a:solidFill>
                <a:srgbClr val="336600"/>
              </a:solidFill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5375276" y="4508500"/>
            <a:ext cx="1008063" cy="25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00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cs-CZ" sz="1000" b="1">
                <a:solidFill>
                  <a:srgbClr val="336600"/>
                </a:solidFill>
              </a:rPr>
              <a:t>TĚLESNÁ</a:t>
            </a:r>
            <a:endParaRPr lang="it-IT" sz="1200">
              <a:solidFill>
                <a:srgbClr val="336600"/>
              </a:solidFill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114800" y="2286000"/>
            <a:ext cx="381000" cy="457200"/>
          </a:xfrm>
          <a:prstGeom prst="line">
            <a:avLst/>
          </a:prstGeom>
          <a:noFill/>
          <a:ln w="1206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 rot="-2140703">
            <a:off x="3216275" y="1825625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1200" b="1">
                <a:solidFill>
                  <a:srgbClr val="FF0000"/>
                </a:solidFill>
                <a:latin typeface="Arial Black" pitchFamily="34" charset="0"/>
              </a:rPr>
              <a:t>AUTENTICKÉ</a:t>
            </a:r>
          </a:p>
          <a:p>
            <a:pPr algn="ctr" eaLnBrk="0" hangingPunct="0"/>
            <a:r>
              <a:rPr lang="cs-CZ" sz="1200" b="1">
                <a:solidFill>
                  <a:srgbClr val="FF0000"/>
                </a:solidFill>
                <a:latin typeface="Arial Black" pitchFamily="34" charset="0"/>
              </a:rPr>
              <a:t>VZTAHY</a:t>
            </a:r>
            <a:endParaRPr lang="it-IT" sz="12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971800" y="5759451"/>
            <a:ext cx="586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b="1"/>
              <a:t>CÍL VÝCHOVY:</a:t>
            </a:r>
            <a:endParaRPr lang="cs-CZ"/>
          </a:p>
          <a:p>
            <a:pPr algn="ctr" eaLnBrk="0" hangingPunct="0">
              <a:spcBef>
                <a:spcPct val="50000"/>
              </a:spcBef>
            </a:pPr>
            <a:r>
              <a:rPr lang="cs-CZ" b="1">
                <a:solidFill>
                  <a:srgbClr val="0066FF"/>
                </a:solidFill>
              </a:rPr>
              <a:t>ZRALÁ OSOBNOST</a:t>
            </a:r>
            <a:r>
              <a:rPr lang="it-IT">
                <a:solidFill>
                  <a:srgbClr val="0066FF"/>
                </a:solidFill>
              </a:rPr>
              <a:t> 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8305801" y="4724403"/>
            <a:ext cx="1692275" cy="731838"/>
            <a:chOff x="4272" y="2976"/>
            <a:chExt cx="1066" cy="461"/>
          </a:xfrm>
        </p:grpSpPr>
        <p:sp>
          <p:nvSpPr>
            <p:cNvPr id="33807" name="Text Box 20"/>
            <p:cNvSpPr txBox="1">
              <a:spLocks noChangeArrowheads="1"/>
            </p:cNvSpPr>
            <p:nvPr/>
          </p:nvSpPr>
          <p:spPr bwMode="auto">
            <a:xfrm>
              <a:off x="4598" y="3146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4272" y="2976"/>
              <a:ext cx="1008" cy="33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solidFill>
                  <a:srgbClr val="000099"/>
                </a:solidFill>
                <a:cs typeface="+mn-cs"/>
              </a:endParaRPr>
            </a:p>
          </p:txBody>
        </p:sp>
        <p:sp>
          <p:nvSpPr>
            <p:cNvPr id="33809" name="Text Box 22"/>
            <p:cNvSpPr txBox="1">
              <a:spLocks noChangeArrowheads="1"/>
            </p:cNvSpPr>
            <p:nvPr/>
          </p:nvSpPr>
          <p:spPr bwMode="auto">
            <a:xfrm>
              <a:off x="4272" y="2976"/>
              <a:ext cx="10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_tradnl" sz="1600" b="1">
                  <a:solidFill>
                    <a:srgbClr val="336600"/>
                  </a:solidFill>
                </a:rPr>
                <a:t>DIMENZE VÝCHOVY </a:t>
              </a:r>
              <a:endParaRPr lang="es-ES_tradnl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  <p:bldP spid="4101" grpId="0" autoUpdateAnimBg="0"/>
      <p:bldP spid="4108" grpId="0" animBg="1" autoUpdateAnimBg="0"/>
      <p:bldP spid="4109" grpId="0" animBg="1" autoUpdateAnimBg="0"/>
      <p:bldP spid="4110" grpId="0" animBg="1" autoUpdateAnimBg="0"/>
      <p:bldP spid="4111" grpId="0" animBg="1" autoUpdateAnimBg="0"/>
      <p:bldP spid="4112" grpId="0" animBg="1"/>
      <p:bldP spid="4113" grpId="0" autoUpdateAnimBg="0"/>
      <p:bldP spid="41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2DD7818-2672-661E-0DCC-4C676A158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Pedagogika volného času </a:t>
            </a:r>
            <a:br>
              <a:rPr lang="cs-CZ" altLang="cs-CZ" dirty="0"/>
            </a:br>
            <a:r>
              <a:rPr lang="cs-CZ" altLang="cs-CZ" dirty="0"/>
              <a:t>– reflexe i činnost pedagogů</a:t>
            </a:r>
            <a:endParaRPr lang="cs-CZ" altLang="cs-CZ"/>
          </a:p>
        </p:txBody>
      </p:sp>
      <p:sp>
        <p:nvSpPr>
          <p:cNvPr id="14348" name="Text Placeholder 3">
            <a:extLst>
              <a:ext uri="{FF2B5EF4-FFF2-40B4-BE49-F238E27FC236}">
                <a16:creationId xmlns:a16="http://schemas.microsoft.com/office/drawing/2014/main" id="{85068E89-362D-42F6-A659-9216B5711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cs-CZ" dirty="0"/>
              <a:t>Můžeme vnímat rozpor mezi názvoslovím vědecké pedagogiky a používáním názvosloví v praxi.</a:t>
            </a:r>
          </a:p>
          <a:p>
            <a:r>
              <a:rPr lang="cs-CZ" dirty="0"/>
              <a:t>To se týká především oborů:</a:t>
            </a:r>
          </a:p>
          <a:p>
            <a:pPr marL="285750" indent="-285750">
              <a:buFontTx/>
              <a:buChar char="-"/>
            </a:pPr>
            <a:r>
              <a:rPr lang="cs-CZ" dirty="0"/>
              <a:t>Sociální pedagogika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Speciální pedagogika</a:t>
            </a:r>
          </a:p>
          <a:p>
            <a:pPr marL="285750" indent="-285750">
              <a:buFontTx/>
              <a:buChar char="-"/>
            </a:pPr>
            <a:r>
              <a:rPr lang="cs-CZ" dirty="0"/>
              <a:t>Pedagogika volného času</a:t>
            </a:r>
          </a:p>
        </p:txBody>
      </p:sp>
      <p:sp>
        <p:nvSpPr>
          <p:cNvPr id="14347" name="Date Placeholder 4">
            <a:extLst>
              <a:ext uri="{FF2B5EF4-FFF2-40B4-BE49-F238E27FC236}">
                <a16:creationId xmlns:a16="http://schemas.microsoft.com/office/drawing/2014/main" id="{E3C1CBBB-ED95-2616-0A8C-80171A55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6AB81B4-CE35-4C47-882C-8A3F92B5FFD6}" type="datetime1">
              <a:rPr lang="cs-CZ" smtClean="0"/>
              <a:pPr rtl="0">
                <a:spcAft>
                  <a:spcPts val="600"/>
                </a:spcAft>
              </a:pPr>
              <a:t>08.03.2025</a:t>
            </a:fld>
            <a:endParaRPr lang="en-US"/>
          </a:p>
        </p:txBody>
      </p:sp>
      <p:graphicFrame>
        <p:nvGraphicFramePr>
          <p:cNvPr id="14349" name="Rectangle 3">
            <a:extLst>
              <a:ext uri="{FF2B5EF4-FFF2-40B4-BE49-F238E27FC236}">
                <a16:creationId xmlns:a16="http://schemas.microsoft.com/office/drawing/2014/main" id="{F45D26EC-F4DE-3E10-F591-C5557F2B5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046120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1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1196975"/>
            <a:ext cx="7772400" cy="295275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/>
            <a:br>
              <a:rPr lang="cs-CZ" b="1" dirty="0"/>
            </a:br>
            <a:r>
              <a:rPr lang="cs-CZ" sz="4400" b="1" dirty="0"/>
              <a:t>Zájmové činnosti ve střediscích volného času</a:t>
            </a:r>
            <a:br>
              <a:rPr lang="cs-CZ" b="1" dirty="0"/>
            </a:b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Subjekty nabízející zájmovou činnost dětí a mládeže (ČR)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060575"/>
            <a:ext cx="8229600" cy="4133850"/>
          </a:xfrm>
        </p:spPr>
        <p:txBody>
          <a:bodyPr/>
          <a:lstStyle/>
          <a:p>
            <a:pPr eaLnBrk="1" hangingPunct="1"/>
            <a:r>
              <a:rPr lang="cs-CZ"/>
              <a:t>střediska pro volný čas dětí a mládeže, </a:t>
            </a:r>
          </a:p>
          <a:p>
            <a:pPr eaLnBrk="1" hangingPunct="1"/>
            <a:r>
              <a:rPr lang="cs-CZ"/>
              <a:t>školní kluby  </a:t>
            </a:r>
          </a:p>
          <a:p>
            <a:pPr eaLnBrk="1" hangingPunct="1"/>
            <a:r>
              <a:rPr lang="cs-CZ"/>
              <a:t>školní družiny</a:t>
            </a:r>
          </a:p>
          <a:p>
            <a:pPr eaLnBrk="1" hangingPunct="1"/>
            <a:r>
              <a:rPr lang="cs-CZ"/>
              <a:t>školy</a:t>
            </a:r>
          </a:p>
          <a:p>
            <a:pPr eaLnBrk="1" hangingPunct="1"/>
            <a:r>
              <a:rPr lang="cs-CZ"/>
              <a:t>občanské iniciativy</a:t>
            </a:r>
          </a:p>
          <a:p>
            <a:pPr eaLnBrk="1" hangingPunct="1"/>
            <a:r>
              <a:rPr lang="cs-CZ"/>
              <a:t>církevní instituce</a:t>
            </a:r>
          </a:p>
          <a:p>
            <a:pPr eaLnBrk="1" hangingPunct="1"/>
            <a:r>
              <a:rPr lang="cs-CZ"/>
              <a:t>Komerční zařízení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Střediska volného času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Pokud středisko nabízí celé spektrum volnočasových aktivit, nazývá se </a:t>
            </a:r>
            <a:r>
              <a:rPr lang="cs-CZ" sz="2400" b="1" dirty="0"/>
              <a:t>dům dětí a mládeže</a:t>
            </a:r>
            <a:r>
              <a:rPr lang="cs-CZ" sz="2400" dirty="0"/>
              <a:t>, pokud se specializuje na konkrétní oblast zájmového vzdělávání, nazývá se </a:t>
            </a:r>
            <a:r>
              <a:rPr lang="cs-CZ" sz="2400" b="1" dirty="0"/>
              <a:t>stanice zájmových </a:t>
            </a:r>
            <a:r>
              <a:rPr lang="cs-CZ" sz="2400" dirty="0"/>
              <a:t>činností.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Středisko může poskytovat </a:t>
            </a:r>
            <a:r>
              <a:rPr lang="cs-CZ" sz="2400" b="1" dirty="0"/>
              <a:t>metodickou, odbornou, popřípadě materiální pomoc</a:t>
            </a:r>
            <a:r>
              <a:rPr lang="cs-CZ" sz="2400" dirty="0"/>
              <a:t> účastníkům zájmového vzdělávání, případně školám a školským zařízením.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Středisko zpravidla </a:t>
            </a:r>
            <a:r>
              <a:rPr lang="cs-CZ" sz="2400" b="1" dirty="0"/>
              <a:t>vykonává činnost po celý školní rok</a:t>
            </a:r>
            <a:r>
              <a:rPr lang="cs-CZ" sz="2400" dirty="0"/>
              <a:t>, a to i ve dnech, kdy neprobíhá školní vyučování.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Středisko je určeno pro </a:t>
            </a:r>
            <a:r>
              <a:rPr lang="cs-CZ" sz="2400" b="1" dirty="0"/>
              <a:t>děti, žáky, studenty, pedagogické pracovníky, popřípadě další osoby</a:t>
            </a:r>
            <a:r>
              <a:rPr lang="cs-CZ" sz="2400" dirty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Pro </a:t>
            </a:r>
            <a:r>
              <a:rPr lang="cs-CZ" sz="2400" b="1" dirty="0"/>
              <a:t>pravidelnou účast nebo pro aktivitu mimo středisko</a:t>
            </a:r>
            <a:r>
              <a:rPr lang="cs-CZ" sz="2400" dirty="0"/>
              <a:t> se vyžaduje písemná přihláška.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Nabídku střediska si účastníci zčásti platí. </a:t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Školní kluby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1" y="1600201"/>
            <a:ext cx="8435975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cs-CZ" sz="2800" b="1"/>
              <a:t>Školní kluby</a:t>
            </a:r>
          </a:p>
          <a:p>
            <a:pPr eaLnBrk="1" hangingPunct="1"/>
            <a:r>
              <a:rPr lang="cs-CZ" sz="2800"/>
              <a:t>pro jednu nebo i pro více škol, </a:t>
            </a:r>
          </a:p>
          <a:p>
            <a:pPr eaLnBrk="1" hangingPunct="1"/>
            <a:r>
              <a:rPr lang="cs-CZ" sz="2800"/>
              <a:t>musí fungovat ve dnech školního vyučování, ale mohou fungovat i ve dnech volna,</a:t>
            </a:r>
          </a:p>
          <a:p>
            <a:pPr eaLnBrk="1" hangingPunct="1"/>
            <a:r>
              <a:rPr lang="cs-CZ" sz="2800"/>
              <a:t>činnost se odehrává převážně na místě (v klubu),</a:t>
            </a:r>
          </a:p>
          <a:p>
            <a:pPr eaLnBrk="1" hangingPunct="1"/>
            <a:r>
              <a:rPr lang="cs-CZ" sz="2800"/>
              <a:t>klub je určen především pro žáky 2. stupně základní školy (starší školní věk),</a:t>
            </a:r>
          </a:p>
          <a:p>
            <a:pPr eaLnBrk="1" hangingPunct="1"/>
            <a:r>
              <a:rPr lang="cs-CZ" sz="2800"/>
              <a:t>pro pravidelnou účast nebo pro aktivitu mimo klub se vyžaduje písemná přihláška (§ 6-7).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Školní družiny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/>
              <a:t>Školní družina </a:t>
            </a:r>
            <a:r>
              <a:rPr lang="cs-CZ" sz="2800"/>
              <a:t>je přednostně určena </a:t>
            </a:r>
            <a:r>
              <a:rPr lang="cs-CZ" sz="2800" b="1"/>
              <a:t>pro žáky 1. stupně základní školy.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Činnost je podobná jako ve školním klubu parametry jako školní klub.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Družina navíc umožňuje dětem </a:t>
            </a:r>
            <a:r>
              <a:rPr lang="cs-CZ" sz="2800" b="1" i="1"/>
              <a:t>odpočinkové činnosti</a:t>
            </a:r>
            <a:r>
              <a:rPr lang="cs-CZ" sz="2800" i="1"/>
              <a:t> </a:t>
            </a:r>
            <a:r>
              <a:rPr lang="cs-CZ" sz="2800"/>
              <a:t>a </a:t>
            </a:r>
            <a:r>
              <a:rPr lang="cs-CZ" sz="2800" b="1" i="1"/>
              <a:t>přípravu na vyučování</a:t>
            </a:r>
            <a:r>
              <a:rPr lang="cs-CZ" sz="2800" i="1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K pravidelné účasti se vyžaduje písemná přihláška, která obsahuje sdělení rodičů (zákonných zástupců) o rozsahu docházky a způsobu odchodu dítěte z družiny domů.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Družina se dělí na </a:t>
            </a:r>
            <a:r>
              <a:rPr lang="cs-CZ" sz="2800" b="1"/>
              <a:t>oddělení </a:t>
            </a:r>
            <a:r>
              <a:rPr lang="cs-CZ" sz="2800"/>
              <a:t>o nejvýše 30 žácích (§ 8-10).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b="1"/>
              <a:t>Zájmová činnost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1844676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i="1"/>
              <a:t>Pávková (2002):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/>
              <a:t>Zájmová činnost je </a:t>
            </a:r>
            <a:r>
              <a:rPr lang="cs-CZ" i="1"/>
              <a:t>cílevědomá aktivita zaměřená na uspokojování a rozvíjení individuálních potřeb, zájmů a schopností.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i="1"/>
              <a:t>Pöggeler (1970):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/>
              <a:t>Koníček je </a:t>
            </a:r>
            <a:r>
              <a:rPr lang="cs-CZ" i="1"/>
              <a:t>činnost člověka, kterou upřednostňuje, která není jeho zaměstnáním, baví ho a je realizována ve volném čase.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Specifika zájmového vzdělávání</a:t>
            </a:r>
            <a:br>
              <a:rPr lang="cs-CZ" b="1" dirty="0"/>
            </a:br>
            <a:r>
              <a:rPr lang="cs-CZ" dirty="0"/>
              <a:t>(na rozdíl od školního vyučování)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2276475"/>
            <a:ext cx="8229600" cy="3849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i="1"/>
              <a:t>podle Pávkové:</a:t>
            </a:r>
          </a:p>
          <a:p>
            <a:pPr eaLnBrk="1" hangingPunct="1"/>
            <a:r>
              <a:rPr lang="cs-CZ"/>
              <a:t>Dobrovolnost a samostatné rozhodování</a:t>
            </a:r>
          </a:p>
          <a:p>
            <a:pPr eaLnBrk="1" hangingPunct="1"/>
            <a:r>
              <a:rPr lang="cs-CZ"/>
              <a:t>Program závislý spíše na úrovni zájmů</a:t>
            </a:r>
          </a:p>
          <a:p>
            <a:pPr eaLnBrk="1" hangingPunct="1"/>
            <a:r>
              <a:rPr lang="cs-CZ"/>
              <a:t>Větší prostor pro individuální přístup</a:t>
            </a:r>
          </a:p>
          <a:p>
            <a:pPr eaLnBrk="1" hangingPunct="1"/>
            <a:r>
              <a:rPr lang="cs-CZ"/>
              <a:t>Relativní časová neohraničenost</a:t>
            </a:r>
          </a:p>
          <a:p>
            <a:pPr eaLnBrk="1" hangingPunct="1"/>
            <a:r>
              <a:rPr lang="cs-CZ"/>
              <a:t>Možnost realizace v motivujícím prostředí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0"/>
            <a:ext cx="9144000" cy="1143000"/>
          </a:xfrm>
        </p:spPr>
        <p:txBody>
          <a:bodyPr/>
          <a:lstStyle/>
          <a:p>
            <a:pPr eaLnBrk="1" hangingPunct="1"/>
            <a:r>
              <a:rPr lang="cs-CZ" b="1"/>
              <a:t>Motivace zájmového vzdělávání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1916114"/>
            <a:ext cx="8229600" cy="4205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/>
              <a:t>Chci se naučit</a:t>
            </a:r>
          </a:p>
          <a:p>
            <a:pPr eaLnBrk="1" hangingPunct="1"/>
            <a:r>
              <a:rPr lang="cs-CZ" b="1"/>
              <a:t>co se mi hodí</a:t>
            </a:r>
          </a:p>
          <a:p>
            <a:pPr eaLnBrk="1" hangingPunct="1"/>
            <a:r>
              <a:rPr lang="cs-CZ" b="1"/>
              <a:t>co mi jde a co mi přinese ocenění</a:t>
            </a:r>
          </a:p>
          <a:p>
            <a:pPr eaLnBrk="1" hangingPunct="1"/>
            <a:r>
              <a:rPr lang="cs-CZ" b="1"/>
              <a:t>co se líbí vedoucímu a ostatním</a:t>
            </a:r>
          </a:p>
          <a:p>
            <a:pPr eaLnBrk="1" hangingPunct="1"/>
            <a:r>
              <a:rPr lang="cs-CZ" b="1"/>
              <a:t>co mě zajímá</a:t>
            </a:r>
          </a:p>
          <a:p>
            <a:pPr eaLnBrk="1" hangingPunct="1"/>
            <a:r>
              <a:rPr lang="cs-CZ" b="1"/>
              <a:t>co mě baví</a:t>
            </a:r>
          </a:p>
          <a:p>
            <a:pPr eaLnBrk="1" hangingPunct="1">
              <a:buFontTx/>
              <a:buNone/>
            </a:pPr>
            <a:r>
              <a:rPr lang="cs-CZ" i="1"/>
              <a:t>	</a:t>
            </a:r>
            <a:r>
              <a:rPr lang="cs-CZ" sz="2400" i="1"/>
              <a:t>(volně podle Petty, G. Moderní vyučování, Praha 1996)</a:t>
            </a:r>
            <a:endParaRPr lang="cs-CZ" sz="24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b="1"/>
              <a:t>Motivace zájmového vzdělávání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133600"/>
            <a:ext cx="8229600" cy="43497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cs-CZ" b="1" i="1"/>
              <a:t>Zájem </a:t>
            </a:r>
            <a:r>
              <a:rPr lang="cs-CZ" i="1"/>
              <a:t>je trvalejší, emocemi doprovázené zaměření na určitý objekt nebo činnost.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cs-CZ" b="1" i="1"/>
              <a:t>Zájem o určitou činnost </a:t>
            </a:r>
            <a:r>
              <a:rPr lang="cs-CZ" i="1"/>
              <a:t>vychází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cs-CZ" i="1"/>
              <a:t>z potřeby naučit se zvládat situace,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cs-CZ" i="1"/>
              <a:t>z touhy po příjemné činnosti,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cs-CZ" b="1" i="1"/>
              <a:t>Je podporován</a:t>
            </a:r>
            <a:endParaRPr lang="cs-CZ" i="1"/>
          </a:p>
          <a:p>
            <a:pPr marL="609600" indent="-609600" eaLnBrk="1" hangingPunct="1">
              <a:lnSpc>
                <a:spcPct val="90000"/>
              </a:lnSpc>
            </a:pPr>
            <a:r>
              <a:rPr lang="cs-CZ" i="1"/>
              <a:t>schopnostmi a úspěšností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i="1"/>
              <a:t>okolím (rodiče, kamarádi, vedoucí)  </a:t>
            </a:r>
            <a:endParaRPr lang="cs-CZ" b="1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Motivace zájmového vzdělávání</a:t>
            </a:r>
            <a:br>
              <a:rPr lang="cs-CZ" b="1" dirty="0"/>
            </a:br>
            <a:r>
              <a:rPr lang="cs-CZ" i="1" dirty="0"/>
              <a:t>Motivační úloha vedoucího</a:t>
            </a:r>
            <a:endParaRPr lang="cs-CZ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205039"/>
            <a:ext cx="8229600" cy="4060825"/>
          </a:xfrm>
        </p:spPr>
        <p:txBody>
          <a:bodyPr/>
          <a:lstStyle/>
          <a:p>
            <a:pPr eaLnBrk="1" hangingPunct="1"/>
            <a:r>
              <a:rPr lang="cs-CZ"/>
              <a:t>Poskytnout příležitost k realizaci zájmu</a:t>
            </a:r>
          </a:p>
          <a:p>
            <a:pPr eaLnBrk="1" hangingPunct="1"/>
            <a:r>
              <a:rPr lang="cs-CZ"/>
              <a:t>Ukázat užitečnost zájmu</a:t>
            </a:r>
          </a:p>
          <a:p>
            <a:pPr eaLnBrk="1" hangingPunct="1"/>
            <a:r>
              <a:rPr lang="cs-CZ"/>
              <a:t>Nehodnotit předčasně schopnosti a kompetenci účastníků</a:t>
            </a:r>
          </a:p>
          <a:p>
            <a:pPr eaLnBrk="1" hangingPunct="1"/>
            <a:r>
              <a:rPr lang="cs-CZ"/>
              <a:t>Ukázat vlastní nadšení a zaujetí</a:t>
            </a:r>
          </a:p>
          <a:p>
            <a:pPr eaLnBrk="1" hangingPunct="1"/>
            <a:r>
              <a:rPr lang="cs-CZ"/>
              <a:t>Projevit zralé přijetí situace účastníků </a:t>
            </a:r>
          </a:p>
          <a:p>
            <a:pPr eaLnBrk="1" hangingPunct="1">
              <a:buFontTx/>
              <a:buNone/>
            </a:pPr>
            <a:r>
              <a:rPr lang="cs-CZ" sz="2400"/>
              <a:t>(nedivit se, že nemohou mít k aktivitě stejný vztah jako já)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BD74DB0-2D3F-9ACA-5DDD-91AEB1385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PVČ – česká a německá tradice</a:t>
            </a:r>
          </a:p>
        </p:txBody>
      </p:sp>
      <p:sp>
        <p:nvSpPr>
          <p:cNvPr id="15369" name="Text Placeholder 2">
            <a:extLst>
              <a:ext uri="{FF2B5EF4-FFF2-40B4-BE49-F238E27FC236}">
                <a16:creationId xmlns:a16="http://schemas.microsoft.com/office/drawing/2014/main" id="{59702ABB-8ACB-6281-AB17-E0B23986C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/>
          <a:lstStyle/>
          <a:p>
            <a:r>
              <a:rPr lang="cs-CZ" altLang="cs-CZ" dirty="0"/>
              <a:t>Česká republika</a:t>
            </a:r>
          </a:p>
          <a:p>
            <a:endParaRPr lang="en-US" dirty="0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5352CC14-8E8B-9B3D-DC00-C93FFC4ADB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u="sng" dirty="0"/>
              <a:t>Východisko</a:t>
            </a:r>
            <a:r>
              <a:rPr lang="cs-CZ" altLang="cs-CZ" dirty="0"/>
              <a:t>:   zájmové vzdělávání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</a:t>
            </a:r>
          </a:p>
          <a:p>
            <a:pPr eaLnBrk="1" hangingPunct="1"/>
            <a:r>
              <a:rPr lang="cs-CZ" altLang="cs-CZ" u="sng" dirty="0"/>
              <a:t>Prostředí</a:t>
            </a:r>
            <a:r>
              <a:rPr lang="cs-CZ" altLang="cs-CZ" dirty="0"/>
              <a:t>: školská zařízení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u="sng" dirty="0"/>
              <a:t>Cíl:</a:t>
            </a:r>
            <a:r>
              <a:rPr lang="cs-CZ" altLang="cs-CZ" dirty="0"/>
              <a:t> pedagogická a organizační kvalita volnočasových nabídek (zejména) pro děti, dnes ale i pro další cílové skupiny, např. seniory </a:t>
            </a:r>
          </a:p>
        </p:txBody>
      </p:sp>
      <p:sp>
        <p:nvSpPr>
          <p:cNvPr id="15371" name="Text Placeholder 4">
            <a:extLst>
              <a:ext uri="{FF2B5EF4-FFF2-40B4-BE49-F238E27FC236}">
                <a16:creationId xmlns:a16="http://schemas.microsoft.com/office/drawing/2014/main" id="{27155402-4191-8D07-CE49-D785FC918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/>
          <a:lstStyle/>
          <a:p>
            <a:r>
              <a:rPr lang="cs-CZ" altLang="cs-CZ" dirty="0"/>
              <a:t>Německo</a:t>
            </a:r>
          </a:p>
          <a:p>
            <a:endParaRPr lang="en-US" dirty="0"/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7EFA9D96-5E60-B0DA-F536-F2CA0FEEAD1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u="sng" dirty="0"/>
              <a:t>Východisko</a:t>
            </a:r>
            <a:r>
              <a:rPr lang="cs-CZ" altLang="cs-CZ" dirty="0"/>
              <a:t>: sociologie – význam volného času</a:t>
            </a:r>
          </a:p>
          <a:p>
            <a:pPr eaLnBrk="1" hangingPunct="1"/>
            <a:r>
              <a:rPr lang="cs-CZ" altLang="cs-CZ" u="sng" dirty="0"/>
              <a:t>Prostředí</a:t>
            </a:r>
            <a:r>
              <a:rPr lang="cs-CZ" altLang="cs-CZ" dirty="0"/>
              <a:t>: otevřené kluby pro mládež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u="sng" dirty="0"/>
              <a:t>Cíl</a:t>
            </a:r>
            <a:r>
              <a:rPr lang="cs-CZ" altLang="cs-CZ" dirty="0"/>
              <a:t>: volnočasová kompetence</a:t>
            </a:r>
          </a:p>
        </p:txBody>
      </p:sp>
      <p:sp>
        <p:nvSpPr>
          <p:cNvPr id="15373" name="Date Placeholder 6">
            <a:extLst>
              <a:ext uri="{FF2B5EF4-FFF2-40B4-BE49-F238E27FC236}">
                <a16:creationId xmlns:a16="http://schemas.microsoft.com/office/drawing/2014/main" id="{9155CB94-0527-A054-4331-407938D8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6E71B7C9-1526-4531-B1BE-04E9A37FA2CE}" type="datetime1">
              <a:rPr lang="cs-CZ" smtClean="0"/>
              <a:pPr rtl="0">
                <a:spcAft>
                  <a:spcPts val="600"/>
                </a:spcAft>
              </a:pPr>
              <a:t>08.03.2025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0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Rozdělení zájmové činnosti – dle obsahu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636838"/>
            <a:ext cx="8229600" cy="3124200"/>
          </a:xfrm>
        </p:spPr>
        <p:txBody>
          <a:bodyPr/>
          <a:lstStyle/>
          <a:p>
            <a:pPr eaLnBrk="1" hangingPunct="1"/>
            <a:r>
              <a:rPr lang="cs-CZ"/>
              <a:t>Zájmové činnosti společenskovědní</a:t>
            </a:r>
          </a:p>
          <a:p>
            <a:pPr eaLnBrk="1" hangingPunct="1"/>
            <a:r>
              <a:rPr lang="cs-CZ"/>
              <a:t>Zájmové činnosti pracovně-technické</a:t>
            </a:r>
          </a:p>
          <a:p>
            <a:pPr eaLnBrk="1" hangingPunct="1"/>
            <a:r>
              <a:rPr lang="cs-CZ"/>
              <a:t>Zájmové činnosti přírodovědné</a:t>
            </a:r>
          </a:p>
          <a:p>
            <a:pPr eaLnBrk="1" hangingPunct="1"/>
            <a:r>
              <a:rPr lang="cs-CZ"/>
              <a:t>Zájmové činnosti esteticko-výchovné</a:t>
            </a:r>
          </a:p>
          <a:p>
            <a:pPr eaLnBrk="1" hangingPunct="1"/>
            <a:r>
              <a:rPr lang="cs-CZ"/>
              <a:t>Zájmové činnosti sportovní a turistické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Rozdělení zájmové činnosti – podle formy aktivity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sz="2800" b="1" dirty="0"/>
              <a:t>Pravidelná </a:t>
            </a:r>
            <a:r>
              <a:rPr lang="cs-CZ" sz="2800" dirty="0"/>
              <a:t>je činnost zájmových útvarů, které mají stálou členskou základnu a pravidelně se scházejí ke své činnosti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sz="2800" b="1" dirty="0"/>
              <a:t>Příležitostná </a:t>
            </a:r>
            <a:r>
              <a:rPr lang="cs-CZ" sz="2800" dirty="0"/>
              <a:t> je akce pořádaná jednorázově nebo cyklicky (besedy, přednášky, exkurze, kulturní a sportovní akce atd.) </a:t>
            </a:r>
            <a:endParaRPr lang="cs-CZ" sz="2800" b="1" dirty="0"/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sz="2800" b="1" dirty="0"/>
              <a:t>práce s talentovanými dětmi („individuální činnost“) </a:t>
            </a:r>
            <a:r>
              <a:rPr lang="cs-CZ" sz="2800" dirty="0"/>
              <a:t>je systematická práce s nadanými dětmi a mládeží, např. vytváření speciálních zájmových útvarů pro talentované jedince) </a:t>
            </a:r>
            <a:endParaRPr lang="cs-CZ" sz="2800" b="1" dirty="0"/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sz="2800" b="1" dirty="0"/>
              <a:t>pořádání soutěží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Rozdělení zájmových činností podle organizační formy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1773238"/>
            <a:ext cx="8229600" cy="43497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sz="2400" b="1"/>
              <a:t>Kroužek</a:t>
            </a:r>
            <a:r>
              <a:rPr lang="cs-CZ" sz="2400"/>
              <a:t> je menší zájmový útvar, jehož činnost směřuje zpravidla na vnitřní obohacení členů, zaměřuje se na vnitřní život útvaru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2400" b="1"/>
              <a:t>Soubor</a:t>
            </a:r>
            <a:r>
              <a:rPr lang="cs-CZ" sz="2400"/>
              <a:t> označuje zájmový útvar, jehož činnost směřuje zpravidla k veřejné produkci výsledků činnosti (pěvecký, taneční, divadelní apod.).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2400" b="1"/>
              <a:t>Klub</a:t>
            </a:r>
            <a:r>
              <a:rPr lang="cs-CZ" sz="2400"/>
              <a:t> je zájmový útvar s volnější organizační strukturou.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2400" b="1"/>
              <a:t>Oddíl </a:t>
            </a:r>
            <a:r>
              <a:rPr lang="cs-CZ" sz="2400"/>
              <a:t>– tento pojem se někdy užívá u tělovýchovných nebo turistických útvarů.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sz="2400" b="1"/>
              <a:t>Kurz</a:t>
            </a:r>
            <a:r>
              <a:rPr lang="cs-CZ" sz="2400"/>
              <a:t> je útvar s vymezenou délkou trvání a jeho činnost směřuje k osvojení určitého množství vědomostí či dovedností.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Dokumentace zájmového útvaru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060576"/>
            <a:ext cx="8229600" cy="3413125"/>
          </a:xfrm>
        </p:spPr>
        <p:txBody>
          <a:bodyPr/>
          <a:lstStyle/>
          <a:p>
            <a:pPr eaLnBrk="1" hangingPunct="1"/>
            <a:r>
              <a:rPr lang="cs-CZ" b="1"/>
              <a:t>Roční plán</a:t>
            </a:r>
          </a:p>
          <a:p>
            <a:pPr eaLnBrk="1" hangingPunct="1"/>
            <a:r>
              <a:rPr lang="cs-CZ" b="1"/>
              <a:t>Deník zájmového útvaru (s uvedením činnosti a prezence)</a:t>
            </a:r>
          </a:p>
          <a:p>
            <a:pPr eaLnBrk="1" hangingPunct="1"/>
            <a:r>
              <a:rPr lang="cs-CZ" b="1"/>
              <a:t>Osvědčení o absolvování</a:t>
            </a:r>
          </a:p>
          <a:p>
            <a:pPr eaLnBrk="1" hangingPunct="1"/>
            <a:r>
              <a:rPr lang="cs-CZ" b="1"/>
              <a:t>Další dokumentace v rámci dokumentace celého zařízení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3"/>
          <p:cNvSpPr>
            <a:spLocks noGrp="1"/>
          </p:cNvSpPr>
          <p:nvPr>
            <p:ph type="ctrTitle"/>
          </p:nvPr>
        </p:nvSpPr>
        <p:spPr>
          <a:xfrm>
            <a:off x="2279650" y="1125538"/>
            <a:ext cx="7772400" cy="2951162"/>
          </a:xfrm>
          <a:solidFill>
            <a:srgbClr val="F6F5F1">
              <a:alpha val="0"/>
            </a:srgbClr>
          </a:solidFill>
        </p:spPr>
        <p:txBody>
          <a:bodyPr/>
          <a:lstStyle/>
          <a:p>
            <a:pPr eaLnBrk="1" hangingPunct="1"/>
            <a:br>
              <a:rPr lang="cs-CZ" b="1" dirty="0"/>
            </a:br>
            <a:r>
              <a:rPr lang="cs-CZ" b="1" dirty="0"/>
              <a:t>Příprava práce </a:t>
            </a:r>
            <a:br>
              <a:rPr lang="cs-CZ" b="1" dirty="0"/>
            </a:br>
            <a:r>
              <a:rPr lang="cs-CZ" b="1" dirty="0"/>
              <a:t>v zájmovém útvaru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Východiska přípravy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24113" y="2122997"/>
            <a:ext cx="7772400" cy="3021497"/>
          </a:xfrm>
        </p:spPr>
        <p:txBody>
          <a:bodyPr/>
          <a:lstStyle/>
          <a:p>
            <a:pPr eaLnBrk="1" hangingPunct="1"/>
            <a:r>
              <a:rPr lang="cs-CZ" dirty="0">
                <a:latin typeface="Georgia" pitchFamily="18" charset="0"/>
              </a:rPr>
              <a:t>Účastníci zájmového útvaru</a:t>
            </a:r>
          </a:p>
          <a:p>
            <a:pPr eaLnBrk="1" hangingPunct="1"/>
            <a:r>
              <a:rPr lang="cs-CZ" dirty="0">
                <a:latin typeface="Georgia" pitchFamily="18" charset="0"/>
              </a:rPr>
              <a:t>Obecné cíle práce</a:t>
            </a:r>
          </a:p>
          <a:p>
            <a:pPr eaLnBrk="1" hangingPunct="1"/>
            <a:r>
              <a:rPr lang="cs-CZ" dirty="0">
                <a:latin typeface="Georgia" pitchFamily="18" charset="0"/>
              </a:rPr>
              <a:t>Roční plán</a:t>
            </a:r>
          </a:p>
          <a:p>
            <a:pPr eaLnBrk="1" hangingPunct="1"/>
            <a:r>
              <a:rPr lang="cs-CZ" dirty="0">
                <a:latin typeface="Georgia" pitchFamily="18" charset="0"/>
              </a:rPr>
              <a:t>Možnosti materiální (prostředí, finance)</a:t>
            </a:r>
          </a:p>
          <a:p>
            <a:pPr eaLnBrk="1" hangingPunct="1"/>
            <a:r>
              <a:rPr lang="cs-CZ" dirty="0">
                <a:latin typeface="Georgia" pitchFamily="18" charset="0"/>
              </a:rPr>
              <a:t>Možnosti časové</a:t>
            </a:r>
          </a:p>
          <a:p>
            <a:pPr eaLnBrk="1" hangingPunct="1"/>
            <a:r>
              <a:rPr lang="cs-CZ" dirty="0">
                <a:latin typeface="Georgia" pitchFamily="18" charset="0"/>
              </a:rPr>
              <a:t>Možnosti personální</a:t>
            </a:r>
          </a:p>
          <a:p>
            <a:pPr lvl="1" eaLnBrk="1" hangingPunct="1"/>
            <a:r>
              <a:rPr lang="cs-CZ" dirty="0">
                <a:latin typeface="Georgia" pitchFamily="18" charset="0"/>
              </a:rPr>
              <a:t>možnosti vedoucího</a:t>
            </a:r>
          </a:p>
          <a:p>
            <a:pPr lvl="1" eaLnBrk="1" hangingPunct="1"/>
            <a:r>
              <a:rPr lang="cs-CZ" dirty="0">
                <a:latin typeface="Georgia" pitchFamily="18" charset="0"/>
              </a:rPr>
              <a:t>možnosti účastníků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Postup přípravy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24113" y="2417197"/>
            <a:ext cx="7772400" cy="3567678"/>
          </a:xfrm>
        </p:spPr>
        <p:txBody>
          <a:bodyPr/>
          <a:lstStyle/>
          <a:p>
            <a:pPr eaLnBrk="1" hangingPunct="1"/>
            <a:r>
              <a:rPr lang="cs-CZ" dirty="0"/>
              <a:t>Cíle schůzky (Čeho chci dosáhnout?)</a:t>
            </a:r>
          </a:p>
          <a:p>
            <a:pPr lvl="1" eaLnBrk="1" hangingPunct="1"/>
            <a:r>
              <a:rPr lang="cs-CZ" dirty="0"/>
              <a:t>Vzdělávací cíl</a:t>
            </a:r>
          </a:p>
          <a:p>
            <a:pPr lvl="1" eaLnBrk="1" hangingPunct="1"/>
            <a:r>
              <a:rPr lang="cs-CZ" dirty="0"/>
              <a:t>Výchovný cíl</a:t>
            </a:r>
          </a:p>
          <a:p>
            <a:pPr eaLnBrk="1" hangingPunct="1"/>
            <a:r>
              <a:rPr lang="cs-CZ" dirty="0"/>
              <a:t>Volba činnosti (Co budeme dělat?)</a:t>
            </a:r>
          </a:p>
          <a:p>
            <a:pPr eaLnBrk="1" hangingPunct="1"/>
            <a:r>
              <a:rPr lang="cs-CZ" dirty="0"/>
              <a:t>Metoda činnosti (Jak to budeme dělat?)</a:t>
            </a:r>
          </a:p>
          <a:p>
            <a:pPr eaLnBrk="1" hangingPunct="1"/>
            <a:r>
              <a:rPr lang="cs-CZ" dirty="0"/>
              <a:t>Pomůcky (Co k tomu potřebujeme?)</a:t>
            </a:r>
          </a:p>
          <a:p>
            <a:pPr eaLnBrk="1" hangingPunct="1"/>
            <a:r>
              <a:rPr lang="cs-CZ" dirty="0"/>
              <a:t>Průběh (Čím začneme, co bude následovat, čím skončíme?)</a:t>
            </a:r>
          </a:p>
          <a:p>
            <a:pPr lvl="1" eaLnBrk="1" hangingPunct="1">
              <a:buFontTx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Vzdělávací a výchovný cíl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U zájmového kroužku se při stanovení vzdělávacích cílů řídíme podle osnov (ročního plánu činnosti)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Výchovný cíl závisí na: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výchovném plánu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úrovni vztahů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situaci účastníků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Vztah mezi vzdělávacími a výchovnými cíli se řídí charakterem zařízení (organizace)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Volba činnosti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>
                <a:latin typeface="Georgia" pitchFamily="18" charset="0"/>
              </a:rPr>
              <a:t>Volba činnosti závisí na: </a:t>
            </a:r>
          </a:p>
          <a:p>
            <a:pPr eaLnBrk="1" hangingPunct="1"/>
            <a:r>
              <a:rPr lang="cs-CZ">
                <a:latin typeface="Georgia" pitchFamily="18" charset="0"/>
              </a:rPr>
              <a:t>charakteru volnočasové aktivity (otevřená práce, zájmový kroužek, příležitostná činnost)</a:t>
            </a:r>
          </a:p>
          <a:p>
            <a:pPr eaLnBrk="1" hangingPunct="1"/>
            <a:r>
              <a:rPr lang="cs-CZ">
                <a:latin typeface="Georgia" pitchFamily="18" charset="0"/>
              </a:rPr>
              <a:t>počtu a schopnosti účastníků</a:t>
            </a:r>
          </a:p>
          <a:p>
            <a:pPr eaLnBrk="1" hangingPunct="1"/>
            <a:r>
              <a:rPr lang="cs-CZ">
                <a:latin typeface="Georgia" pitchFamily="18" charset="0"/>
              </a:rPr>
              <a:t>vnějších podmínkách (prostorové zázemí, materiální a personální zabezpečení, počasí atp.)</a:t>
            </a:r>
          </a:p>
          <a:p>
            <a:pPr eaLnBrk="1" hangingPunct="1">
              <a:buFontTx/>
              <a:buNone/>
            </a:pPr>
            <a:endParaRPr lang="cs-CZ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Metoda činnosti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/>
              <a:t>Metody, které používáme při jednotlivých aktivitách, jsou stanoveny odbornými metodikami (u kroužků odbornou didaktikou jednotlivých oborů)</a:t>
            </a:r>
          </a:p>
          <a:p>
            <a:pPr eaLnBrk="1" hangingPunct="1"/>
            <a:r>
              <a:rPr lang="cs-CZ"/>
              <a:t>Dále uvažujeme o metodách, které pomáhají při vytváření vztahů mezi účastníky a při motivaci</a:t>
            </a:r>
          </a:p>
          <a:p>
            <a:pPr eaLnBrk="1" hangingPunct="1"/>
            <a:r>
              <a:rPr lang="cs-CZ"/>
              <a:t>Máme na paměti </a:t>
            </a:r>
            <a:r>
              <a:rPr lang="cs-CZ" b="1"/>
              <a:t>princip participace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568F0D-9DF1-2A96-307A-3FED9F29C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altLang="cs-CZ"/>
              <a:t>Předmět a cíl</a:t>
            </a:r>
            <a:br>
              <a:rPr lang="cs-CZ" altLang="cs-CZ"/>
            </a:br>
            <a:r>
              <a:rPr lang="cs-CZ" altLang="cs-CZ"/>
              <a:t>pedagogiky volného času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AA3CF3-9ACA-4405-B86E-1EC26E75153F}"/>
              </a:ext>
            </a:extLst>
          </p:cNvPr>
          <p:cNvSpPr txBox="1"/>
          <p:nvPr/>
        </p:nvSpPr>
        <p:spPr>
          <a:xfrm>
            <a:off x="8458200" y="3142034"/>
            <a:ext cx="3161963" cy="280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cs-CZ" kern="1200" dirty="0">
                <a:latin typeface="+mn-lt"/>
                <a:ea typeface="+mn-ea"/>
                <a:cs typeface="+mn-cs"/>
              </a:rPr>
              <a:t>Předpoklad: umět zacházet s časem svého života (časová kompetence)</a:t>
            </a:r>
          </a:p>
        </p:txBody>
      </p:sp>
      <p:sp>
        <p:nvSpPr>
          <p:cNvPr id="16393" name="Date Placeholder 4">
            <a:extLst>
              <a:ext uri="{FF2B5EF4-FFF2-40B4-BE49-F238E27FC236}">
                <a16:creationId xmlns:a16="http://schemas.microsoft.com/office/drawing/2014/main" id="{1AEC0360-989A-20A1-FC7B-C97243D8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36AB81B4-CE35-4C47-882C-8A3F92B5FFD6}" type="datetime1">
              <a:rPr lang="cs-CZ" smtClean="0"/>
              <a:pPr rtl="0">
                <a:spcAft>
                  <a:spcPts val="600"/>
                </a:spcAft>
              </a:pPr>
              <a:t>08.03.2025</a:t>
            </a:fld>
            <a:endParaRPr lang="en-US"/>
          </a:p>
        </p:txBody>
      </p:sp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F3C395DE-C21F-0F25-46B4-895FFB499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271570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70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836613"/>
            <a:ext cx="8229600" cy="1143000"/>
          </a:xfrm>
        </p:spPr>
        <p:txBody>
          <a:bodyPr/>
          <a:lstStyle/>
          <a:p>
            <a:pPr eaLnBrk="1" hangingPunct="1"/>
            <a:r>
              <a:rPr lang="cs-CZ" b="1"/>
              <a:t>Co potřebujeme k realizaci?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420939"/>
            <a:ext cx="8229600" cy="3629025"/>
          </a:xfrm>
        </p:spPr>
        <p:txBody>
          <a:bodyPr/>
          <a:lstStyle/>
          <a:p>
            <a:pPr eaLnBrk="1" hangingPunct="1"/>
            <a:r>
              <a:rPr lang="cs-CZ">
                <a:latin typeface="Georgia" pitchFamily="18" charset="0"/>
              </a:rPr>
              <a:t>Místo</a:t>
            </a:r>
          </a:p>
          <a:p>
            <a:pPr eaLnBrk="1" hangingPunct="1"/>
            <a:r>
              <a:rPr lang="cs-CZ">
                <a:latin typeface="Georgia" pitchFamily="18" charset="0"/>
              </a:rPr>
              <a:t>Čas</a:t>
            </a:r>
          </a:p>
          <a:p>
            <a:pPr eaLnBrk="1" hangingPunct="1"/>
            <a:r>
              <a:rPr lang="cs-CZ">
                <a:latin typeface="Georgia" pitchFamily="18" charset="0"/>
              </a:rPr>
              <a:t>Vybavení</a:t>
            </a:r>
          </a:p>
          <a:p>
            <a:pPr eaLnBrk="1" hangingPunct="1"/>
            <a:r>
              <a:rPr lang="cs-CZ">
                <a:latin typeface="Georgia" pitchFamily="18" charset="0"/>
              </a:rPr>
              <a:t>Drobné pomůcky (spotřební zboží)</a:t>
            </a:r>
          </a:p>
          <a:p>
            <a:pPr eaLnBrk="1" hangingPunct="1"/>
            <a:r>
              <a:rPr lang="cs-CZ">
                <a:latin typeface="Georgia" pitchFamily="18" charset="0"/>
              </a:rPr>
              <a:t>Personální zabezpečení (kolik lidí, kdo?)</a:t>
            </a:r>
          </a:p>
          <a:p>
            <a:pPr eaLnBrk="1" hangingPunct="1"/>
            <a:r>
              <a:rPr lang="cs-CZ">
                <a:latin typeface="Georgia" pitchFamily="18" charset="0"/>
              </a:rPr>
              <a:t>Další zajištění (např. doprava, pojištění…)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Průběh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2313" y="2492375"/>
            <a:ext cx="8229600" cy="3557588"/>
          </a:xfrm>
        </p:spPr>
        <p:txBody>
          <a:bodyPr/>
          <a:lstStyle/>
          <a:p>
            <a:pPr eaLnBrk="1" hangingPunct="1"/>
            <a:r>
              <a:rPr lang="cs-CZ" b="1"/>
              <a:t>Zahájení – osobní přivítání (prezence)</a:t>
            </a:r>
          </a:p>
          <a:p>
            <a:pPr eaLnBrk="1" hangingPunct="1"/>
            <a:r>
              <a:rPr lang="cs-CZ" b="1"/>
              <a:t>Vytvoření atmosféry (rozhovor, hra)</a:t>
            </a:r>
          </a:p>
          <a:p>
            <a:pPr eaLnBrk="1" hangingPunct="1"/>
            <a:r>
              <a:rPr lang="cs-CZ" b="1"/>
              <a:t>Motivace činnosti</a:t>
            </a:r>
          </a:p>
          <a:p>
            <a:pPr eaLnBrk="1" hangingPunct="1"/>
            <a:r>
              <a:rPr lang="cs-CZ" b="1"/>
              <a:t>Vlastní činnost </a:t>
            </a:r>
            <a:r>
              <a:rPr lang="cs-CZ" sz="2000"/>
              <a:t>(koordinace, podněcování, korigování…)</a:t>
            </a:r>
          </a:p>
          <a:p>
            <a:pPr eaLnBrk="1" hangingPunct="1"/>
            <a:r>
              <a:rPr lang="cs-CZ" b="1"/>
              <a:t>Zhodnocení</a:t>
            </a:r>
          </a:p>
          <a:p>
            <a:pPr eaLnBrk="1" hangingPunct="1"/>
            <a:r>
              <a:rPr lang="cs-CZ" b="1"/>
              <a:t>Závěr – rozloučení, motivace na příště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0F3A364-03F3-54C8-3C09-ADBCCEF4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427988"/>
            <a:ext cx="7696201" cy="400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65" name="Date Placeholder 2">
            <a:extLst>
              <a:ext uri="{FF2B5EF4-FFF2-40B4-BE49-F238E27FC236}">
                <a16:creationId xmlns:a16="http://schemas.microsoft.com/office/drawing/2014/main" id="{484D3A14-A693-544F-CDED-6C450C52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06F24F85-89C9-4554-BB3D-C9F75BD57326}" type="datetime1">
              <a:rPr lang="cs-CZ" smtClean="0"/>
              <a:pPr rtl="0">
                <a:spcAft>
                  <a:spcPts val="600"/>
                </a:spcAft>
              </a:pPr>
              <a:t>08.03.2025</a:t>
            </a:fld>
            <a:endParaRPr lang="en-US"/>
          </a:p>
        </p:txBody>
      </p:sp>
      <p:sp>
        <p:nvSpPr>
          <p:cNvPr id="19458" name="Rectangle 4">
            <a:extLst>
              <a:ext uri="{FF2B5EF4-FFF2-40B4-BE49-F238E27FC236}">
                <a16:creationId xmlns:a16="http://schemas.microsoft.com/office/drawing/2014/main" id="{AC6943CD-D2DD-0E00-ACAD-CE08B1D4B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/>
              <a:t>Děkuji za pozornost!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7C0E2A31-9FA9-7613-1FB7-57510AA00E0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"K čemu je cesta,která nevede ke kostelu?" </a:t>
            </a:r>
          </a:p>
          <a:p>
            <a:pPr eaLnBrk="1" hangingPunct="1"/>
            <a:r>
              <a:rPr lang="cs-CZ" altLang="cs-CZ"/>
              <a:t>(Tengiz Abuladze: Pokání – film, 1984)</a:t>
            </a:r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2D85C2-005E-C3CA-FF03-C37B1E21B983}"/>
              </a:ext>
            </a:extLst>
          </p:cNvPr>
          <p:cNvSpPr txBox="1"/>
          <p:nvPr/>
        </p:nvSpPr>
        <p:spPr>
          <a:xfrm>
            <a:off x="525294" y="5778230"/>
            <a:ext cx="692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Aktuální obrázek z rusko-ukrajinské války: </a:t>
            </a:r>
          </a:p>
          <a:p>
            <a:pPr algn="ctr"/>
            <a:r>
              <a:rPr lang="cs-CZ" dirty="0"/>
              <a:t>tělo vojáka a v pozadí zničený kostel</a:t>
            </a:r>
          </a:p>
        </p:txBody>
      </p:sp>
    </p:spTree>
    <p:extLst>
      <p:ext uri="{BB962C8B-B14F-4D97-AF65-F5344CB8AC3E}">
        <p14:creationId xmlns:p14="http://schemas.microsoft.com/office/powerpoint/2010/main" val="180744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3681EFE-DFE8-A801-7C01-65EB72418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Časová a volnočasová kompetence</a:t>
            </a:r>
          </a:p>
        </p:txBody>
      </p:sp>
      <p:sp>
        <p:nvSpPr>
          <p:cNvPr id="17417" name="Date Placeholder 3">
            <a:extLst>
              <a:ext uri="{FF2B5EF4-FFF2-40B4-BE49-F238E27FC236}">
                <a16:creationId xmlns:a16="http://schemas.microsoft.com/office/drawing/2014/main" id="{CB9DB03F-081F-D302-1789-08615E08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08.03.2025</a:t>
            </a:fld>
            <a:endParaRPr lang="en-US"/>
          </a:p>
        </p:txBody>
      </p:sp>
      <p:graphicFrame>
        <p:nvGraphicFramePr>
          <p:cNvPr id="17413" name="Rectangle 3">
            <a:extLst>
              <a:ext uri="{FF2B5EF4-FFF2-40B4-BE49-F238E27FC236}">
                <a16:creationId xmlns:a16="http://schemas.microsoft.com/office/drawing/2014/main" id="{51A11CBB-E635-36E6-CDA1-B676F48D2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968169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30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0D9838E-80A1-E7AF-99B0-54F1BFB23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Předpoklady časové kompetence</a:t>
            </a:r>
          </a:p>
        </p:txBody>
      </p:sp>
      <p:sp>
        <p:nvSpPr>
          <p:cNvPr id="18441" name="Date Placeholder 3">
            <a:extLst>
              <a:ext uri="{FF2B5EF4-FFF2-40B4-BE49-F238E27FC236}">
                <a16:creationId xmlns:a16="http://schemas.microsoft.com/office/drawing/2014/main" id="{72F997DD-E4A1-21CD-866C-A291604E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08.03.2025</a:t>
            </a:fld>
            <a:endParaRPr lang="en-US"/>
          </a:p>
        </p:txBody>
      </p:sp>
      <p:graphicFrame>
        <p:nvGraphicFramePr>
          <p:cNvPr id="18437" name="Rectangle 3">
            <a:extLst>
              <a:ext uri="{FF2B5EF4-FFF2-40B4-BE49-F238E27FC236}">
                <a16:creationId xmlns:a16="http://schemas.microsoft.com/office/drawing/2014/main" id="{CE2DA563-AE58-5998-4491-9E245F6A6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100907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38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404813"/>
            <a:ext cx="77724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400" b="1">
                <a:solidFill>
                  <a:srgbClr val="002060"/>
                </a:solidFill>
              </a:rPr>
              <a:t>Vzájemný vztah vědeckých disciplín, které se dotýkají volného času dětí a mládeže</a:t>
            </a:r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5159375" y="1628776"/>
            <a:ext cx="4464050" cy="43926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159375" y="3789363"/>
            <a:ext cx="4464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2208214" y="1700214"/>
            <a:ext cx="3095625" cy="30241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8" name="Oval 6" descr="Široký šikmo nahoru"/>
          <p:cNvSpPr>
            <a:spLocks noChangeArrowheads="1"/>
          </p:cNvSpPr>
          <p:nvPr/>
        </p:nvSpPr>
        <p:spPr bwMode="auto">
          <a:xfrm>
            <a:off x="3863976" y="1412875"/>
            <a:ext cx="2879725" cy="2736850"/>
          </a:xfrm>
          <a:prstGeom prst="ellipse">
            <a:avLst/>
          </a:prstGeom>
          <a:pattFill prst="wdUpDiag">
            <a:fgClr>
              <a:srgbClr val="FFFF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351089" y="3213100"/>
            <a:ext cx="167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Rekreologie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016501" y="1700213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PVČ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104064" y="2492376"/>
            <a:ext cx="16017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Times New Roman" pitchFamily="18" charset="0"/>
              </a:rPr>
              <a:t>Sociální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pedagogika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527801" y="4652963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Sociální práce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4727575" y="335756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3863975" y="4941889"/>
            <a:ext cx="142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i="1" dirty="0">
                <a:latin typeface="Times New Roman" pitchFamily="18" charset="0"/>
                <a:cs typeface="Times New Roman" pitchFamily="18" charset="0"/>
              </a:rPr>
              <a:t>Nauka (věda)</a:t>
            </a:r>
          </a:p>
          <a:p>
            <a:pPr eaLnBrk="0" hangingPunct="0"/>
            <a:r>
              <a:rPr lang="cs-CZ" i="1" dirty="0">
                <a:latin typeface="Times New Roman" pitchFamily="18" charset="0"/>
                <a:cs typeface="Times New Roman" pitchFamily="18" charset="0"/>
              </a:rPr>
              <a:t>o volném</a:t>
            </a:r>
          </a:p>
          <a:p>
            <a:pPr eaLnBrk="0" hangingPunct="0"/>
            <a:r>
              <a:rPr lang="cs-CZ" i="1" dirty="0">
                <a:latin typeface="Times New Roman" pitchFamily="18" charset="0"/>
                <a:cs typeface="Times New Roman" pitchFamily="18" charset="0"/>
              </a:rPr>
              <a:t>čase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19400" y="3200400"/>
            <a:ext cx="6400800" cy="1600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i="1">
                <a:solidFill>
                  <a:schemeClr val="tx2"/>
                </a:solidFill>
              </a:rPr>
              <a:t>Pedagogika volného času</a:t>
            </a:r>
          </a:p>
          <a:p>
            <a:pPr marL="0" indent="0" algn="ctr" eaLnBrk="1" hangingPunct="1">
              <a:buNone/>
            </a:pPr>
            <a:r>
              <a:rPr lang="cs-CZ" b="1">
                <a:solidFill>
                  <a:schemeClr val="tx2"/>
                </a:solidFill>
              </a:rPr>
              <a:t>doc. Michal Kaplánek, Th. D.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8213" y="620714"/>
            <a:ext cx="7772400" cy="254952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>
                <a:solidFill>
                  <a:srgbClr val="FFFFFF"/>
                </a:solidFill>
              </a:rPr>
              <a:t>1.</a:t>
            </a:r>
            <a:br>
              <a:rPr lang="cs-CZ" b="1">
                <a:solidFill>
                  <a:srgbClr val="FFFFFF"/>
                </a:solidFill>
              </a:rPr>
            </a:br>
            <a:r>
              <a:rPr lang="cs-CZ" b="1">
                <a:solidFill>
                  <a:schemeClr val="tx1"/>
                </a:solidFill>
              </a:rPr>
              <a:t>Svátek a volný čas</a:t>
            </a:r>
            <a:br>
              <a:rPr lang="cs-CZ" b="1">
                <a:solidFill>
                  <a:schemeClr val="tx1"/>
                </a:solidFill>
              </a:rPr>
            </a:br>
            <a:r>
              <a:rPr lang="cs-CZ" b="1">
                <a:solidFill>
                  <a:schemeClr val="tx1"/>
                </a:solidFill>
              </a:rPr>
              <a:t>v minulosti a v současnosti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Náboženské slavnosti a svátky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>
                <a:latin typeface="Georgia" pitchFamily="18" charset="0"/>
              </a:rPr>
              <a:t>„vybočení“</a:t>
            </a:r>
            <a:r>
              <a:rPr lang="cs-CZ">
                <a:latin typeface="Georgia" pitchFamily="18" charset="0"/>
              </a:rPr>
              <a:t> z všednosti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zážitek krásy a smyslu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výměna rolí (např. karneval)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odpočinek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jako </a:t>
            </a:r>
            <a:r>
              <a:rPr lang="cs-CZ" b="1">
                <a:latin typeface="Georgia" pitchFamily="18" charset="0"/>
              </a:rPr>
              <a:t>připomínka</a:t>
            </a:r>
            <a:r>
              <a:rPr lang="cs-CZ">
                <a:latin typeface="Georgia" pitchFamily="18" charset="0"/>
              </a:rPr>
              <a:t> dějinné události nebo skutečnosti víry (neslavilo se bez příčiny)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platnost </a:t>
            </a:r>
            <a:r>
              <a:rPr lang="cs-CZ" b="1">
                <a:latin typeface="Georgia" pitchFamily="18" charset="0"/>
              </a:rPr>
              <a:t>pro všechny</a:t>
            </a:r>
            <a:r>
              <a:rPr lang="cs-CZ">
                <a:latin typeface="Georgia" pitchFamily="18" charset="0"/>
              </a:rPr>
              <a:t> společenské vrstvy</a:t>
            </a:r>
          </a:p>
          <a:p>
            <a:pPr eaLnBrk="1" hangingPunct="1">
              <a:lnSpc>
                <a:spcPct val="90000"/>
              </a:lnSpc>
            </a:pPr>
            <a:r>
              <a:rPr lang="cs-CZ" b="1">
                <a:latin typeface="Georgia" pitchFamily="18" charset="0"/>
              </a:rPr>
              <a:t>povinnost</a:t>
            </a:r>
            <a:r>
              <a:rPr lang="cs-CZ">
                <a:latin typeface="Georgia" pitchFamily="18" charset="0"/>
              </a:rPr>
              <a:t> slavení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společenská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latin typeface="Georgia" pitchFamily="18" charset="0"/>
              </a:rPr>
              <a:t>náboženská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1918</Words>
  <Application>Microsoft Office PowerPoint</Application>
  <PresentationFormat>Širokoúhlá obrazovka</PresentationFormat>
  <Paragraphs>289</Paragraphs>
  <Slides>42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Century Gothic</vt:lpstr>
      <vt:lpstr>Garamond</vt:lpstr>
      <vt:lpstr>Georgia</vt:lpstr>
      <vt:lpstr>Times New Roman</vt:lpstr>
      <vt:lpstr>Wingdings</vt:lpstr>
      <vt:lpstr>Wingdings 2</vt:lpstr>
      <vt:lpstr>SavonVTI</vt:lpstr>
      <vt:lpstr>Pedagogika volného času a její cíle</vt:lpstr>
      <vt:lpstr>Pedagogika volného času  – reflexe i činnost pedagogů</vt:lpstr>
      <vt:lpstr>PVČ – česká a německá tradice</vt:lpstr>
      <vt:lpstr>Předmět a cíl pedagogiky volného času</vt:lpstr>
      <vt:lpstr>Časová a volnočasová kompetence</vt:lpstr>
      <vt:lpstr>Předpoklady časové kompetence</vt:lpstr>
      <vt:lpstr>Vzájemný vztah vědeckých disciplín, které se dotýkají volného času dětí a mládeže</vt:lpstr>
      <vt:lpstr>1. Svátek a volný čas v minulosti a v současnosti</vt:lpstr>
      <vt:lpstr>Náboženské slavnosti a svátky</vt:lpstr>
      <vt:lpstr>Chápání volného času v současnosti</vt:lpstr>
      <vt:lpstr>„Mám volno,  abych mohl zase pracovat“</vt:lpstr>
      <vt:lpstr>„Mám volno, abych si mohl užít“</vt:lpstr>
      <vt:lpstr>„Mám volno, abych se mohl vzdělávat a dělat, co mě baví“</vt:lpstr>
      <vt:lpstr> Osobnost a vzdělání  pedagoga volného času</vt:lpstr>
      <vt:lpstr>Profil pedagoga volného času</vt:lpstr>
      <vt:lpstr>Specifické kompetence pedagoga volného času </vt:lpstr>
      <vt:lpstr>Pedagog a „svět mládeže“</vt:lpstr>
      <vt:lpstr>„Dospělý“ přístup pedagoga</vt:lpstr>
      <vt:lpstr>Prezentace aplikace PowerPoint</vt:lpstr>
      <vt:lpstr> Zájmové činnosti ve střediscích volného času </vt:lpstr>
      <vt:lpstr>Subjekty nabízející zájmovou činnost dětí a mládeže (ČR)</vt:lpstr>
      <vt:lpstr>Střediska volného času</vt:lpstr>
      <vt:lpstr>Školní kluby</vt:lpstr>
      <vt:lpstr>Školní družiny</vt:lpstr>
      <vt:lpstr>Zájmová činnost</vt:lpstr>
      <vt:lpstr>Specifika zájmového vzdělávání (na rozdíl od školního vyučování)</vt:lpstr>
      <vt:lpstr>Motivace zájmového vzdělávání</vt:lpstr>
      <vt:lpstr>Motivace zájmového vzdělávání</vt:lpstr>
      <vt:lpstr>Motivace zájmového vzdělávání Motivační úloha vedoucího</vt:lpstr>
      <vt:lpstr>Rozdělení zájmové činnosti – dle obsahu</vt:lpstr>
      <vt:lpstr>Rozdělení zájmové činnosti – podle formy aktivity</vt:lpstr>
      <vt:lpstr>Rozdělení zájmových činností podle organizační formy</vt:lpstr>
      <vt:lpstr>Dokumentace zájmového útvaru</vt:lpstr>
      <vt:lpstr> Příprava práce  v zájmovém útvaru</vt:lpstr>
      <vt:lpstr>Východiska přípravy</vt:lpstr>
      <vt:lpstr>Postup přípravy</vt:lpstr>
      <vt:lpstr>Vzdělávací a výchovný cíl</vt:lpstr>
      <vt:lpstr>Volba činnosti</vt:lpstr>
      <vt:lpstr>Metoda činnosti</vt:lpstr>
      <vt:lpstr>Co potřebujeme k realizaci?</vt:lpstr>
      <vt:lpstr>Průběh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Kaplánek</dc:creator>
  <cp:lastModifiedBy>Michal Kaplánek</cp:lastModifiedBy>
  <cp:revision>2</cp:revision>
  <dcterms:created xsi:type="dcterms:W3CDTF">2025-03-06T08:03:28Z</dcterms:created>
  <dcterms:modified xsi:type="dcterms:W3CDTF">2025-03-08T11:54:08Z</dcterms:modified>
</cp:coreProperties>
</file>