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62" r:id="rId26"/>
    <p:sldId id="282" r:id="rId27"/>
    <p:sldId id="264" r:id="rId28"/>
    <p:sldId id="283" r:id="rId2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" y="19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630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758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333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6973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005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9259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393465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9562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172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dpis prezen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99E10-FBB6-4892-8D01-B53078B181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865673"/>
            <a:ext cx="7570278" cy="1309512"/>
          </a:xfrm>
        </p:spPr>
        <p:txBody>
          <a:bodyPr anchor="t">
            <a:normAutofit/>
          </a:bodyPr>
          <a:lstStyle>
            <a:lvl1pPr>
              <a:lnSpc>
                <a:spcPts val="4400"/>
              </a:lnSpc>
              <a:defRPr sz="4400"/>
            </a:lvl1pPr>
          </a:lstStyle>
          <a:p>
            <a:r>
              <a:rPr lang="cs-CZ" dirty="0"/>
              <a:t>Zde bude hlavní nadpis prezentace.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34C6EA-92BC-4AE1-AECB-5B89F097657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194136"/>
            <a:ext cx="7570278" cy="7418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0000D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Zde je prostor pro podnadpis prezentace, který může mít několik řádků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A0D9C729-91FA-4006-B1FB-18BC1E52E6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A4AD3A0D-E0B6-4459-9ECD-F8425210AA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3008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5848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74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4458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567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08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933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249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093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234556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5FF9CE-2666-4186-9305-195F54A48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Tekutá a tuhá modernita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D939AD-F668-4B71-A5A4-55B7CA6B7A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2496177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11E7C-8142-648F-3EB5-81967015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Michel </a:t>
            </a:r>
            <a:r>
              <a:rPr lang="cs-CZ" dirty="0" err="1"/>
              <a:t>Foucault</a:t>
            </a:r>
            <a:endParaRPr lang="cs-CZ" dirty="0"/>
          </a:p>
        </p:txBody>
      </p:sp>
      <p:sp>
        <p:nvSpPr>
          <p:cNvPr id="1030" name="Content Placeholder 2">
            <a:extLst>
              <a:ext uri="{FF2B5EF4-FFF2-40B4-BE49-F238E27FC236}">
                <a16:creationId xmlns:a16="http://schemas.microsoft.com/office/drawing/2014/main" id="{746080F7-606B-16FE-0CDF-C0EFDA4A4775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/>
          <a:lstStyle/>
          <a:p>
            <a:r>
              <a:rPr lang="cs-CZ" dirty="0"/>
              <a:t>1926-1984</a:t>
            </a:r>
          </a:p>
          <a:p>
            <a:r>
              <a:rPr lang="cs-CZ" dirty="0"/>
              <a:t>Filosof, sociolog</a:t>
            </a:r>
            <a:r>
              <a:rPr lang="cs-CZ"/>
              <a:t>, psycholog </a:t>
            </a:r>
            <a:r>
              <a:rPr lang="cs-CZ" dirty="0"/>
              <a:t>a historik vědy</a:t>
            </a:r>
          </a:p>
          <a:p>
            <a:r>
              <a:rPr lang="cs-CZ" dirty="0"/>
              <a:t>Ovlivněn postmodernou, fenomenologií a strukturalismem</a:t>
            </a:r>
          </a:p>
          <a:p>
            <a:r>
              <a:rPr lang="cs-CZ" dirty="0"/>
              <a:t>Dílo:</a:t>
            </a:r>
          </a:p>
          <a:p>
            <a:pPr lvl="1"/>
            <a:r>
              <a:rPr lang="cs-CZ" dirty="0"/>
              <a:t>Dohlížet a trestat (1975)</a:t>
            </a:r>
          </a:p>
          <a:p>
            <a:pPr lvl="1"/>
            <a:r>
              <a:rPr lang="cs-CZ" dirty="0"/>
              <a:t>Archeologie vědomí (1969)</a:t>
            </a:r>
          </a:p>
          <a:p>
            <a:pPr lvl="1"/>
            <a:r>
              <a:rPr lang="cs-CZ" dirty="0"/>
              <a:t>Zrození kliniky (1963)</a:t>
            </a:r>
          </a:p>
          <a:p>
            <a:pPr lvl="1"/>
            <a:r>
              <a:rPr lang="cs-CZ" dirty="0"/>
              <a:t>Dějiny šílenství v době osvícenství (1961)</a:t>
            </a: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74E9A3A-5E13-DDAF-5671-4EBF728D84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33262"/>
          <a:stretch/>
        </p:blipFill>
        <p:spPr bwMode="auto">
          <a:xfrm>
            <a:off x="6251280" y="1701505"/>
            <a:ext cx="5219998" cy="4139998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442078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69F9E-CA4A-FB68-2B28-2DE4B2388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Michel </a:t>
            </a:r>
            <a:r>
              <a:rPr lang="cs-CZ" dirty="0" err="1"/>
              <a:t>Foucault</a:t>
            </a:r>
            <a:r>
              <a:rPr lang="cs-CZ" dirty="0"/>
              <a:t>: Archeologie vědění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99E04B-7579-212B-591B-62E9CA2A5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Společnost vždy žije v určité sociálně-kulturní vrstvě, která je ovlivněna všemi vrstvami předchozími. Je mezi nimi vždy určitá kontinuita i diskontinuita</a:t>
            </a:r>
          </a:p>
          <a:p>
            <a:r>
              <a:rPr lang="cs-CZ" dirty="0"/>
              <a:t>Pokud chceme porozumět současné kultuře či společnosti, musíme provádět archeologický výzkum:</a:t>
            </a:r>
          </a:p>
          <a:p>
            <a:pPr lvl="1"/>
            <a:r>
              <a:rPr lang="cs-CZ" dirty="0"/>
              <a:t>Texty</a:t>
            </a:r>
          </a:p>
          <a:p>
            <a:pPr lvl="1"/>
            <a:r>
              <a:rPr lang="cs-CZ" dirty="0"/>
              <a:t>Architektura</a:t>
            </a:r>
          </a:p>
          <a:p>
            <a:pPr lvl="1"/>
            <a:r>
              <a:rPr lang="cs-CZ" dirty="0"/>
              <a:t>Praktiky</a:t>
            </a:r>
          </a:p>
          <a:p>
            <a:pPr lvl="1"/>
            <a:r>
              <a:rPr lang="cs-CZ" dirty="0"/>
              <a:t>Obrazové materiály</a:t>
            </a:r>
          </a:p>
          <a:p>
            <a:pPr lvl="1"/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425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D54A8-1AAB-B09F-0D9D-60F94FDB6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Michel </a:t>
            </a:r>
            <a:r>
              <a:rPr lang="cs-CZ" dirty="0" err="1"/>
              <a:t>Foucault</a:t>
            </a:r>
            <a:r>
              <a:rPr lang="cs-CZ" dirty="0"/>
              <a:t>: Dohlížet a trestat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D7FF8B-9B25-47EE-DCA7-7BA70ADFD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Moderní společnost je založena na </a:t>
            </a:r>
            <a:r>
              <a:rPr lang="cs-CZ" dirty="0" err="1"/>
              <a:t>disciplinaci</a:t>
            </a:r>
            <a:r>
              <a:rPr lang="cs-CZ" dirty="0"/>
              <a:t> – disciplína ji drží pohromadě</a:t>
            </a:r>
          </a:p>
          <a:p>
            <a:r>
              <a:rPr lang="cs-CZ" dirty="0"/>
              <a:t>Př.: mučení není užitečné, je jen podívanou; avšak cílem trestu v nové společnosti má být náprava vězně</a:t>
            </a:r>
          </a:p>
          <a:p>
            <a:r>
              <a:rPr lang="cs-CZ" dirty="0"/>
              <a:t>Vznikají </a:t>
            </a:r>
            <a:r>
              <a:rPr lang="cs-CZ" dirty="0" err="1"/>
              <a:t>disciplinační</a:t>
            </a:r>
            <a:r>
              <a:rPr lang="cs-CZ" dirty="0"/>
              <a:t> instituce, které utvářejí moderní společnost:</a:t>
            </a:r>
          </a:p>
          <a:p>
            <a:pPr lvl="1"/>
            <a:r>
              <a:rPr lang="cs-CZ" dirty="0"/>
              <a:t>Školy</a:t>
            </a:r>
          </a:p>
          <a:p>
            <a:pPr lvl="1"/>
            <a:r>
              <a:rPr lang="cs-CZ" dirty="0"/>
              <a:t>Vězení</a:t>
            </a:r>
          </a:p>
          <a:p>
            <a:pPr lvl="1"/>
            <a:r>
              <a:rPr lang="cs-CZ" dirty="0"/>
              <a:t>Kasárna</a:t>
            </a:r>
          </a:p>
          <a:p>
            <a:pPr lvl="1"/>
            <a:r>
              <a:rPr lang="cs-CZ" dirty="0"/>
              <a:t>Chudobince</a:t>
            </a:r>
          </a:p>
          <a:p>
            <a:pPr lvl="1"/>
            <a:r>
              <a:rPr lang="cs-CZ" dirty="0"/>
              <a:t>Nemocnice</a:t>
            </a:r>
          </a:p>
          <a:p>
            <a:pPr lvl="1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87249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14A543-897D-B800-6E98-F31E1D4C0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Michel </a:t>
            </a:r>
            <a:r>
              <a:rPr lang="cs-CZ" dirty="0" err="1"/>
              <a:t>Foucault</a:t>
            </a:r>
            <a:r>
              <a:rPr lang="cs-CZ" dirty="0"/>
              <a:t>: Dohlížet a trestat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3E689A-E45C-3BE9-17F3-F16E59A95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Paradox modernity: společnost, která si cenní jedinečnosti trestá každou odchylku</a:t>
            </a:r>
          </a:p>
          <a:p>
            <a:r>
              <a:rPr lang="cs-CZ" dirty="0"/>
              <a:t>Uspořádání nemocnic:</a:t>
            </a:r>
          </a:p>
          <a:p>
            <a:pPr lvl="1"/>
            <a:r>
              <a:rPr lang="cs-CZ" dirty="0"/>
              <a:t>Přehledné místnosti, při vstupu je na první pohled vidět na všechny</a:t>
            </a:r>
          </a:p>
          <a:p>
            <a:pPr lvl="1"/>
            <a:r>
              <a:rPr lang="cs-CZ" dirty="0"/>
              <a:t>Je jasné, co kdo dělá, kde se pohybuje, co jedl, jaké jsou jeho fyziologické parametry</a:t>
            </a:r>
          </a:p>
          <a:p>
            <a:pPr lvl="1"/>
            <a:r>
              <a:rPr lang="cs-CZ" dirty="0"/>
              <a:t>Dodnes lékař rozhoduje o tom, koho propustí a kdy</a:t>
            </a:r>
          </a:p>
          <a:p>
            <a:pPr lvl="1"/>
            <a:r>
              <a:rPr lang="cs-CZ" dirty="0"/>
              <a:t>Dodnes probíhá vizita jako nástroj kontroly</a:t>
            </a:r>
          </a:p>
          <a:p>
            <a:pPr lvl="1"/>
            <a:r>
              <a:rPr lang="cs-CZ" dirty="0"/>
              <a:t>Dodnes denní řád v nemocnici je zcela nesmyslně drakonický (měření teploty v 6 hodin atp.)</a:t>
            </a:r>
          </a:p>
          <a:p>
            <a:pPr lvl="1"/>
            <a:r>
              <a:rPr lang="cs-CZ" dirty="0"/>
              <a:t>Paradox: </a:t>
            </a:r>
            <a:r>
              <a:rPr lang="cs-CZ" dirty="0" err="1"/>
              <a:t>disciplinace</a:t>
            </a:r>
            <a:r>
              <a:rPr lang="cs-CZ" dirty="0"/>
              <a:t> spojená s dohledem nevyžaduje „tvrdé“ sankce</a:t>
            </a:r>
          </a:p>
          <a:p>
            <a:pPr lvl="1"/>
            <a:r>
              <a:rPr lang="cs-CZ" dirty="0"/>
              <a:t>Paradox: věda a vědění složí jako </a:t>
            </a:r>
            <a:r>
              <a:rPr lang="cs-CZ" dirty="0" err="1"/>
              <a:t>disciplinační</a:t>
            </a:r>
            <a:r>
              <a:rPr lang="cs-CZ" dirty="0"/>
              <a:t> prostředek a zdroj moci</a:t>
            </a:r>
          </a:p>
        </p:txBody>
      </p:sp>
    </p:spTree>
    <p:extLst>
      <p:ext uri="{BB962C8B-B14F-4D97-AF65-F5344CB8AC3E}">
        <p14:creationId xmlns:p14="http://schemas.microsoft.com/office/powerpoint/2010/main" val="292666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4C5FEB-0578-0EEB-6A94-D39271A75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Michel </a:t>
            </a:r>
            <a:r>
              <a:rPr lang="cs-CZ" dirty="0" err="1"/>
              <a:t>Foucault</a:t>
            </a:r>
            <a:r>
              <a:rPr lang="cs-CZ" dirty="0"/>
              <a:t>: Dohlížet a trestat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FBBFB8-ECF5-D4FF-A411-B6BFADA2C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Disciplinace</a:t>
            </a:r>
            <a:r>
              <a:rPr lang="cs-CZ" dirty="0"/>
              <a:t> umožnila zásadně proměnit a rychle modernizovat společnost</a:t>
            </a:r>
          </a:p>
          <a:p>
            <a:r>
              <a:rPr lang="cs-CZ" dirty="0"/>
              <a:t>Trest – má být jen takový, aby přinesl a) nápravu (</a:t>
            </a:r>
            <a:r>
              <a:rPr lang="cs-CZ" dirty="0" err="1"/>
              <a:t>disciplinaci</a:t>
            </a:r>
            <a:r>
              <a:rPr lang="cs-CZ" dirty="0"/>
              <a:t>) a b) více nelibosti než potenciální libost z přečinu</a:t>
            </a:r>
          </a:p>
          <a:p>
            <a:r>
              <a:rPr lang="cs-CZ" dirty="0"/>
              <a:t>Cílem trestu musí být osvojení si normy (legalismus) – opisování, učení se nazpaměť textů a pouček, důraz na řád, systém</a:t>
            </a:r>
          </a:p>
          <a:p>
            <a:r>
              <a:rPr lang="cs-CZ" dirty="0"/>
              <a:t>Cílem </a:t>
            </a:r>
            <a:r>
              <a:rPr lang="cs-CZ" dirty="0" err="1"/>
              <a:t>disciplinace</a:t>
            </a:r>
            <a:r>
              <a:rPr lang="cs-CZ" dirty="0"/>
              <a:t> (dohledu a trestání) je redukce odchylek</a:t>
            </a:r>
          </a:p>
          <a:p>
            <a:r>
              <a:rPr lang="cs-CZ" dirty="0"/>
              <a:t>Převzetí určitých vnitřních struktur zpracovávaných dobrovolně (pravidla řeholního života otisknutá do fungování nemocnic) se stávají zdrojem heterogenní normy vtisknuté z venčí</a:t>
            </a:r>
          </a:p>
        </p:txBody>
      </p:sp>
    </p:spTree>
    <p:extLst>
      <p:ext uri="{BB962C8B-B14F-4D97-AF65-F5344CB8AC3E}">
        <p14:creationId xmlns:p14="http://schemas.microsoft.com/office/powerpoint/2010/main" val="336206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073D0A7-6211-9EF0-2ED4-EA857D059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Dokážeme nalézt </a:t>
            </a:r>
            <a:r>
              <a:rPr lang="cs-CZ" dirty="0" err="1"/>
              <a:t>diciplinační</a:t>
            </a:r>
            <a:r>
              <a:rPr lang="cs-CZ" dirty="0"/>
              <a:t> prvky v současné škole?</a:t>
            </a:r>
          </a:p>
        </p:txBody>
      </p:sp>
      <p:sp>
        <p:nvSpPr>
          <p:cNvPr id="2" name="Podnadpis 1">
            <a:extLst>
              <a:ext uri="{FF2B5EF4-FFF2-40B4-BE49-F238E27FC236}">
                <a16:creationId xmlns:a16="http://schemas.microsoft.com/office/drawing/2014/main" id="{DD239991-7F8F-CA03-89B5-430DE047F9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D035BBA-4487-AC95-F52D-A0763CAABFF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57595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AA74F7-CD70-4153-E04F-818257035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Dokážeme nalézt </a:t>
            </a:r>
            <a:r>
              <a:rPr lang="cs-CZ" dirty="0" err="1"/>
              <a:t>diciplinační</a:t>
            </a:r>
            <a:r>
              <a:rPr lang="cs-CZ" dirty="0"/>
              <a:t> prvky v současné škole?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95DFE7-1128-8DDE-7E15-A0686F36A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Architektura</a:t>
            </a:r>
          </a:p>
          <a:p>
            <a:pPr lvl="1"/>
            <a:r>
              <a:rPr lang="cs-CZ" dirty="0"/>
              <a:t>Uspořádání času</a:t>
            </a:r>
          </a:p>
          <a:p>
            <a:pPr lvl="1"/>
            <a:r>
              <a:rPr lang="cs-CZ" dirty="0"/>
              <a:t>Systém trestů a odměn</a:t>
            </a:r>
          </a:p>
          <a:p>
            <a:pPr lvl="1"/>
            <a:r>
              <a:rPr lang="cs-CZ" dirty="0"/>
              <a:t>Distribuce moci</a:t>
            </a:r>
          </a:p>
          <a:p>
            <a:pPr lvl="1"/>
            <a:r>
              <a:rPr lang="cs-CZ" dirty="0"/>
              <a:t>Klasifikační systém a vysvědčení</a:t>
            </a:r>
          </a:p>
          <a:p>
            <a:pPr lvl="1"/>
            <a:r>
              <a:rPr lang="cs-CZ" dirty="0"/>
              <a:t>Uspořádání tříd, opisování</a:t>
            </a:r>
          </a:p>
          <a:p>
            <a:pPr lvl="1"/>
            <a:r>
              <a:rPr lang="cs-CZ" dirty="0"/>
              <a:t>Třídní schůzky</a:t>
            </a:r>
          </a:p>
          <a:p>
            <a:pPr lvl="1"/>
            <a:r>
              <a:rPr lang="cs-CZ" dirty="0"/>
              <a:t>Pochvaly</a:t>
            </a:r>
          </a:p>
          <a:p>
            <a:pPr lvl="1"/>
            <a:r>
              <a:rPr lang="cs-CZ" dirty="0"/>
              <a:t>Omezení volného pohybu</a:t>
            </a:r>
          </a:p>
          <a:p>
            <a:pPr lvl="1"/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96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202F75-559D-F5FE-F720-795C64CDE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Dokážeme nalézt </a:t>
            </a:r>
            <a:r>
              <a:rPr lang="cs-CZ" dirty="0" err="1"/>
              <a:t>diciplinační</a:t>
            </a:r>
            <a:r>
              <a:rPr lang="cs-CZ" dirty="0"/>
              <a:t> prvky v současném vězení?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657C09-4014-3EBA-8716-1556EDCB7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9C99CC2A-3118-B658-3826-4C3AE021C37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449180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F7FA591-4783-AE33-056E-85401F1ED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Dokážeme nalézt </a:t>
            </a:r>
            <a:r>
              <a:rPr lang="cs-CZ" dirty="0" err="1"/>
              <a:t>diciplinační</a:t>
            </a:r>
            <a:r>
              <a:rPr lang="cs-CZ" dirty="0"/>
              <a:t> prvky v současné škole?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DAD208E-375E-569C-B282-924B6900E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Architektura</a:t>
            </a:r>
          </a:p>
          <a:p>
            <a:pPr lvl="1"/>
            <a:r>
              <a:rPr lang="cs-CZ" dirty="0"/>
              <a:t>Uspořádání času</a:t>
            </a:r>
          </a:p>
          <a:p>
            <a:pPr lvl="1"/>
            <a:r>
              <a:rPr lang="cs-CZ" dirty="0"/>
              <a:t>Systém trestů a odměn</a:t>
            </a:r>
          </a:p>
          <a:p>
            <a:pPr lvl="1"/>
            <a:r>
              <a:rPr lang="cs-CZ" dirty="0"/>
              <a:t>Distribuce moci</a:t>
            </a:r>
          </a:p>
          <a:p>
            <a:pPr lvl="1"/>
            <a:r>
              <a:rPr lang="cs-CZ" dirty="0"/>
              <a:t>Podmínečné propuštění</a:t>
            </a:r>
          </a:p>
          <a:p>
            <a:pPr lvl="1"/>
            <a:r>
              <a:rPr lang="cs-CZ" dirty="0"/>
              <a:t>Uspořádání cel, donášení</a:t>
            </a:r>
          </a:p>
          <a:p>
            <a:pPr lvl="1"/>
            <a:r>
              <a:rPr lang="cs-CZ" dirty="0"/>
              <a:t>Posuzování žádostí soudem</a:t>
            </a:r>
          </a:p>
          <a:p>
            <a:pPr lvl="1"/>
            <a:r>
              <a:rPr lang="cs-CZ" dirty="0"/>
              <a:t>Pochvaly</a:t>
            </a:r>
          </a:p>
          <a:p>
            <a:pPr lvl="1"/>
            <a:r>
              <a:rPr lang="cs-CZ" dirty="0"/>
              <a:t>Omezení volného pohybu</a:t>
            </a:r>
          </a:p>
          <a:p>
            <a:pPr lvl="1"/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83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E94E5F7-0AFC-6185-5974-7848BDB1E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04751C-A6A9-64F6-96AD-0BF58A54A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Cílem </a:t>
            </a:r>
            <a:r>
              <a:rPr lang="cs-CZ" dirty="0" err="1"/>
              <a:t>disticplinace</a:t>
            </a:r>
            <a:r>
              <a:rPr lang="cs-CZ" dirty="0"/>
              <a:t> může být potřeba ovládat společnost nebo (a) nastolovat nové formy normálnosti (velké změny v 19. století). </a:t>
            </a:r>
            <a:r>
              <a:rPr lang="cs-CZ" dirty="0" err="1"/>
              <a:t>Disciplinace</a:t>
            </a:r>
            <a:r>
              <a:rPr lang="cs-CZ" dirty="0"/>
              <a:t> není možná bez dohledu a trestu, který má vždy </a:t>
            </a:r>
            <a:r>
              <a:rPr lang="cs-CZ" dirty="0" err="1"/>
              <a:t>disciplinační</a:t>
            </a:r>
            <a:r>
              <a:rPr lang="cs-CZ" dirty="0"/>
              <a:t> charakter</a:t>
            </a:r>
          </a:p>
          <a:p>
            <a:r>
              <a:rPr lang="cs-CZ" dirty="0" err="1"/>
              <a:t>Disciplinace</a:t>
            </a:r>
            <a:r>
              <a:rPr lang="cs-CZ" dirty="0"/>
              <a:t> utváří normálnost, zbavuje se odchylek</a:t>
            </a:r>
          </a:p>
          <a:p>
            <a:r>
              <a:rPr lang="cs-CZ" dirty="0"/>
              <a:t>K </a:t>
            </a:r>
            <a:r>
              <a:rPr lang="cs-CZ" dirty="0" err="1"/>
              <a:t>disciplinaci</a:t>
            </a:r>
            <a:r>
              <a:rPr lang="cs-CZ" dirty="0"/>
              <a:t> je třeba disponovat institucemi, které jsou ji schopné</a:t>
            </a:r>
          </a:p>
          <a:p>
            <a:r>
              <a:rPr lang="cs-CZ" dirty="0" err="1"/>
              <a:t>Foucault</a:t>
            </a:r>
            <a:r>
              <a:rPr lang="cs-CZ" dirty="0"/>
              <a:t> </a:t>
            </a:r>
            <a:r>
              <a:rPr lang="cs-CZ" dirty="0" err="1"/>
              <a:t>disciplinaci</a:t>
            </a:r>
            <a:r>
              <a:rPr lang="cs-CZ" dirty="0"/>
              <a:t> spojuje s modelem tuhé modernity, kde lze stanovit jasný řád, který lze vymáhat a autority v něm. Co ale ve společnosti tekuté nebo postmoderní?</a:t>
            </a:r>
          </a:p>
          <a:p>
            <a:r>
              <a:rPr lang="cs-CZ" dirty="0"/>
              <a:t>U </a:t>
            </a:r>
            <a:r>
              <a:rPr lang="cs-CZ" dirty="0" err="1"/>
              <a:t>Foucaulta</a:t>
            </a:r>
            <a:r>
              <a:rPr lang="cs-CZ" dirty="0"/>
              <a:t> zásadní roli v </a:t>
            </a:r>
            <a:r>
              <a:rPr lang="cs-CZ" dirty="0" err="1"/>
              <a:t>disciplinaci</a:t>
            </a:r>
            <a:r>
              <a:rPr lang="cs-CZ" dirty="0"/>
              <a:t> hraje věda a technika. Disciplinuje také nás?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48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A81AD0-DC7E-49BB-9B68-DF6E43166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Jaké jsou kořeny modernity?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A54DCA-2B5C-4B6E-87CE-852E94EDF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Galileo Galilei (1642) – věda je experimentální</a:t>
            </a:r>
          </a:p>
          <a:p>
            <a:r>
              <a:rPr lang="cs-CZ" dirty="0"/>
              <a:t>Osvícenství (polovina 17. století)– oddělení náboženství a politiky, demokratizační pohyby, vznik občanské společnosti</a:t>
            </a:r>
          </a:p>
          <a:p>
            <a:r>
              <a:rPr lang="cs-CZ" dirty="0"/>
              <a:t>Průmyslová revoluce (1760) – vznik zcela jinak fungujícího společenství</a:t>
            </a:r>
          </a:p>
          <a:p>
            <a:r>
              <a:rPr lang="cs-CZ" dirty="0"/>
              <a:t>Karel Marx a jeho Kapitál (1867)</a:t>
            </a:r>
          </a:p>
          <a:p>
            <a:r>
              <a:rPr lang="cs-CZ" dirty="0"/>
              <a:t>…</a:t>
            </a:r>
          </a:p>
          <a:p>
            <a:r>
              <a:rPr lang="cs-CZ" dirty="0"/>
              <a:t>První světová válka</a:t>
            </a:r>
          </a:p>
          <a:p>
            <a:r>
              <a:rPr lang="cs-CZ" dirty="0"/>
              <a:t>Druhá světová válka</a:t>
            </a:r>
          </a:p>
        </p:txBody>
      </p:sp>
    </p:spTree>
    <p:extLst>
      <p:ext uri="{BB962C8B-B14F-4D97-AF65-F5344CB8AC3E}">
        <p14:creationId xmlns:p14="http://schemas.microsoft.com/office/powerpoint/2010/main" val="5722092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4A1C5-29D9-ED48-9A7F-EC6AC634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Moc, bezmoc, nemoc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8A921AF-1672-A400-F683-724C9A2C5D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4251369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EA63D4-90E0-0ED3-8D09-4DFD0DEF1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086B69-E99D-F43B-CC07-8C8E364E0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Weber: „pravděpodobnost, že jeden člověk bude schopen prosadit svou vůli přes odpor jiných“</a:t>
            </a:r>
          </a:p>
          <a:p>
            <a:r>
              <a:rPr lang="cs-CZ" dirty="0"/>
              <a:t>Sociologická encyklopedie: </a:t>
            </a:r>
            <a:r>
              <a:rPr lang="cs-CZ" i="1" dirty="0"/>
              <a:t>„zpravidla označení vyšší pozice ve spol. vztahu, někdy v životním prostředí vůbec. Ve spol. vztahu moc obecně znamená schopnost donutit někoho, aby si počínal jinak, než by chtěl.“</a:t>
            </a:r>
          </a:p>
          <a:p>
            <a:r>
              <a:rPr lang="cs-CZ" dirty="0"/>
              <a:t>Sociologická encyklopedie: </a:t>
            </a:r>
            <a:r>
              <a:rPr lang="cs-CZ" i="1" dirty="0"/>
              <a:t>„Ve vztahu k celkovému prostředí tkví moc člověka v rozsahu jeho schopnosti užít a rozvinout svou kapacitu.“</a:t>
            </a:r>
          </a:p>
        </p:txBody>
      </p:sp>
    </p:spTree>
    <p:extLst>
      <p:ext uri="{BB962C8B-B14F-4D97-AF65-F5344CB8AC3E}">
        <p14:creationId xmlns:p14="http://schemas.microsoft.com/office/powerpoint/2010/main" val="4690318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DD9650-D50A-B5C9-01C0-D48BFD89A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0F7FF7-1B83-24D7-76CB-E3B1B797F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Moc můžeme sledovat jako zdroj diskursů, jako způsob fungování institucí, vynucování veřejné moci atp.</a:t>
            </a:r>
          </a:p>
          <a:p>
            <a:r>
              <a:rPr lang="cs-CZ" dirty="0"/>
              <a:t>Totalitní systémy jsou založené na myšlence moci nad člověkem v jeho úplnosti (mizí privátní, ale i veřejný prostor)</a:t>
            </a:r>
          </a:p>
          <a:p>
            <a:r>
              <a:rPr lang="cs-CZ" dirty="0"/>
              <a:t>Moc je vždy spojena s prosazováním určitých hodnot</a:t>
            </a:r>
          </a:p>
          <a:p>
            <a:r>
              <a:rPr lang="cs-CZ" dirty="0"/>
              <a:t>Moc není nikdy trvalá</a:t>
            </a:r>
          </a:p>
          <a:p>
            <a:r>
              <a:rPr lang="cs-CZ" dirty="0"/>
              <a:t>Otázkou je:</a:t>
            </a:r>
          </a:p>
          <a:p>
            <a:pPr lvl="1"/>
            <a:r>
              <a:rPr lang="cs-CZ" dirty="0"/>
              <a:t>Je obecně přijímaná představa, že moc je určujícím interakčním prvkem ve společnosti jediná možná? (viz feministická pedagogika)</a:t>
            </a:r>
          </a:p>
          <a:p>
            <a:pPr lvl="1"/>
            <a:r>
              <a:rPr lang="cs-CZ" dirty="0"/>
              <a:t>Kdo moc má a jakým způsobem ji legitimizuje? (Havel a moc bezmocných)</a:t>
            </a:r>
          </a:p>
        </p:txBody>
      </p:sp>
    </p:spTree>
    <p:extLst>
      <p:ext uri="{BB962C8B-B14F-4D97-AF65-F5344CB8AC3E}">
        <p14:creationId xmlns:p14="http://schemas.microsoft.com/office/powerpoint/2010/main" val="19660879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983A11-4F74-749D-2F24-3EDCB1CCB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všechno může být zdrojem moci?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907A85-3974-4D18-52D0-ADDE3E90F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Dei </a:t>
            </a:r>
            <a:r>
              <a:rPr lang="cs-CZ" dirty="0" err="1"/>
              <a:t>Gratia</a:t>
            </a:r>
            <a:endParaRPr lang="cs-CZ" dirty="0"/>
          </a:p>
          <a:p>
            <a:r>
              <a:rPr lang="cs-CZ" dirty="0"/>
              <a:t>Ontologická diference (modrá krev, šlechtické tituly)</a:t>
            </a:r>
          </a:p>
          <a:p>
            <a:r>
              <a:rPr lang="cs-CZ" dirty="0"/>
              <a:t>Příslušnost k národu, občanství</a:t>
            </a:r>
          </a:p>
          <a:p>
            <a:r>
              <a:rPr lang="cs-CZ" dirty="0"/>
              <a:t>Sociální postavení, příslušnost k určité společenské vrstvě</a:t>
            </a:r>
          </a:p>
          <a:p>
            <a:r>
              <a:rPr lang="cs-CZ" dirty="0"/>
              <a:t>Příslušnost k třídě, třídní původ (marxistické společenské systémy)</a:t>
            </a:r>
          </a:p>
          <a:p>
            <a:r>
              <a:rPr lang="cs-CZ" dirty="0"/>
              <a:t>Gender</a:t>
            </a:r>
          </a:p>
          <a:p>
            <a:r>
              <a:rPr lang="cs-CZ" dirty="0"/>
              <a:t>Vzdělání</a:t>
            </a:r>
          </a:p>
          <a:p>
            <a:r>
              <a:rPr lang="cs-CZ" dirty="0"/>
              <a:t>Úřední aparát, veřejná funkce</a:t>
            </a:r>
          </a:p>
          <a:p>
            <a:r>
              <a:rPr lang="cs-CZ" dirty="0"/>
              <a:t>Demokratická volba</a:t>
            </a:r>
          </a:p>
        </p:txBody>
      </p:sp>
    </p:spTree>
    <p:extLst>
      <p:ext uri="{BB962C8B-B14F-4D97-AF65-F5344CB8AC3E}">
        <p14:creationId xmlns:p14="http://schemas.microsoft.com/office/powerpoint/2010/main" val="12411277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36B1E-5E68-C82D-421E-7918A03A9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4280314" cy="451576"/>
          </a:xfrm>
        </p:spPr>
        <p:txBody>
          <a:bodyPr/>
          <a:lstStyle/>
          <a:p>
            <a:r>
              <a:rPr lang="cs-CZ" dirty="0"/>
              <a:t>Feministická pedagogika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44744B-2FDC-7788-443C-E248A97EC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62114" cy="4351338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Freire</a:t>
            </a:r>
            <a:r>
              <a:rPr lang="cs-CZ" dirty="0"/>
              <a:t>: problém je, že bohatí vládnou chudým.</a:t>
            </a:r>
          </a:p>
          <a:p>
            <a:r>
              <a:rPr lang="cs-CZ" dirty="0"/>
              <a:t>FP: problém je, že rozhodujícím zdrojem moci je gender</a:t>
            </a:r>
          </a:p>
          <a:p>
            <a:r>
              <a:rPr lang="cs-CZ" dirty="0"/>
              <a:t>Potřebujeme model interakcí, který nebude diskriminační (soutěživý, prosazující určité hodnoty, sociální struktury, ….)</a:t>
            </a: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0A22593-D22E-F678-A0E2-A98678ED26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9270" y="0"/>
            <a:ext cx="50676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1362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F3480-F3BE-B992-A6D1-9DF753D65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53460D-0EFE-410E-7105-9B51EA473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WHO Zdraví je stav </a:t>
            </a:r>
            <a:r>
              <a:rPr lang="cs-CZ" sz="2400" i="1" dirty="0"/>
              <a:t>úplné duševní, tělesné a sociální pohody</a:t>
            </a:r>
            <a:endParaRPr lang="cs-CZ" sz="2400" dirty="0"/>
          </a:p>
          <a:p>
            <a:r>
              <a:rPr lang="cs-CZ" sz="2400" dirty="0"/>
              <a:t>Zdraví či nemoc má i spirituální a sociální rozměr rozměr</a:t>
            </a:r>
          </a:p>
          <a:p>
            <a:endParaRPr lang="cs-CZ" sz="2400" dirty="0"/>
          </a:p>
          <a:p>
            <a:r>
              <a:rPr lang="cs-CZ" sz="2400" dirty="0"/>
              <a:t>Sociální aspekty nemoci (příklady):</a:t>
            </a:r>
          </a:p>
          <a:p>
            <a:pPr lvl="1"/>
            <a:r>
              <a:rPr lang="cs-CZ" sz="1800" dirty="0"/>
              <a:t>Povinnost podrobit se určité proceduře v léčbě</a:t>
            </a:r>
          </a:p>
          <a:p>
            <a:pPr lvl="1"/>
            <a:r>
              <a:rPr lang="cs-CZ" sz="1800" dirty="0"/>
              <a:t>Povinnost podrobit se určité intepretaci svého stavu</a:t>
            </a:r>
          </a:p>
          <a:p>
            <a:pPr lvl="1"/>
            <a:r>
              <a:rPr lang="cs-CZ" sz="1800" dirty="0"/>
              <a:t>Právo na úlevu v pracovním nebo studijním procesu</a:t>
            </a:r>
          </a:p>
          <a:p>
            <a:pPr lvl="1"/>
            <a:r>
              <a:rPr lang="cs-CZ" sz="1800" dirty="0"/>
              <a:t>Právo na léčbu?</a:t>
            </a:r>
          </a:p>
          <a:p>
            <a:pPr lvl="1"/>
            <a:r>
              <a:rPr lang="cs-CZ" sz="1800" dirty="0"/>
              <a:t>Právo na soucit?</a:t>
            </a:r>
          </a:p>
          <a:p>
            <a:pPr lvl="1"/>
            <a:r>
              <a:rPr lang="cs-CZ" sz="1800" dirty="0"/>
              <a:t>Právo na určitý druh služeb?</a:t>
            </a:r>
          </a:p>
          <a:p>
            <a:r>
              <a:rPr lang="cs-CZ" sz="2400" dirty="0"/>
              <a:t>Eticky důležité: vždy posuzujeme přiměřenost léčby</a:t>
            </a:r>
          </a:p>
          <a:p>
            <a:r>
              <a:rPr lang="cs-CZ" sz="2400" dirty="0"/>
              <a:t>Medicínsky „nový“ přístup je paliativní medicína</a:t>
            </a:r>
          </a:p>
        </p:txBody>
      </p:sp>
    </p:spTree>
    <p:extLst>
      <p:ext uri="{BB962C8B-B14F-4D97-AF65-F5344CB8AC3E}">
        <p14:creationId xmlns:p14="http://schemas.microsoft.com/office/powerpoint/2010/main" val="30237458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C7211-17E2-01B1-6512-54F8F7BCB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Nemoc jako sociální fenomén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D97096-FA18-ADA3-22B4-68D3713A0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Léčitelé a zaříkávači</a:t>
            </a:r>
          </a:p>
          <a:p>
            <a:r>
              <a:rPr lang="cs-CZ" sz="2000" dirty="0"/>
              <a:t>Existuje ostrá hranice mezi rozumem a pověrou?</a:t>
            </a:r>
          </a:p>
          <a:p>
            <a:r>
              <a:rPr lang="cs-CZ" sz="2000" dirty="0"/>
              <a:t>Historicky: nemůžeme si společnost ještě ani v 19. století představovat jako „náboženskou“ „</a:t>
            </a:r>
            <a:r>
              <a:rPr lang="cs-CZ" sz="2000" dirty="0" err="1"/>
              <a:t>halíkovského</a:t>
            </a:r>
            <a:r>
              <a:rPr lang="cs-CZ" sz="2000" dirty="0"/>
              <a:t> střihu“.</a:t>
            </a:r>
          </a:p>
          <a:p>
            <a:endParaRPr lang="cs-CZ" sz="2000" dirty="0"/>
          </a:p>
          <a:p>
            <a:r>
              <a:rPr lang="cs-CZ" sz="2000" dirty="0"/>
              <a:t>Nemoc je fenomén v umění a náboženství (14 svatých pomocníků, Legenda zlatá, svatá Helena aj.), objevuje se v poutích (Lurdy 1858, </a:t>
            </a:r>
            <a:r>
              <a:rPr lang="cs-CZ" sz="2000" dirty="0" err="1"/>
              <a:t>Mariazell</a:t>
            </a:r>
            <a:r>
              <a:rPr lang="cs-CZ" sz="2000" dirty="0"/>
              <a:t> 13. stol.), sakrálních stavbách (morové sloupy, svaté schody, …).</a:t>
            </a:r>
          </a:p>
          <a:p>
            <a:r>
              <a:rPr lang="cs-CZ" sz="2000" dirty="0" err="1"/>
              <a:t>Entzauberung</a:t>
            </a:r>
            <a:r>
              <a:rPr lang="cs-CZ" sz="2000" dirty="0"/>
              <a:t> z konce 18. století ale nikdy v plnosti nenastal (české lidové „tradice“ mizí typicky až v době mezi válkami a rychle je nahrazuje marxistický mytologický systém).</a:t>
            </a:r>
          </a:p>
        </p:txBody>
      </p:sp>
    </p:spTree>
    <p:extLst>
      <p:ext uri="{BB962C8B-B14F-4D97-AF65-F5344CB8AC3E}">
        <p14:creationId xmlns:p14="http://schemas.microsoft.com/office/powerpoint/2010/main" val="12046658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89B67-D088-73C5-42C5-3DC2ADEC1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36048E-24B6-6A20-17D4-836929148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i="1" dirty="0"/>
              <a:t>„Když potom musejí zemřít, bude snad někdo ušetřen? Všichni živí však mají naději, vždyť: „Živý pes je na tom lépe než mrtvý lev.“ Živí totiž vědí, že musejí zemřít, mrtví však nevědí vůbec nic.“ </a:t>
            </a:r>
            <a:r>
              <a:rPr lang="cs-CZ" sz="2400" dirty="0"/>
              <a:t>(Kaz. 9, 3-5).</a:t>
            </a:r>
          </a:p>
          <a:p>
            <a:r>
              <a:rPr lang="cs-CZ" sz="2400" dirty="0" err="1"/>
              <a:t>Fryčaj</a:t>
            </a:r>
            <a:r>
              <a:rPr lang="cs-CZ" sz="2400" dirty="0"/>
              <a:t> 1830: </a:t>
            </a:r>
            <a:r>
              <a:rPr lang="cs-CZ" sz="2400" i="1" dirty="0"/>
              <a:t>Živ buď nad smrtí slavný vítěz</a:t>
            </a:r>
            <a:endParaRPr lang="cs-CZ" sz="2400" dirty="0"/>
          </a:p>
          <a:p>
            <a:r>
              <a:rPr lang="cs-CZ" sz="2400" dirty="0" err="1"/>
              <a:t>Heidegger</a:t>
            </a:r>
            <a:r>
              <a:rPr lang="cs-CZ" sz="2400" dirty="0"/>
              <a:t>: smrt je mezní situace; nikoli strach z něčeho, ale strach o něco odkrývá strukturu našeho Pobytu. Až tehdy, když odložíme všední obstarávání, můžeme v tváří tvář existenciální úzkosti nalézt sebe sama.</a:t>
            </a:r>
          </a:p>
          <a:p>
            <a:r>
              <a:rPr lang="cs-CZ" sz="2400" dirty="0"/>
              <a:t> Pohřební rituály jsou sociálně jedny z nejstabilnějších a nejvíce rozšířených. Všichni nějak ritualizují smrt.</a:t>
            </a:r>
          </a:p>
        </p:txBody>
      </p:sp>
    </p:spTree>
    <p:extLst>
      <p:ext uri="{BB962C8B-B14F-4D97-AF65-F5344CB8AC3E}">
        <p14:creationId xmlns:p14="http://schemas.microsoft.com/office/powerpoint/2010/main" val="3633044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9055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4975EC-C56B-45E6-9BEE-1A86A071B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rysy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63EED0-B67D-4BD8-B558-B5A0259E8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Odkouzlení přírody</a:t>
            </a:r>
          </a:p>
          <a:p>
            <a:r>
              <a:rPr lang="cs-CZ" dirty="0"/>
              <a:t>Důraz na vědu a techniku</a:t>
            </a:r>
          </a:p>
          <a:p>
            <a:r>
              <a:rPr lang="cs-CZ" dirty="0"/>
              <a:t>Lidé se stěhují do měst</a:t>
            </a:r>
          </a:p>
          <a:p>
            <a:r>
              <a:rPr lang="cs-CZ" dirty="0"/>
              <a:t>Vzniká „druhá šlechta“ a „střední třída“</a:t>
            </a:r>
          </a:p>
          <a:p>
            <a:r>
              <a:rPr lang="cs-CZ" dirty="0"/>
              <a:t>Rozvíjí se komunity okolo továren</a:t>
            </a:r>
          </a:p>
          <a:p>
            <a:r>
              <a:rPr lang="cs-CZ" dirty="0"/>
              <a:t>Odděluje se rozum a emocionalita (nejen filosoficky, ale i edukačně a sociálně)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496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9E766A-6FC4-4D20-B1F2-FD381A9CD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Modernita není jedna!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4DC1CE-135E-4F93-96A4-D6BDB0BCC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Šíp:</a:t>
            </a:r>
          </a:p>
          <a:p>
            <a:pPr lvl="1"/>
            <a:r>
              <a:rPr lang="cs-CZ" dirty="0"/>
              <a:t>Raně moderní styl myšlení a jednání</a:t>
            </a:r>
          </a:p>
          <a:p>
            <a:pPr lvl="1"/>
            <a:r>
              <a:rPr lang="cs-CZ" dirty="0"/>
              <a:t>Pozdně moderní styl myšlení a jednání</a:t>
            </a:r>
          </a:p>
          <a:p>
            <a:r>
              <a:rPr lang="cs-CZ" dirty="0" err="1"/>
              <a:t>Lakoff</a:t>
            </a:r>
            <a:r>
              <a:rPr lang="cs-CZ" dirty="0"/>
              <a:t> a Johnson:</a:t>
            </a:r>
          </a:p>
          <a:p>
            <a:pPr lvl="1"/>
            <a:r>
              <a:rPr lang="cs-CZ" dirty="0"/>
              <a:t>Tradiční styl myšlení</a:t>
            </a:r>
          </a:p>
          <a:p>
            <a:pPr lvl="1"/>
            <a:r>
              <a:rPr lang="cs-CZ" dirty="0"/>
              <a:t>Nový styl myšlení (zkušenostní realismus)</a:t>
            </a:r>
          </a:p>
          <a:p>
            <a:r>
              <a:rPr lang="cs-CZ" dirty="0" err="1"/>
              <a:t>Baumann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Tuhá modernita</a:t>
            </a:r>
          </a:p>
          <a:p>
            <a:pPr lvl="1"/>
            <a:r>
              <a:rPr lang="cs-CZ" dirty="0"/>
              <a:t>Tekutá modernita</a:t>
            </a:r>
          </a:p>
          <a:p>
            <a:r>
              <a:rPr lang="cs-CZ" dirty="0"/>
              <a:t>Černý:</a:t>
            </a:r>
          </a:p>
          <a:p>
            <a:pPr lvl="1"/>
            <a:r>
              <a:rPr lang="cs-CZ" dirty="0"/>
              <a:t>Raně moderní styl myšlení a jednání</a:t>
            </a:r>
          </a:p>
          <a:p>
            <a:pPr lvl="1"/>
            <a:r>
              <a:rPr lang="cs-CZ" dirty="0"/>
              <a:t>Pozdně moderní styl myšlení a jednání</a:t>
            </a:r>
          </a:p>
          <a:p>
            <a:pPr lvl="1"/>
            <a:r>
              <a:rPr lang="cs-CZ" dirty="0" err="1"/>
              <a:t>Onlife</a:t>
            </a:r>
            <a:r>
              <a:rPr lang="cs-CZ" dirty="0"/>
              <a:t> styl myšlení a jednání</a:t>
            </a:r>
          </a:p>
        </p:txBody>
      </p:sp>
    </p:spTree>
    <p:extLst>
      <p:ext uri="{BB962C8B-B14F-4D97-AF65-F5344CB8AC3E}">
        <p14:creationId xmlns:p14="http://schemas.microsoft.com/office/powerpoint/2010/main" val="1173935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6FC2C1-2831-4859-AF9C-156E57C59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Čtyři revoluce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E6CFD3-5CD7-412C-B011-9A321567F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Koperník a heliocentrická soustava – nejsme neomezenými vládci vesmíru</a:t>
            </a:r>
          </a:p>
          <a:p>
            <a:r>
              <a:rPr lang="cs-CZ" dirty="0"/>
              <a:t>Darwin a objev druhů – nejsme neomezenými vládci přírody</a:t>
            </a:r>
          </a:p>
          <a:p>
            <a:r>
              <a:rPr lang="cs-CZ" dirty="0"/>
              <a:t>Freud a psychoanalýza – nejsme neomezenými vládci sebe samotných</a:t>
            </a:r>
          </a:p>
          <a:p>
            <a:r>
              <a:rPr lang="cs-CZ" dirty="0" err="1"/>
              <a:t>Floridi</a:t>
            </a:r>
            <a:r>
              <a:rPr lang="cs-CZ" dirty="0"/>
              <a:t> a technika – nejsme neomezenými vládci techniky</a:t>
            </a:r>
          </a:p>
        </p:txBody>
      </p:sp>
    </p:spTree>
    <p:extLst>
      <p:ext uri="{BB962C8B-B14F-4D97-AF65-F5344CB8AC3E}">
        <p14:creationId xmlns:p14="http://schemas.microsoft.com/office/powerpoint/2010/main" val="75504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D907E-7865-4A34-B5D5-0253168CA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Zygmunt</a:t>
            </a:r>
            <a:r>
              <a:rPr lang="cs-CZ" dirty="0"/>
              <a:t> </a:t>
            </a:r>
            <a:r>
              <a:rPr lang="cs-CZ" dirty="0" err="1"/>
              <a:t>Bauman</a:t>
            </a:r>
            <a:r>
              <a:rPr lang="cs-CZ" dirty="0"/>
              <a:t> (1925-2017)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DA8A6B-F911-4CEF-9052-5212D7002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Tekutá a tuhá modernita jako dva ideální typy současné společnosti</a:t>
            </a:r>
          </a:p>
          <a:p>
            <a:r>
              <a:rPr lang="cs-CZ" dirty="0"/>
              <a:t>Nežijeme v jedné modernitě, ale na setkávání obou</a:t>
            </a:r>
          </a:p>
          <a:p>
            <a:endParaRPr lang="cs-CZ" dirty="0"/>
          </a:p>
          <a:p>
            <a:r>
              <a:rPr lang="cs-CZ" dirty="0"/>
              <a:t>Mění se i samo základní chápání hodnot:</a:t>
            </a:r>
          </a:p>
          <a:p>
            <a:pPr lvl="1"/>
            <a:r>
              <a:rPr lang="cs-CZ" dirty="0"/>
              <a:t>Důraz na vytrvalost jako obraz prince ze Šípkové Růženky docela dobře může zlikvidovat společnost, potřebujeme flexibilitu</a:t>
            </a:r>
          </a:p>
          <a:p>
            <a:pPr lvl="1"/>
            <a:r>
              <a:rPr lang="cs-CZ" dirty="0"/>
              <a:t>Mění se pojetí autority, od formálních autorit k celebritám</a:t>
            </a:r>
          </a:p>
          <a:p>
            <a:pPr lvl="1"/>
            <a:r>
              <a:rPr lang="cs-CZ" dirty="0"/>
              <a:t>Mění se představa kariérního růstu</a:t>
            </a:r>
          </a:p>
          <a:p>
            <a:pPr lvl="1"/>
            <a:r>
              <a:rPr lang="cs-CZ" dirty="0"/>
              <a:t>Mění se představa toho, zda má smysl věci opravovat</a:t>
            </a:r>
          </a:p>
          <a:p>
            <a:pPr lvl="1"/>
            <a:r>
              <a:rPr lang="cs-CZ" dirty="0"/>
              <a:t>Mění se to, jak velké a složité problémy dokážeme vidět a řešit </a:t>
            </a:r>
          </a:p>
        </p:txBody>
      </p:sp>
    </p:spTree>
    <p:extLst>
      <p:ext uri="{BB962C8B-B14F-4D97-AF65-F5344CB8AC3E}">
        <p14:creationId xmlns:p14="http://schemas.microsoft.com/office/powerpoint/2010/main" val="3944981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5031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1EDFDE-5628-E44C-5A88-D5ED5CDEE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Disciplinace</a:t>
            </a:r>
            <a:r>
              <a:rPr lang="cs-CZ" dirty="0"/>
              <a:t> jako cesta k normalitě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54AFAE-88E3-1AB1-BED1-8A7468372E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1885854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BD0EC-46DE-BD35-C622-4127AAB2F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Ruth </a:t>
            </a:r>
            <a:r>
              <a:rPr lang="en-US" dirty="0" err="1"/>
              <a:t>Benedictová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dirty="0" err="1"/>
              <a:t>Chryzantéma</a:t>
            </a:r>
            <a:r>
              <a:rPr lang="en-US" dirty="0"/>
              <a:t> a </a:t>
            </a:r>
            <a:r>
              <a:rPr lang="en-US" dirty="0" err="1"/>
              <a:t>meč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1FD84E-2DB8-2D7A-5258-C510FDF8A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Kultura viny: zdrojem sociální regulace je vlastní svědomí, hovoříme o autonomní morálce</a:t>
            </a:r>
          </a:p>
          <a:p>
            <a:r>
              <a:rPr lang="cs-CZ" dirty="0"/>
              <a:t>Kultura hanby: zdrojem sociální regulace je společenské odsouzení či uznání určitého činu, hovoříme o heterogenní morálce</a:t>
            </a:r>
          </a:p>
          <a:p>
            <a:endParaRPr lang="cs-CZ" dirty="0"/>
          </a:p>
          <a:p>
            <a:r>
              <a:rPr lang="cs-CZ" dirty="0"/>
              <a:t>Kultura hanby může přerůst do kultury strachu</a:t>
            </a:r>
          </a:p>
          <a:p>
            <a:r>
              <a:rPr lang="cs-CZ" dirty="0"/>
              <a:t>Analýza kultur se většinou studuje na dětech a jejich motivacích chovat se dobře</a:t>
            </a:r>
          </a:p>
          <a:p>
            <a:r>
              <a:rPr lang="cs-CZ" dirty="0"/>
              <a:t>Problém – dobře znamená v každé kultuře něco trochu jiného</a:t>
            </a:r>
          </a:p>
        </p:txBody>
      </p:sp>
    </p:spTree>
    <p:extLst>
      <p:ext uri="{BB962C8B-B14F-4D97-AF65-F5344CB8AC3E}">
        <p14:creationId xmlns:p14="http://schemas.microsoft.com/office/powerpoint/2010/main" val="398422671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1463</Words>
  <Application>Microsoft Office PowerPoint</Application>
  <PresentationFormat>Širokoúhlá obrazovka</PresentationFormat>
  <Paragraphs>183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Prezentace_MU_CZ</vt:lpstr>
      <vt:lpstr>Tekutá a tuhá modernita</vt:lpstr>
      <vt:lpstr>Jaké jsou kořeny modernity?</vt:lpstr>
      <vt:lpstr>Obecné rysy</vt:lpstr>
      <vt:lpstr>Modernita není jedna!</vt:lpstr>
      <vt:lpstr>Čtyři revoluce</vt:lpstr>
      <vt:lpstr>Zygmunt Bauman (1925-2017)</vt:lpstr>
      <vt:lpstr>Prezentace aplikace PowerPoint</vt:lpstr>
      <vt:lpstr>Disciplinace jako cesta k normalitě</vt:lpstr>
      <vt:lpstr>Ruth Benedictová: Chryzantéma a meč</vt:lpstr>
      <vt:lpstr>Michel Foucault</vt:lpstr>
      <vt:lpstr>Michel Foucault: Archeologie vědění</vt:lpstr>
      <vt:lpstr>Michel Foucault: Dohlížet a trestat</vt:lpstr>
      <vt:lpstr>Michel Foucault: Dohlížet a trestat</vt:lpstr>
      <vt:lpstr>Michel Foucault: Dohlížet a trestat</vt:lpstr>
      <vt:lpstr>Dokážeme nalézt diciplinační prvky v současné škole?</vt:lpstr>
      <vt:lpstr>Dokážeme nalézt diciplinační prvky v současné škole?</vt:lpstr>
      <vt:lpstr>Dokážeme nalézt diciplinační prvky v současném vězení?</vt:lpstr>
      <vt:lpstr>Dokážeme nalézt diciplinační prvky v současné škole?</vt:lpstr>
      <vt:lpstr>Shrnutí</vt:lpstr>
      <vt:lpstr>Moc, bezmoc, nemoc</vt:lpstr>
      <vt:lpstr>Moc</vt:lpstr>
      <vt:lpstr>Moc</vt:lpstr>
      <vt:lpstr>Co všechno může být zdrojem moci?</vt:lpstr>
      <vt:lpstr>Feministická pedagogika</vt:lpstr>
      <vt:lpstr>Nemoc</vt:lpstr>
      <vt:lpstr>Nemoc jako sociální fenomén</vt:lpstr>
      <vt:lpstr>Smrt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Tekutá a tuhá modernita</dc:title>
  <dc:creator>Michal Černý</dc:creator>
  <cp:lastModifiedBy>Michal Černý</cp:lastModifiedBy>
  <cp:revision>3</cp:revision>
  <dcterms:created xsi:type="dcterms:W3CDTF">2022-03-26T16:20:54Z</dcterms:created>
  <dcterms:modified xsi:type="dcterms:W3CDTF">2023-04-14T07:55:36Z</dcterms:modified>
</cp:coreProperties>
</file>