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6300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A9039D6B-799E-F449-83E9-C13BAA09A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758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333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D6941B3-7740-5745-9EAD-9C3115979A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6973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6CF9942-BE26-4A4C-A2D8-ABA21EDF5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0059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cs-CZ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83B3136-B228-D44A-AB43-48B383AAAC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9259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393465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9562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1722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dpis prezent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699E10-FBB6-4892-8D01-B53078B181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2865673"/>
            <a:ext cx="7570278" cy="1309512"/>
          </a:xfrm>
        </p:spPr>
        <p:txBody>
          <a:bodyPr anchor="t">
            <a:normAutofit/>
          </a:bodyPr>
          <a:lstStyle>
            <a:lvl1pPr>
              <a:lnSpc>
                <a:spcPts val="4400"/>
              </a:lnSpc>
              <a:defRPr sz="4400"/>
            </a:lvl1pPr>
          </a:lstStyle>
          <a:p>
            <a:r>
              <a:rPr lang="cs-CZ" dirty="0"/>
              <a:t>Zde bude hlavní nadpis prezentace.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334C6EA-92BC-4AE1-AECB-5B89F097657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194136"/>
            <a:ext cx="7570278" cy="741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0000DC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Zde je prostor pro podnadpis prezentace, který může mít několik řádků</a:t>
            </a:r>
          </a:p>
        </p:txBody>
      </p:sp>
      <p:sp>
        <p:nvSpPr>
          <p:cNvPr id="7" name="Zástupný symbol pro zápatí 6">
            <a:extLst>
              <a:ext uri="{FF2B5EF4-FFF2-40B4-BE49-F238E27FC236}">
                <a16:creationId xmlns:a16="http://schemas.microsoft.com/office/drawing/2014/main" id="{A0D9C729-91FA-4006-B1FB-18BC1E52E6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A4AD3A0D-E0B6-4459-9ECD-F8425210A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3008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D544807-CCC8-C147-BC84-731878E3F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5848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B69AC62-8722-274E-BC02-F54E66A102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74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A8614ED3-CCC3-4849-B628-61C3AB8D12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458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672C6AD4-B64D-9447-94F1-173288638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567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id="{BD079056-37C1-BB41-A10B-5467FD1004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086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81F1F6BC-132D-3746-8DEA-8E0070523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933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21663280-9DA9-6D46-9A85-58C09D41A6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2499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4789C4D8-85B1-0E4B-80EB-3DD1C97BF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09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25E3020F-775E-40DA-B100-C6C8580B3685}" type="slidenum">
              <a:rPr lang="cs-CZ" smtClean="0"/>
              <a:t>‹#›</a:t>
            </a:fld>
            <a:endParaRPr lang="cs-CZ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234556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  <p:sldLayoutId id="2147483689" r:id="rId18"/>
  </p:sldLayoutIdLst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5FF9CE-2666-4186-9305-195F54A48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Tekutá a tuhá modernita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2D939AD-F668-4B71-A5A4-55B7CA6B7A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249617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A81AD0-DC7E-49BB-9B68-DF6E43166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Jaké jsou kořeny modernity?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A54DCA-2B5C-4B6E-87CE-852E94EDF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Galileo Galilei (1642) – věda je experimentální</a:t>
            </a:r>
          </a:p>
          <a:p>
            <a:r>
              <a:rPr lang="cs-CZ" dirty="0"/>
              <a:t>Osvícenství (polovina 17. století)– oddělení náboženství a politiky, demokratizační pohyby, vznik občanské společnosti</a:t>
            </a:r>
          </a:p>
          <a:p>
            <a:r>
              <a:rPr lang="cs-CZ" dirty="0"/>
              <a:t>Průmyslová revoluce (1760) – vznik zcela jinak fungujícího společenství</a:t>
            </a:r>
          </a:p>
          <a:p>
            <a:r>
              <a:rPr lang="cs-CZ" dirty="0"/>
              <a:t>Karel Marx a jeho Kapitál (1867)</a:t>
            </a:r>
          </a:p>
          <a:p>
            <a:r>
              <a:rPr lang="cs-CZ" dirty="0"/>
              <a:t>…</a:t>
            </a:r>
          </a:p>
          <a:p>
            <a:r>
              <a:rPr lang="cs-CZ" dirty="0"/>
              <a:t>První světová válka</a:t>
            </a:r>
          </a:p>
          <a:p>
            <a:r>
              <a:rPr lang="cs-CZ" dirty="0"/>
              <a:t>Druhá světová válka</a:t>
            </a:r>
          </a:p>
        </p:txBody>
      </p:sp>
    </p:spTree>
    <p:extLst>
      <p:ext uri="{BB962C8B-B14F-4D97-AF65-F5344CB8AC3E}">
        <p14:creationId xmlns:p14="http://schemas.microsoft.com/office/powerpoint/2010/main" val="572209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4975EC-C56B-45E6-9BEE-1A86A071B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rysy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63EED0-B67D-4BD8-B558-B5A0259E8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Odkouzlení přírody</a:t>
            </a:r>
          </a:p>
          <a:p>
            <a:r>
              <a:rPr lang="cs-CZ" dirty="0"/>
              <a:t>Důraz na vědu a techniku</a:t>
            </a:r>
          </a:p>
          <a:p>
            <a:r>
              <a:rPr lang="cs-CZ" dirty="0"/>
              <a:t>Lidé se stěhují do měst</a:t>
            </a:r>
          </a:p>
          <a:p>
            <a:r>
              <a:rPr lang="cs-CZ" dirty="0"/>
              <a:t>Vzniká „druhá šlechta“ a „střední třída“</a:t>
            </a:r>
          </a:p>
          <a:p>
            <a:r>
              <a:rPr lang="cs-CZ" dirty="0"/>
              <a:t>Rozvíjí se komunity okolo továren</a:t>
            </a:r>
          </a:p>
          <a:p>
            <a:r>
              <a:rPr lang="cs-CZ" dirty="0"/>
              <a:t>Odděluje se rozum a emocionalita (nejen filosoficky, ale i edukačně a sociálně)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49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9E766A-6FC4-4D20-B1F2-FD381A9CD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Modernita není jedna!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4DC1CE-135E-4F93-96A4-D6BDB0BCC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Šíp:</a:t>
            </a:r>
          </a:p>
          <a:p>
            <a:pPr lvl="1"/>
            <a:r>
              <a:rPr lang="cs-CZ" dirty="0"/>
              <a:t>Raně moderní styl myšlení a jednání</a:t>
            </a:r>
          </a:p>
          <a:p>
            <a:pPr lvl="1"/>
            <a:r>
              <a:rPr lang="cs-CZ" dirty="0"/>
              <a:t>Pozdně moderní styl myšlení a jednání</a:t>
            </a:r>
          </a:p>
          <a:p>
            <a:r>
              <a:rPr lang="cs-CZ" dirty="0" err="1"/>
              <a:t>Lakoff</a:t>
            </a:r>
            <a:r>
              <a:rPr lang="cs-CZ" dirty="0"/>
              <a:t> a Johnson:</a:t>
            </a:r>
          </a:p>
          <a:p>
            <a:pPr lvl="1"/>
            <a:r>
              <a:rPr lang="cs-CZ" dirty="0"/>
              <a:t>Tradiční styl myšlení</a:t>
            </a:r>
          </a:p>
          <a:p>
            <a:pPr lvl="1"/>
            <a:r>
              <a:rPr lang="cs-CZ" dirty="0"/>
              <a:t>Nový styl myšlení (zkušenostní realismus)</a:t>
            </a:r>
          </a:p>
          <a:p>
            <a:r>
              <a:rPr lang="cs-CZ" dirty="0" err="1"/>
              <a:t>Baumann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Tuhá modernita</a:t>
            </a:r>
          </a:p>
          <a:p>
            <a:pPr lvl="1"/>
            <a:r>
              <a:rPr lang="cs-CZ" dirty="0"/>
              <a:t>Tekutá modernita</a:t>
            </a:r>
          </a:p>
        </p:txBody>
      </p:sp>
    </p:spTree>
    <p:extLst>
      <p:ext uri="{BB962C8B-B14F-4D97-AF65-F5344CB8AC3E}">
        <p14:creationId xmlns:p14="http://schemas.microsoft.com/office/powerpoint/2010/main" val="1173935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6FC2C1-2831-4859-AF9C-156E57C59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Čtyři revoluce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E6CFD3-5CD7-412C-B011-9A321567F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Koperník a heliocentrická soustava – nejsme neomezenými vládci vesmíru</a:t>
            </a:r>
          </a:p>
          <a:p>
            <a:r>
              <a:rPr lang="cs-CZ" dirty="0"/>
              <a:t>Darwin a objev druhů – nejsme neomezenými vládci přírody</a:t>
            </a:r>
          </a:p>
          <a:p>
            <a:r>
              <a:rPr lang="cs-CZ" dirty="0"/>
              <a:t>Freud a psychoanalýza – nejsme neomezenými vládci sebe samotných</a:t>
            </a:r>
          </a:p>
          <a:p>
            <a:r>
              <a:rPr lang="cs-CZ" dirty="0" err="1"/>
              <a:t>Floridi</a:t>
            </a:r>
            <a:r>
              <a:rPr lang="cs-CZ" dirty="0"/>
              <a:t> a technika – nejsme neomezenými vládci techniky</a:t>
            </a:r>
          </a:p>
        </p:txBody>
      </p:sp>
    </p:spTree>
    <p:extLst>
      <p:ext uri="{BB962C8B-B14F-4D97-AF65-F5344CB8AC3E}">
        <p14:creationId xmlns:p14="http://schemas.microsoft.com/office/powerpoint/2010/main" val="755043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AD907E-7865-4A34-B5D5-0253168CA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Zygmunt</a:t>
            </a:r>
            <a:r>
              <a:rPr lang="cs-CZ" dirty="0"/>
              <a:t> </a:t>
            </a:r>
            <a:r>
              <a:rPr lang="cs-CZ" dirty="0" err="1"/>
              <a:t>Bauman</a:t>
            </a:r>
            <a:r>
              <a:rPr lang="cs-CZ" dirty="0"/>
              <a:t> (1925-2017)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DA8A6B-F911-4CEF-9052-5212D7002A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Tekutá a tuhá modernita jako dva ideální typy současné společnosti</a:t>
            </a:r>
          </a:p>
          <a:p>
            <a:r>
              <a:rPr lang="cs-CZ" dirty="0"/>
              <a:t>Nežijeme v jedné modernitě, ale na setkávání obou</a:t>
            </a:r>
          </a:p>
          <a:p>
            <a:endParaRPr lang="cs-CZ" dirty="0"/>
          </a:p>
          <a:p>
            <a:r>
              <a:rPr lang="cs-CZ" dirty="0"/>
              <a:t>Mění se i samo základní chápání hodnot:</a:t>
            </a:r>
          </a:p>
          <a:p>
            <a:pPr lvl="1"/>
            <a:r>
              <a:rPr lang="cs-CZ" dirty="0"/>
              <a:t>Důraz na vytrvalost jako obraz prince ze Šípkové Růženky docela dobře může zlikvidovat společnost, potřebujeme flexibilitu</a:t>
            </a:r>
          </a:p>
          <a:p>
            <a:pPr lvl="1"/>
            <a:r>
              <a:rPr lang="cs-CZ" dirty="0"/>
              <a:t>Mění se pojetí autority, od formálních autorit k celebritám</a:t>
            </a:r>
          </a:p>
          <a:p>
            <a:pPr lvl="1"/>
            <a:r>
              <a:rPr lang="cs-CZ" dirty="0"/>
              <a:t>Mění se představa kariérního růstu</a:t>
            </a:r>
          </a:p>
          <a:p>
            <a:pPr lvl="1"/>
            <a:r>
              <a:rPr lang="cs-CZ" dirty="0"/>
              <a:t>Mění se představa toho, zda má smysl věci opravovat</a:t>
            </a:r>
          </a:p>
          <a:p>
            <a:pPr lvl="1"/>
            <a:r>
              <a:rPr lang="cs-CZ" dirty="0"/>
              <a:t>Mění se to, jak velké a složité problémy dokážeme vidět a řešit </a:t>
            </a:r>
          </a:p>
        </p:txBody>
      </p:sp>
    </p:spTree>
    <p:extLst>
      <p:ext uri="{BB962C8B-B14F-4D97-AF65-F5344CB8AC3E}">
        <p14:creationId xmlns:p14="http://schemas.microsoft.com/office/powerpoint/2010/main" val="3944981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503109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muni-ped-prezentace-16-9-cz-v11</Template>
  <TotalTime>20</TotalTime>
  <Words>270</Words>
  <Application>Microsoft Office PowerPoint</Application>
  <PresentationFormat>Širokoúhlá obrazovka</PresentationFormat>
  <Paragraphs>42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Prezentace_MU_CZ</vt:lpstr>
      <vt:lpstr>Tekutá a tuhá modernita</vt:lpstr>
      <vt:lpstr>Jaké jsou kořeny modernity?</vt:lpstr>
      <vt:lpstr>Obecné rysy</vt:lpstr>
      <vt:lpstr>Modernita není jedna!</vt:lpstr>
      <vt:lpstr>Čtyři revoluce</vt:lpstr>
      <vt:lpstr>Zygmunt Bauman (1925-2017)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Tekutá a tuhá modernita</dc:title>
  <dc:creator>Michal Černý</dc:creator>
  <cp:lastModifiedBy>Michal Černý</cp:lastModifiedBy>
  <cp:revision>1</cp:revision>
  <dcterms:created xsi:type="dcterms:W3CDTF">2022-03-26T16:20:54Z</dcterms:created>
  <dcterms:modified xsi:type="dcterms:W3CDTF">2022-03-26T16:41:03Z</dcterms:modified>
</cp:coreProperties>
</file>