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70" r:id="rId4"/>
    <p:sldId id="271" r:id="rId5"/>
    <p:sldId id="273" r:id="rId6"/>
    <p:sldId id="274" r:id="rId7"/>
    <p:sldId id="275" r:id="rId8"/>
    <p:sldId id="277" r:id="rId9"/>
    <p:sldId id="278" r:id="rId10"/>
    <p:sldId id="269" r:id="rId11"/>
    <p:sldId id="279" r:id="rId12"/>
    <p:sldId id="262" r:id="rId13"/>
    <p:sldId id="276" r:id="rId1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4355B-1E9F-43AF-9588-1F0BDBCBD3EB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257FF-57FE-4BDB-8B17-35EC89F9D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14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48963-BE43-489B-9FA5-DB0F7B9072C1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EFB0C-1228-457D-A621-7BD334529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2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1200" dirty="0" smtClean="0"/>
              <a:t>realizace výzkumu teorie ZJ a tvorba metodik aplikace ZJ v procesu výchovy a vzdělávání neslyšících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200" dirty="0" smtClean="0"/>
          </a:p>
          <a:p>
            <a:pPr algn="just" eaLnBrk="1" hangingPunct="1">
              <a:lnSpc>
                <a:spcPct val="90000"/>
              </a:lnSpc>
            </a:pPr>
            <a:r>
              <a:rPr lang="cs-CZ" altLang="cs-CZ" sz="1200" dirty="0" smtClean="0"/>
              <a:t>přirozené akceptování společenství SP a jejich jazyka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EFB0C-1228-457D-A621-7BD3345296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17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46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93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49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0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38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95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37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60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74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87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66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ECC3-8339-4778-87F3-772C2201B100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AC2BB-C273-41AC-BB70-FCE3A586F4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64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1235" y="683581"/>
            <a:ext cx="10511161" cy="2826382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Sekce pro foniatrii a audiologii České společnosti ORLCHHK ČLS JEP a AUDIO-</a:t>
            </a:r>
            <a:r>
              <a:rPr lang="cs-CZ" sz="1400" b="1" dirty="0" err="1" smtClean="0"/>
              <a:t>Fon</a:t>
            </a:r>
            <a:r>
              <a:rPr lang="cs-CZ" sz="1400" b="1" dirty="0" smtClean="0"/>
              <a:t> Centr. Brno, celostátní foniatrický seminář,  23. 2. 2019 v Brně</a:t>
            </a:r>
            <a:br>
              <a:rPr lang="cs-CZ" sz="14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4000" b="1" dirty="0" smtClean="0">
                <a:solidFill>
                  <a:srgbClr val="0070C0"/>
                </a:solidFill>
              </a:rPr>
              <a:t>Přístupy a současné trendy v oblasti 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rozvoje funkční komunikace u 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 smtClean="0">
                <a:solidFill>
                  <a:srgbClr val="0070C0"/>
                </a:solidFill>
              </a:rPr>
              <a:t>dětí se sluchovým postižením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6994"/>
            <a:ext cx="9144000" cy="1287262"/>
          </a:xfrm>
        </p:spPr>
        <p:txBody>
          <a:bodyPr>
            <a:normAutofit fontScale="77500" lnSpcReduction="20000"/>
          </a:bodyPr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b="1" dirty="0" smtClean="0"/>
              <a:t>Radka HORÁKOVÁ </a:t>
            </a:r>
          </a:p>
          <a:p>
            <a:pPr algn="r"/>
            <a:r>
              <a:rPr lang="cs-CZ" sz="2000" dirty="0" smtClean="0"/>
              <a:t> AUDIO - </a:t>
            </a:r>
            <a:r>
              <a:rPr lang="cs-CZ" sz="2000" dirty="0" err="1" smtClean="0"/>
              <a:t>Fon</a:t>
            </a:r>
            <a:r>
              <a:rPr lang="cs-CZ" sz="2000" dirty="0" smtClean="0"/>
              <a:t> Centr., Brno</a:t>
            </a:r>
          </a:p>
          <a:p>
            <a:pPr algn="r"/>
            <a:endParaRPr lang="cs-CZ" dirty="0"/>
          </a:p>
          <a:p>
            <a:pPr algn="r"/>
            <a:endParaRPr lang="cs-CZ" dirty="0" smtClean="0"/>
          </a:p>
          <a:p>
            <a:pPr algn="r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727" y="4225803"/>
            <a:ext cx="1044165" cy="11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3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„....</a:t>
            </a:r>
            <a:r>
              <a:rPr lang="cs-CZ" sz="2400" i="1" dirty="0" smtClean="0"/>
              <a:t>každé dítě je individualita formovaná součinností mnoha rozmanitých okolností, a skutečnost, že dítě má sluchové postižení, je pouze jednou z nich</a:t>
            </a:r>
            <a:r>
              <a:rPr lang="cs-CZ" sz="2400" dirty="0" smtClean="0"/>
              <a:t>,….</a:t>
            </a:r>
          </a:p>
          <a:p>
            <a:pPr marL="0" indent="0" algn="just">
              <a:buNone/>
            </a:pPr>
            <a:r>
              <a:rPr lang="cs-CZ" sz="2400" dirty="0" smtClean="0"/>
              <a:t>….</a:t>
            </a:r>
            <a:r>
              <a:rPr lang="cs-CZ" sz="2400" i="1" dirty="0" smtClean="0"/>
              <a:t>každé sluchové postižení je výsledkem synergie různých vlivů, a proto neexistují dvě děti se stejným sluchovým postižením a tudíž ani dvě děti, kterým by vyhovovaly identické pedagogické postupy</a:t>
            </a:r>
            <a:r>
              <a:rPr lang="cs-CZ" sz="2400" dirty="0" smtClean="0"/>
              <a:t>.“</a:t>
            </a:r>
          </a:p>
          <a:p>
            <a:pPr marL="0" indent="0" algn="r">
              <a:buNone/>
            </a:pPr>
            <a:r>
              <a:rPr lang="cs-CZ" sz="2400" dirty="0" smtClean="0"/>
              <a:t>(Hudáková, 2018, s. 7)</a:t>
            </a:r>
          </a:p>
          <a:p>
            <a:pPr marL="0" indent="0" algn="r">
              <a:buNone/>
            </a:pPr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Proto </a:t>
            </a:r>
            <a:r>
              <a:rPr lang="cs-CZ" sz="2400" dirty="0"/>
              <a:t>je třeba věnovat maximální pozornost odlišnostem ve vývoji dítěte, </a:t>
            </a:r>
            <a:r>
              <a:rPr lang="cs-CZ" sz="2400" b="1" dirty="0"/>
              <a:t>monitorovat</a:t>
            </a:r>
            <a:r>
              <a:rPr lang="cs-CZ" sz="2400" dirty="0"/>
              <a:t> jeho reakce v různých situacích a prostředích a podle toho zvážit další možnosti péče a volbu </a:t>
            </a:r>
            <a:r>
              <a:rPr lang="cs-CZ" sz="2400" b="1" dirty="0"/>
              <a:t>adekvátního komunikačního systému</a:t>
            </a:r>
            <a:r>
              <a:rPr lang="cs-CZ" sz="2400" dirty="0"/>
              <a:t>.</a:t>
            </a:r>
          </a:p>
        </p:txBody>
      </p:sp>
      <p:sp>
        <p:nvSpPr>
          <p:cNvPr id="4" name="Šipka doprava 3"/>
          <p:cNvSpPr/>
          <p:nvPr/>
        </p:nvSpPr>
        <p:spPr>
          <a:xfrm rot="5400000">
            <a:off x="5597237" y="4063640"/>
            <a:ext cx="671945" cy="325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0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70C0"/>
                </a:solidFill>
              </a:rPr>
              <a:t>Preferované komunikační strategie v receptivní a expresivní složce řeči</a:t>
            </a:r>
            <a:endParaRPr lang="cs-CZ" sz="28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400" dirty="0" smtClean="0"/>
              <a:t>Zdroj: </a:t>
            </a:r>
            <a:r>
              <a:rPr lang="cs-CZ" sz="1400" dirty="0" err="1" smtClean="0"/>
              <a:t>Stredler</a:t>
            </a:r>
            <a:r>
              <a:rPr lang="cs-CZ" sz="1400" dirty="0" smtClean="0"/>
              <a:t>-Brown </a:t>
            </a:r>
            <a:r>
              <a:rPr lang="cs-CZ" sz="1400" dirty="0"/>
              <a:t>in </a:t>
            </a:r>
            <a:r>
              <a:rPr lang="cs-CZ" sz="1400" dirty="0" err="1"/>
              <a:t>Marschark</a:t>
            </a:r>
            <a:r>
              <a:rPr lang="cs-CZ" sz="1400" dirty="0"/>
              <a:t>, </a:t>
            </a:r>
            <a:r>
              <a:rPr lang="cs-CZ" sz="1400" dirty="0" err="1"/>
              <a:t>Spencer</a:t>
            </a:r>
            <a:r>
              <a:rPr lang="cs-CZ" sz="1400" dirty="0"/>
              <a:t> a kol. (2010, s. 296), srov. </a:t>
            </a:r>
            <a:r>
              <a:rPr lang="cs-CZ" sz="1400" dirty="0" err="1"/>
              <a:t>Nussbaum</a:t>
            </a:r>
            <a:r>
              <a:rPr lang="cs-CZ" sz="1400" dirty="0"/>
              <a:t>, </a:t>
            </a:r>
            <a:r>
              <a:rPr lang="cs-CZ" sz="1400" dirty="0" err="1"/>
              <a:t>Scott</a:t>
            </a:r>
            <a:r>
              <a:rPr lang="cs-CZ" sz="1400" dirty="0"/>
              <a:t> in </a:t>
            </a:r>
            <a:r>
              <a:rPr lang="cs-CZ" sz="1400" dirty="0" err="1"/>
              <a:t>Paludneviciene</a:t>
            </a:r>
            <a:r>
              <a:rPr lang="cs-CZ" sz="1400" dirty="0"/>
              <a:t>, </a:t>
            </a:r>
            <a:r>
              <a:rPr lang="cs-CZ" sz="1400" dirty="0" err="1"/>
              <a:t>Leigh</a:t>
            </a:r>
            <a:r>
              <a:rPr lang="cs-CZ" sz="1400" dirty="0"/>
              <a:t> a kol., 2011, s. </a:t>
            </a:r>
            <a:r>
              <a:rPr lang="cs-CZ" sz="1400" dirty="0" smtClean="0"/>
              <a:t>194</a:t>
            </a:r>
            <a:endParaRPr lang="cs-CZ" sz="1400" dirty="0"/>
          </a:p>
        </p:txBody>
      </p:sp>
      <p:pic>
        <p:nvPicPr>
          <p:cNvPr id="4" name="Zástupný symbol pro obsah 3" descr="C:\Users\Horáková\Desktop\20120518-0001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4567" y="1870527"/>
            <a:ext cx="7638184" cy="3296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87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442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Přístup na našem pracovišti:</a:t>
            </a:r>
          </a:p>
          <a:p>
            <a:pPr algn="just"/>
            <a:r>
              <a:rPr lang="cs-CZ" sz="2000" b="1" dirty="0"/>
              <a:t>t</a:t>
            </a:r>
            <a:r>
              <a:rPr lang="cs-CZ" sz="2000" b="1" dirty="0" smtClean="0"/>
              <a:t>ýmová spolupráce </a:t>
            </a:r>
          </a:p>
          <a:p>
            <a:pPr marL="0" indent="0" algn="just">
              <a:buNone/>
            </a:pPr>
            <a:r>
              <a:rPr lang="cs-CZ" sz="2000" dirty="0" smtClean="0"/>
              <a:t>(medicínský přístup + kulturně antropologický přístup)</a:t>
            </a:r>
          </a:p>
          <a:p>
            <a:pPr algn="just"/>
            <a:endParaRPr lang="cs-CZ" sz="2000" dirty="0" smtClean="0"/>
          </a:p>
          <a:p>
            <a:pPr marL="0" indent="0" algn="just">
              <a:buNone/>
            </a:pP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respektování individuálních odlišností – </a:t>
            </a:r>
          </a:p>
          <a:p>
            <a:pPr marL="0" indent="0" algn="just">
              <a:buNone/>
            </a:pPr>
            <a:r>
              <a:rPr lang="cs-CZ" sz="2000" dirty="0" smtClean="0"/>
              <a:t>průběžné monitorování potřeb dítěte a rodiny </a:t>
            </a:r>
          </a:p>
          <a:p>
            <a:pPr marL="0" indent="0" algn="just">
              <a:buNone/>
            </a:pPr>
            <a:r>
              <a:rPr lang="cs-CZ" sz="2000" dirty="0" smtClean="0"/>
              <a:t>za využití vývojových škál, dotazníků pro rodiče </a:t>
            </a:r>
          </a:p>
          <a:p>
            <a:pPr marL="0" indent="0" algn="just">
              <a:buNone/>
            </a:pPr>
            <a:r>
              <a:rPr lang="cs-CZ" sz="2000" dirty="0" smtClean="0"/>
              <a:t>a dalších diagnostických nástrojů</a:t>
            </a:r>
          </a:p>
          <a:p>
            <a:pPr algn="just"/>
            <a:r>
              <a:rPr lang="cs-CZ" sz="2000" b="1" dirty="0"/>
              <a:t>v</a:t>
            </a:r>
            <a:r>
              <a:rPr lang="cs-CZ" sz="2000" b="1" dirty="0" smtClean="0"/>
              <a:t>yužití metod sluchově řečové výchovy</a:t>
            </a:r>
          </a:p>
          <a:p>
            <a:pPr algn="just"/>
            <a:r>
              <a:rPr lang="cs-CZ" sz="2000" b="1" dirty="0"/>
              <a:t>v</a:t>
            </a:r>
            <a:r>
              <a:rPr lang="cs-CZ" sz="2000" b="1" dirty="0" smtClean="0"/>
              <a:t>yužití českého znakového jazyka</a:t>
            </a:r>
          </a:p>
          <a:p>
            <a:pPr algn="just"/>
            <a:endParaRPr lang="cs-CZ" b="1" dirty="0" smtClean="0"/>
          </a:p>
        </p:txBody>
      </p:sp>
      <p:sp>
        <p:nvSpPr>
          <p:cNvPr id="4" name="Šipka doprava 3"/>
          <p:cNvSpPr/>
          <p:nvPr/>
        </p:nvSpPr>
        <p:spPr>
          <a:xfrm rot="5400000">
            <a:off x="2757056" y="2498075"/>
            <a:ext cx="671945" cy="325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490" y="1043347"/>
            <a:ext cx="5423308" cy="539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Děkuji za pozornost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378" y="1978601"/>
            <a:ext cx="4559877" cy="341990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33141"/>
            <a:ext cx="4620491" cy="34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0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055" y="1326861"/>
            <a:ext cx="10515600" cy="46860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solidFill>
                  <a:srgbClr val="0070C0"/>
                </a:solidFill>
              </a:rPr>
              <a:t>…. „Rozvoj mluveného jazyka u neslyšících dětí je dnes reálnější než kdy dříve. Jsme na prahu něčeho, co se jeví jako neomezené možnosti.“       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                                                   (</a:t>
            </a:r>
            <a:r>
              <a:rPr lang="cs-CZ" sz="2000" dirty="0" err="1" smtClean="0"/>
              <a:t>Marschark</a:t>
            </a:r>
            <a:r>
              <a:rPr lang="cs-CZ" sz="2000" dirty="0" smtClean="0"/>
              <a:t> &amp; </a:t>
            </a:r>
            <a:r>
              <a:rPr lang="cs-CZ" sz="2000" dirty="0" err="1" smtClean="0"/>
              <a:t>Spencer</a:t>
            </a:r>
            <a:r>
              <a:rPr lang="cs-CZ" sz="2000" dirty="0" smtClean="0"/>
              <a:t>, 2006, s. 17)</a:t>
            </a:r>
          </a:p>
          <a:p>
            <a:pPr marL="0" indent="0" algn="just">
              <a:buNone/>
            </a:pPr>
            <a:endParaRPr lang="cs-CZ" sz="2000" dirty="0"/>
          </a:p>
          <a:p>
            <a:pPr algn="ctr"/>
            <a:r>
              <a:rPr lang="cs-CZ" sz="2000" dirty="0" smtClean="0"/>
              <a:t>Vývoj technologií, </a:t>
            </a:r>
            <a:r>
              <a:rPr lang="cs-CZ" sz="2000" dirty="0"/>
              <a:t>které zprostředkovávají poslech zvuků </a:t>
            </a:r>
            <a:r>
              <a:rPr lang="cs-CZ" sz="2000" dirty="0" smtClean="0"/>
              <a:t>a řeči lidem </a:t>
            </a:r>
            <a:r>
              <a:rPr lang="cs-CZ" sz="2000" dirty="0"/>
              <a:t>se sluchovým postižením, je velmi rychlý a </a:t>
            </a:r>
            <a:r>
              <a:rPr lang="cs-CZ" sz="2000" dirty="0" smtClean="0"/>
              <a:t>nezadržitelný…. </a:t>
            </a:r>
          </a:p>
          <a:p>
            <a:pPr algn="ctr"/>
            <a:r>
              <a:rPr lang="cs-CZ" sz="2000" dirty="0" smtClean="0"/>
              <a:t>Mnohé děti se sluchovým postižením využívají kompenzační pomůcky, které zásadním způsobem mění jejich </a:t>
            </a:r>
            <a:r>
              <a:rPr lang="cs-CZ" sz="2000" b="1" dirty="0" smtClean="0"/>
              <a:t>biologické předpoklady k využívání sluchu </a:t>
            </a:r>
            <a:r>
              <a:rPr lang="cs-CZ" sz="2000" dirty="0" smtClean="0"/>
              <a:t>(Hudáková, 2018, s. 8)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algn="just">
              <a:buFontTx/>
              <a:buChar char="-"/>
            </a:pPr>
            <a:endParaRPr lang="cs-CZ" sz="2000" dirty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Pomůcky usnadňují </a:t>
            </a:r>
            <a:r>
              <a:rPr lang="cs-CZ" sz="2000" dirty="0"/>
              <a:t>život člověku se sluchovou vadou, ale tento stav „nevyléčí“ a ne vždy zaručí </a:t>
            </a:r>
            <a:r>
              <a:rPr lang="cs-CZ" sz="2000" b="1" dirty="0">
                <a:solidFill>
                  <a:srgbClr val="0070C0"/>
                </a:solidFill>
              </a:rPr>
              <a:t>plné porozumění mluvené řeči. 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Šipka doprava 4"/>
          <p:cNvSpPr/>
          <p:nvPr/>
        </p:nvSpPr>
        <p:spPr>
          <a:xfrm rot="5400000">
            <a:off x="5417127" y="4451567"/>
            <a:ext cx="671945" cy="325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6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4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Dopad sluchového postižení na vývoj dítěte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84909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100" b="1" dirty="0" smtClean="0"/>
              <a:t>Smyslová deprivace </a:t>
            </a:r>
            <a:r>
              <a:rPr lang="cs-CZ" sz="2100" dirty="0" smtClean="0"/>
              <a:t>– nedostatek podnětů v </a:t>
            </a:r>
            <a:r>
              <a:rPr lang="cs-CZ" sz="2100" b="1" dirty="0" smtClean="0">
                <a:solidFill>
                  <a:srgbClr val="0070C0"/>
                </a:solidFill>
              </a:rPr>
              <a:t>kritickém období vývoje dítěte</a:t>
            </a:r>
            <a:r>
              <a:rPr lang="cs-CZ" sz="2100" dirty="0" smtClean="0"/>
              <a:t>, </a:t>
            </a:r>
            <a:r>
              <a:rPr lang="cs-CZ" sz="2100" dirty="0"/>
              <a:t>v němž </a:t>
            </a:r>
            <a:r>
              <a:rPr lang="cs-CZ" sz="2100" dirty="0" smtClean="0"/>
              <a:t>má dojít </a:t>
            </a:r>
            <a:r>
              <a:rPr lang="cs-CZ" sz="2100" dirty="0"/>
              <a:t>k optimálnímu uspořádání oblastí mozku, které jsou primárně předurčeny k senzorickému </a:t>
            </a:r>
            <a:r>
              <a:rPr lang="cs-CZ" sz="2100" dirty="0" smtClean="0"/>
              <a:t>zpracování</a:t>
            </a:r>
            <a:r>
              <a:rPr lang="cs-CZ" sz="2100" dirty="0"/>
              <a:t> </a:t>
            </a:r>
            <a:r>
              <a:rPr lang="cs-CZ" sz="2100" dirty="0" smtClean="0"/>
              <a:t>(</a:t>
            </a:r>
            <a:r>
              <a:rPr lang="cs-CZ" sz="2100" dirty="0" err="1" smtClean="0"/>
              <a:t>Kral</a:t>
            </a:r>
            <a:r>
              <a:rPr lang="cs-CZ" sz="2100" dirty="0"/>
              <a:t>, </a:t>
            </a:r>
            <a:r>
              <a:rPr lang="cs-CZ" sz="2100" dirty="0" err="1"/>
              <a:t>Eggermont</a:t>
            </a:r>
            <a:r>
              <a:rPr lang="cs-CZ" sz="2100" dirty="0"/>
              <a:t>, 2007 aj</a:t>
            </a:r>
            <a:r>
              <a:rPr lang="cs-CZ" sz="2100" dirty="0" smtClean="0"/>
              <a:t>.).</a:t>
            </a:r>
          </a:p>
          <a:p>
            <a:pPr algn="just"/>
            <a:r>
              <a:rPr lang="cs-CZ" sz="2100" dirty="0"/>
              <a:t>Neprobíhá náhodné </a:t>
            </a:r>
            <a:r>
              <a:rPr lang="cs-CZ" sz="2100" b="1" dirty="0">
                <a:solidFill>
                  <a:srgbClr val="0070C0"/>
                </a:solidFill>
              </a:rPr>
              <a:t>bezděčné učení </a:t>
            </a:r>
            <a:r>
              <a:rPr lang="cs-CZ" sz="2100" dirty="0"/>
              <a:t>pomocí sluchu – dochází k omezení přísunu některých informací (denní komunikační situace</a:t>
            </a:r>
            <a:r>
              <a:rPr lang="cs-CZ" sz="2100" dirty="0" smtClean="0"/>
              <a:t>).         </a:t>
            </a:r>
          </a:p>
          <a:p>
            <a:pPr algn="just"/>
            <a:r>
              <a:rPr lang="cs-CZ" sz="2100" dirty="0" smtClean="0"/>
              <a:t>Pokud dítě </a:t>
            </a:r>
            <a:r>
              <a:rPr lang="cs-CZ" sz="2100" dirty="0"/>
              <a:t>období senzitivní vývojové periody</a:t>
            </a:r>
            <a:r>
              <a:rPr lang="cs-CZ" sz="2100" i="1" dirty="0"/>
              <a:t> </a:t>
            </a:r>
            <a:r>
              <a:rPr lang="cs-CZ" sz="2100" dirty="0"/>
              <a:t>pro osvojení si prvních jazykových vzorců promešká, je velmi těžké, ba i nemožné, jej dohnat a plnohodnotně nahradit způsobené škody. Macurová (1998) tento stav označuje jako </a:t>
            </a:r>
            <a:r>
              <a:rPr lang="cs-CZ" sz="2100" b="1" dirty="0">
                <a:solidFill>
                  <a:srgbClr val="0070C0"/>
                </a:solidFill>
              </a:rPr>
              <a:t>rané</a:t>
            </a:r>
            <a:r>
              <a:rPr lang="cs-CZ" sz="2100" dirty="0">
                <a:solidFill>
                  <a:srgbClr val="0070C0"/>
                </a:solidFill>
              </a:rPr>
              <a:t> </a:t>
            </a:r>
            <a:r>
              <a:rPr lang="cs-CZ" sz="2100" b="1" dirty="0" err="1">
                <a:solidFill>
                  <a:srgbClr val="0070C0"/>
                </a:solidFill>
              </a:rPr>
              <a:t>bezjazyčí</a:t>
            </a:r>
            <a:r>
              <a:rPr lang="cs-CZ" sz="21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cs-CZ" sz="2100" dirty="0" smtClean="0">
              <a:solidFill>
                <a:srgbClr val="0070C0"/>
              </a:solidFill>
            </a:endParaRPr>
          </a:p>
          <a:p>
            <a:pPr lvl="1" algn="ctr"/>
            <a:r>
              <a:rPr lang="cs-CZ" sz="2100" dirty="0"/>
              <a:t>Nemožnost komunikace</a:t>
            </a:r>
          </a:p>
          <a:p>
            <a:pPr lvl="1" algn="ctr"/>
            <a:r>
              <a:rPr lang="cs-CZ" sz="2100" dirty="0"/>
              <a:t>Nemožnost myšlení v jazyce</a:t>
            </a:r>
          </a:p>
          <a:p>
            <a:pPr lvl="1" algn="ctr"/>
            <a:r>
              <a:rPr lang="cs-CZ" sz="2100" dirty="0"/>
              <a:t>Nemožnost utvářet své představy v </a:t>
            </a:r>
            <a:r>
              <a:rPr lang="cs-CZ" sz="2100" dirty="0" smtClean="0"/>
              <a:t>jazyce</a:t>
            </a:r>
          </a:p>
          <a:p>
            <a:pPr lvl="1" algn="ctr"/>
            <a:endParaRPr lang="cs-CZ" sz="2100" dirty="0"/>
          </a:p>
          <a:p>
            <a:pPr lvl="1"/>
            <a:endParaRPr lang="cs-CZ" sz="2100" dirty="0"/>
          </a:p>
          <a:p>
            <a:pPr algn="ctr">
              <a:buNone/>
            </a:pPr>
            <a:r>
              <a:rPr lang="cs-CZ" sz="2100" dirty="0"/>
              <a:t>Omezení </a:t>
            </a:r>
            <a:r>
              <a:rPr lang="cs-CZ" sz="2100" b="1" dirty="0">
                <a:solidFill>
                  <a:srgbClr val="0070C0"/>
                </a:solidFill>
              </a:rPr>
              <a:t>mentální </a:t>
            </a:r>
            <a:r>
              <a:rPr lang="cs-CZ" sz="2100" b="1" dirty="0" smtClean="0">
                <a:solidFill>
                  <a:srgbClr val="0070C0"/>
                </a:solidFill>
              </a:rPr>
              <a:t>encyklopedie/sémantické sítě </a:t>
            </a:r>
            <a:r>
              <a:rPr lang="cs-CZ" sz="2100" dirty="0" smtClean="0"/>
              <a:t>– zkreslený model </a:t>
            </a:r>
            <a:r>
              <a:rPr lang="cs-CZ" sz="2100" dirty="0"/>
              <a:t>a povědomí o světě</a:t>
            </a:r>
          </a:p>
          <a:p>
            <a:pPr algn="just"/>
            <a:endParaRPr lang="cs-CZ" sz="2100" dirty="0" smtClean="0">
              <a:solidFill>
                <a:srgbClr val="0070C0"/>
              </a:solidFill>
            </a:endParaRPr>
          </a:p>
          <a:p>
            <a:pPr algn="just"/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5400000">
            <a:off x="5980365" y="5349987"/>
            <a:ext cx="501433" cy="27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1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</a:rPr>
              <a:t>Jak předejít obtížím spojeným s vědomím, </a:t>
            </a:r>
            <a:br>
              <a:rPr lang="cs-CZ" sz="3200" b="1" dirty="0" smtClean="0">
                <a:solidFill>
                  <a:srgbClr val="0070C0"/>
                </a:solidFill>
              </a:rPr>
            </a:br>
            <a:r>
              <a:rPr lang="cs-CZ" sz="3200" b="1" dirty="0" smtClean="0">
                <a:solidFill>
                  <a:srgbClr val="0070C0"/>
                </a:solidFill>
              </a:rPr>
              <a:t>že český jazyk je pro neslyšící: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ctr"/>
            <a:r>
              <a:rPr lang="cs-CZ" dirty="0"/>
              <a:t>smyslově nepřístupný, nemohou jej vnímat </a:t>
            </a:r>
            <a:r>
              <a:rPr lang="cs-CZ" dirty="0" smtClean="0"/>
              <a:t>přirozeně?</a:t>
            </a:r>
            <a:endParaRPr lang="cs-CZ" dirty="0"/>
          </a:p>
          <a:p>
            <a:pPr lvl="1" algn="ctr"/>
            <a:r>
              <a:rPr lang="cs-CZ" dirty="0"/>
              <a:t>neznámý, </a:t>
            </a:r>
            <a:r>
              <a:rPr lang="cs-CZ" dirty="0" smtClean="0"/>
              <a:t>obtížný?</a:t>
            </a:r>
            <a:endParaRPr lang="cs-CZ" dirty="0"/>
          </a:p>
          <a:p>
            <a:pPr lvl="1" algn="ctr"/>
            <a:r>
              <a:rPr lang="cs-CZ" dirty="0"/>
              <a:t>p</a:t>
            </a:r>
            <a:r>
              <a:rPr lang="cs-CZ" dirty="0" smtClean="0"/>
              <a:t>řístupný v </a:t>
            </a:r>
            <a:r>
              <a:rPr lang="cs-CZ" dirty="0"/>
              <a:t>psané </a:t>
            </a:r>
            <a:r>
              <a:rPr lang="cs-CZ" dirty="0" smtClean="0"/>
              <a:t>podobě?</a:t>
            </a:r>
            <a:endParaRPr lang="cs-CZ" dirty="0"/>
          </a:p>
          <a:p>
            <a:pPr lvl="1" algn="ctr"/>
            <a:r>
              <a:rPr lang="cs-CZ" dirty="0"/>
              <a:t>obtížně </a:t>
            </a:r>
            <a:r>
              <a:rPr lang="cs-CZ" dirty="0" smtClean="0"/>
              <a:t>přijatelný?</a:t>
            </a:r>
            <a:endParaRPr lang="cs-CZ" dirty="0"/>
          </a:p>
          <a:p>
            <a:pPr lvl="1" algn="ctr"/>
            <a:r>
              <a:rPr lang="cs-CZ" dirty="0"/>
              <a:t>cizí </a:t>
            </a:r>
            <a:r>
              <a:rPr lang="cs-CZ" dirty="0" smtClean="0"/>
              <a:t>jazyk?</a:t>
            </a:r>
          </a:p>
          <a:p>
            <a:pPr lvl="1" algn="ctr"/>
            <a:endParaRPr lang="cs-CZ" dirty="0"/>
          </a:p>
          <a:p>
            <a:pPr lvl="1" algn="ctr"/>
            <a:endParaRPr lang="cs-CZ" dirty="0" smtClean="0"/>
          </a:p>
          <a:p>
            <a:pPr lvl="1" algn="ctr"/>
            <a:endParaRPr lang="cs-CZ" dirty="0" smtClean="0"/>
          </a:p>
          <a:p>
            <a:pPr marL="457200" lvl="1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Různé </a:t>
            </a:r>
            <a:r>
              <a:rPr lang="cs-CZ" dirty="0">
                <a:solidFill>
                  <a:srgbClr val="0070C0"/>
                </a:solidFill>
              </a:rPr>
              <a:t>komunikační </a:t>
            </a:r>
            <a:r>
              <a:rPr lang="cs-CZ" dirty="0" smtClean="0">
                <a:solidFill>
                  <a:srgbClr val="0070C0"/>
                </a:solidFill>
              </a:rPr>
              <a:t>strategie a </a:t>
            </a:r>
            <a:r>
              <a:rPr lang="cs-CZ" dirty="0" smtClean="0">
                <a:solidFill>
                  <a:srgbClr val="0070C0"/>
                </a:solidFill>
              </a:rPr>
              <a:t>výchovně vzdělávací přístupy, jejichž cílem je vybudovat a posílit funkční gramotnost. </a:t>
            </a:r>
          </a:p>
          <a:p>
            <a:pPr marL="457200" lvl="1" indent="0"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lvl="1" indent="0" algn="ctr">
              <a:buNone/>
            </a:pPr>
            <a:r>
              <a:rPr lang="cs-CZ" sz="1700" dirty="0"/>
              <a:t>„</a:t>
            </a:r>
            <a:r>
              <a:rPr lang="cs-CZ" sz="1700" i="1" dirty="0"/>
              <a:t>Nabytí jistých komunikačních a jazykových kompetencí je nezbytnou podmínkou (a prostředkem) toho, aby dítě mohlo být plnohodnotně a smysluplně vychováváno a vzděláváno a aby tak mohl být naplno rozvinut jeho potenciál.</a:t>
            </a:r>
            <a:r>
              <a:rPr lang="cs-CZ" sz="1700" dirty="0"/>
              <a:t>“ (Hudáková, 2018, s. 7)</a:t>
            </a:r>
          </a:p>
          <a:p>
            <a:pPr marL="457200" lvl="1" indent="0"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457200" lvl="1" indent="0" algn="ctr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 rot="5400000">
            <a:off x="6146620" y="3715153"/>
            <a:ext cx="501433" cy="270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7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09707"/>
            <a:ext cx="10515600" cy="1325563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Orální metody – </a:t>
            </a:r>
            <a:r>
              <a:rPr lang="cs-CZ" sz="2000" b="1" dirty="0" smtClean="0">
                <a:solidFill>
                  <a:srgbClr val="0070C0"/>
                </a:solidFill>
              </a:rPr>
              <a:t>cílem je formovat mluvenou řeč a aktivizovat zbytky sluchu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35269"/>
            <a:ext cx="10515600" cy="4682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sz="2400" dirty="0" smtClean="0"/>
              <a:t>Předpokladem je: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primární </a:t>
            </a:r>
            <a:r>
              <a:rPr lang="cs-CZ" altLang="cs-CZ" sz="2400" dirty="0"/>
              <a:t>postavení </a:t>
            </a:r>
            <a:r>
              <a:rPr lang="cs-CZ" altLang="cs-CZ" sz="2400" b="1" dirty="0"/>
              <a:t>sluchového tréninku </a:t>
            </a:r>
            <a:r>
              <a:rPr lang="cs-CZ" altLang="cs-CZ" sz="2400" dirty="0"/>
              <a:t>a vystavení dítěte sluchovým podnětům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včasná diagnostika sluchové vady - včasná intervence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včasné vybavení dětí nejlepší možnou sluchovou technologií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ústřední role rodičů ve výchovném </a:t>
            </a:r>
            <a:r>
              <a:rPr lang="cs-CZ" altLang="cs-CZ" sz="2400" dirty="0" smtClean="0"/>
              <a:t>procesu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795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4909"/>
            <a:ext cx="10515600" cy="588818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</a:pPr>
            <a:endParaRPr lang="cs-CZ" altLang="cs-CZ" b="1" dirty="0" smtClean="0">
              <a:solidFill>
                <a:srgbClr val="0070C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b="1" dirty="0" smtClean="0">
                <a:solidFill>
                  <a:srgbClr val="0070C0"/>
                </a:solidFill>
              </a:rPr>
              <a:t>auditivně </a:t>
            </a:r>
            <a:r>
              <a:rPr lang="cs-CZ" altLang="cs-CZ" b="1" dirty="0">
                <a:solidFill>
                  <a:srgbClr val="0070C0"/>
                </a:solidFill>
              </a:rPr>
              <a:t>verbální </a:t>
            </a:r>
            <a:r>
              <a:rPr lang="cs-CZ" altLang="cs-CZ" b="1" dirty="0" smtClean="0">
                <a:solidFill>
                  <a:srgbClr val="0070C0"/>
                </a:solidFill>
              </a:rPr>
              <a:t>metoda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altLang="cs-CZ" dirty="0" smtClean="0"/>
              <a:t>výhradně </a:t>
            </a:r>
            <a:r>
              <a:rPr lang="cs-CZ" altLang="cs-CZ" dirty="0"/>
              <a:t>se zaměřuje na sluch a sluchový trénink, vědomě omezuje přístup dítěte k vizuálním podnětům i k odezírání, zejména v počátku jazykového vývoje dítěte a jeho </a:t>
            </a:r>
            <a:r>
              <a:rPr lang="cs-CZ" altLang="cs-CZ" dirty="0" smtClean="0"/>
              <a:t>sluchu</a:t>
            </a:r>
            <a:endParaRPr lang="cs-CZ" altLang="cs-CZ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cs-CZ" altLang="cs-CZ" dirty="0"/>
          </a:p>
          <a:p>
            <a:pPr algn="just">
              <a:lnSpc>
                <a:spcPct val="80000"/>
              </a:lnSpc>
            </a:pPr>
            <a:r>
              <a:rPr lang="cs-CZ" altLang="cs-CZ" b="1" dirty="0" smtClean="0">
                <a:solidFill>
                  <a:srgbClr val="0070C0"/>
                </a:solidFill>
              </a:rPr>
              <a:t>auditivně </a:t>
            </a:r>
            <a:r>
              <a:rPr lang="cs-CZ" altLang="cs-CZ" b="1" dirty="0">
                <a:solidFill>
                  <a:srgbClr val="0070C0"/>
                </a:solidFill>
              </a:rPr>
              <a:t>orální </a:t>
            </a:r>
            <a:r>
              <a:rPr lang="cs-CZ" altLang="cs-CZ" b="1" dirty="0" smtClean="0">
                <a:solidFill>
                  <a:srgbClr val="0070C0"/>
                </a:solidFill>
              </a:rPr>
              <a:t>metoda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altLang="cs-CZ" dirty="0" smtClean="0"/>
              <a:t>už </a:t>
            </a:r>
            <a:r>
              <a:rPr lang="cs-CZ" altLang="cs-CZ" dirty="0"/>
              <a:t>od počátku vývoje dítěte povoluje dítěti odezírat a využít všech dostupných fonologických a jazykových informací, nebrání ani používání přirozených </a:t>
            </a:r>
            <a:r>
              <a:rPr lang="cs-CZ" altLang="cs-CZ" dirty="0" smtClean="0"/>
              <a:t>gest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s-CZ" altLang="cs-CZ" dirty="0" smtClean="0"/>
          </a:p>
          <a:p>
            <a:pPr algn="just"/>
            <a:r>
              <a:rPr lang="cs-CZ" altLang="cs-CZ" b="1" dirty="0">
                <a:solidFill>
                  <a:srgbClr val="0070C0"/>
                </a:solidFill>
              </a:rPr>
              <a:t>přirozený </a:t>
            </a:r>
            <a:r>
              <a:rPr lang="cs-CZ" altLang="cs-CZ" b="1" dirty="0" err="1" smtClean="0">
                <a:solidFill>
                  <a:srgbClr val="0070C0"/>
                </a:solidFill>
              </a:rPr>
              <a:t>oralismus</a:t>
            </a:r>
            <a:endParaRPr lang="cs-CZ" altLang="cs-CZ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cs-CZ" altLang="cs-CZ" dirty="0" smtClean="0"/>
              <a:t>velmi </a:t>
            </a:r>
            <a:r>
              <a:rPr lang="cs-CZ" altLang="cs-CZ" dirty="0"/>
              <a:t>podobné s AO metodou, dále zdůrazňuje, aby rodiče zahrnovali </a:t>
            </a:r>
            <a:r>
              <a:rPr lang="cs-CZ" altLang="cs-CZ" dirty="0" smtClean="0"/>
              <a:t>neslyšící </a:t>
            </a:r>
            <a:r>
              <a:rPr lang="cs-CZ" altLang="cs-CZ" dirty="0" smtClean="0"/>
              <a:t>dítě </a:t>
            </a:r>
            <a:r>
              <a:rPr lang="cs-CZ" altLang="cs-CZ" dirty="0"/>
              <a:t>do smysluplné konverzace, použití prvků mateřského jazyka – pomalé tempo řeči, opakování vlastních výpovědí, výrazná mimika a artikulace, využívání </a:t>
            </a:r>
            <a:r>
              <a:rPr lang="cs-CZ" altLang="cs-CZ" dirty="0" smtClean="0"/>
              <a:t>citoslovcí</a:t>
            </a:r>
          </a:p>
          <a:p>
            <a:pPr marL="0" indent="0" algn="just">
              <a:buNone/>
            </a:pPr>
            <a:endParaRPr lang="cs-CZ" altLang="cs-CZ" dirty="0" smtClean="0"/>
          </a:p>
          <a:p>
            <a:pPr algn="just">
              <a:lnSpc>
                <a:spcPct val="80000"/>
              </a:lnSpc>
            </a:pPr>
            <a:r>
              <a:rPr lang="cs-CZ" altLang="cs-CZ" b="1" dirty="0">
                <a:solidFill>
                  <a:srgbClr val="0070C0"/>
                </a:solidFill>
              </a:rPr>
              <a:t>reflexivní metoda mateřské řeči</a:t>
            </a:r>
            <a:r>
              <a:rPr lang="cs-CZ" altLang="cs-CZ" dirty="0">
                <a:solidFill>
                  <a:srgbClr val="0070C0"/>
                </a:solidFill>
              </a:rPr>
              <a:t> </a:t>
            </a:r>
            <a:r>
              <a:rPr lang="cs-CZ" altLang="cs-CZ" b="1" dirty="0">
                <a:solidFill>
                  <a:srgbClr val="0070C0"/>
                </a:solidFill>
              </a:rPr>
              <a:t>Van </a:t>
            </a:r>
            <a:r>
              <a:rPr lang="cs-CZ" altLang="cs-CZ" b="1" dirty="0" err="1">
                <a:solidFill>
                  <a:srgbClr val="0070C0"/>
                </a:solidFill>
              </a:rPr>
              <a:t>Udena</a:t>
            </a:r>
            <a:r>
              <a:rPr lang="cs-CZ" altLang="cs-CZ" dirty="0">
                <a:solidFill>
                  <a:srgbClr val="0070C0"/>
                </a:solidFill>
              </a:rPr>
              <a:t> </a:t>
            </a:r>
            <a:endParaRPr lang="cs-CZ" altLang="cs-CZ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cs-CZ" altLang="cs-CZ" dirty="0" smtClean="0"/>
              <a:t>tato strategie se soustředí na funkci </a:t>
            </a:r>
            <a:r>
              <a:rPr lang="cs-CZ" altLang="cs-CZ" dirty="0"/>
              <a:t>matky </a:t>
            </a:r>
            <a:r>
              <a:rPr lang="cs-CZ" altLang="cs-CZ" dirty="0" smtClean="0"/>
              <a:t>a </a:t>
            </a:r>
            <a:r>
              <a:rPr lang="cs-CZ" altLang="cs-CZ" dirty="0"/>
              <a:t>„</a:t>
            </a:r>
            <a:r>
              <a:rPr lang="cs-CZ" altLang="cs-CZ" dirty="0" smtClean="0"/>
              <a:t>ponoření dítěte </a:t>
            </a:r>
            <a:r>
              <a:rPr lang="cs-CZ" altLang="cs-CZ" dirty="0"/>
              <a:t>do jazyka, </a:t>
            </a:r>
            <a:r>
              <a:rPr lang="cs-CZ" altLang="cs-CZ" dirty="0" smtClean="0"/>
              <a:t>obklopení </a:t>
            </a:r>
            <a:r>
              <a:rPr lang="cs-CZ" altLang="cs-CZ" dirty="0"/>
              <a:t>jej slovem a řečí“ </a:t>
            </a:r>
            <a:r>
              <a:rPr lang="cs-CZ" altLang="cs-CZ" dirty="0" smtClean="0"/>
              <a:t>- </a:t>
            </a:r>
            <a:r>
              <a:rPr lang="cs-CZ" altLang="cs-CZ" dirty="0"/>
              <a:t>je třeba zabránit tomu, aby dítě přestalo používat svůj hlas, ztratilo orientaci na tvář a přestalo si uvědomovat existenci </a:t>
            </a:r>
            <a:r>
              <a:rPr lang="cs-CZ" altLang="cs-CZ" dirty="0" smtClean="0"/>
              <a:t>zvuků. </a:t>
            </a:r>
            <a:r>
              <a:rPr lang="cs-CZ" altLang="cs-CZ" dirty="0"/>
              <a:t>Ú</a:t>
            </a:r>
            <a:r>
              <a:rPr lang="cs-CZ" altLang="cs-CZ" dirty="0" smtClean="0"/>
              <a:t>střední </a:t>
            </a:r>
            <a:r>
              <a:rPr lang="cs-CZ" altLang="cs-CZ" dirty="0"/>
              <a:t>roli zde hraje psaná forma jazyka – podporuje vývoj mluveného jazyka </a:t>
            </a:r>
            <a:r>
              <a:rPr lang="cs-CZ" altLang="cs-CZ" dirty="0" smtClean="0"/>
              <a:t>dítěte, </a:t>
            </a:r>
            <a:r>
              <a:rPr lang="cs-CZ" altLang="cs-CZ" dirty="0"/>
              <a:t>a to </a:t>
            </a:r>
            <a:r>
              <a:rPr lang="cs-CZ" altLang="cs-CZ" dirty="0" smtClean="0"/>
              <a:t>již</a:t>
            </a:r>
            <a:r>
              <a:rPr lang="cs-CZ" altLang="cs-CZ" dirty="0" smtClean="0"/>
              <a:t> </a:t>
            </a:r>
            <a:r>
              <a:rPr lang="cs-CZ" altLang="cs-CZ" dirty="0"/>
              <a:t>od raného </a:t>
            </a:r>
            <a:r>
              <a:rPr lang="cs-CZ" altLang="cs-CZ" dirty="0" smtClean="0"/>
              <a:t>věku, všechny </a:t>
            </a:r>
            <a:r>
              <a:rPr lang="cs-CZ" altLang="cs-CZ" dirty="0"/>
              <a:t>konverzace jsou převedeny do psané podoby a děti potom text </a:t>
            </a:r>
            <a:r>
              <a:rPr lang="cs-CZ" altLang="cs-CZ" dirty="0" smtClean="0"/>
              <a:t>analyzují.</a:t>
            </a:r>
            <a:endParaRPr lang="cs-CZ" altLang="cs-CZ" dirty="0"/>
          </a:p>
          <a:p>
            <a:endParaRPr lang="cs-CZ" altLang="cs-CZ" sz="2400" b="1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600" dirty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600" dirty="0" smtClean="0"/>
              <a:t> </a:t>
            </a:r>
          </a:p>
          <a:p>
            <a:pPr algn="just">
              <a:buNone/>
            </a:pPr>
            <a:endParaRPr lang="cs-CZ" altLang="cs-CZ" dirty="0" smtClean="0"/>
          </a:p>
          <a:p>
            <a:pPr algn="just">
              <a:buNone/>
            </a:pPr>
            <a:endParaRPr lang="cs-CZ" altLang="cs-CZ" dirty="0"/>
          </a:p>
          <a:p>
            <a:pPr algn="just">
              <a:lnSpc>
                <a:spcPct val="8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12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Totální komunikace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400" dirty="0"/>
              <a:t>TK je filozofie určitého způsobu myšlení – </a:t>
            </a:r>
            <a:r>
              <a:rPr lang="cs-CZ" altLang="cs-CZ" sz="2400" i="1" dirty="0" err="1"/>
              <a:t>Dorothy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Shifflettová</a:t>
            </a:r>
            <a:r>
              <a:rPr lang="cs-CZ" altLang="cs-CZ" sz="2400" i="1" dirty="0"/>
              <a:t>, Roy </a:t>
            </a:r>
            <a:r>
              <a:rPr lang="cs-CZ" altLang="cs-CZ" sz="2400" i="1" dirty="0" err="1"/>
              <a:t>Holcomb</a:t>
            </a:r>
            <a:r>
              <a:rPr lang="cs-CZ" altLang="cs-CZ" sz="2400" dirty="0"/>
              <a:t> (1968, USA)</a:t>
            </a:r>
          </a:p>
          <a:p>
            <a:pPr algn="just"/>
            <a:r>
              <a:rPr lang="cs-CZ" altLang="cs-CZ" sz="2400" dirty="0"/>
              <a:t>TK je způsob komunikace - neslyšící </a:t>
            </a:r>
            <a:r>
              <a:rPr lang="cs-CZ" altLang="cs-CZ" sz="2400" dirty="0" smtClean="0"/>
              <a:t>i </a:t>
            </a:r>
            <a:r>
              <a:rPr lang="cs-CZ" altLang="cs-CZ" sz="2400" dirty="0"/>
              <a:t>slyšící se chtějí vzájemně co nejlépe pochopit</a:t>
            </a:r>
          </a:p>
          <a:p>
            <a:pPr algn="just"/>
            <a:r>
              <a:rPr lang="cs-CZ" altLang="cs-CZ" sz="2400" dirty="0"/>
              <a:t>TK je praktická metoda pro navázání komunikace s neslyšícími (neslyšící i slyšící použijí všechny dostupné prostředky k </a:t>
            </a:r>
            <a:r>
              <a:rPr lang="cs-CZ" altLang="cs-CZ" sz="2400" dirty="0" smtClean="0"/>
              <a:t>porozumění - </a:t>
            </a:r>
            <a:r>
              <a:rPr lang="cs-CZ" altLang="cs-CZ" sz="2400" dirty="0"/>
              <a:t>sluchových, manuálních a orálních prostředků v </a:t>
            </a:r>
            <a:r>
              <a:rPr lang="cs-CZ" altLang="cs-CZ" sz="2400" dirty="0" smtClean="0"/>
              <a:t>komunikaci)</a:t>
            </a:r>
            <a:endParaRPr lang="cs-CZ" altLang="cs-CZ" sz="2400" dirty="0" smtClean="0"/>
          </a:p>
          <a:p>
            <a:pPr algn="just"/>
            <a:r>
              <a:rPr lang="cs-CZ" altLang="cs-CZ" sz="2400" dirty="0"/>
              <a:t>nejsilnější stránka TK je široký rozsah a nabídka možností a postupů </a:t>
            </a:r>
            <a:r>
              <a:rPr lang="cs-CZ" altLang="cs-CZ" sz="2400" b="1" dirty="0"/>
              <a:t>X </a:t>
            </a:r>
            <a:r>
              <a:rPr lang="cs-CZ" altLang="cs-CZ" sz="2400" dirty="0"/>
              <a:t>může mít ovšem i opačný význam</a:t>
            </a:r>
          </a:p>
          <a:p>
            <a:pPr algn="just"/>
            <a:r>
              <a:rPr lang="cs-CZ" altLang="cs-CZ" sz="2400" dirty="0"/>
              <a:t>existuje řada faktorů, které mohou ovlivnit úspěšnost metody – věk, velikost sluchové ztráty, stav sluchu rodičů (jazyková kompetence rodičů), v jakém poměru dostává dítě zrakové a sluchové podněty…</a:t>
            </a:r>
          </a:p>
          <a:p>
            <a:pPr algn="just"/>
            <a:endParaRPr lang="cs-CZ" altLang="cs-CZ" sz="2400" dirty="0"/>
          </a:p>
          <a:p>
            <a:pPr algn="just">
              <a:buNone/>
            </a:pPr>
            <a:r>
              <a:rPr lang="cs-CZ" altLang="cs-CZ" sz="2400" b="1" dirty="0"/>
              <a:t>   </a:t>
            </a:r>
            <a:r>
              <a:rPr lang="cs-CZ" altLang="cs-CZ" sz="1800" dirty="0"/>
              <a:t>(</a:t>
            </a:r>
            <a:r>
              <a:rPr lang="cs-CZ" altLang="cs-CZ" sz="1800" b="1" dirty="0" err="1"/>
              <a:t>Spencer</a:t>
            </a:r>
            <a:r>
              <a:rPr lang="cs-CZ" altLang="cs-CZ" sz="1800" b="1" dirty="0"/>
              <a:t>, P</a:t>
            </a:r>
            <a:r>
              <a:rPr lang="cs-CZ" altLang="cs-CZ" sz="1800" b="1" dirty="0" smtClean="0"/>
              <a:t>. E</a:t>
            </a:r>
            <a:r>
              <a:rPr lang="cs-CZ" altLang="cs-CZ" sz="1800" b="1" dirty="0"/>
              <a:t>., </a:t>
            </a:r>
            <a:r>
              <a:rPr lang="cs-CZ" altLang="cs-CZ" sz="1800" b="1" dirty="0" err="1"/>
              <a:t>Marschark</a:t>
            </a:r>
            <a:r>
              <a:rPr lang="cs-CZ" altLang="cs-CZ" sz="1800" b="1" dirty="0"/>
              <a:t>, M.</a:t>
            </a:r>
            <a:r>
              <a:rPr lang="cs-CZ" altLang="cs-CZ" sz="1800" dirty="0"/>
              <a:t> – </a:t>
            </a:r>
            <a:r>
              <a:rPr lang="cs-CZ" altLang="cs-CZ" sz="1800" dirty="0" err="1"/>
              <a:t>Advances</a:t>
            </a:r>
            <a:r>
              <a:rPr lang="cs-CZ" altLang="cs-CZ" sz="1800" dirty="0"/>
              <a:t> in </a:t>
            </a:r>
            <a:r>
              <a:rPr lang="cs-CZ" altLang="cs-CZ" sz="1800" dirty="0" err="1"/>
              <a:t>the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Spoken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Language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Development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Deaf</a:t>
            </a:r>
            <a:r>
              <a:rPr lang="cs-CZ" altLang="cs-CZ" sz="1800" dirty="0"/>
              <a:t> and Hard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Hearing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Children</a:t>
            </a:r>
            <a:r>
              <a:rPr lang="cs-CZ" altLang="cs-CZ" sz="1800" dirty="0"/>
              <a:t>, 2006)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54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Bilingvální/</a:t>
            </a:r>
            <a:r>
              <a:rPr lang="cs-CZ" sz="3200" b="1" dirty="0" err="1" smtClean="0">
                <a:solidFill>
                  <a:srgbClr val="0070C0"/>
                </a:solidFill>
              </a:rPr>
              <a:t>bikulturní</a:t>
            </a:r>
            <a:r>
              <a:rPr lang="cs-CZ" sz="3200" b="1" dirty="0" smtClean="0">
                <a:solidFill>
                  <a:srgbClr val="0070C0"/>
                </a:solidFill>
              </a:rPr>
              <a:t> přístup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/>
              <a:t>komunikace </a:t>
            </a:r>
            <a:r>
              <a:rPr lang="cs-CZ" altLang="cs-CZ" dirty="0" smtClean="0"/>
              <a:t>neslyšících, </a:t>
            </a:r>
            <a:r>
              <a:rPr lang="cs-CZ" altLang="cs-CZ" dirty="0"/>
              <a:t>kdy </a:t>
            </a:r>
            <a:r>
              <a:rPr lang="cs-CZ" altLang="cs-CZ" dirty="0" smtClean="0"/>
              <a:t>přenos </a:t>
            </a:r>
            <a:r>
              <a:rPr lang="cs-CZ" altLang="cs-CZ" dirty="0"/>
              <a:t>informací </a:t>
            </a:r>
            <a:r>
              <a:rPr lang="cs-CZ" altLang="cs-CZ" dirty="0" smtClean="0"/>
              <a:t>probíhá ve </a:t>
            </a:r>
            <a:endParaRPr lang="cs-CZ" altLang="cs-CZ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i="1" dirty="0" smtClean="0"/>
              <a:t>dvou </a:t>
            </a:r>
            <a:r>
              <a:rPr lang="cs-CZ" altLang="cs-CZ" i="1" dirty="0"/>
              <a:t>jazykových kódech</a:t>
            </a:r>
            <a:r>
              <a:rPr lang="cs-CZ" altLang="cs-CZ" dirty="0"/>
              <a:t> </a:t>
            </a:r>
          </a:p>
          <a:p>
            <a:pPr algn="just">
              <a:spcBef>
                <a:spcPct val="0"/>
              </a:spcBef>
              <a:buFontTx/>
              <a:buChar char="•"/>
            </a:pPr>
            <a:endParaRPr lang="cs-CZ" altLang="cs-CZ" dirty="0" smtClean="0"/>
          </a:p>
          <a:p>
            <a:pPr marL="0" indent="0" algn="just">
              <a:spcBef>
                <a:spcPct val="0"/>
              </a:spcBef>
              <a:buNone/>
            </a:pPr>
            <a:endParaRPr lang="cs-CZ" altLang="cs-CZ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sz="2400" dirty="0"/>
              <a:t>znakový jazyk neslyšících </a:t>
            </a:r>
            <a:r>
              <a:rPr lang="cs-CZ" altLang="cs-CZ" sz="2400" dirty="0" smtClean="0">
                <a:solidFill>
                  <a:srgbClr val="0070C0"/>
                </a:solidFill>
              </a:rPr>
              <a:t>(ČZJ) </a:t>
            </a:r>
            <a:r>
              <a:rPr lang="cs-CZ" altLang="cs-CZ" sz="2400" dirty="0" smtClean="0"/>
              <a:t>a jazyk majoritní společnosti </a:t>
            </a:r>
            <a:r>
              <a:rPr lang="cs-CZ" altLang="cs-CZ" sz="2400" dirty="0" smtClean="0">
                <a:solidFill>
                  <a:srgbClr val="0070C0"/>
                </a:solidFill>
              </a:rPr>
              <a:t>(český jazyk)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altLang="cs-CZ" sz="2400" dirty="0">
              <a:solidFill>
                <a:srgbClr val="0070C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2400" dirty="0" smtClean="0"/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2400" dirty="0" smtClean="0"/>
              <a:t>Schéma bilingvní metody (</a:t>
            </a:r>
            <a:r>
              <a:rPr lang="cs-CZ" altLang="cs-CZ" sz="2400" dirty="0" err="1" smtClean="0"/>
              <a:t>Bouvet</a:t>
            </a:r>
            <a:r>
              <a:rPr lang="cs-CZ" altLang="cs-CZ" sz="2400" dirty="0" smtClean="0"/>
              <a:t>, 1990):</a:t>
            </a:r>
            <a:endParaRPr lang="cs-CZ" altLang="cs-CZ" sz="2400" dirty="0"/>
          </a:p>
          <a:p>
            <a:pPr algn="just"/>
            <a:r>
              <a:rPr lang="cs-CZ" altLang="cs-CZ" sz="2400" dirty="0"/>
              <a:t>znakový jazyk</a:t>
            </a:r>
            <a:r>
              <a:rPr lang="cs-CZ" altLang="cs-CZ" sz="2400" i="1" dirty="0"/>
              <a:t>(neomezený vývoj</a:t>
            </a:r>
            <a:r>
              <a:rPr lang="cs-CZ" altLang="cs-CZ" sz="2400" i="1" dirty="0" smtClean="0"/>
              <a:t>)</a:t>
            </a:r>
            <a:endParaRPr lang="cs-CZ" altLang="cs-CZ" sz="2400" dirty="0"/>
          </a:p>
          <a:p>
            <a:pPr algn="just"/>
            <a:r>
              <a:rPr lang="cs-CZ" altLang="cs-CZ" sz="2400" dirty="0"/>
              <a:t>psaná podoba jazyka</a:t>
            </a:r>
            <a:r>
              <a:rPr lang="cs-CZ" altLang="cs-CZ" sz="2400" i="1" dirty="0"/>
              <a:t>(neomezený rozvoj s podporou ZJ</a:t>
            </a:r>
            <a:r>
              <a:rPr lang="cs-CZ" altLang="cs-CZ" sz="2400" i="1" dirty="0" smtClean="0"/>
              <a:t>)</a:t>
            </a:r>
            <a:endParaRPr lang="cs-CZ" altLang="cs-CZ" sz="2400" dirty="0"/>
          </a:p>
          <a:p>
            <a:pPr algn="just"/>
            <a:r>
              <a:rPr lang="cs-CZ" altLang="cs-CZ" sz="2400" dirty="0"/>
              <a:t>orání řeč</a:t>
            </a:r>
            <a:r>
              <a:rPr lang="cs-CZ" altLang="cs-CZ" sz="2400" i="1" dirty="0"/>
              <a:t>(omezený rozvoj kvůli senzorické bariéře</a:t>
            </a:r>
            <a:r>
              <a:rPr lang="cs-CZ" altLang="cs-CZ" sz="2400" dirty="0"/>
              <a:t>)</a:t>
            </a:r>
            <a:endParaRPr lang="cs-CZ" altLang="cs-CZ" sz="2400" i="1" dirty="0"/>
          </a:p>
          <a:p>
            <a:pPr marL="0" indent="0" algn="ctr">
              <a:spcBef>
                <a:spcPct val="0"/>
              </a:spcBef>
              <a:buNone/>
            </a:pPr>
            <a:endParaRPr lang="cs-CZ" altLang="cs-CZ" sz="2400" dirty="0">
              <a:solidFill>
                <a:srgbClr val="0070C0"/>
              </a:solidFill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cs-CZ" altLang="cs-CZ" dirty="0"/>
          </a:p>
        </p:txBody>
      </p:sp>
      <p:sp>
        <p:nvSpPr>
          <p:cNvPr id="4" name="Šipka doprava 3"/>
          <p:cNvSpPr/>
          <p:nvPr/>
        </p:nvSpPr>
        <p:spPr>
          <a:xfrm rot="5400000">
            <a:off x="5597237" y="2844440"/>
            <a:ext cx="671945" cy="325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7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rgbClr val="0070C0"/>
                </a:solidFill>
              </a:rPr>
              <a:t>Podmínky pro realizaci bilingválního přístupu</a:t>
            </a:r>
            <a:br>
              <a:rPr lang="cs-CZ" altLang="cs-CZ" sz="3200" b="1" dirty="0">
                <a:solidFill>
                  <a:srgbClr val="0070C0"/>
                </a:solidFill>
              </a:rPr>
            </a:b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dirty="0"/>
              <a:t>realizace výzkumu teorie ZJ a tvorba metodik aplikace ZJ v procesu výchovy a vzdělávání </a:t>
            </a:r>
            <a:r>
              <a:rPr lang="cs-CZ" altLang="cs-CZ" dirty="0" smtClean="0"/>
              <a:t>neslyšících</a:t>
            </a:r>
            <a:endParaRPr lang="cs-CZ" altLang="cs-CZ" dirty="0"/>
          </a:p>
          <a:p>
            <a:pPr algn="just"/>
            <a:r>
              <a:rPr lang="cs-CZ" altLang="cs-CZ" dirty="0"/>
              <a:t>přirozené akceptování společenství </a:t>
            </a:r>
            <a:r>
              <a:rPr lang="cs-CZ" altLang="cs-CZ" dirty="0" smtClean="0"/>
              <a:t>neslyšících </a:t>
            </a:r>
            <a:r>
              <a:rPr lang="cs-CZ" altLang="cs-CZ" dirty="0"/>
              <a:t>a jejich </a:t>
            </a:r>
            <a:r>
              <a:rPr lang="cs-CZ" altLang="cs-CZ" dirty="0" smtClean="0"/>
              <a:t>jazyka</a:t>
            </a:r>
          </a:p>
          <a:p>
            <a:pPr algn="just"/>
            <a:r>
              <a:rPr lang="cs-CZ" altLang="cs-CZ" dirty="0"/>
              <a:t>akceptování bilingválního přístupu ze strany </a:t>
            </a:r>
            <a:r>
              <a:rPr lang="cs-CZ" altLang="cs-CZ" dirty="0" smtClean="0"/>
              <a:t>slyšících rodičů</a:t>
            </a:r>
            <a:endParaRPr lang="cs-CZ" altLang="cs-CZ" dirty="0"/>
          </a:p>
          <a:p>
            <a:pPr algn="just"/>
            <a:r>
              <a:rPr lang="cs-CZ" altLang="cs-CZ" dirty="0"/>
              <a:t>příprava pedagogických pracovníků </a:t>
            </a:r>
          </a:p>
          <a:p>
            <a:pPr algn="just"/>
            <a:r>
              <a:rPr lang="cs-CZ" altLang="cs-CZ" dirty="0" smtClean="0"/>
              <a:t>zabezpečení </a:t>
            </a:r>
            <a:r>
              <a:rPr lang="cs-CZ" altLang="cs-CZ" dirty="0"/>
              <a:t>přirozeného kontaktu mezi neslyšícími a slyšícími osobami</a:t>
            </a:r>
          </a:p>
          <a:p>
            <a:pPr algn="just"/>
            <a:r>
              <a:rPr lang="cs-CZ" altLang="cs-CZ" dirty="0"/>
              <a:t>víra v úspěch bilingválního vzdělávání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27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771</Words>
  <Application>Microsoft Office PowerPoint</Application>
  <PresentationFormat>Širokoúhlá obrazovka</PresentationFormat>
  <Paragraphs>123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Sekce pro foniatrii a audiologii České společnosti ORLCHHK ČLS JEP a AUDIO-Fon Centr. Brno, celostátní foniatrický seminář,  23. 2. 2019 v Brně    Přístupy a současné trendy v oblasti  rozvoje funkční komunikace u  dětí se sluchovým postižením</vt:lpstr>
      <vt:lpstr>Prezentace aplikace PowerPoint</vt:lpstr>
      <vt:lpstr>Dopad sluchového postižení na vývoj dítěte</vt:lpstr>
      <vt:lpstr>Jak předejít obtížím spojeným s vědomím,  že český jazyk je pro neslyšící:</vt:lpstr>
      <vt:lpstr>Orální metody – cílem je formovat mluvenou řeč a aktivizovat zbytky sluchu</vt:lpstr>
      <vt:lpstr>Prezentace aplikace PowerPoint</vt:lpstr>
      <vt:lpstr>Totální komunikace</vt:lpstr>
      <vt:lpstr>Bilingvální/bikulturní přístup</vt:lpstr>
      <vt:lpstr>Podmínky pro realizaci bilingválního přístupu </vt:lpstr>
      <vt:lpstr>Prezentace aplikace PowerPoint</vt:lpstr>
      <vt:lpstr>Preferované komunikační strategie v receptivní a expresivní složce řeči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28</cp:revision>
  <cp:lastPrinted>2019-02-11T13:31:31Z</cp:lastPrinted>
  <dcterms:created xsi:type="dcterms:W3CDTF">2019-02-07T21:17:37Z</dcterms:created>
  <dcterms:modified xsi:type="dcterms:W3CDTF">2019-02-21T21:33:06Z</dcterms:modified>
</cp:coreProperties>
</file>