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9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C5EC-83EE-4554-819D-90CF540EC81E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6A01-B239-4113-9A52-35C3112E4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5F7E-CB13-4021-ABB2-5A10361173E7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528A-7D43-4D87-9426-EFFB04C3D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B990-3B4E-4AC0-93C5-34D6D15A1F04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99B3-BC0B-4C8C-A76F-2BCD4B693F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FEFB-9374-447A-B9F3-83477F36CC8C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998E-8D7E-4587-81E5-B78A071D32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5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32E-D863-4581-8C37-01CBFFB9AC4E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237F-2E98-4AF5-9A98-788DE7A2E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9E92-C947-4AEA-BF3B-1E32B7AF5E54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A5CC-D478-4FEC-BF36-663653D216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6AC3-595C-428B-B601-80083C65C1A6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89BD-4E63-4984-892F-E9C3C29100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C903-6ACB-4C5B-9FA6-6E453DCCBBEC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1130-5410-45FC-84B2-B2759772BF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526-BC30-47E4-8FE0-D323E6857A7E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9D9B-DAB1-416A-961D-710861EBCB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B73-678B-4F74-B376-77125DD56414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80E9-B1FC-4ADF-9791-7811DBE56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8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AD07-F0BF-4782-BF3A-B6DD29D1042C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7B7C-AB1E-4617-9890-ADDD78E9DB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5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/>
              <a:t>Cliquez pour modifier les styles du texte du masque</a:t>
            </a:r>
          </a:p>
          <a:p>
            <a:pPr lvl="1"/>
            <a:r>
              <a:rPr lang="fr-FR" altLang="cs-CZ"/>
              <a:t>Deuxième niveau</a:t>
            </a:r>
          </a:p>
          <a:p>
            <a:pPr lvl="2"/>
            <a:r>
              <a:rPr lang="fr-FR" altLang="cs-CZ"/>
              <a:t>Troisième niveau</a:t>
            </a:r>
          </a:p>
          <a:p>
            <a:pPr lvl="3"/>
            <a:r>
              <a:rPr lang="fr-FR" altLang="cs-CZ"/>
              <a:t>Quatrième niveau</a:t>
            </a:r>
          </a:p>
          <a:p>
            <a:pPr lvl="4"/>
            <a:r>
              <a:rPr lang="fr-FR" altLang="cs-CZ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2D0EC-5C04-4517-9186-DDD83A0F717C}" type="datetimeFigureOut">
              <a:rPr lang="fr-FR"/>
              <a:pPr>
                <a:defRPr/>
              </a:pPr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73776-EB41-47A5-942D-278F826F2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valifikace_(osobn%C3%AD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5%98emes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714500" y="-387350"/>
            <a:ext cx="6972300" cy="387350"/>
          </a:xfrm>
        </p:spPr>
        <p:txBody>
          <a:bodyPr/>
          <a:lstStyle/>
          <a:p>
            <a:pPr algn="l"/>
            <a:endParaRPr lang="cs-CZ" altLang="cs-CZ"/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827088" y="1125538"/>
            <a:ext cx="8137525" cy="5000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VZDĚLÁVÁNÍ OSOB S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MENTÁLNÍM POSTIŽENÍM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V RÁMCI PROFESNÍ</a:t>
            </a:r>
            <a:b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6000" b="1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PŘÍPRAVY</a:t>
            </a:r>
            <a:endParaRPr lang="fr-FR" altLang="cs-CZ" sz="6000">
              <a:solidFill>
                <a:srgbClr val="166C0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2074862"/>
          </a:xfrm>
        </p:spPr>
        <p:txBody>
          <a:bodyPr/>
          <a:lstStyle/>
          <a:p>
            <a:pPr algn="l"/>
            <a:r>
              <a:rPr lang="cs-CZ" altLang="cs-CZ" sz="4000" b="1">
                <a:latin typeface="Times New Roman" pitchFamily="18" charset="0"/>
                <a:cs typeface="Times New Roman" pitchFamily="18" charset="0"/>
              </a:rPr>
              <a:t>Profesní příprava jedinců s mentálním postižením je realizována v následujících institucích:</a:t>
            </a:r>
            <a:br>
              <a:rPr lang="cs-CZ" altLang="cs-CZ"/>
            </a:br>
            <a:endParaRPr lang="fr-FR" altLang="cs-CZ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781300"/>
            <a:ext cx="6607175" cy="39608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Praktická škola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Odborné učiliště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defRPr/>
            </a:pP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Střední odborné učiliště</a:t>
            </a:r>
            <a:endParaRPr lang="fr-F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7950" y="0"/>
            <a:ext cx="8578850" cy="836613"/>
          </a:xfrm>
        </p:spPr>
        <p:txBody>
          <a:bodyPr/>
          <a:lstStyle/>
          <a:p>
            <a:pPr algn="l"/>
            <a:r>
              <a:rPr lang="cs-CZ" altLang="cs-CZ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</a:t>
            </a:r>
            <a:endParaRPr lang="fr-FR" altLang="cs-CZ" b="1" u="sng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835150" y="764704"/>
            <a:ext cx="7308850" cy="6093296"/>
          </a:xfrm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Nezaměňovat za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ZŠ praktickou!!!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Druh středoškolského vzdělání pro studenty se speciálními vzdělávacími potřebami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(mentálním postižením a více vadami)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 jednoletou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dvouletou přípravou</a:t>
            </a:r>
          </a:p>
          <a:p>
            <a:pPr>
              <a:defRPr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Nejčastěji ji navštěvují absolventi ZŠ speciálních</a:t>
            </a:r>
          </a:p>
          <a:p>
            <a:pPr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Připravuje studenty na způsobilost při výkonu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jednoduchých manuálních povolání a pro praktické činnosti v rámci každodenního života</a:t>
            </a:r>
          </a:p>
          <a:p>
            <a:pPr algn="just"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Většinou funguje při ZŠ speciální, nebo ZŠ pro žáky s LMP, může existovat i samostatně</a:t>
            </a:r>
          </a:p>
          <a:p>
            <a:pPr marL="0" indent="0" algn="just">
              <a:buFont typeface="Arial" charset="0"/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333375"/>
            <a:ext cx="6329362" cy="6335985"/>
          </a:xfrm>
        </p:spPr>
        <p:txBody>
          <a:bodyPr/>
          <a:lstStyle/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Mezi odborné předměty patří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rodinná výchova, ruční a domácí práce a praktická cvičení, všeobecně vzdělávací předměty učebního plánu prohlubují dovednosti a vědomosti nabyté na základní škole speciální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(tj. trivium a výchovy). </a:t>
            </a:r>
          </a:p>
          <a:p>
            <a:pPr algn="just"/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Zajištěn odborný výcvik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(praktická cvičení – 12 hodin týdně) 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Ukončena vysvědčením, připravuje studenty na co nejsamostatnější život (praní, vaření, úklid atd) a prohlubuje učivo ZŠ speciální</a:t>
            </a:r>
          </a:p>
          <a:p>
            <a:pPr algn="just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Absolventi nejčastěji míří na </a:t>
            </a: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chráněná pracovní místa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, popřípadě někdy na otevřený trh práce, pokud to jejich schopnosti dovolí</a:t>
            </a:r>
          </a:p>
          <a:p>
            <a:pPr algn="just"/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algn="l"/>
            <a:r>
              <a:rPr lang="cs-CZ" altLang="cs-CZ" sz="30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 DVOULETOU PŘÍPRAVOU</a:t>
            </a:r>
            <a:br>
              <a:rPr lang="cs-CZ" altLang="cs-CZ">
                <a:solidFill>
                  <a:srgbClr val="166C08"/>
                </a:solidFill>
              </a:rPr>
            </a:br>
            <a:endParaRPr lang="fr-FR" altLang="cs-CZ">
              <a:solidFill>
                <a:srgbClr val="166C08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95513" y="1125538"/>
            <a:ext cx="6840537" cy="5616575"/>
          </a:xfrm>
        </p:spPr>
        <p:txBody>
          <a:bodyPr/>
          <a:lstStyle/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určena žákům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s mentálním postižením, kteří ukončili povinnou školní docházku v základní škole, v základní škole speciální nebo v nižším než devátém ročníku základní školy </a:t>
            </a:r>
          </a:p>
          <a:p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primárně pro žáky se SMP nebo i LMP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zaměřena na přípravu pro výkon jednoduchých činností v oblastech praktického života a manuálních profesí</a:t>
            </a:r>
          </a:p>
          <a:p>
            <a:r>
              <a:rPr lang="cs-CZ" altLang="cs-CZ" sz="2700" b="1" dirty="0">
                <a:latin typeface="Times New Roman" pitchFamily="18" charset="0"/>
                <a:cs typeface="Times New Roman" pitchFamily="18" charset="0"/>
              </a:rPr>
              <a:t>Cíl: </a:t>
            </a:r>
            <a:r>
              <a:rPr lang="cs-CZ" altLang="cs-CZ" sz="2700" dirty="0">
                <a:latin typeface="Times New Roman" pitchFamily="18" charset="0"/>
                <a:cs typeface="Times New Roman" pitchFamily="18" charset="0"/>
              </a:rPr>
              <a:t>poskytnout žákům doplnění a rozšíření všeobecného vzdělání ze ZŠ, dát jim základy odborného vzdělání a základy manuálních dovedností v oboru dle zaměření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/>
              <a:t> </a:t>
            </a:r>
            <a:br>
              <a:rPr lang="cs-CZ" altLang="cs-CZ"/>
            </a:br>
            <a:r>
              <a:rPr lang="cs-CZ" altLang="cs-CZ" sz="2900" b="1" u="sng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 JEDNOLETOU PŘÍPRAVOU </a:t>
            </a:r>
            <a:endParaRPr lang="fr-FR" altLang="cs-CZ" sz="290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329362" cy="5689600"/>
          </a:xfrm>
        </p:spPr>
        <p:txBody>
          <a:bodyPr/>
          <a:lstStyle/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určena žákům s těžším MP postižením (více vad, PAS, SMP-TMP), 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kteří získali vzdělání na úrovni základní školy speciální</a:t>
            </a: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příprava především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práci v chráněných pracovištích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pomocné a úklidové práce a na prvky sebeobslužných činností pro praktický život</a:t>
            </a:r>
          </a:p>
          <a:p>
            <a:pPr algn="just"/>
            <a:endParaRPr lang="fr-FR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 dirty="0"/>
              <a:t> </a:t>
            </a:r>
            <a:br>
              <a:rPr lang="cs-CZ" altLang="cs-CZ" dirty="0"/>
            </a:br>
            <a:r>
              <a:rPr lang="cs-CZ" altLang="cs-CZ" sz="3600" b="1" u="sng" dirty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ODBORNÉ UČILIŠTĚ</a:t>
            </a:r>
            <a:endParaRPr lang="fr-FR" altLang="cs-CZ" sz="3600" dirty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607050" cy="5689600"/>
          </a:xfrm>
        </p:spPr>
        <p:txBody>
          <a:bodyPr/>
          <a:lstStyle/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určeno žákům s LMP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odborného učiliště jsou připraveni pro výkon povolání odpovídajících příslušnému učebnímu oboru.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Příprava trvá dva nebo tři roky a je ukončena vykonáním závěrečné zkoušky, nebo výučním listem</a:t>
            </a:r>
          </a:p>
          <a:p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Absolventi jsou </a:t>
            </a:r>
            <a:r>
              <a:rPr lang="cs-CZ" sz="24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Kvalifikace (osobní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kvalifikováni</a:t>
            </a:r>
            <a:r>
              <a:rPr lang="cs-CZ" sz="2400" b="0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pro výkon </a:t>
            </a:r>
            <a:r>
              <a:rPr lang="cs-CZ" sz="2400" b="1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Řemesl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řemeslných</a:t>
            </a:r>
            <a:r>
              <a:rPr lang="cs-CZ" sz="2400" b="1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povolání na otevřeném trhu práce </a:t>
            </a:r>
            <a:r>
              <a:rPr lang="cs-CZ" sz="2400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(dělají </a:t>
            </a:r>
            <a:r>
              <a:rPr lang="cs-CZ" sz="2400" u="none" strike="noStrik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pomocné práce)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Studují tzv.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éčkové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obory“ (kuchařské práce, cukrářské práce, čalounické práce…) – rozdíl od středního odborného učiliště, kde je výuční či maturitní obor Kuchař, cukrář, čalouník…</a:t>
            </a:r>
            <a:endParaRPr lang="cs-CZ" sz="2400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u="none" strike="no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  <a:cs typeface="Times New Roman" pitchFamily="18" charset="0"/>
              </a:rPr>
              <a:t>https://wiki.rvp.cz/Knihovna/1.Pedagogick%C3%BD_lexikon/O/Odborn%C3%A9_u%C4%8Dili%C5%A1t%C4%9B</a:t>
            </a:r>
          </a:p>
          <a:p>
            <a:pPr algn="just"/>
            <a:endParaRPr lang="fr-FR" altLang="cs-CZ" dirty="0"/>
          </a:p>
        </p:txBody>
      </p:sp>
    </p:spTree>
    <p:extLst>
      <p:ext uri="{BB962C8B-B14F-4D97-AF65-F5344CB8AC3E}">
        <p14:creationId xmlns:p14="http://schemas.microsoft.com/office/powerpoint/2010/main" val="4043266988"/>
      </p:ext>
    </p:extLst>
  </p:cSld>
  <p:clrMapOvr>
    <a:masterClrMapping/>
  </p:clrMapOvr>
</p:sld>
</file>

<file path=ppt/theme/theme1.xml><?xml version="1.0" encoding="utf-8"?>
<a:theme xmlns:a="http://schemas.openxmlformats.org/drawingml/2006/main" name="10. predprofesni pripra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 predprofesni priprava</Template>
  <TotalTime>18</TotalTime>
  <Words>450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10. predprofesni priprava</vt:lpstr>
      <vt:lpstr>Prezentace aplikace PowerPoint</vt:lpstr>
      <vt:lpstr>Profesní příprava jedinců s mentálním postižením je realizována v následujících institucích: </vt:lpstr>
      <vt:lpstr>PRAKTICKÁ ŠKOLA</vt:lpstr>
      <vt:lpstr>Prezentace aplikace PowerPoint</vt:lpstr>
      <vt:lpstr>PRAKTICKÁ ŠKOLA S DVOULETOU PŘÍPRAVOU </vt:lpstr>
      <vt:lpstr>  PRAKTICKÁ ŠKOLA S JEDNOLETOU PŘÍPRAVOU </vt:lpstr>
      <vt:lpstr>  ODBORNÉ UČILIŠTĚ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Kateřina Heislerová</cp:lastModifiedBy>
  <cp:revision>4</cp:revision>
  <dcterms:created xsi:type="dcterms:W3CDTF">2020-03-18T09:58:58Z</dcterms:created>
  <dcterms:modified xsi:type="dcterms:W3CDTF">2022-03-10T08:49:25Z</dcterms:modified>
</cp:coreProperties>
</file>