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4" r:id="rId3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4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3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1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4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0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1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5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32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29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4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4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53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00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05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87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5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79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8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6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48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8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00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05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0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5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9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5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6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128588"/>
            <a:ext cx="10967827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A1D4F-094A-4D6D-AC34-4495123492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2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25.02.2024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25.02.2024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sMjrdMM3h8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9013" y="-99392"/>
            <a:ext cx="9753600" cy="3048001"/>
          </a:xfrm>
        </p:spPr>
        <p:txBody>
          <a:bodyPr/>
          <a:lstStyle/>
          <a:p>
            <a:r>
              <a:rPr lang="en-US" altLang="cs-CZ" dirty="0"/>
              <a:t>Montessori </a:t>
            </a:r>
            <a:r>
              <a:rPr lang="en-US" altLang="cs-CZ" dirty="0" err="1"/>
              <a:t>pedagogika</a:t>
            </a:r>
            <a:endParaRPr lang="cs-CZ" dirty="0"/>
          </a:p>
        </p:txBody>
      </p:sp>
      <p:pic>
        <p:nvPicPr>
          <p:cNvPr id="4" name="Obrázek 3" descr="Ilustrační fot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64" y="3326585"/>
            <a:ext cx="4265704" cy="28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sociální výchovy</a:t>
            </a:r>
            <a:endParaRPr lang="cs-CZ" altLang="cs-C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si řeší svoje sociální konflikty samy, nejsou-li větší. než je únosné.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Rozvíjejí tak sociální dovednosti a přijetí zodpovědnosti za vlastní jednání.</a:t>
            </a: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pracují ve skupinách, mluví spolu, komunikují, spolupracují = rozvíjí řadu sociálních dovedností (mají nápady, nabízejí a přijímají pomoc, hodnotí, podporují se vzájemně, tolerují se, řeší konflikty, navzájem si poskytují zpětnou vazbu a ihned, nikoli opožděně, hledají ve slovnících a encyklopediích a kdykoli se mohou zeptat učitele).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86147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normalizace </a:t>
            </a:r>
            <a:endParaRPr lang="cs-CZ" alt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Proces od stavu, kdy je dítě nějak výchovně v nepořádku, do stavu normalizace, tedy narovnání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		</a:t>
            </a:r>
            <a:r>
              <a:rPr lang="cs-CZ" altLang="cs-CZ" sz="1600" b="1"/>
              <a:t>– problém závislosti na někom jiném, touha po moci, lhaní, komplex méněcennosti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Proces uvolňování potlačené síly člověka. Ze škol by měly odcházet děti, které umějí nalézt a uchovat si radost ze života, jsou zodpovědné za své okolí a samostatně uvažují a věří si.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Dítě je schopno se intenzivně a dlouhodobě soustředit na práci, která ho zaujme.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7568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Věková heterogenita</a:t>
            </a:r>
            <a:endParaRPr lang="cs-CZ" alt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Smíšené třídy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skupiny obvykle ze tří ročníků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vytvoření většího prostoru pro spolupráci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přiblížení prostředí vživotu v rodině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Skupiny s věkově smíšenými dětmi jsou významné pro děti nadané nebo naopak i postižené.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124281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pohybu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Přirozený pohyb, chůze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Schopnost moci se pohybovat a jednat je základem pro duševní a duchovní rozvoj dítěte.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Pohyb je důležitým faktorem pro budování inteligence.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Elipsa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</a:t>
            </a:r>
            <a:r>
              <a:rPr lang="cs-CZ" altLang="cs-CZ" sz="1600"/>
              <a:t>chůze po elipse - cvičení svalové koordinace, rovnováhy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koncentraci a trpělivosti.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mluvit před skupinou, prezentovat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dobrý prostor pro řešení problémů a konfliktů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MM: Naučit se chodit znamená pro dítě něco jako druhé narození, neboť tím přechází ze stavu bezmocnosti do stavu svobodné aktivity.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ve třídách je prostor pro přirozený pohyb dětí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děti nesedí po celou dobu vyučování v lavicích, děti pracují na chodbách, na zemi, na koberečcích, samostatně si přinášejí a odnášejí pomůcky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přirozený pohyb dětí během vyučování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522985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Připravené prostředí</a:t>
            </a:r>
            <a:endParaRPr lang="cs-CZ" altLang="cs-CZ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Zahrnuje jak osobnost učitele, tak vybavenost třídy pomůckami, které mají své stálé umístění a jsou pro dítě snadno přístupné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Didakticky připravené prostředí se speciálními pomůckami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Bezpečné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		Atmosféra důvěry, respektu, klidu, bezpečí a jistoty, přitom 		otevřenost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Montessori pomůcky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speciálně vyvinuté pomůcky, které jsou využívány pro jednotlivé 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usnadňují pochopení nových jevů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významnou měrou přispívají k hlubšímu a trvalejšímu uchování nově získaných vědomostí a zkušeností dítěte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99018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Senzitivní fáze</a:t>
            </a:r>
            <a:endParaRPr lang="cs-CZ" alt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jsou zvláštní období zvýšené vnímavosti dítěte, které je doprovázeno zvýšenou schopností k osvojení určitých dovedností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druhy: fáze řeči, fáze řádu, tříbení smyslů, fáze fascinace malými věcmi, fáze sociálních vztahů, fáze pohybu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jsou univerzální, vyskytují se u všech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Školený vychovatel dokáže senzitivní fáze u dítěte vypozorovat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je důležité být na děti naladěn a v době dané senzitivní fáze jim nabídnout adekvátní podněty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trvají přechodnou dobu a jsou nenávratně ukončeny, ať už jsou využity nebo ne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08036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Srovnání</a:t>
            </a:r>
            <a:endParaRPr lang="cs-CZ" alt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6812" y="1066800"/>
          <a:ext cx="6553200" cy="581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590">
                <a:tc>
                  <a:txBody>
                    <a:bodyPr/>
                    <a:lstStyle/>
                    <a:p>
                      <a:r>
                        <a:rPr lang="cs-CZ" sz="1600" dirty="0"/>
                        <a:t>Tradiční škola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Montessori škola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959">
                <a:tc>
                  <a:txBody>
                    <a:bodyPr/>
                    <a:lstStyle/>
                    <a:p>
                      <a:r>
                        <a:rPr lang="cs-CZ" sz="1600" dirty="0"/>
                        <a:t>Učebnice, pracovní sešity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Připravené</a:t>
                      </a:r>
                      <a:r>
                        <a:rPr lang="cs-CZ" sz="1600" baseline="0" dirty="0"/>
                        <a:t> prostředí, pomůcky se zpětnou kontrolou chyby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/>
                        <a:t>Výuka</a:t>
                      </a:r>
                      <a:r>
                        <a:rPr lang="cs-CZ" sz="1600" baseline="0" dirty="0"/>
                        <a:t> ve vyučovacích hodinách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Projekty s integrovanými předměty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/>
                        <a:t>Frontální výuka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Individuální tempo, zodpovědnost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870">
                <a:tc>
                  <a:txBody>
                    <a:bodyPr/>
                    <a:lstStyle/>
                    <a:p>
                      <a:r>
                        <a:rPr lang="cs-CZ" sz="1600" dirty="0"/>
                        <a:t>Jednotlivé předměty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Nepřerušované pracovní cykly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/>
                        <a:t>Ročníky</a:t>
                      </a:r>
                      <a:r>
                        <a:rPr lang="cs-CZ" sz="1600" baseline="0" dirty="0"/>
                        <a:t> se stejnou věkovou skupinou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Smíšené třídy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2044">
                <a:tc>
                  <a:txBody>
                    <a:bodyPr/>
                    <a:lstStyle/>
                    <a:p>
                      <a:r>
                        <a:rPr lang="cs-CZ" sz="1600" dirty="0"/>
                        <a:t>Pasivní studium, dítě naslouchá již zpracovanému učivu 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Aktivní studium, volnost pohybu, vyhledávání informací, hodiny výkladové</a:t>
                      </a:r>
                      <a:r>
                        <a:rPr lang="cs-CZ" sz="1600" baseline="0" dirty="0"/>
                        <a:t> a individuální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/>
                        <a:t>Důraz na výkon, vysvědčení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Slovní hodnocení a přehled zvládnutých dovedností</a:t>
                      </a:r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76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pedagogika ve světě</a:t>
            </a:r>
            <a:endParaRPr lang="cs-CZ" altLang="cs-CZ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Holandsko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Světové centrum Montessori v Amsterdamu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Každá 2. škola je Montessori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Montessori lyceum Amsterdam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Rakousko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velká tradice Montessori na všech stupních vzdělávání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Vídeň, </a:t>
            </a:r>
            <a:r>
              <a:rPr lang="cs-CZ" altLang="cs-CZ" sz="1800" dirty="0" err="1"/>
              <a:t>Pottenbrunn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Německo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Berlín, spojení Montessori s praktickým životem na farmě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Slovensko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1. i 2. stupeň Montessori základní školy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37145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10413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 dirty="0"/>
              <a:t>Studijní plány</a:t>
            </a:r>
            <a:br>
              <a:rPr lang="cs-CZ" altLang="cs-CZ" sz="2800" b="1" dirty="0"/>
            </a:br>
            <a:r>
              <a:rPr lang="cs-CZ" altLang="cs-CZ" sz="2800" b="1" dirty="0"/>
              <a:t> (týdenní)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7892" name="Obrázek 6" descr="D:\PAVLA\MONTESSORI\exkurze Berlín 2-2011\foto výběr komprim\studentská knížka 4-6 - tematický plán matema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8228" y="1106624"/>
            <a:ext cx="6659488" cy="48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3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Chodba, slavnostní sál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9940" name="Picture 4" descr="individualni_prace,_PC_-_chodba_n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295401"/>
            <a:ext cx="41846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00_4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2860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89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9956" y="2204864"/>
            <a:ext cx="8228013" cy="3384376"/>
          </a:xfrm>
        </p:spPr>
        <p:txBody>
          <a:bodyPr>
            <a:normAutofit fontScale="90000"/>
          </a:bodyPr>
          <a:lstStyle/>
          <a:p>
            <a:br>
              <a:rPr lang="cs-CZ" altLang="cs-CZ" dirty="0">
                <a:hlinkClick r:id="rId2"/>
              </a:rPr>
            </a:br>
            <a:br>
              <a:rPr lang="cs-CZ" altLang="cs-CZ" dirty="0">
                <a:hlinkClick r:id="rId2"/>
              </a:rPr>
            </a:br>
            <a:r>
              <a:rPr lang="cs-CZ" altLang="cs-CZ" dirty="0">
                <a:hlinkClick r:id="rId2"/>
              </a:rPr>
              <a:t>https://www.youtube.com/watch?v=UzmvtVAuuyI</a:t>
            </a:r>
            <a:br>
              <a:rPr lang="cs-CZ" altLang="cs-CZ" dirty="0">
                <a:hlinkClick r:id="rId2"/>
              </a:rPr>
            </a:br>
            <a:br>
              <a:rPr lang="cs-CZ" altLang="cs-CZ" dirty="0">
                <a:hlinkClick r:id="rId2"/>
              </a:rPr>
            </a:br>
            <a:br>
              <a:rPr lang="cs-CZ" altLang="cs-CZ" dirty="0">
                <a:hlinkClick r:id="rId2"/>
              </a:rPr>
            </a:br>
            <a:r>
              <a:rPr lang="cs-CZ" altLang="cs-CZ" dirty="0">
                <a:hlinkClick r:id="rId2"/>
              </a:rPr>
              <a:t>https://www.youtube.com/watch?v=EsMjrdMM3h8</a:t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3596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Kmenové třídy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1988" name="Picture 4" descr="kmenova_trid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3716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kmenova_trida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780928"/>
            <a:ext cx="416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19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1674812" y="4572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Výtvarný ateliér, dílna, hudební místnost</a:t>
            </a:r>
            <a:endParaRPr lang="cs-CZ" altLang="cs-CZ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4036" name="Picture 3" descr="obrázek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12192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100_4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371601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100_40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3657600"/>
            <a:ext cx="3581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80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Jazyková místnost s klidovým prostorem</a:t>
            </a:r>
            <a:endParaRPr lang="cs-CZ" altLang="cs-CZ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6084" name="Picture 2" descr="100_4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9812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100_40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2192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2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2800" b="1"/>
              <a:t>Po školách jsou různé relaxační zóny... </a:t>
            </a:r>
            <a:endParaRPr lang="en-US" altLang="cs-CZ" sz="2800" b="1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8132" name="Picture 2" descr="100_4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75260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100_4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752600"/>
            <a:ext cx="3848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05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Dramatický ateliér, tělocvična</a:t>
            </a:r>
            <a:endParaRPr lang="cs-CZ" altLang="cs-CZ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0180" name="Picture 2" descr="100_4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5240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100_4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6764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65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Chemie, fyzika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2228" name="Picture 4" descr="ucebna_chemie_foto_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143000"/>
            <a:ext cx="41751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ucebna_fyziky_foto_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32004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59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/>
              <a:t>Farma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4276" name="Picture 4" descr="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2954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obrázek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1600200"/>
            <a:ext cx="274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obrázek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286001"/>
            <a:ext cx="2743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1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I.</a:t>
            </a:r>
            <a:endParaRPr lang="cs-CZ" altLang="cs-CZ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je plánována a probíhá v rámci týdenních (až 6ti týdenních cyklů)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 vycházejí ze studijních plánů pro jednotlivé předměty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plány, cíle a metody jak k nim dojdou jsou dohodnuté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probíhá v ucelených cyklech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skupinové lekce (výklad učiva, </a:t>
            </a:r>
            <a:r>
              <a:rPr lang="cs-CZ" altLang="cs-CZ" sz="1800" dirty="0" err="1"/>
              <a:t>informaticní</a:t>
            </a:r>
            <a:r>
              <a:rPr lang="cs-CZ" altLang="cs-CZ" sz="1800" dirty="0"/>
              <a:t> schůzky) a volná 		  práce (</a:t>
            </a:r>
            <a:r>
              <a:rPr lang="cs-CZ" altLang="cs-CZ" sz="1800" dirty="0" err="1"/>
              <a:t>individuálka</a:t>
            </a:r>
            <a:r>
              <a:rPr lang="cs-CZ" altLang="cs-CZ" sz="1800" dirty="0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skupinové lekce jsou povinné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v rámci volné práce si žáci volí a plánují sami (vybírají si 		  předměty i učitele)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</a:t>
            </a:r>
            <a:r>
              <a:rPr lang="cs-CZ" altLang="cs-CZ" sz="1800" b="1" dirty="0"/>
              <a:t> </a:t>
            </a:r>
            <a:r>
              <a:rPr lang="cs-CZ" altLang="cs-CZ" sz="1800" dirty="0"/>
              <a:t>trh učitelů – na začátku cyklu učitelé nabídnou svůj program, 		  projekty, vypíší své konzultační hodiny – výklad nového učiva, 		  konzultace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žáci se zapíší k učiteli, kterého zrovna potřebují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Výuka probíhá ve smíšených třídách, v ucelených blocích, bez zvonění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Důraz kladen na svobodnou volbu a odpovědnost žáka za svou přípravu.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5710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II. - učebny</a:t>
            </a:r>
            <a:endParaRPr lang="cs-CZ" altLang="cs-CZ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Všude přítomné připravené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Otevřený a vzájemně propojený prostor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Cca 20 žáků ve třídě (1-3, 4-6,7-9)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Každá třída má svou kmenovou učebnu, dále jsou k dispozici odborné učebny, chodba a relaxační kouty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 učebně jsou různá pracovní místa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dřevěné police na pomůcky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šanony s tematickými obálkami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kobereček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sedačka, křesla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se volně pohybují v prostorách školy, pracují individuálně, ve skupinách,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využívají pracovních sešitů, počítačů, učebnic, knih, svých notebooků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49758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III. - učitel</a:t>
            </a:r>
            <a:endParaRPr lang="cs-CZ" altLang="cs-CZ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třídě je přítomen učitel, který žáky pozoruje, konzultuje s nimi, směruje je, pokud to potřebují, vykládá látku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Učitel je přítomen celou dobu výuky, ale jeho role je jiná – průvodce učením.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Na konci týdne (cyklu) rozhovor s učitelem o splnění týdenního plánu, výstupech, zlepšeních.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 rozhovoru je vedena evidence. Žáci mají tzv studentské knihy.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Sebehodnocení žákem, hodnocení učitelem, 2x do roka hodnocení učitel, žák, rodič.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Profil žáka (1x za rok) – více učitelů zpracuje na každého žáka – emocionální složka, sociální složka, kreativita, kosmická výchova, jazyk, matematika, pohybová složka)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331508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Maria Montessori</a:t>
            </a:r>
            <a:r>
              <a:rPr lang="cs-CZ" altLang="cs-CZ" b="1"/>
              <a:t>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1800" b="1" dirty="0"/>
              <a:t>It</a:t>
            </a:r>
            <a:r>
              <a:rPr lang="cs-CZ" altLang="cs-CZ" sz="1800" b="1" dirty="0" err="1"/>
              <a:t>álie</a:t>
            </a:r>
            <a:r>
              <a:rPr lang="cs-CZ" altLang="cs-CZ" sz="1800" b="1" dirty="0"/>
              <a:t> 1</a:t>
            </a:r>
            <a:r>
              <a:rPr lang="en-US" altLang="cs-CZ" sz="1800" b="1" dirty="0"/>
              <a:t>870 </a:t>
            </a:r>
            <a:r>
              <a:rPr lang="cs-CZ" altLang="cs-CZ" sz="1800" b="1" dirty="0"/>
              <a:t>– 1952 Španělsko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dcera vojáka, pak finančního úředníka a velmi vzdělané matky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silné sociální cítění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první žena v Itálii, která absolvovala studium medicíny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věnovala se výchově mentálně </a:t>
            </a:r>
            <a:r>
              <a:rPr lang="cs-CZ" altLang="cs-CZ" sz="1600" dirty="0" err="1"/>
              <a:t>postížených</a:t>
            </a:r>
            <a:r>
              <a:rPr lang="cs-CZ" altLang="cs-CZ" sz="1600" dirty="0"/>
              <a:t>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založila první dětský domov pro děti z chudých rodin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pozorování dětí ji inspirovala k celoživotnímu úsilí o reformu školství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výzkumná činnost, angažovanost, mezinárodní konference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</a:t>
            </a:r>
            <a:r>
              <a:rPr lang="cs-CZ" altLang="cs-CZ" sz="1600" dirty="0" err="1"/>
              <a:t>asitentka</a:t>
            </a:r>
            <a:r>
              <a:rPr lang="cs-CZ" altLang="cs-CZ" sz="1600" dirty="0"/>
              <a:t> na psychiatrické univerzitní klinice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poznává život duševně zaostalých dětí – problém zdravotní a sociální spojuje i s problémem pedagogickým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Studuje pedagogiku, experimentální psychologii, přednáší, publikuje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Zakládá pečovatelské domy pro chudé děti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Výchova k míru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Nominována na Nobelovu cenu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37652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IV. - Pottenbrunn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napíší, co by chtěli studovat a podle toho se přizpůsobí učitelé = co nabízí a v jakou dobu. Podle toho pak vzniká „rozvrh“ a tvoří se kurzy.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cs-CZ" altLang="cs-CZ" sz="1800"/>
            </a:br>
            <a:r>
              <a:rPr lang="cs-CZ" altLang="cs-CZ" sz="1800"/>
              <a:t>Kurzy bývají celoroční nebo pro určité časové období (v rozvrhu jsou asi 2 kurzy denně (dějiny, AJ, psaní, chemie..)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Pokud se dítě přihlásí, je pro něj pak kurz povinný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Kromě kurzů jsou vypsány každodenní projekty a zvláštní činnosti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Aby docházelo k všestrannému rozvoji osobnosti dítěte, učitel sleduje, že žák se žádnému konkrétnímu předmětu nevyhýbá z důvodu nějakých problémů. Pokud ano, pak hledá společně s rodiči cestu, jak to napravit.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51728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Spolupráce s rodiči a žáky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Účast rodičů ve vedení školy, ale i ve výuce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Mimoškolní aktivity organizované rodiči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Spolupráce žáků na chodu školy je vidět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úklid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služby na přípravu svačin, někde i obědů (včetně nákupu surovin)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služba v kuchyni včetně mytí nádobí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 přechodu žáků na jinou školu těmto žákům trvá asi rok se aklimatizovat. Výhodou ale je, že děti jsou socializované, komunikativní, umí řešit konflikty, orientují se v emocích a umí se učit.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734820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Praktická výuka a koncept učení mimo školu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Dílničky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Dramatický kroužek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Školní zahrady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Obchod s biopotravinami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Výlety do muzea, do zoo, do divadla, koncerty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Týden experta (přizvání někoho z řad rodičů)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Škola pro děti hledá stáže v podnicích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Farma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488993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RVP MŠMT České republiky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Montessori se v současné době nevejde do RVP schváleného MŠMT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povolení výjimky v rámci tzv pokusného ověřování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úprava RVP, zohlednění alternativ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školách v ČR (a na Slovensku) je formálně (pro účely inspekce) vykazována jinak, než v praxi probíhá.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počty hodin v týdnu, samostatné hodiny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smíšené třídy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zajištění pedagogických pracovníků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Ochota škol, jejich zřizovatelů a ředitelů přejít na „nepovolenou“ alternativu je minimální.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31095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v ČR (od r 1999)</a:t>
            </a:r>
            <a:r>
              <a:rPr lang="cs-CZ" altLang="cs-CZ"/>
              <a:t> 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Montessori v ČR zastřešuje Společnost Montessori, </a:t>
            </a:r>
            <a:r>
              <a:rPr lang="cs-CZ" altLang="cs-CZ" sz="1800" dirty="0" err="1"/>
              <a:t>o.s</a:t>
            </a:r>
            <a:r>
              <a:rPr lang="cs-CZ" altLang="cs-CZ" sz="1800" dirty="0"/>
              <a:t>. (činnost od roku 1999)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Společnost Montessori si klade za cíl přispět k rozvoji alternativního školství v ČR a sdružovat odbornou, rodičovskou i laickou veřejnost, která má zájem na rozšiřování vzdělávání metodou Montessori.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Organizuje diplomový kurz „Výchova a vzdělávání metodou Marie Montessori“ (akreditace MŠMT č.j.14 189/2009-25-355</a:t>
            </a:r>
            <a:r>
              <a:rPr lang="cs-CZ" altLang="cs-CZ" sz="1800" b="1" dirty="0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Postupný rozvoj vychází z iniciativy rodičů a vychovatelů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Školy s Montessori principy spíše než Montessori školy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 rámci ČR, existuje cca 20 mateřských center, 50 MŠ a 30 ZŠ, které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Montessori metodou pracují nebo zařazují prvky Montessori pedagogiky.</a:t>
            </a:r>
          </a:p>
        </p:txBody>
      </p:sp>
    </p:spTree>
    <p:extLst>
      <p:ext uri="{BB962C8B-B14F-4D97-AF65-F5344CB8AC3E}">
        <p14:creationId xmlns:p14="http://schemas.microsoft.com/office/powerpoint/2010/main" val="352095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8212" y="914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800" b="1"/>
              <a:t>Řekni mi a já zapomenu (10-15%), ukaž mi a já si zapamatuji (40%), nech mne to dělat a já pochopím (80%).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91731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Hlavní myšlenky Marie Montessori</a:t>
            </a:r>
            <a:r>
              <a:rPr lang="cs-CZ" altLang="cs-CZ"/>
              <a:t>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Pomoz mi, abych to dokázal sám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mají rozdílné učební schopnosti a nadání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nemusejí k dosažení svého cíle postupovat stejným tempem a stejnými kroky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absorbující duch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Uspořádání pedagogického systému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Montessori pedagogiky je založen na postupu od konkrétního k abstraktnímu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zdůrazňuje potřebu zaměřit se na lidskou bytost a ne na výchovnou metodu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je založen tak, aby se každé dítě mohlo rozvíjet samostatně a mělo k rozvoji stejné možnosti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praktický život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smyslová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jazyková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matematika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kosmická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pohybové, výtvarné a hudební dovednosti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33201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Osm principů Montessori pedagogiky</a:t>
            </a:r>
            <a:endParaRPr lang="cs-CZ" alt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1268" name="Obrázek 3" descr="Princi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643063"/>
            <a:ext cx="7358063" cy="457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04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Pojetí svobody</a:t>
            </a:r>
            <a:r>
              <a:rPr lang="en-US" altLang="cs-CZ" sz="2800" b="1"/>
              <a:t> a </a:t>
            </a:r>
            <a:r>
              <a:rPr lang="cs-CZ" altLang="cs-CZ" sz="2800" b="1"/>
              <a:t>samostatnosti</a:t>
            </a:r>
            <a:endParaRPr lang="cs-CZ" alt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Být svobodný znamená být nezávislý, samostatný, zodpovědný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důraz je kladen na aktivitu a samostatnost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hodiny jsou členěny na výkladové a individuální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vyhledávání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analyzování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zpracovávání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předávání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Klíčovým principem Montessori pedagogiky je vlastní objevování poznatků samostatným dítětem. Tento princip v dětech probouzí potřebu učit se, porozumět okolí a touhu orientovat se v souvislostech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Výsledkem je hlubší porozumění tématu, pochopení souvislostí, daleko lepší zapamatování informací.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individualita a jedinečnost, orientace na dítě jako na člověka.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volba a polarizace pozornosti (soustředění všech tělesně duševních sil vedoucí k ponoření se do nějaké činnosti)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41540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ticha a klidu</a:t>
            </a:r>
            <a:endParaRPr lang="cs-CZ" alt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Ticho a klid působí na vývoj myšlení dítěte a podporují jeho soustředěnost na 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Součástí cvičení ticha je nácvik svalové koordinace, držení těla a rovnováhy chůzí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5364" name="Picture 2" descr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905000"/>
            <a:ext cx="2562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9050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00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vedení </a:t>
            </a:r>
            <a:endParaRPr lang="cs-CZ" alt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9342" y="1340768"/>
            <a:ext cx="7772400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Svoboda nespočívá v tom, že dítě si dělá co chce. Pokud se dítě pro něco rozhodne, je jeho povinností práci dokončit.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Absorbující duch - bez vědomého úsilí, čistě jen tím, že „žije“, nasává dítě doslova jako houba vše, co jej obklopuje (zcela přirozeně, bez bloků a zábran)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Přirozený důsledek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Pravidla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Pochvala – většinou chybí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Role učitele je „upozaděna“, centrem všeho dění a času je žák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není učitelem v pravém slova smyslu, ale vystupuje jako průvodce vzděláváním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sleduje senzitivní fáze dítěte, vytváří přirozené prostředí, podporuje aktivitu a tvořivost dítěte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si o každém dítěti vede záznamy, jak zvládlo jednotlivé kroky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43234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Práce s chybou</a:t>
            </a:r>
            <a:endParaRPr lang="cs-CZ" alt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Chyba je chápána jako přirozená součást 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chyba není špatná, chybou se dítě učí, proto za chyby a chybná řešení děti nejsou záporně hodnoceny, ale chyba má být samotnému dítěti ukazatelem toho, co si ještě potřebuje procvičit či zopakovat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chybu se dítě učí chápat jako běžný, přirozený projev v procesu učení, jako užitečnou součást řešení problémů a jako bohatý zdroj nových poznatků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Hodnocení práce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nepoužívá negativní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nevyužívá se ani pochvala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pokud ano</a:t>
            </a:r>
            <a:r>
              <a:rPr lang="cs-CZ" altLang="cs-CZ" sz="1800"/>
              <a:t>, pak není samozřejmostí, </a:t>
            </a:r>
            <a:r>
              <a:rPr lang="cs-CZ" altLang="cs-CZ" sz="1800" dirty="0"/>
              <a:t>dítě se nesmí stát na pochvale závislé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slovní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sebehodnocení</a:t>
            </a: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23394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2261</Words>
  <Application>Microsoft Office PowerPoint</Application>
  <PresentationFormat>Vlastní</PresentationFormat>
  <Paragraphs>450</Paragraphs>
  <Slides>35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Times New Roman</vt:lpstr>
      <vt:lpstr>Continental_Europe_16x9</vt:lpstr>
      <vt:lpstr>Montessori pedagogika</vt:lpstr>
      <vt:lpstr>  https://www.youtube.com/watch?v=UzmvtVAuuyI   https://www.youtube.com/watch?v=EsMjrdMM3h8 </vt:lpstr>
      <vt:lpstr>Maria Montessori </vt:lpstr>
      <vt:lpstr>Hlavní myšlenky Marie Montessori </vt:lpstr>
      <vt:lpstr>Osm principů Montessori pedagogiky</vt:lpstr>
      <vt:lpstr>Pojetí svobody a samostatnosti</vt:lpstr>
      <vt:lpstr>Princip ticha a klidu</vt:lpstr>
      <vt:lpstr>Princip vedení </vt:lpstr>
      <vt:lpstr>Práce s chybou</vt:lpstr>
      <vt:lpstr>Princip sociální výchovy</vt:lpstr>
      <vt:lpstr>Princip normalizace </vt:lpstr>
      <vt:lpstr>Věková heterogenita</vt:lpstr>
      <vt:lpstr>Princip pohybu</vt:lpstr>
      <vt:lpstr>Připravené prostředí</vt:lpstr>
      <vt:lpstr>Senzitivní fáze</vt:lpstr>
      <vt:lpstr>Srovnání</vt:lpstr>
      <vt:lpstr>Montessori pedagogika ve světě</vt:lpstr>
      <vt:lpstr>Studijní plány  (týdenní)</vt:lpstr>
      <vt:lpstr>Chodba, slavnostní sál</vt:lpstr>
      <vt:lpstr>Kmenové třídy</vt:lpstr>
      <vt:lpstr>Výtvarný ateliér, dílna, hudební místnost</vt:lpstr>
      <vt:lpstr>Jazyková místnost s klidovým prostorem</vt:lpstr>
      <vt:lpstr>Po školách jsou různé relaxační zóny... </vt:lpstr>
      <vt:lpstr>Dramatický ateliér, tělocvična</vt:lpstr>
      <vt:lpstr>Chemie, fyzika</vt:lpstr>
      <vt:lpstr>Farma</vt:lpstr>
      <vt:lpstr>Organizace výuky I.</vt:lpstr>
      <vt:lpstr>Organizace výuky II. - učebny</vt:lpstr>
      <vt:lpstr>Organizace výuky III. - učitel</vt:lpstr>
      <vt:lpstr>Organizace výuky IV. - Pottenbrunn</vt:lpstr>
      <vt:lpstr>Spolupráce s rodiči a žáky</vt:lpstr>
      <vt:lpstr>Praktická výuka a koncept učení mimo školu</vt:lpstr>
      <vt:lpstr>RVP MŠMT České republiky</vt:lpstr>
      <vt:lpstr>Montessori v ČR (od r 1999)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2024-02-25T12:28:09Z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