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393" r:id="rId4"/>
    <p:sldId id="468" r:id="rId5"/>
    <p:sldId id="436" r:id="rId6"/>
    <p:sldId id="409" r:id="rId7"/>
    <p:sldId id="430" r:id="rId8"/>
    <p:sldId id="410" r:id="rId9"/>
    <p:sldId id="429" r:id="rId10"/>
    <p:sldId id="261" r:id="rId11"/>
    <p:sldId id="432" r:id="rId12"/>
    <p:sldId id="428" r:id="rId13"/>
    <p:sldId id="364" r:id="rId14"/>
    <p:sldId id="411" r:id="rId15"/>
    <p:sldId id="370" r:id="rId16"/>
    <p:sldId id="414" r:id="rId17"/>
    <p:sldId id="423" r:id="rId18"/>
    <p:sldId id="274" r:id="rId19"/>
    <p:sldId id="310" r:id="rId20"/>
    <p:sldId id="413" r:id="rId21"/>
    <p:sldId id="427" r:id="rId22"/>
    <p:sldId id="438" r:id="rId23"/>
    <p:sldId id="412" r:id="rId24"/>
    <p:sldId id="431" r:id="rId25"/>
    <p:sldId id="415" r:id="rId26"/>
    <p:sldId id="276" r:id="rId27"/>
    <p:sldId id="439" r:id="rId28"/>
    <p:sldId id="440" r:id="rId29"/>
    <p:sldId id="467" r:id="rId30"/>
    <p:sldId id="465" r:id="rId31"/>
    <p:sldId id="466" r:id="rId32"/>
    <p:sldId id="437" r:id="rId33"/>
    <p:sldId id="270" r:id="rId34"/>
    <p:sldId id="271" r:id="rId35"/>
    <p:sldId id="433" r:id="rId36"/>
    <p:sldId id="434" r:id="rId37"/>
    <p:sldId id="435" r:id="rId38"/>
    <p:sldId id="419" r:id="rId39"/>
    <p:sldId id="420" r:id="rId40"/>
    <p:sldId id="421" r:id="rId41"/>
    <p:sldId id="422" r:id="rId42"/>
    <p:sldId id="397" r:id="rId43"/>
    <p:sldId id="39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40DE-433F-4D20-96FD-9D3FFEA6F2E0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A479-4131-4FD6-A220-600BEA6F914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3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Kognitivní psychologie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8B46E-C1C7-489A-8264-B7A99CD9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75E4BBA1-9EE2-475D-B065-473BA5EDDC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115"/>
            <a:ext cx="5184576" cy="7530513"/>
          </a:xfrm>
        </p:spPr>
      </p:pic>
    </p:spTree>
    <p:extLst>
      <p:ext uri="{BB962C8B-B14F-4D97-AF65-F5344CB8AC3E}">
        <p14:creationId xmlns:p14="http://schemas.microsoft.com/office/powerpoint/2010/main" val="150901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Experimentální modely</a:t>
            </a:r>
          </a:p>
        </p:txBody>
      </p:sp>
      <p:pic>
        <p:nvPicPr>
          <p:cNvPr id="1028" name="Picture 4" descr="VÃ½sledek obrÃ¡zku pro memory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64"/>
            <a:ext cx="822960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dle: Thompson &amp; Kim, 1996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019876-DF79-1731-A2A2-56191B2A3711}"/>
              </a:ext>
            </a:extLst>
          </p:cNvPr>
          <p:cNvSpPr txBox="1"/>
          <p:nvPr/>
        </p:nvSpPr>
        <p:spPr>
          <a:xfrm>
            <a:off x="2555776" y="16199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Druhy dlouhodobé paměti</a:t>
            </a:r>
          </a:p>
        </p:txBody>
      </p:sp>
    </p:spTree>
    <p:extLst>
      <p:ext uri="{BB962C8B-B14F-4D97-AF65-F5344CB8AC3E}">
        <p14:creationId xmlns:p14="http://schemas.microsoft.com/office/powerpoint/2010/main" val="336127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Experimentální modely</a:t>
            </a:r>
          </a:p>
        </p:txBody>
      </p:sp>
      <p:pic>
        <p:nvPicPr>
          <p:cNvPr id="41" name="Picture 2" descr="http://ars.els-cdn.com/content/image/1-s2.0-S1364661300015382-g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03181"/>
            <a:ext cx="6408712" cy="4122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55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Neuroanatomický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r>
              <a:rPr lang="cs-CZ" dirty="0"/>
              <a:t>Mozek člověka ztrojnásobí (3,26) svoji velikost od narození do dospělosti. 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 (rozdíl v genotypu je 1,23%).</a:t>
            </a:r>
          </a:p>
          <a:p>
            <a:pPr marL="118872" indent="0">
              <a:buNone/>
            </a:pPr>
            <a:r>
              <a:rPr lang="cs-CZ" dirty="0"/>
              <a:t>První neuropsychologické teorie byly založeny na kazuistikách zraněných vojáků.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40760" cy="51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5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 jako vlašský ořech</a:t>
            </a:r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268760"/>
            <a:ext cx="6984776" cy="56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Čichový lalok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5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oblasti mozkové kůry</a:t>
            </a:r>
          </a:p>
        </p:txBody>
      </p:sp>
      <p:pic>
        <p:nvPicPr>
          <p:cNvPr id="2050" name="Picture 2" descr="VÃ½sledek obrÃ¡zku pro cerebral cortex vis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6" y="1556792"/>
            <a:ext cx="691032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9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cs-CZ" dirty="0"/>
              <a:t>Docházka: nejméně 80% (10 z 13)</a:t>
            </a:r>
          </a:p>
          <a:p>
            <a:pPr marL="633222" indent="-514350">
              <a:buAutoNum type="arabicPeriod"/>
            </a:pPr>
            <a:r>
              <a:rPr lang="cs-CZ" dirty="0"/>
              <a:t>Odevzdávání úkolů před setkáním (četba apod.): nejméně 100%. Odevzdávárna.</a:t>
            </a:r>
          </a:p>
          <a:p>
            <a:pPr marL="633222" indent="-514350">
              <a:buAutoNum type="arabicPeriod"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úkol na příště (do Odevzdávárny)</a:t>
            </a:r>
            <a:r>
              <a:rPr lang="cs-CZ" dirty="0"/>
              <a:t>: </a:t>
            </a:r>
          </a:p>
          <a:p>
            <a:pPr marL="633222" indent="-514350">
              <a:buAutoNum type="arabicPeriod"/>
            </a:pPr>
            <a:r>
              <a:rPr lang="cs-CZ" dirty="0"/>
              <a:t>Co to je a o čem je </a:t>
            </a:r>
            <a:r>
              <a:rPr lang="cs-CZ" b="1" dirty="0" err="1"/>
              <a:t>dual-process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  <a:r>
              <a:rPr lang="cs-CZ" dirty="0"/>
              <a:t>(teorie duálního procesu)?</a:t>
            </a:r>
          </a:p>
          <a:p>
            <a:pPr marL="633222" indent="-514350">
              <a:buAutoNum type="arabicPeriod"/>
            </a:pPr>
            <a:r>
              <a:rPr lang="cs-CZ" dirty="0"/>
              <a:t>Vymyslete dvě otázky, které vás k tomuto tématu napadly.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kůra člověka</a:t>
            </a:r>
          </a:p>
        </p:txBody>
      </p:sp>
      <p:pic>
        <p:nvPicPr>
          <p:cNvPr id="1028" name="Picture 4" descr="VÃ½sledek obrÃ¡zku pro cerebral cortex vis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6" y="1408176"/>
            <a:ext cx="6877167" cy="56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visual cortex edges and 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1644"/>
            <a:ext cx="8229600" cy="29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1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BFA9C-409A-E739-CF29-2FFFF4F5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igher-order visual pathways and the CVI brain – Perkins ...">
            <a:extLst>
              <a:ext uri="{FF2B5EF4-FFF2-40B4-BE49-F238E27FC236}">
                <a16:creationId xmlns:a16="http://schemas.microsoft.com/office/drawing/2014/main" id="{E002AEC4-D782-4FED-E4F7-E47CB15A3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84" y="1774825"/>
            <a:ext cx="7044631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2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Vizuální kortex – obdobná lokalizace = stejná funkce</a:t>
            </a:r>
          </a:p>
        </p:txBody>
      </p:sp>
      <p:pic>
        <p:nvPicPr>
          <p:cNvPr id="2050" name="Picture 2" descr="VÃ½sledek obrÃ¡zku pro visual cortex chimpanz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50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0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obdobná lokalizace = stejná funkce?</a:t>
            </a:r>
          </a:p>
        </p:txBody>
      </p:sp>
      <p:pic>
        <p:nvPicPr>
          <p:cNvPr id="1026" name="Picture 2" descr="Broca's Area &amp; Wernicke's Area: Speech and Language | Biomed Gu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93" y="2060847"/>
            <a:ext cx="6663883" cy="41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5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Prefrontální</a:t>
            </a:r>
            <a:r>
              <a:rPr lang="cs-CZ" dirty="0"/>
              <a:t> kůra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80500"/>
            <a:ext cx="7314506" cy="5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Přechod od </a:t>
            </a:r>
            <a:r>
              <a:rPr lang="cs-CZ" sz="3600" dirty="0" err="1">
                <a:solidFill>
                  <a:srgbClr val="FFC000"/>
                </a:solidFill>
              </a:rPr>
              <a:t>blobologie</a:t>
            </a:r>
            <a:r>
              <a:rPr lang="cs-CZ" sz="3600" dirty="0">
                <a:solidFill>
                  <a:srgbClr val="FFC000"/>
                </a:solidFill>
              </a:rPr>
              <a:t> ke </a:t>
            </a:r>
            <a:r>
              <a:rPr lang="cs-CZ" sz="3600" dirty="0" err="1">
                <a:solidFill>
                  <a:srgbClr val="FFC000"/>
                </a:solidFill>
              </a:rPr>
              <a:t>konektomu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2AB07-8EFA-744E-C120-5C8368DF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6196159"/>
            <a:ext cx="8229600" cy="49416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err="1"/>
              <a:t>Gratacós</a:t>
            </a:r>
            <a:r>
              <a:rPr lang="cs-CZ" dirty="0"/>
              <a:t>, 2022, www.ernestoprietogratacos.com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8721E-3BE3-1DA2-60E3-D12CA9E4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" y="1554267"/>
            <a:ext cx="803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err="1">
                <a:solidFill>
                  <a:srgbClr val="FFC000"/>
                </a:solidFill>
              </a:rPr>
              <a:t>Human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connectom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project</a:t>
            </a:r>
            <a:endParaRPr lang="cs-CZ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www.ritholtz.com/blog/wp-content/uploads/2012/04/my-brain-hu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1376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57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rain connect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1" y="1340768"/>
            <a:ext cx="7363018" cy="51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40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6CE63-295A-F445-CDF2-1F84E4B8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Sedm</a:t>
            </a:r>
            <a:r>
              <a:rPr lang="en-US" dirty="0"/>
              <a:t> </a:t>
            </a:r>
            <a:r>
              <a:rPr lang="en-US" dirty="0" err="1"/>
              <a:t>hlavních</a:t>
            </a:r>
            <a:r>
              <a:rPr lang="en-US" dirty="0"/>
              <a:t> </a:t>
            </a:r>
            <a:r>
              <a:rPr lang="en-US" dirty="0" err="1"/>
              <a:t>sítí</a:t>
            </a:r>
            <a:r>
              <a:rPr lang="en-US" dirty="0"/>
              <a:t> </a:t>
            </a:r>
            <a:r>
              <a:rPr lang="en-US" dirty="0" err="1"/>
              <a:t>mozku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B70B1-74B2-E3B9-F900-59BB1CFB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sensorimotorický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zpracovává informace ze smyslů (zrak, sluch, hmat, chuť, čich) a řídí pohyby těla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vizuální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zpracovává zrakové vjemy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limbický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hraje klíčovou roli v emocích, motivaci, paměti a učení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ústřední výkonná síť = </a:t>
            </a: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central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executive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network (CEN)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řídí plánování, pozornost, řešení problémů a rozhodování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síť v defaultním režimu = default mode network (DMN)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aktivuje se, když člověk neřeší žádný konkrétní úkol a jeho mysl bloumá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salienční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síť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detekuje důležité stimuly a řídí, na co se zaměřit svou pozornost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dorzální pozornostní síť = </a:t>
            </a:r>
            <a:r>
              <a:rPr lang="cs-CZ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dorsal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attention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network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(DAN)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zodpovídá za udržování a směrování pozornosti</a:t>
            </a:r>
          </a:p>
        </p:txBody>
      </p:sp>
    </p:spTree>
    <p:extLst>
      <p:ext uri="{BB962C8B-B14F-4D97-AF65-F5344CB8AC3E}">
        <p14:creationId xmlns:p14="http://schemas.microsoft.com/office/powerpoint/2010/main" val="391847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26" name="AutoShape 2" descr="Výsledek obrázku pro kognitivní stern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 pro kognitivní stern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728192" cy="21439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771800" y="184482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Sternberg</a:t>
            </a:r>
            <a:r>
              <a:rPr lang="cs-CZ" dirty="0"/>
              <a:t>, R. J. (2002, 2009). </a:t>
            </a:r>
            <a:r>
              <a:rPr lang="cs-CZ" i="1" dirty="0"/>
              <a:t>Kognitivní psychologie</a:t>
            </a:r>
            <a:r>
              <a:rPr lang="cs-CZ" dirty="0"/>
              <a:t>. Praha: Portál.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00" y="4087995"/>
            <a:ext cx="1744578" cy="22213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691046" y="403579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Eysenck</a:t>
            </a:r>
            <a:r>
              <a:rPr lang="cs-CZ" dirty="0"/>
              <a:t>, M. W., </a:t>
            </a:r>
            <a:r>
              <a:rPr lang="cs-CZ" dirty="0" err="1"/>
              <a:t>Keane</a:t>
            </a:r>
            <a:r>
              <a:rPr lang="cs-CZ" dirty="0"/>
              <a:t>, M. T. (2008). </a:t>
            </a:r>
            <a:r>
              <a:rPr lang="cs-CZ" i="1" dirty="0"/>
              <a:t>Kognitivní psychologie</a:t>
            </a:r>
            <a:r>
              <a:rPr lang="cs-CZ" dirty="0"/>
              <a:t>. Praha: Academia.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309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E219-BF2F-940E-923D-C04CBF7A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>
                <a:solidFill>
                  <a:srgbClr val="FFC000"/>
                </a:solidFill>
              </a:rPr>
              <a:t>Default mode network</a:t>
            </a:r>
            <a:endParaRPr lang="cs-CZ" sz="48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356B082-8C98-77C6-0405-0D39523F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68357"/>
            <a:ext cx="7632848" cy="53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94D26-B4AB-C66E-8BB9-7904A101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7F5FC3-4266-6F48-EFE4-B667AFCB5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1636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9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4EA5D-174F-E43B-87B7-3FA7CA98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Psychopatologické a psychodynamické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69772-D61F-72D5-96AA-EBEC7661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Zakladatelem asi S. Freud (1991).</a:t>
            </a:r>
          </a:p>
          <a:p>
            <a:pPr marL="118872" indent="0">
              <a:buNone/>
            </a:pPr>
            <a:r>
              <a:rPr lang="cs-CZ" dirty="0"/>
              <a:t>Jeho teorie jsou podnětné pro osobní život i pro psychopatologii, ač je mnohé jinak, než si myslel.</a:t>
            </a:r>
          </a:p>
          <a:p>
            <a:pPr marL="118872" indent="0">
              <a:buNone/>
            </a:pPr>
            <a:r>
              <a:rPr lang="cs-CZ" dirty="0"/>
              <a:t>Jeho teorie jsou dobře pochopitelné a aplikovatelné (psychoanalýza v umění, v kritice, v sociálních vědách atp.), ale téměř neverifikované experimentálně.</a:t>
            </a:r>
          </a:p>
        </p:txBody>
      </p:sp>
    </p:spTree>
    <p:extLst>
      <p:ext uri="{BB962C8B-B14F-4D97-AF65-F5344CB8AC3E}">
        <p14:creationId xmlns:p14="http://schemas.microsoft.com/office/powerpoint/2010/main" val="145565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>      Naše DNA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5006261" cy="511256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2% genetické informace (</a:t>
            </a:r>
            <a:r>
              <a:rPr lang="cs-CZ" sz="2000" u="sng" dirty="0" err="1"/>
              <a:t>exony</a:t>
            </a:r>
            <a:r>
              <a:rPr lang="cs-CZ" sz="2000" dirty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98% tvoří nekódující DNA</a:t>
            </a:r>
          </a:p>
          <a:p>
            <a:pPr>
              <a:buNone/>
            </a:pPr>
            <a:r>
              <a:rPr lang="cs-CZ" sz="2000" dirty="0"/>
              <a:t>42%!! je tvořeno </a:t>
            </a:r>
            <a:r>
              <a:rPr lang="cs-CZ" sz="2000" dirty="0" err="1"/>
              <a:t>retrotranspozony</a:t>
            </a:r>
            <a:r>
              <a:rPr lang="cs-CZ" sz="2000" dirty="0"/>
              <a:t> = retrovirovými řetězci – datování těchto vpisů do DNA druhu potvrzuje evoluční strom. </a:t>
            </a:r>
            <a:r>
              <a:rPr lang="en-US" sz="2000" dirty="0"/>
              <a:t>David Baltimore (</a:t>
            </a:r>
            <a:r>
              <a:rPr lang="cs-CZ" sz="2000" dirty="0"/>
              <a:t>jeden z objevitelů reverzní </a:t>
            </a:r>
            <a:r>
              <a:rPr lang="en-US" sz="2000" dirty="0"/>
              <a:t>trans</a:t>
            </a:r>
            <a:r>
              <a:rPr lang="cs-CZ" sz="2000" dirty="0"/>
              <a:t>k</a:t>
            </a:r>
            <a:r>
              <a:rPr lang="en-US" sz="2000" dirty="0" err="1"/>
              <a:t>ript</a:t>
            </a:r>
            <a:r>
              <a:rPr lang="cs-CZ" sz="2000" dirty="0" err="1"/>
              <a:t>ázy</a:t>
            </a:r>
            <a:r>
              <a:rPr lang="en-US" sz="2000" dirty="0"/>
              <a:t>)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cs-CZ" sz="2000" dirty="0"/>
              <a:t>„</a:t>
            </a:r>
            <a:r>
              <a:rPr lang="en-US" sz="2000" dirty="0"/>
              <a:t>the genome looks</a:t>
            </a:r>
            <a:r>
              <a:rPr lang="cs-CZ" sz="2000" dirty="0"/>
              <a:t> </a:t>
            </a:r>
            <a:r>
              <a:rPr lang="en-US" sz="2000" dirty="0"/>
              <a:t>like a sea of reverse-transcribed DNA with a </a:t>
            </a:r>
            <a:r>
              <a:rPr lang="cs-CZ" sz="2000" dirty="0"/>
              <a:t>s</a:t>
            </a:r>
            <a:r>
              <a:rPr lang="en-US" sz="2000" dirty="0"/>
              <a:t>mall</a:t>
            </a:r>
            <a:r>
              <a:rPr lang="cs-CZ" sz="2000" dirty="0"/>
              <a:t> </a:t>
            </a:r>
            <a:r>
              <a:rPr lang="cs-CZ" sz="2000" dirty="0" err="1"/>
              <a:t>admixture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genes</a:t>
            </a:r>
            <a:r>
              <a:rPr lang="cs-CZ" sz="2000" dirty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Problém genotyp-fenotyp:</a:t>
            </a:r>
          </a:p>
          <a:p>
            <a:pPr>
              <a:buNone/>
              <a:defRPr/>
            </a:pPr>
            <a:r>
              <a:rPr lang="cs-CZ" sz="2000" dirty="0"/>
              <a:t>Nejdelší DNA (lidský má 3 miliardy bází, 1m): </a:t>
            </a:r>
          </a:p>
          <a:p>
            <a:pPr>
              <a:buNone/>
              <a:defRPr/>
            </a:pPr>
            <a:r>
              <a:rPr lang="cs-CZ" sz="2000" i="1" dirty="0" err="1"/>
              <a:t>Protopterus</a:t>
            </a:r>
            <a:r>
              <a:rPr lang="cs-CZ" sz="2000" i="1" dirty="0"/>
              <a:t> </a:t>
            </a:r>
            <a:r>
              <a:rPr lang="cs-CZ" sz="2000" i="1" dirty="0" err="1"/>
              <a:t>aethiopicus</a:t>
            </a:r>
            <a:r>
              <a:rPr lang="cs-CZ" sz="2000" dirty="0"/>
              <a:t> (bahník východoafrický) – 133 miliard</a:t>
            </a:r>
          </a:p>
          <a:p>
            <a:pPr>
              <a:buNone/>
              <a:defRPr/>
            </a:pPr>
            <a:r>
              <a:rPr lang="cs-CZ" sz="2000" i="1" dirty="0"/>
              <a:t>Paris </a:t>
            </a:r>
            <a:r>
              <a:rPr lang="cs-CZ" sz="2000" i="1" dirty="0" err="1"/>
              <a:t>japonica</a:t>
            </a:r>
            <a:r>
              <a:rPr lang="cs-CZ" sz="2000" dirty="0"/>
              <a:t> - 150 miliard</a:t>
            </a:r>
          </a:p>
          <a:p>
            <a:pPr>
              <a:buNone/>
              <a:defRPr/>
            </a:pPr>
            <a:r>
              <a:rPr lang="cs-CZ" sz="2000" i="1" dirty="0" err="1"/>
              <a:t>Polychaos</a:t>
            </a:r>
            <a:r>
              <a:rPr lang="cs-CZ" sz="2000" i="1" dirty="0"/>
              <a:t> </a:t>
            </a:r>
            <a:r>
              <a:rPr lang="cs-CZ" sz="2000" i="1" dirty="0" err="1"/>
              <a:t>dubiumi</a:t>
            </a:r>
            <a:r>
              <a:rPr lang="cs-CZ" sz="2000" i="1" dirty="0"/>
              <a:t> </a:t>
            </a:r>
            <a:r>
              <a:rPr lang="cs-CZ" sz="2000" dirty="0"/>
              <a:t>– 670 miliard</a:t>
            </a:r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94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geny (2% DNA)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55976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Člověk má zhruba 20 – 25 000 exonů.</a:t>
            </a:r>
          </a:p>
          <a:p>
            <a:pPr marL="137160" indent="0">
              <a:buNone/>
            </a:pPr>
            <a:r>
              <a:rPr lang="cs-CZ" dirty="0"/>
              <a:t>70 000, když počítáme všechny geny.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Hrotnatka obecná (</a:t>
            </a:r>
            <a:r>
              <a:rPr lang="cs-CZ" dirty="0" err="1"/>
              <a:t>Daphnia</a:t>
            </a:r>
            <a:r>
              <a:rPr lang="cs-CZ" dirty="0"/>
              <a:t> </a:t>
            </a:r>
            <a:r>
              <a:rPr lang="cs-CZ" dirty="0" err="1"/>
              <a:t>pulex</a:t>
            </a:r>
            <a:r>
              <a:rPr lang="cs-CZ" dirty="0"/>
              <a:t>) má 31 000 exonů.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(</a:t>
            </a:r>
            <a:r>
              <a:rPr lang="cs-CZ" i="1" dirty="0" err="1"/>
              <a:t>Populus</a:t>
            </a:r>
            <a:r>
              <a:rPr lang="cs-CZ" i="1" dirty="0"/>
              <a:t> </a:t>
            </a:r>
            <a:r>
              <a:rPr lang="cs-CZ" i="1" dirty="0" err="1"/>
              <a:t>trichocarpa</a:t>
            </a:r>
            <a:r>
              <a:rPr lang="cs-CZ" dirty="0"/>
              <a:t>) – 45 000 exonů.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Bičenky (</a:t>
            </a:r>
            <a:r>
              <a:rPr lang="cs-CZ" i="1" dirty="0" err="1"/>
              <a:t>Trichomonas</a:t>
            </a:r>
            <a:r>
              <a:rPr lang="cs-CZ" i="1" dirty="0"/>
              <a:t> </a:t>
            </a:r>
            <a:r>
              <a:rPr lang="cs-CZ" i="1" dirty="0" err="1"/>
              <a:t>sp</a:t>
            </a:r>
            <a:r>
              <a:rPr lang="cs-CZ" i="1" dirty="0"/>
              <a:t>.</a:t>
            </a:r>
            <a:r>
              <a:rPr lang="cs-CZ" dirty="0"/>
              <a:t>) – 60 000 exonů</a:t>
            </a:r>
          </a:p>
          <a:p>
            <a:pPr marL="137160" indent="0">
              <a:buNone/>
            </a:pPr>
            <a:r>
              <a:rPr lang="cs-CZ" dirty="0"/>
              <a:t>(dle </a:t>
            </a:r>
            <a:r>
              <a:rPr lang="cs-CZ" dirty="0" err="1"/>
              <a:t>Madigan</a:t>
            </a:r>
            <a:r>
              <a:rPr lang="cs-CZ" dirty="0"/>
              <a:t> et al., 2014)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82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F845-98BE-4C3D-8F02-85AD0F44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psychického může být vrozeno?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47BC1-BFE8-4593-8B21-479A3807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/>
            <a:r>
              <a:rPr lang="cs-CZ" sz="3200" b="1" dirty="0"/>
              <a:t>Genotyp</a:t>
            </a:r>
            <a:r>
              <a:rPr lang="cs-CZ" sz="3200" dirty="0"/>
              <a:t> x </a:t>
            </a:r>
            <a:r>
              <a:rPr lang="cs-CZ" sz="3200" b="1" dirty="0"/>
              <a:t>nervová soustava: vztah tvůrčího programu (vliv náhody) a výsledku programu: </a:t>
            </a:r>
            <a:r>
              <a:rPr lang="cs-CZ" sz="3200" b="1" dirty="0" err="1"/>
              <a:t>konektom</a:t>
            </a:r>
            <a:r>
              <a:rPr lang="cs-CZ" sz="3200" b="1" dirty="0"/>
              <a:t> mozku.</a:t>
            </a:r>
          </a:p>
          <a:p>
            <a:pPr marL="594360" indent="-457200"/>
            <a:r>
              <a:rPr lang="cs-CZ" sz="3200" b="1" dirty="0" err="1"/>
              <a:t>Konektom</a:t>
            </a:r>
            <a:r>
              <a:rPr lang="cs-CZ" sz="3200" b="1" dirty="0"/>
              <a:t> x vědomí (prožívání).</a:t>
            </a:r>
          </a:p>
          <a:p>
            <a:pPr marL="594360" indent="-457200"/>
            <a:r>
              <a:rPr lang="cs-CZ" b="1" dirty="0"/>
              <a:t>Srov. vliv pohlavních orgánů na psychiku, vliv Downova syndromu, vliv úbytku neurotransmiterů...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514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1556792"/>
            <a:ext cx="5472608" cy="530120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1900" dirty="0"/>
              <a:t>Geneticky jsou předávány vzorce chování do úrovně: </a:t>
            </a:r>
            <a:r>
              <a:rPr lang="cs-CZ" sz="1900" b="1" dirty="0"/>
              <a:t>vrozených reflexů. </a:t>
            </a:r>
            <a:r>
              <a:rPr lang="cs-CZ" sz="1900" dirty="0"/>
              <a:t>Jak dlouho budou některé z těch našich existovat? </a:t>
            </a:r>
          </a:p>
          <a:p>
            <a:pPr marL="137160" indent="0">
              <a:buNone/>
            </a:pPr>
            <a:endParaRPr lang="cs-CZ" sz="1900" dirty="0"/>
          </a:p>
          <a:p>
            <a:pPr marL="137160" indent="0">
              <a:buNone/>
            </a:pPr>
            <a:r>
              <a:rPr lang="cs-CZ" sz="1900" dirty="0"/>
              <a:t>Plus možnosti vrozenosti učícího se systému: </a:t>
            </a:r>
            <a:r>
              <a:rPr lang="cs-CZ" sz="1900" b="1" dirty="0"/>
              <a:t>Imprinting</a:t>
            </a:r>
            <a:r>
              <a:rPr lang="cs-CZ" sz="1900" dirty="0"/>
              <a:t> vizuální, chemický (K. Lorenz) a </a:t>
            </a:r>
            <a:r>
              <a:rPr lang="cs-CZ" sz="1900" b="1" dirty="0"/>
              <a:t>druhy učení</a:t>
            </a:r>
            <a:r>
              <a:rPr lang="cs-CZ" sz="1900" dirty="0"/>
              <a:t>. </a:t>
            </a:r>
          </a:p>
          <a:p>
            <a:pPr marL="137160" indent="0">
              <a:buNone/>
            </a:pPr>
            <a:r>
              <a:rPr lang="cs-CZ" sz="1900" dirty="0"/>
              <a:t>Otázka tzv. </a:t>
            </a:r>
            <a:r>
              <a:rPr lang="cs-CZ" sz="1900" b="1" dirty="0"/>
              <a:t>vrozených vzorců chování </a:t>
            </a:r>
            <a:r>
              <a:rPr lang="cs-CZ" sz="1900" dirty="0"/>
              <a:t>jako je</a:t>
            </a:r>
            <a:r>
              <a:rPr lang="cs-CZ" sz="1900" b="1" dirty="0"/>
              <a:t> </a:t>
            </a:r>
            <a:r>
              <a:rPr lang="cs-CZ" sz="1900" dirty="0"/>
              <a:t>stavění hnízd, migrace, zásnubní tance atd., které jsou velmi složité (významný vliv učení od starších). </a:t>
            </a:r>
          </a:p>
          <a:p>
            <a:pPr marL="137160" indent="0">
              <a:buNone/>
            </a:pPr>
            <a:endParaRPr lang="cs-CZ" sz="1900" dirty="0"/>
          </a:p>
          <a:p>
            <a:pPr marL="137160" indent="0">
              <a:buNone/>
            </a:pPr>
            <a:r>
              <a:rPr lang="cs-CZ" sz="1900" dirty="0"/>
              <a:t>Existuje i nepřehlédnutelný vliv kultury na genom:</a:t>
            </a:r>
          </a:p>
          <a:p>
            <a:pPr marL="137160" indent="0">
              <a:buNone/>
            </a:pPr>
            <a:r>
              <a:rPr lang="cs-CZ" sz="1900" dirty="0"/>
              <a:t>Tolerance alkoholu (10-6 000 BC),</a:t>
            </a:r>
          </a:p>
          <a:p>
            <a:pPr marL="137160" indent="0">
              <a:buNone/>
            </a:pPr>
            <a:r>
              <a:rPr lang="cs-CZ" sz="1900" dirty="0"/>
              <a:t>tolerance laktózy (8-6 000 BC),</a:t>
            </a:r>
          </a:p>
          <a:p>
            <a:pPr marL="137160" indent="0">
              <a:buNone/>
            </a:pPr>
            <a:r>
              <a:rPr lang="cs-CZ" sz="1900" dirty="0"/>
              <a:t>a světlá pleť – 3 000 BC – jámová kultura na Ukrajině.</a:t>
            </a:r>
          </a:p>
          <a:p>
            <a:pPr marL="137160" indent="0">
              <a:buNone/>
            </a:pPr>
            <a:r>
              <a:rPr lang="cs-CZ" sz="1900" dirty="0"/>
              <a:t>Genom na změny kulturního rázu reaguje celkem „rychle“. Vznik dalšího zpětnovazebného systému.</a:t>
            </a:r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4537"/>
            <a:ext cx="3043826" cy="49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Vrozené vzorce chování</a:t>
            </a:r>
          </a:p>
        </p:txBody>
      </p:sp>
    </p:spTree>
    <p:extLst>
      <p:ext uri="{BB962C8B-B14F-4D97-AF65-F5344CB8AC3E}">
        <p14:creationId xmlns:p14="http://schemas.microsoft.com/office/powerpoint/2010/main" val="2200871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zkušenosti na ontogenezi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5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sz="2400" dirty="0"/>
              <a:t>Např. mozek v prvních dvou letech ztrojnásobuje svoji velikost. Dospělý má cca 50-</a:t>
            </a:r>
            <a:r>
              <a:rPr lang="cs-CZ" sz="2400" b="1" dirty="0"/>
              <a:t>100 miliard neuronů</a:t>
            </a:r>
            <a:r>
              <a:rPr lang="cs-CZ" sz="2400" dirty="0"/>
              <a:t>. </a:t>
            </a:r>
          </a:p>
          <a:p>
            <a:pPr marL="137160" indent="0">
              <a:buNone/>
            </a:pPr>
            <a:r>
              <a:rPr lang="cs-CZ" sz="2400" dirty="0"/>
              <a:t>Navíc každou sekundu vyrůstá z neuronů zhruba cca 250 miliónů dendritů a vytváří synapse (tak u krysy).</a:t>
            </a:r>
          </a:p>
          <a:p>
            <a:pPr marL="137160" indent="0">
              <a:buNone/>
            </a:pPr>
            <a:r>
              <a:rPr lang="cs-CZ" sz="2400" dirty="0"/>
              <a:t>Některá spojení mezi neurony i celými oblastmi vznikají automaticky, jiná jen na základě zkušenosti v určitých obdobích: např. myši chované v temnu zrakově nikdy nedoženou normálně se vyvíjející se myši; kočky chované ve stroboskopickém prostředí si nevyvinou korové buňky citlivé na pohyb. (</a:t>
            </a:r>
            <a:r>
              <a:rPr lang="cs-CZ" sz="2400" dirty="0" err="1"/>
              <a:t>Hunt</a:t>
            </a:r>
            <a:r>
              <a:rPr lang="cs-CZ" sz="2400" dirty="0"/>
              <a:t>, 2000, s. 350)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To svědčí o souběhu „neměnného“ zrání a náhodného vlivu prostředí.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Lidský vývoj (</a:t>
            </a:r>
            <a:r>
              <a:rPr lang="cs-CZ" sz="2400" b="1" dirty="0"/>
              <a:t>ontogeneze)</a:t>
            </a:r>
            <a:r>
              <a:rPr lang="cs-CZ" sz="2400" dirty="0"/>
              <a:t> je předpřipraven geneticky (jak obsahově, tak i fázováním: např. rozdílný věk dospívání u </a:t>
            </a:r>
            <a:r>
              <a:rPr lang="cs-CZ" sz="2400" dirty="0" err="1"/>
              <a:t>homininů</a:t>
            </a:r>
            <a:r>
              <a:rPr lang="cs-CZ" sz="2400" dirty="0"/>
              <a:t>), předpokládá však přítomnost určitých </a:t>
            </a:r>
            <a:r>
              <a:rPr lang="cs-CZ" sz="2400" dirty="0" err="1"/>
              <a:t>mimogenetických</a:t>
            </a:r>
            <a:r>
              <a:rPr lang="cs-CZ" sz="2400" dirty="0"/>
              <a:t> faktorů (společnosti). </a:t>
            </a:r>
          </a:p>
          <a:p>
            <a:pPr marL="137160" indent="0">
              <a:buNone/>
            </a:pPr>
            <a:r>
              <a:rPr lang="cs-CZ" sz="2400" dirty="0"/>
              <a:t>Zdravý </a:t>
            </a:r>
            <a:r>
              <a:rPr lang="cs-CZ" sz="2400" dirty="0" err="1"/>
              <a:t>biopsychsociální</a:t>
            </a:r>
            <a:r>
              <a:rPr lang="cs-CZ" sz="2400" dirty="0"/>
              <a:t> vývoj jedince předpokládá přítomnost dalších lidí.</a:t>
            </a:r>
          </a:p>
          <a:p>
            <a:pPr marL="13716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5105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Genotyp předurčuje fenotyp (tělo a </a:t>
            </a:r>
            <a:r>
              <a:rPr lang="cs-CZ" dirty="0" err="1"/>
              <a:t>konektom</a:t>
            </a:r>
            <a:r>
              <a:rPr lang="cs-CZ" dirty="0"/>
              <a:t> člověka). Ale je nutno uvažovat i </a:t>
            </a:r>
            <a:r>
              <a:rPr lang="cs-CZ" dirty="0" err="1"/>
              <a:t>epigenetiku</a:t>
            </a:r>
            <a:r>
              <a:rPr lang="cs-CZ" dirty="0"/>
              <a:t>, popř. i </a:t>
            </a:r>
            <a:r>
              <a:rPr lang="cs-CZ" dirty="0" err="1"/>
              <a:t>epitranskriptomiku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/>
              <a:t>Nicméně sociální prostředí má na člověka také významný vliv.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(</a:t>
            </a:r>
            <a:r>
              <a:rPr lang="cs-CZ" dirty="0" err="1"/>
              <a:t>trizomie</a:t>
            </a:r>
            <a:r>
              <a:rPr lang="cs-CZ" dirty="0"/>
              <a:t> 21. chromozomu) má svoje limity i v podnětném prostředí.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528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genů a psychiky?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Srov. DS jako model vztahu genotypu a projevu na úrovni kognice.</a:t>
            </a:r>
          </a:p>
          <a:p>
            <a:r>
              <a:rPr lang="cs-CZ" dirty="0"/>
              <a:t>(Gen FOXP2)</a:t>
            </a:r>
          </a:p>
        </p:txBody>
      </p:sp>
    </p:spTree>
    <p:extLst>
      <p:ext uri="{BB962C8B-B14F-4D97-AF65-F5344CB8AC3E}">
        <p14:creationId xmlns:p14="http://schemas.microsoft.com/office/powerpoint/2010/main" val="64813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EC344-B576-BAD2-FA6C-ECF924ED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obloha, snímek obrazovky, venku&#10;&#10;Popis byl vytvořen automaticky">
            <a:extLst>
              <a:ext uri="{FF2B5EF4-FFF2-40B4-BE49-F238E27FC236}">
                <a16:creationId xmlns:a16="http://schemas.microsoft.com/office/drawing/2014/main" id="{54B7043B-E66C-5DAC-2DB1-CAC22AEB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4224"/>
            <a:ext cx="8229600" cy="5818328"/>
          </a:xfrm>
        </p:spPr>
      </p:pic>
    </p:spTree>
    <p:extLst>
      <p:ext uri="{BB962C8B-B14F-4D97-AF65-F5344CB8AC3E}">
        <p14:creationId xmlns:p14="http://schemas.microsoft.com/office/powerpoint/2010/main" val="1572102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025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R.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systémy, ve kterých žili. Počet sociálních vazeb (resp. velikost skupin) je u primátů přímo úměrný 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794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EAEE7-3012-F70F-1E40-30FAF03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přednášek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7A7CB-BB42-68DF-DE02-0C71485D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Modely v psychologii</a:t>
            </a:r>
          </a:p>
          <a:p>
            <a:r>
              <a:rPr lang="cs-CZ" dirty="0"/>
              <a:t>Architektonika nervové soustavy a vědomí</a:t>
            </a:r>
          </a:p>
          <a:p>
            <a:r>
              <a:rPr lang="cs-CZ" dirty="0"/>
              <a:t>Lidská paměť a učení</a:t>
            </a:r>
          </a:p>
          <a:p>
            <a:r>
              <a:rPr lang="cs-CZ" dirty="0"/>
              <a:t>Osvojování si jazyka a pojmů</a:t>
            </a:r>
          </a:p>
          <a:p>
            <a:r>
              <a:rPr lang="cs-CZ" dirty="0"/>
              <a:t>Vztah jazyka a vědomí</a:t>
            </a:r>
          </a:p>
        </p:txBody>
      </p:sp>
    </p:spTree>
    <p:extLst>
      <p:ext uri="{BB962C8B-B14F-4D97-AF65-F5344CB8AC3E}">
        <p14:creationId xmlns:p14="http://schemas.microsoft.com/office/powerpoint/2010/main" val="20670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040559"/>
          </a:xfrm>
        </p:spPr>
        <p:txBody>
          <a:bodyPr>
            <a:normAutofit/>
          </a:bodyPr>
          <a:lstStyle/>
          <a:p>
            <a:r>
              <a:rPr lang="cs-CZ" dirty="0"/>
              <a:t>Věda o duševních stavech a procesech, o substrátu psychických dějů (neuropsychologie), o vývoji a evoluci psychiky, o chování, o duševních poruchách a jejich terapii… atd.</a:t>
            </a:r>
          </a:p>
          <a:p>
            <a:endParaRPr lang="cs-CZ" dirty="0"/>
          </a:p>
          <a:p>
            <a:r>
              <a:rPr lang="cs-CZ" dirty="0"/>
              <a:t>Je to </a:t>
            </a:r>
            <a:r>
              <a:rPr lang="cs-CZ" b="1" dirty="0"/>
              <a:t>věda, </a:t>
            </a:r>
            <a:r>
              <a:rPr lang="cs-CZ" dirty="0"/>
              <a:t>která je jednak </a:t>
            </a:r>
            <a:r>
              <a:rPr lang="cs-CZ" b="1" dirty="0"/>
              <a:t>přírodní</a:t>
            </a:r>
            <a:r>
              <a:rPr lang="cs-CZ" dirty="0"/>
              <a:t> vědou a jednak </a:t>
            </a:r>
            <a:r>
              <a:rPr lang="cs-CZ" b="1" dirty="0"/>
              <a:t>humanitní</a:t>
            </a:r>
            <a:r>
              <a:rPr lang="cs-CZ" dirty="0"/>
              <a:t> vědou.</a:t>
            </a:r>
            <a:r>
              <a:rPr lang="cs-CZ" sz="1100" dirty="0"/>
              <a:t>= vědy historické, filologické, filosofické, teologické a vědy o kultuře a umění</a:t>
            </a:r>
            <a:endParaRPr lang="cs-CZ" dirty="0"/>
          </a:p>
          <a:p>
            <a:r>
              <a:rPr lang="cs-CZ" dirty="0"/>
              <a:t>Sdílí tedy ve svých částech metodologii přírodních a humanitních věd.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62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Vyvinula se z </a:t>
            </a:r>
            <a:r>
              <a:rPr lang="cs-CZ" dirty="0" err="1"/>
              <a:t>protopsychologie</a:t>
            </a:r>
            <a:r>
              <a:rPr lang="cs-CZ" dirty="0"/>
              <a:t>, kterou pěstovala filozofie (srov. původ psychologie v Lipsku): filozofie duševních stavů a procesů. </a:t>
            </a:r>
          </a:p>
          <a:p>
            <a:r>
              <a:rPr lang="cs-CZ" dirty="0"/>
              <a:t>Tato </a:t>
            </a:r>
            <a:r>
              <a:rPr lang="cs-CZ" dirty="0" err="1"/>
              <a:t>protopsychologie</a:t>
            </a:r>
            <a:r>
              <a:rPr lang="cs-CZ" dirty="0"/>
              <a:t> se vyvinula z lidového pojetí mysli, z lidové psychologie (srov. rčení, mudrosloví). </a:t>
            </a:r>
          </a:p>
          <a:p>
            <a:r>
              <a:rPr lang="cs-CZ" dirty="0"/>
              <a:t>Lidová psychologie se vyvinula z vrozené </a:t>
            </a:r>
            <a:r>
              <a:rPr lang="cs-CZ" b="1" dirty="0"/>
              <a:t>teorie mysli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53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Moderní psychologie disponuje s 4 typy modelů: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Předvědecké introspektivní modely (sociálně široce sdílené), intuitivní, tvoří východisko vědeckých modelů.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Experimentální a empirické modely, neintuitivní jako všechny následující.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Neuroanatomické modely.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Psychopatologické a psychodynamické modely.</a:t>
            </a:r>
          </a:p>
        </p:txBody>
      </p:sp>
    </p:spTree>
    <p:extLst>
      <p:ext uri="{BB962C8B-B14F-4D97-AF65-F5344CB8AC3E}">
        <p14:creationId xmlns:p14="http://schemas.microsoft.com/office/powerpoint/2010/main" val="303948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Předvědecké modely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16" y="1632672"/>
            <a:ext cx="6041767" cy="52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29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13142</TotalTime>
  <Words>1286</Words>
  <Application>Microsoft Office PowerPoint</Application>
  <PresentationFormat>Předvádění na obrazovce (4:3)</PresentationFormat>
  <Paragraphs>131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Corbel</vt:lpstr>
      <vt:lpstr>Google Sans</vt:lpstr>
      <vt:lpstr>Wingdings</vt:lpstr>
      <vt:lpstr>Wingdings 2</vt:lpstr>
      <vt:lpstr>Wingdings 3</vt:lpstr>
      <vt:lpstr>Modul</vt:lpstr>
      <vt:lpstr>Kognitivní psychologie 1</vt:lpstr>
      <vt:lpstr>Podmínky ukončení:</vt:lpstr>
      <vt:lpstr>Studijní literatura:</vt:lpstr>
      <vt:lpstr>Prezentace aplikace PowerPoint</vt:lpstr>
      <vt:lpstr>Témata přednášek</vt:lpstr>
      <vt:lpstr>Psychologie</vt:lpstr>
      <vt:lpstr>Prezentace aplikace PowerPoint</vt:lpstr>
      <vt:lpstr>K diskuzi:</vt:lpstr>
      <vt:lpstr>1. Předvědecké modely</vt:lpstr>
      <vt:lpstr>Prezentace aplikace PowerPoint</vt:lpstr>
      <vt:lpstr>2. Experimentální modely</vt:lpstr>
      <vt:lpstr>2. Experimentální modely</vt:lpstr>
      <vt:lpstr>3. Neuroanatomický model</vt:lpstr>
      <vt:lpstr>Vývoj CNS</vt:lpstr>
      <vt:lpstr>Tvar jako vlašský ořech</vt:lpstr>
      <vt:lpstr>Čichový lalok</vt:lpstr>
      <vt:lpstr>Funkční oblasti mozkové kůry</vt:lpstr>
      <vt:lpstr>Prezentace aplikace PowerPoint</vt:lpstr>
      <vt:lpstr>Prezentace aplikace PowerPoint</vt:lpstr>
      <vt:lpstr>Vizuální kůra člověka</vt:lpstr>
      <vt:lpstr>Prezentace aplikace PowerPoint</vt:lpstr>
      <vt:lpstr>Prezentace aplikace PowerPoint</vt:lpstr>
      <vt:lpstr>Vizuální kortex – obdobná lokalizace = stejná funkce</vt:lpstr>
      <vt:lpstr>obdobná lokalizace = stejná funkce?</vt:lpstr>
      <vt:lpstr>Prefrontální kůra</vt:lpstr>
      <vt:lpstr>Přechod od blobologie ke konektomu</vt:lpstr>
      <vt:lpstr>Human connectom project</vt:lpstr>
      <vt:lpstr>Prezentace aplikace PowerPoint</vt:lpstr>
      <vt:lpstr>Sedm hlavních sítí mozku:</vt:lpstr>
      <vt:lpstr>Default mode network</vt:lpstr>
      <vt:lpstr>Prezentace aplikace PowerPoint</vt:lpstr>
      <vt:lpstr>4. Psychopatologické a psychodynamické modely</vt:lpstr>
      <vt:lpstr>      Naše DNA</vt:lpstr>
      <vt:lpstr>Naše geny (2% DNA)</vt:lpstr>
      <vt:lpstr>Co psychického může být vrozeno?</vt:lpstr>
      <vt:lpstr>Vrozené vzorce chování</vt:lpstr>
      <vt:lpstr>Vliv zkušenosti na ontogenezi</vt:lpstr>
      <vt:lpstr>Vliv genů a prostředí</vt:lpstr>
      <vt:lpstr>Vztah genů a psychiky?</vt:lpstr>
      <vt:lpstr>Prezentace aplikace PowerPoint</vt:lpstr>
      <vt:lpstr>Prezentace aplikace PowerPoint</vt:lpstr>
      <vt:lpstr>Sociální mozek 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221</cp:revision>
  <dcterms:created xsi:type="dcterms:W3CDTF">2015-10-20T07:43:33Z</dcterms:created>
  <dcterms:modified xsi:type="dcterms:W3CDTF">2024-09-25T08:29:41Z</dcterms:modified>
</cp:coreProperties>
</file>