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9"/>
  </p:notesMasterIdLst>
  <p:sldIdLst>
    <p:sldId id="266" r:id="rId2"/>
    <p:sldId id="382" r:id="rId3"/>
    <p:sldId id="383" r:id="rId4"/>
    <p:sldId id="384" r:id="rId5"/>
    <p:sldId id="385" r:id="rId6"/>
    <p:sldId id="396" r:id="rId7"/>
    <p:sldId id="386" r:id="rId8"/>
    <p:sldId id="390" r:id="rId9"/>
    <p:sldId id="391" r:id="rId10"/>
    <p:sldId id="392" r:id="rId11"/>
    <p:sldId id="393" r:id="rId12"/>
    <p:sldId id="397" r:id="rId13"/>
    <p:sldId id="395" r:id="rId14"/>
    <p:sldId id="401" r:id="rId15"/>
    <p:sldId id="398" r:id="rId16"/>
    <p:sldId id="399" r:id="rId17"/>
    <p:sldId id="400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45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481336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Desatero o projevech nadaných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2400" dirty="0"/>
              <a:t>Eva Trnová</a:t>
            </a:r>
          </a:p>
          <a:p>
            <a:pPr algn="ctr"/>
            <a:r>
              <a:rPr lang="cs-CZ" sz="2400" dirty="0" err="1"/>
              <a:t>PdF</a:t>
            </a:r>
            <a:r>
              <a:rPr lang="cs-CZ" sz="2400" dirty="0"/>
              <a:t> MU</a:t>
            </a:r>
          </a:p>
          <a:p>
            <a:pPr algn="ctr"/>
            <a:r>
              <a:rPr lang="cs-CZ" sz="24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0AF59CF-7B4B-1F1A-553A-D67F80675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5949280"/>
            <a:ext cx="5534660" cy="723900"/>
          </a:xfrm>
          <a:prstGeom prst="rect">
            <a:avLst/>
          </a:prstGeom>
        </p:spPr>
      </p:pic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DB181C-4EBD-9E49-19AB-5261EE69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A4251-8128-52BF-4CC8-1049612F7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910"/>
          </a:xfrm>
        </p:spPr>
        <p:txBody>
          <a:bodyPr/>
          <a:lstStyle/>
          <a:p>
            <a:r>
              <a:rPr lang="cs-CZ" sz="5400" b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Zpracovávání informací</a:t>
            </a:r>
            <a:endParaRPr lang="cs-CZ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58AAE5-5014-8363-2CEB-B66B8A47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Rychlé zabudovávání nových poznatků do existujících znalostních struktur a v případě potřeby jsou schopni je přebudovat.</a:t>
            </a: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Používají vyspělejší myšlenkové procesy.</a:t>
            </a: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Dovedou rychle a správně zobecňovat.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Chtějí získávat nové informace a dokáží si je vyhledat.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Lépe rozumí abstraktním pojmům než jejich vrstevníci.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Vidí neobvyklé vztahy a souvislosti.</a:t>
            </a:r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CB1243-CB3F-2C14-9F14-A592EAC9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BB85B1D-98F6-F97F-C8F1-F806FA498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5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FA20D-F87D-E8B6-AD44-73CA0ABD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1902"/>
          </a:xfrm>
        </p:spPr>
        <p:txBody>
          <a:bodyPr/>
          <a:lstStyle/>
          <a:p>
            <a:r>
              <a:rPr lang="cs-CZ" sz="5400" b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Osvojování poznatků</a:t>
            </a:r>
            <a:endParaRPr lang="cs-CZ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9EA36B-46D0-C830-1323-A9F178352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5127848"/>
          </a:xfrm>
        </p:spPr>
        <p:txBody>
          <a:bodyPr/>
          <a:lstStyle/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32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Velmi rychlé, nepotřebuji tolik procvičování jako intaktní populace. 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32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Opakování již známého je zdrojem nudy a nepozornosti.</a:t>
            </a:r>
            <a:endParaRPr lang="cs-C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Kladou si otázky.</a:t>
            </a: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Umí kriticky uvažovat.</a:t>
            </a:r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Prezentují své názory a dokáží je obhajovat.</a:t>
            </a:r>
            <a:endParaRPr 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076DDD-B46E-5422-4EE6-265501B8A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2A63149-4147-6230-1F42-08A49FB1C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494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FB3FC-257A-01A2-58F6-EA428382B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910"/>
          </a:xfrm>
        </p:spPr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0C8A7-E175-42CC-1B91-D728C20BB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983832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Mají výborné pozorovací schopnosti, dokážou rozlišit i detaily, které jejich vrstevníci nevnímají.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pozorování vyvozují závěry.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schopni odlišit podstatné znaky od nepodstatných.</a:t>
            </a:r>
          </a:p>
          <a:p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Plánují postup.</a:t>
            </a:r>
            <a:endParaRPr lang="cs-CZ" sz="3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07DD37-F139-1774-1EE1-057F3FEBF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C16C418-AB9E-6C47-F00A-BF66D1127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180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BCD026-3925-8505-8280-3ED1ED53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1902"/>
          </a:xfrm>
        </p:spPr>
        <p:txBody>
          <a:bodyPr/>
          <a:lstStyle/>
          <a:p>
            <a:r>
              <a:rPr lang="cs-CZ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Řešení problému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3DC1A6-F3CE-FCDA-B76B-360CB54BB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Chápou problémy v širších souvislostech.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Jsou schopni uplatňovat osvojené poznatky a zkušenosti v nových situacích.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Mají živou představivost.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Jsou často originální ve svém uvažování i ve způsobu řešení úkolů.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Někdy nejsou schopni přijmout argumenty, které se neshodují s jejich názory.</a:t>
            </a:r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3B2466-AC51-CCD1-3A60-986B4037D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37D32A1-FE1E-E5C5-5EC5-E80F6B6E1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04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292BA-D489-7F68-B23F-9FAA5E364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5918"/>
          </a:xfrm>
        </p:spPr>
        <p:txBody>
          <a:bodyPr/>
          <a:lstStyle/>
          <a:p>
            <a:r>
              <a:rPr lang="cs-CZ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Smysluplnost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A800D7-61B6-18CA-40A9-879DB22BA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983832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Chtějí znát důvody.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Chtějí se podílet na plánování.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Chtějí mít možnost volby.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Odmítají plnit úkoly, které považují za nesmyslné.</a:t>
            </a:r>
          </a:p>
          <a:p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Neradi se podřizují pravidlům, zejména těm, které nepovažují za odůvodněné.</a:t>
            </a:r>
            <a:endParaRPr 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F9F586-7202-ECC2-1505-515D0EB5D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97C3201-DED9-933B-8B73-0B088747C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59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805CA-26AD-8A15-7F49-9610764A0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sz="4400" b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Vztahy s vrstevníky, dospělými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82D87-8FF9-4FD8-3D43-F5AD48028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Vzhledem k odlišnosti si nemusí rozumět s vrstevníky, kteří nesdílejí jejich zájmy a jsou na jiné intelektuální úrovni.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Mohou odmítat skupinovou práci se spolužáky a být jimi také odmítáni.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 nemají možnost komunikovat s vrstevníky „na stejné kognitivní úrovni“, vyhledávají dospělé.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Mají sklon k odmítání autorit (např. učitelé, další pedagogičtí pracovníci), pokud je nepovažují za </a:t>
            </a: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autoritu sami.</a:t>
            </a:r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EEF92F-F49D-D74C-15DD-E364AE92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2D0DB80-447B-8711-0098-CFD5B7614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75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B5EB2-607F-AE66-9666-80F2F1E6A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75878"/>
          </a:xfrm>
        </p:spPr>
        <p:txBody>
          <a:bodyPr/>
          <a:lstStyle/>
          <a:p>
            <a:r>
              <a:rPr lang="cs-CZ" sz="4800" b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Emocionální nevyváženost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8BB3D8-CEF9-9624-ACD5-D01B1CF8B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3"/>
          </a:xfrm>
        </p:spPr>
        <p:txBody>
          <a:bodyPr/>
          <a:lstStyle/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Velké odlišnosti - je nutné vnímat osobnost nadaného jako celek -  někteří odborníci (např. </a:t>
            </a:r>
            <a:r>
              <a:rPr lang="cs-CZ" sz="2800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Freeman</a:t>
            </a: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s touto charakteristikou nadaných nesouhlasí.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Bývá spojena s úrovní pohledu na existencionální otázky – zabývají se úvahami, které jejich vrstevníci nevnímají.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Symbol" panose="05050102010706020507" pitchFamily="18" charset="2"/>
              <a:buChar char=""/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Mají rozvinutý cit pro morálku a spravedlnost.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Nadání umocňuje jejich osobnostní charakteristiky a proto mohou být více vznětliví, netrpěliví, což může vyvolávat problémy ve vztazích.</a:t>
            </a:r>
            <a:endParaRPr lang="cs-CZ" sz="2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7339BA-9FDB-1FDD-8791-2A75CF460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8AF800E-4827-26BD-55AE-4AEEFBC36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79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6C9C9-05F0-9872-199E-844E063B2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F7F530-5BA3-6D59-3188-2503A82F4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sz="1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Clark, B. (2008). </a:t>
            </a:r>
            <a:r>
              <a:rPr lang="cs-CZ" sz="1800" i="1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Growing</a:t>
            </a:r>
            <a:r>
              <a:rPr lang="cs-CZ" sz="1800" i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up </a:t>
            </a:r>
            <a:r>
              <a:rPr lang="cs-CZ" sz="1800" i="1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gifted</a:t>
            </a:r>
            <a:r>
              <a:rPr lang="cs-CZ" sz="1800" i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(7th </a:t>
            </a:r>
            <a:r>
              <a:rPr lang="cs-CZ" sz="1800" i="1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</a:t>
            </a:r>
            <a:r>
              <a:rPr lang="cs-CZ" sz="1800" i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r>
              <a:rPr lang="cs-CZ" sz="1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  </a:t>
            </a:r>
            <a:r>
              <a:rPr lang="cs-CZ" sz="1800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Upper</a:t>
            </a:r>
            <a:r>
              <a:rPr lang="cs-CZ" sz="1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Saddle</a:t>
            </a:r>
            <a:r>
              <a:rPr lang="cs-CZ" sz="1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River, NJ:  </a:t>
            </a:r>
            <a:r>
              <a:rPr lang="cs-CZ" sz="1800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Pearson</a:t>
            </a:r>
            <a:r>
              <a:rPr lang="cs-CZ" sz="1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Prentice</a:t>
            </a:r>
            <a:r>
              <a:rPr lang="cs-CZ" sz="1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Hall</a:t>
            </a:r>
            <a:r>
              <a:rPr lang="cs-CZ" sz="18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FOŘTÍK, Václav a Jitka FOŘTÍKOVÁ. (2007), Nadané dítě a rozvoj jeho schopností. 1. vyd. Praha: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ISBN 978-807-3672-973.</a:t>
            </a: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FOŘTÍK, V., FOŘTÍKOVÁ, J. Nadané dítě a rozvoj jeho schopností. Praha: Portál, 2007. ISBN 978-80-7367-297-3</a:t>
            </a:r>
          </a:p>
          <a:p>
            <a:pPr algn="just"/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Laznibatová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(2003). Nadané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dieťa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Bratislava: Iris. </a:t>
            </a: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MACHŮ, E. Rozpoznávání a vzdělávání rozumově nadaných dětí v běžné třídě základní školy - příručka pro učitele a studenty učitelství. Brno: Masarykova univerzita, 2006. ISBN: 80-210-3979-5.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526814-A5BE-33E4-1986-620E994CC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8EEF660-AB91-A24D-25C0-11D849F80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46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819841"/>
            <a:ext cx="8229600" cy="1143000"/>
          </a:xfrm>
        </p:spPr>
        <p:txBody>
          <a:bodyPr/>
          <a:lstStyle/>
          <a:p>
            <a:r>
              <a:rPr lang="cs-CZ" dirty="0"/>
              <a:t>Co je nutné vědět při vzdělávání nadaných?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nadaného poznat</a:t>
            </a:r>
          </a:p>
          <a:p>
            <a:r>
              <a:rPr lang="cs-CZ" dirty="0"/>
              <a:t>Jak s nadaným pracovat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42C77F-3264-4621-75C6-D59E13A3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76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6CCA04-B26A-2AA6-AF01-E242181B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dirty="0"/>
              <a:t>Jak nadaného poznat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5625C-D2CD-E0DD-8216-F5B4B7641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Žádné dvě děti nejsou zcela stejné a o nadaných dětech platí totéž. 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Clark (2008) dokonce uvádí, že nadaní se od sebe odlišují více než jedinci intaktní populace. 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 nelze nadané žáky vnímat jako homogenní skupinu (Fořtík a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Fořtíková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2007).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D653F0A-26BD-BC26-9329-C21206A76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03BAF77-B103-B3A0-5982-1E7F864E7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86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C1FE5-9A43-5A51-5ACF-5D7DB6A8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r>
              <a:rPr lang="cs-CZ" dirty="0"/>
              <a:t>Projevy nadaných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BD4F0-35AF-20F5-527A-AAB146B7C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/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Přesto lze vymezit projevy, se kterými se u nadaných můžeme setkat a na které je nutné brát zřetel při jejich vzdělávání.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Nadaní však nemusí disponovat všemi projevy a ani jejich výskyt není zárukou, že se jedná o nadaného.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Dále je velmi důležité vzít v úvahu, že uváděné projevy mohou být ovlivněny věkem nadaného a že jsou obvykle vázány na oblast nadání.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Zejména je potřeba si uvědomit, že nadání je součástí celé osobnosti nadaného jedince, nikoliv její samostatná a izolovaná část, proto je nutné brát v úvahu osobnost nadaného jako celek (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Laznibatová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2003).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C89528-24C0-8B09-D7D9-3ED830F3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9EE43EB-1ADC-062D-FA25-EBA1AF024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42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78D29-C1D5-22FD-8564-849592463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o projevech nadaných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8A02E-FE58-523C-0E67-250A3D6A2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Vytvořeno na základě kompilace poznatků o projevech nadaných a jejich potřebách.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4F4165-4E40-097A-8679-2321B280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DC8C6B9-D446-F716-7661-DFB61215B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5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E8ED6-50F5-14DB-63EE-EA49AF5EB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ve skupině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0D244C-2871-4295-FD4F-28BD739DC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Uveďte, které projevy nadaných považujete za významné pro vzdělávání nadaných.</a:t>
            </a:r>
          </a:p>
          <a:p>
            <a:r>
              <a:rPr lang="cs-CZ" dirty="0"/>
              <a:t>Prezentace názorů a jejich obhajoba.</a:t>
            </a:r>
          </a:p>
          <a:p>
            <a:r>
              <a:rPr lang="cs-CZ" dirty="0"/>
              <a:t>Diskuze.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DAB525-AE62-A6B0-2A90-F622C9B73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73F22B3-2D94-350E-ADC4-580CA6FFD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08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96C9C-EA81-F2EA-6FD4-4E68709DC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49"/>
            <a:ext cx="8229600" cy="563911"/>
          </a:xfrm>
        </p:spPr>
        <p:txBody>
          <a:bodyPr/>
          <a:lstStyle/>
          <a:p>
            <a:r>
              <a:rPr lang="cs-CZ" sz="4800" b="1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Motivace</a:t>
            </a: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44E6A-AF25-8318-2175-661C7689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cs-CZ" sz="4000" dirty="0">
              <a:solidFill>
                <a:srgbClr val="4B4B4B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4000" dirty="0">
                <a:solidFill>
                  <a:srgbClr val="4B4B4B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cs-CZ" sz="40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nitřní motivace pro oblast jejich zájmu, často velmi silná. </a:t>
            </a: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cs-CZ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4000" dirty="0">
                <a:solidFill>
                  <a:srgbClr val="4B4B4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Obtíže s motivováním v jiných oblastech, které nadaný vnímá jako „nedůležité“ z hlediska svého zájmu.</a:t>
            </a:r>
            <a:endParaRPr lang="cs-CZ" sz="4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1408ACF-5F7A-B876-05BE-881B45FE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FC9E19E-3C43-9A01-C19C-4601A42BB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65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EE48C-AC33-A9BA-A683-B207069D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učení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3862F9D-A6C1-44EA-C679-227074DCB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777407"/>
              </p:ext>
            </p:extLst>
          </p:nvPr>
        </p:nvGraphicFramePr>
        <p:xfrm>
          <a:off x="395536" y="1988840"/>
          <a:ext cx="8064896" cy="424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4896">
                  <a:extLst>
                    <a:ext uri="{9D8B030D-6E8A-4147-A177-3AD203B41FA5}">
                      <a16:colId xmlns:a16="http://schemas.microsoft.com/office/drawing/2014/main" val="971670190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 marL="457200" lvl="0" indent="-457200" fontAlgn="base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>
                          <a:solidFill>
                            <a:srgbClr val="4B4B4B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Perfekcionismus, který požadují i od druhých. </a:t>
                      </a:r>
                    </a:p>
                    <a:p>
                      <a:pPr marL="457200" lvl="0" indent="-457200" fontAlgn="base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>
                          <a:solidFill>
                            <a:srgbClr val="4B4B4B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Jsou sebekritičtí a někdy mají chybné sebepojetí. Zaujetí pro činnost související s jejich zájmem.</a:t>
                      </a:r>
                      <a:endParaRPr lang="cs-CZ" sz="2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 fontAlgn="base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>
                          <a:solidFill>
                            <a:srgbClr val="4B4B4B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Neumí se učit, proto mohou mít problémy.   </a:t>
                      </a:r>
                      <a:endParaRPr lang="cs-CZ" sz="2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>
                          <a:solidFill>
                            <a:srgbClr val="4B4B4B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Schopni delší pozornosti pro oblast jejich zájmu.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Vysoká koncentrovat</a:t>
                      </a:r>
                      <a:r>
                        <a:rPr lang="cs-CZ" sz="2800" dirty="0">
                          <a:solidFill>
                            <a:srgbClr val="4B4B4B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pro oblast jejich zájmu.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821386"/>
                  </a:ext>
                </a:extLst>
              </a:tr>
            </a:tbl>
          </a:graphicData>
        </a:graphic>
      </p:graphicFrame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0A5B16-33DA-0BCD-DA6C-80028C39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57E10D7-5223-9FFC-4479-8B3CA0D63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3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D2633-E2EA-47AF-C62E-C2DD4B4A6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r>
              <a:rPr lang="cs-CZ" dirty="0"/>
              <a:t>Paměť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A695F-3936-C710-3F6A-1CFBE67BA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/>
          <a:lstStyle/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3600" dirty="0">
                <a:solidFill>
                  <a:srgbClr val="4B4B4B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obvykle vynikající, a to zejména v oblasti jejich zájmu. </a:t>
            </a:r>
            <a:endParaRPr lang="cs-CZ" sz="36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3600" dirty="0">
                <a:solidFill>
                  <a:srgbClr val="4B4B4B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Může být encyklopedická.</a:t>
            </a:r>
            <a:endParaRPr lang="cs-CZ" sz="36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r>
              <a:rPr lang="cs-CZ" sz="3600" dirty="0">
                <a:solidFill>
                  <a:srgbClr val="4B4B4B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Vytvářejí struktury.</a:t>
            </a:r>
            <a:endParaRPr lang="cs-CZ" sz="36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cs-CZ" sz="3600" dirty="0">
                <a:solidFill>
                  <a:srgbClr val="4B4B4B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Rychlé zapamatování – nepotřebují tolik opakování jako intaktní populace.</a:t>
            </a:r>
            <a:endParaRPr lang="cs-CZ" sz="3600" dirty="0">
              <a:latin typeface="+mj-lt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A4F148-C518-0DB7-D866-CBE099C4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47263A5-2435-2C75-DC8B-43FAA609B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266026"/>
            <a:ext cx="3672408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04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2204</TotalTime>
  <Words>817</Words>
  <Application>Microsoft Office PowerPoint</Application>
  <PresentationFormat>Předvádění na obrazovce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Constantia</vt:lpstr>
      <vt:lpstr>Symbol</vt:lpstr>
      <vt:lpstr>Times New Roman</vt:lpstr>
      <vt:lpstr>Wingdings 2</vt:lpstr>
      <vt:lpstr>Tok</vt:lpstr>
      <vt:lpstr>Desatero o projevech nadaných</vt:lpstr>
      <vt:lpstr>Co je nutné vědět při vzdělávání nadaných?</vt:lpstr>
      <vt:lpstr>Jak nadaného poznat</vt:lpstr>
      <vt:lpstr>Projevy nadaných</vt:lpstr>
      <vt:lpstr>Desatero o projevech nadaných </vt:lpstr>
      <vt:lpstr>Práce ve skupině</vt:lpstr>
      <vt:lpstr>Motivace</vt:lpstr>
      <vt:lpstr>Přístup k učení </vt:lpstr>
      <vt:lpstr>Paměť</vt:lpstr>
      <vt:lpstr>Zpracovávání informací</vt:lpstr>
      <vt:lpstr>Osvojování poznatků</vt:lpstr>
      <vt:lpstr>Pozorování</vt:lpstr>
      <vt:lpstr>Řešení problému</vt:lpstr>
      <vt:lpstr>Smysluplnost</vt:lpstr>
      <vt:lpstr>Vztahy s vrstevníky, dospělými</vt:lpstr>
      <vt:lpstr>Emocionální nevyváženost</vt:lpstr>
      <vt:lpstr>Zdroje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214</cp:revision>
  <dcterms:created xsi:type="dcterms:W3CDTF">2012-04-20T17:58:18Z</dcterms:created>
  <dcterms:modified xsi:type="dcterms:W3CDTF">2024-06-10T13:06:08Z</dcterms:modified>
</cp:coreProperties>
</file>