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9144000"/>
  <p:notesSz cx="6858000" cy="9144000"/>
  <p:embeddedFontLst>
    <p:embeddedFont>
      <p:font typeface="Palatino Linotype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9" roundtripDataSignature="AMtx7mikH16sRwZ1lTK86ipTDLTY/77Z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PalatinoLinotype-bold.fntdata"/><Relationship Id="rId25" Type="http://schemas.openxmlformats.org/officeDocument/2006/relationships/font" Target="fonts/PalatinoLinotype-regular.fntdata"/><Relationship Id="rId28" Type="http://schemas.openxmlformats.org/officeDocument/2006/relationships/font" Target="fonts/PalatinoLinotype-boldItalic.fntdata"/><Relationship Id="rId27" Type="http://schemas.openxmlformats.org/officeDocument/2006/relationships/font" Target="fonts/PalatinoLinotype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Google Shape;162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4" name="Google Shape;2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Fig 1.1.3  Building attuned relationship</a:t>
            </a:r>
            <a:endParaRPr/>
          </a:p>
        </p:txBody>
      </p:sp>
      <p:sp>
        <p:nvSpPr>
          <p:cNvPr id="225" name="Google Shape;225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  <p:sp>
        <p:nvSpPr>
          <p:cNvPr id="174" name="Google Shape;17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9pPr>
          </a:lstStyle>
          <a:p/>
        </p:txBody>
      </p:sp>
      <p:sp>
        <p:nvSpPr>
          <p:cNvPr id="121" name="Google Shape;121;p29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9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9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/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rotWithShape="0" algn="ctr" dir="2021404" dist="45791">
              <a:schemeClr val="lt2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" type="subTitle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6" name="Google Shape;156;p3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" type="body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70" name="Google Shape;70;p21"/>
          <p:cNvSpPr txBox="1"/>
          <p:nvPr>
            <p:ph idx="2" type="body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4752975" y="1857375"/>
            <a:ext cx="5334000" cy="1924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828675" y="9525"/>
            <a:ext cx="5334000" cy="5619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" type="body"/>
          </p:nvPr>
        </p:nvSpPr>
        <p:spPr>
          <a:xfrm rot="5400000">
            <a:off x="2705100" y="-190500"/>
            <a:ext cx="3657600" cy="76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94" name="Google Shape;94;p25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9pPr>
          </a:lstStyle>
          <a:p/>
        </p:txBody>
      </p:sp>
      <p:sp>
        <p:nvSpPr>
          <p:cNvPr id="100" name="Google Shape;100;p2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101" name="Google Shape;101;p26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6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6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7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7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7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7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12" name="Google Shape;112;p2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13" name="Google Shape;113;p2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14" name="Google Shape;114;p2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15" name="Google Shape;115;p28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8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8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/>
          <p:nvPr/>
        </p:nvSpPr>
        <p:spPr>
          <a:xfrm rot="-3180000">
            <a:off x="7777956" y="-15081"/>
            <a:ext cx="1162050" cy="2084387"/>
          </a:xfrm>
          <a:custGeom>
            <a:rect b="b" l="l" r="r" t="t"/>
            <a:pathLst>
              <a:path extrusionOk="0" h="3686" w="2903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" name="Google Shape;11;p19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5" name="Google Shape;15;p19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9"/>
          <p:cNvSpPr/>
          <p:nvPr/>
        </p:nvSpPr>
        <p:spPr>
          <a:xfrm rot="-3180000">
            <a:off x="7865268" y="24606"/>
            <a:ext cx="1165225" cy="2097087"/>
          </a:xfrm>
          <a:custGeom>
            <a:rect b="b" l="l" r="r" t="t"/>
            <a:pathLst>
              <a:path extrusionOk="0" h="3703" w="2911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" name="Google Shape;17;p19"/>
          <p:cNvSpPr/>
          <p:nvPr/>
        </p:nvSpPr>
        <p:spPr>
          <a:xfrm rot="-3180000">
            <a:off x="7831137" y="192087"/>
            <a:ext cx="1025525" cy="1571625"/>
          </a:xfrm>
          <a:custGeom>
            <a:rect b="b" l="l" r="r" t="t"/>
            <a:pathLst>
              <a:path extrusionOk="0" h="2777" w="2561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8" name="Google Shape;18;p19"/>
          <p:cNvGrpSpPr/>
          <p:nvPr/>
        </p:nvGrpSpPr>
        <p:grpSpPr>
          <a:xfrm>
            <a:off x="7937" y="5540375"/>
            <a:ext cx="1784350" cy="1246187"/>
            <a:chOff x="5" y="3490"/>
            <a:chExt cx="1124" cy="785"/>
          </a:xfrm>
        </p:grpSpPr>
        <p:sp>
          <p:nvSpPr>
            <p:cNvPr id="19" name="Google Shape;19;p19"/>
            <p:cNvSpPr/>
            <p:nvPr/>
          </p:nvSpPr>
          <p:spPr>
            <a:xfrm>
              <a:off x="24" y="3505"/>
              <a:ext cx="1089" cy="649"/>
            </a:xfrm>
            <a:custGeom>
              <a:rect b="b" l="l" r="r" t="t"/>
              <a:pathLst>
                <a:path extrusionOk="0" h="1298" w="2177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" name="Google Shape;20;p19"/>
            <p:cNvSpPr/>
            <p:nvPr/>
          </p:nvSpPr>
          <p:spPr>
            <a:xfrm>
              <a:off x="1022" y="3582"/>
              <a:ext cx="71" cy="129"/>
            </a:xfrm>
            <a:custGeom>
              <a:rect b="b" l="l" r="r" t="t"/>
              <a:pathLst>
                <a:path extrusionOk="0" h="258" w="143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1" name="Google Shape;21;p19"/>
            <p:cNvSpPr/>
            <p:nvPr/>
          </p:nvSpPr>
          <p:spPr>
            <a:xfrm>
              <a:off x="20" y="3774"/>
              <a:ext cx="792" cy="410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2" name="Google Shape;22;p19"/>
            <p:cNvSpPr/>
            <p:nvPr/>
          </p:nvSpPr>
          <p:spPr>
            <a:xfrm>
              <a:off x="129" y="3808"/>
              <a:ext cx="525" cy="374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3" name="Google Shape;23;p19"/>
            <p:cNvSpPr/>
            <p:nvPr/>
          </p:nvSpPr>
          <p:spPr>
            <a:xfrm>
              <a:off x="485" y="3532"/>
              <a:ext cx="135" cy="121"/>
            </a:xfrm>
            <a:custGeom>
              <a:rect b="b" l="l" r="r" t="t"/>
              <a:pathLst>
                <a:path extrusionOk="0" h="241" w="272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4" name="Google Shape;24;p19"/>
            <p:cNvSpPr/>
            <p:nvPr/>
          </p:nvSpPr>
          <p:spPr>
            <a:xfrm>
              <a:off x="641" y="4163"/>
              <a:ext cx="76" cy="112"/>
            </a:xfrm>
            <a:custGeom>
              <a:rect b="b" l="l" r="r" t="t"/>
              <a:pathLst>
                <a:path extrusionOk="0" h="224" w="152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5" name="Google Shape;25;p19"/>
            <p:cNvSpPr/>
            <p:nvPr/>
          </p:nvSpPr>
          <p:spPr>
            <a:xfrm>
              <a:off x="504" y="3607"/>
              <a:ext cx="193" cy="383"/>
            </a:xfrm>
            <a:custGeom>
              <a:rect b="b" l="l" r="r" t="t"/>
              <a:pathLst>
                <a:path extrusionOk="0" h="764" w="386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6" name="Google Shape;26;p19"/>
            <p:cNvSpPr/>
            <p:nvPr/>
          </p:nvSpPr>
          <p:spPr>
            <a:xfrm>
              <a:off x="668" y="3590"/>
              <a:ext cx="364" cy="174"/>
            </a:xfrm>
            <a:custGeom>
              <a:rect b="b" l="l" r="r" t="t"/>
              <a:pathLst>
                <a:path extrusionOk="0" h="348" w="72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7" name="Google Shape;27;p19"/>
            <p:cNvSpPr/>
            <p:nvPr/>
          </p:nvSpPr>
          <p:spPr>
            <a:xfrm>
              <a:off x="347" y="3693"/>
              <a:ext cx="156" cy="67"/>
            </a:xfrm>
            <a:custGeom>
              <a:rect b="b" l="l" r="r" t="t"/>
              <a:pathLst>
                <a:path extrusionOk="0" h="135" w="312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8" name="Google Shape;28;p19"/>
            <p:cNvGrpSpPr/>
            <p:nvPr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9" name="Google Shape;29;p19"/>
              <p:cNvGrpSpPr/>
              <p:nvPr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0" name="Google Shape;30;p19"/>
                <p:cNvSpPr/>
                <p:nvPr/>
              </p:nvSpPr>
              <p:spPr>
                <a:xfrm>
                  <a:off x="499" y="3587"/>
                  <a:ext cx="157" cy="87"/>
                </a:xfrm>
                <a:custGeom>
                  <a:rect b="b" l="l" r="r" t="t"/>
                  <a:pathLst>
                    <a:path extrusionOk="0" h="175" w="313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1" name="Google Shape;31;p19"/>
                <p:cNvSpPr/>
                <p:nvPr/>
              </p:nvSpPr>
              <p:spPr>
                <a:xfrm>
                  <a:off x="636" y="4137"/>
                  <a:ext cx="115" cy="133"/>
                </a:xfrm>
                <a:custGeom>
                  <a:rect b="b" l="l" r="r" t="t"/>
                  <a:pathLst>
                    <a:path extrusionOk="0" h="266" w="23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2" name="Google Shape;32;p19"/>
                <p:cNvSpPr/>
                <p:nvPr/>
              </p:nvSpPr>
              <p:spPr>
                <a:xfrm>
                  <a:off x="1004" y="3562"/>
                  <a:ext cx="43" cy="117"/>
                </a:xfrm>
                <a:custGeom>
                  <a:rect b="b" l="l" r="r" t="t"/>
                  <a:pathLst>
                    <a:path extrusionOk="0" h="234" w="87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33" name="Google Shape;33;p19"/>
              <p:cNvSpPr/>
              <p:nvPr/>
            </p:nvSpPr>
            <p:spPr>
              <a:xfrm>
                <a:off x="76" y="3732"/>
                <a:ext cx="595" cy="250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4" name="Google Shape;34;p19"/>
              <p:cNvSpPr/>
              <p:nvPr/>
            </p:nvSpPr>
            <p:spPr>
              <a:xfrm>
                <a:off x="260" y="3886"/>
                <a:ext cx="244" cy="148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5" name="Google Shape;35;p19"/>
              <p:cNvSpPr/>
              <p:nvPr/>
            </p:nvSpPr>
            <p:spPr>
              <a:xfrm>
                <a:off x="565" y="3680"/>
                <a:ext cx="107" cy="238"/>
              </a:xfrm>
              <a:custGeom>
                <a:rect b="b" l="l" r="r" t="t"/>
                <a:pathLst>
                  <a:path extrusionOk="0" h="478" w="213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36" name="Google Shape;36;p19"/>
              <p:cNvGrpSpPr/>
              <p:nvPr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7" name="Google Shape;37;p19"/>
                <p:cNvSpPr/>
                <p:nvPr/>
              </p:nvSpPr>
              <p:spPr>
                <a:xfrm>
                  <a:off x="669" y="4048"/>
                  <a:ext cx="75" cy="87"/>
                </a:xfrm>
                <a:custGeom>
                  <a:rect b="b" l="l" r="r" t="t"/>
                  <a:pathLst>
                    <a:path extrusionOk="0" h="173" w="15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8" name="Google Shape;38;p19"/>
                <p:cNvSpPr/>
                <p:nvPr/>
              </p:nvSpPr>
              <p:spPr>
                <a:xfrm>
                  <a:off x="5" y="3728"/>
                  <a:ext cx="842" cy="440"/>
                </a:xfrm>
                <a:custGeom>
                  <a:rect b="b" l="l" r="r" t="t"/>
                  <a:pathLst>
                    <a:path extrusionOk="0" h="880" w="1684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9" name="Google Shape;39;p19"/>
                <p:cNvSpPr/>
                <p:nvPr/>
              </p:nvSpPr>
              <p:spPr>
                <a:xfrm>
                  <a:off x="106" y="3770"/>
                  <a:ext cx="80" cy="167"/>
                </a:xfrm>
                <a:custGeom>
                  <a:rect b="b" l="l" r="r" t="t"/>
                  <a:pathLst>
                    <a:path extrusionOk="0" h="335" w="16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0" name="Google Shape;40;p19"/>
                <p:cNvSpPr/>
                <p:nvPr/>
              </p:nvSpPr>
              <p:spPr>
                <a:xfrm>
                  <a:off x="449" y="3490"/>
                  <a:ext cx="322" cy="594"/>
                </a:xfrm>
                <a:custGeom>
                  <a:rect b="b" l="l" r="r" t="t"/>
                  <a:pathLst>
                    <a:path extrusionOk="0" h="1188" w="642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1" name="Google Shape;41;p19"/>
                <p:cNvSpPr/>
                <p:nvPr/>
              </p:nvSpPr>
              <p:spPr>
                <a:xfrm>
                  <a:off x="578" y="3650"/>
                  <a:ext cx="96" cy="252"/>
                </a:xfrm>
                <a:custGeom>
                  <a:rect b="b" l="l" r="r" t="t"/>
                  <a:pathLst>
                    <a:path extrusionOk="0" h="504" w="192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2" name="Google Shape;42;p19"/>
                <p:cNvSpPr/>
                <p:nvPr/>
              </p:nvSpPr>
              <p:spPr>
                <a:xfrm>
                  <a:off x="328" y="3630"/>
                  <a:ext cx="195" cy="135"/>
                </a:xfrm>
                <a:custGeom>
                  <a:rect b="b" l="l" r="r" t="t"/>
                  <a:pathLst>
                    <a:path extrusionOk="0" h="269" w="39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3" name="Google Shape;43;p19"/>
                <p:cNvSpPr/>
                <p:nvPr/>
              </p:nvSpPr>
              <p:spPr>
                <a:xfrm>
                  <a:off x="658" y="3538"/>
                  <a:ext cx="471" cy="212"/>
                </a:xfrm>
                <a:custGeom>
                  <a:rect b="b" l="l" r="r" t="t"/>
                  <a:pathLst>
                    <a:path extrusionOk="0" h="424" w="941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4" name="Google Shape;44;p19"/>
                <p:cNvSpPr/>
                <p:nvPr/>
              </p:nvSpPr>
              <p:spPr>
                <a:xfrm>
                  <a:off x="717" y="3606"/>
                  <a:ext cx="245" cy="86"/>
                </a:xfrm>
                <a:custGeom>
                  <a:rect b="b" l="l" r="r" t="t"/>
                  <a:pathLst>
                    <a:path extrusionOk="0" h="173" w="488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45" name="Google Shape;45;p19"/>
          <p:cNvGrpSpPr/>
          <p:nvPr/>
        </p:nvGrpSpPr>
        <p:grpSpPr>
          <a:xfrm>
            <a:off x="8680450" y="2116137"/>
            <a:ext cx="385762" cy="4308475"/>
            <a:chOff x="5468" y="1333"/>
            <a:chExt cx="243" cy="2714"/>
          </a:xfrm>
        </p:grpSpPr>
        <p:sp>
          <p:nvSpPr>
            <p:cNvPr id="46" name="Google Shape;46;p19"/>
            <p:cNvSpPr/>
            <p:nvPr/>
          </p:nvSpPr>
          <p:spPr>
            <a:xfrm flipH="1">
              <a:off x="5468" y="2620"/>
              <a:ext cx="205" cy="1427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47" name="Google Shape;47;p19"/>
            <p:cNvSpPr/>
            <p:nvPr/>
          </p:nvSpPr>
          <p:spPr>
            <a:xfrm flipH="1">
              <a:off x="5506" y="1333"/>
              <a:ext cx="205" cy="1633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48" name="Google Shape;48;p19"/>
          <p:cNvGrpSpPr/>
          <p:nvPr/>
        </p:nvGrpSpPr>
        <p:grpSpPr>
          <a:xfrm>
            <a:off x="7171101" y="-85888"/>
            <a:ext cx="2428148" cy="2245051"/>
            <a:chOff x="4517" y="-54"/>
            <a:chExt cx="1530" cy="1414"/>
          </a:xfrm>
        </p:grpSpPr>
        <p:grpSp>
          <p:nvGrpSpPr>
            <p:cNvPr id="49" name="Google Shape;49;p19"/>
            <p:cNvGrpSpPr/>
            <p:nvPr/>
          </p:nvGrpSpPr>
          <p:grpSpPr>
            <a:xfrm>
              <a:off x="4517" y="-54"/>
              <a:ext cx="1530" cy="1414"/>
              <a:chOff x="4517" y="-54"/>
              <a:chExt cx="1530" cy="1414"/>
            </a:xfrm>
          </p:grpSpPr>
          <p:sp>
            <p:nvSpPr>
              <p:cNvPr id="50" name="Google Shape;50;p19"/>
              <p:cNvSpPr/>
              <p:nvPr/>
            </p:nvSpPr>
            <p:spPr>
              <a:xfrm rot="-3180000">
                <a:off x="5430" y="1086"/>
                <a:ext cx="62" cy="288"/>
              </a:xfrm>
              <a:custGeom>
                <a:rect b="b" l="l" r="r" t="t"/>
                <a:pathLst>
                  <a:path extrusionOk="0" h="806" w="245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51" name="Google Shape;51;p19"/>
              <p:cNvGrpSpPr/>
              <p:nvPr/>
            </p:nvGrpSpPr>
            <p:grpSpPr>
              <a:xfrm>
                <a:off x="4517" y="-54"/>
                <a:ext cx="1530" cy="1414"/>
                <a:chOff x="4517" y="-54"/>
                <a:chExt cx="1530" cy="1414"/>
              </a:xfrm>
            </p:grpSpPr>
            <p:sp>
              <p:nvSpPr>
                <p:cNvPr id="52" name="Google Shape;52;p19"/>
                <p:cNvSpPr/>
                <p:nvPr/>
              </p:nvSpPr>
              <p:spPr>
                <a:xfrm rot="-3180000">
                  <a:off x="4966" y="71"/>
                  <a:ext cx="153" cy="125"/>
                </a:xfrm>
                <a:custGeom>
                  <a:rect b="b" l="l" r="r" t="t"/>
                  <a:pathLst>
                    <a:path extrusionOk="0" h="349" w="604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3" name="Google Shape;53;p19"/>
                <p:cNvSpPr/>
                <p:nvPr/>
              </p:nvSpPr>
              <p:spPr>
                <a:xfrm rot="-3180000">
                  <a:off x="5052" y="327"/>
                  <a:ext cx="269" cy="438"/>
                </a:xfrm>
                <a:custGeom>
                  <a:rect b="b" l="l" r="r" t="t"/>
                  <a:pathLst>
                    <a:path extrusionOk="0" h="1230" w="1064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4" name="Google Shape;54;p19"/>
                <p:cNvSpPr/>
                <p:nvPr/>
              </p:nvSpPr>
              <p:spPr>
                <a:xfrm rot="-3180000">
                  <a:off x="4862" y="177"/>
                  <a:ext cx="505" cy="898"/>
                </a:xfrm>
                <a:custGeom>
                  <a:rect b="b" l="l" r="r" t="t"/>
                  <a:pathLst>
                    <a:path extrusionOk="0" h="2521" w="2002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5" name="Google Shape;55;p19"/>
                <p:cNvSpPr/>
                <p:nvPr/>
              </p:nvSpPr>
              <p:spPr>
                <a:xfrm rot="-3180000">
                  <a:off x="4903" y="-19"/>
                  <a:ext cx="758" cy="1344"/>
                </a:xfrm>
                <a:custGeom>
                  <a:rect b="b" l="l" r="r" t="t"/>
                  <a:pathLst>
                    <a:path extrusionOk="0" h="3771" w="3007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6" name="Google Shape;56;p19"/>
                <p:cNvSpPr/>
                <p:nvPr/>
              </p:nvSpPr>
              <p:spPr>
                <a:xfrm rot="-3180000">
                  <a:off x="5301" y="892"/>
                  <a:ext cx="169" cy="122"/>
                </a:xfrm>
                <a:custGeom>
                  <a:rect b="b" l="l" r="r" t="t"/>
                  <a:pathLst>
                    <a:path extrusionOk="0" h="342" w="673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7" name="Google Shape;57;p19"/>
                <p:cNvSpPr/>
                <p:nvPr/>
              </p:nvSpPr>
              <p:spPr>
                <a:xfrm rot="-3180000">
                  <a:off x="5253" y="801"/>
                  <a:ext cx="181" cy="144"/>
                </a:xfrm>
                <a:custGeom>
                  <a:rect b="b" l="l" r="r" t="t"/>
                  <a:pathLst>
                    <a:path extrusionOk="0" h="403" w="716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8" name="Google Shape;58;p19"/>
                <p:cNvSpPr/>
                <p:nvPr/>
              </p:nvSpPr>
              <p:spPr>
                <a:xfrm rot="-3180000">
                  <a:off x="4985" y="210"/>
                  <a:ext cx="181" cy="147"/>
                </a:xfrm>
                <a:custGeom>
                  <a:rect b="b" l="l" r="r" t="t"/>
                  <a:pathLst>
                    <a:path extrusionOk="0" h="411" w="717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9" name="Google Shape;59;p19"/>
                <p:cNvSpPr/>
                <p:nvPr/>
              </p:nvSpPr>
              <p:spPr>
                <a:xfrm rot="-3180000">
                  <a:off x="4951" y="137"/>
                  <a:ext cx="179" cy="138"/>
                </a:xfrm>
                <a:custGeom>
                  <a:rect b="b" l="l" r="r" t="t"/>
                  <a:pathLst>
                    <a:path extrusionOk="0" h="386" w="709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60" name="Google Shape;60;p19"/>
            <p:cNvCxnSpPr/>
            <p:nvPr/>
          </p:nvCxnSpPr>
          <p:spPr>
            <a:xfrm>
              <a:off x="4870" y="84"/>
              <a:ext cx="42" cy="96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0"/>
          <p:cNvSpPr/>
          <p:nvPr/>
        </p:nvSpPr>
        <p:spPr>
          <a:xfrm>
            <a:off x="20637" y="12700"/>
            <a:ext cx="8896350" cy="6780212"/>
          </a:xfrm>
          <a:custGeom>
            <a:rect b="b" l="l" r="r" t="t"/>
            <a:pathLst>
              <a:path extrusionOk="0" h="3619" w="3985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26" name="Google Shape;126;p30"/>
          <p:cNvGrpSpPr/>
          <p:nvPr/>
        </p:nvGrpSpPr>
        <p:grpSpPr>
          <a:xfrm>
            <a:off x="195262" y="234950"/>
            <a:ext cx="3787775" cy="1778000"/>
            <a:chOff x="123" y="148"/>
            <a:chExt cx="2386" cy="1120"/>
          </a:xfrm>
        </p:grpSpPr>
        <p:sp>
          <p:nvSpPr>
            <p:cNvPr id="127" name="Google Shape;127;p30"/>
            <p:cNvSpPr/>
            <p:nvPr/>
          </p:nvSpPr>
          <p:spPr>
            <a:xfrm>
              <a:off x="177" y="177"/>
              <a:ext cx="2250" cy="1017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8" name="Google Shape;128;p30"/>
            <p:cNvSpPr/>
            <p:nvPr/>
          </p:nvSpPr>
          <p:spPr>
            <a:xfrm>
              <a:off x="166" y="261"/>
              <a:ext cx="2244" cy="1007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9" name="Google Shape;129;p30"/>
            <p:cNvSpPr/>
            <p:nvPr/>
          </p:nvSpPr>
          <p:spPr>
            <a:xfrm>
              <a:off x="474" y="344"/>
              <a:ext cx="1488" cy="919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30" name="Google Shape;130;p30"/>
            <p:cNvGrpSpPr/>
            <p:nvPr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31" name="Google Shape;131;p30"/>
              <p:cNvSpPr/>
              <p:nvPr/>
            </p:nvSpPr>
            <p:spPr>
              <a:xfrm>
                <a:off x="2005" y="934"/>
                <a:ext cx="212" cy="214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2" name="Google Shape;132;p30"/>
              <p:cNvSpPr/>
              <p:nvPr/>
            </p:nvSpPr>
            <p:spPr>
              <a:xfrm>
                <a:off x="123" y="148"/>
                <a:ext cx="2386" cy="1081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3" name="Google Shape;133;p30"/>
              <p:cNvSpPr/>
              <p:nvPr/>
            </p:nvSpPr>
            <p:spPr>
              <a:xfrm>
                <a:off x="324" y="158"/>
                <a:ext cx="1686" cy="614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4" name="Google Shape;134;p30"/>
              <p:cNvSpPr/>
              <p:nvPr/>
            </p:nvSpPr>
            <p:spPr>
              <a:xfrm>
                <a:off x="409" y="251"/>
                <a:ext cx="227" cy="410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5" name="Google Shape;135;p30"/>
              <p:cNvSpPr/>
              <p:nvPr/>
            </p:nvSpPr>
            <p:spPr>
              <a:xfrm>
                <a:off x="846" y="536"/>
                <a:ext cx="691" cy="364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136" name="Google Shape;136;p30"/>
          <p:cNvGrpSpPr/>
          <p:nvPr/>
        </p:nvGrpSpPr>
        <p:grpSpPr>
          <a:xfrm>
            <a:off x="7797642" y="4318434"/>
            <a:ext cx="979804" cy="1159594"/>
            <a:chOff x="4912" y="2720"/>
            <a:chExt cx="617" cy="730"/>
          </a:xfrm>
        </p:grpSpPr>
        <p:sp>
          <p:nvSpPr>
            <p:cNvPr id="137" name="Google Shape;137;p30"/>
            <p:cNvSpPr/>
            <p:nvPr/>
          </p:nvSpPr>
          <p:spPr>
            <a:xfrm rot="7320000">
              <a:off x="4909" y="2936"/>
              <a:ext cx="629" cy="293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8" name="Google Shape;138;p30"/>
            <p:cNvSpPr/>
            <p:nvPr/>
          </p:nvSpPr>
          <p:spPr>
            <a:xfrm rot="7320000">
              <a:off x="4893" y="2922"/>
              <a:ext cx="627" cy="290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9" name="Google Shape;139;p30"/>
            <p:cNvSpPr/>
            <p:nvPr/>
          </p:nvSpPr>
          <p:spPr>
            <a:xfrm rot="7320000">
              <a:off x="4999" y="2913"/>
              <a:ext cx="416" cy="265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40" name="Google Shape;140;p30"/>
            <p:cNvGrpSpPr/>
            <p:nvPr/>
          </p:nvGrpSpPr>
          <p:grpSpPr>
            <a:xfrm>
              <a:off x="4912" y="2720"/>
              <a:ext cx="617" cy="730"/>
              <a:chOff x="4912" y="2720"/>
              <a:chExt cx="617" cy="730"/>
            </a:xfrm>
          </p:grpSpPr>
          <p:sp>
            <p:nvSpPr>
              <p:cNvPr id="141" name="Google Shape;141;p30"/>
              <p:cNvSpPr/>
              <p:nvPr/>
            </p:nvSpPr>
            <p:spPr>
              <a:xfrm rot="7320000">
                <a:off x="4987" y="3190"/>
                <a:ext cx="59" cy="61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2" name="Google Shape;142;p30"/>
              <p:cNvSpPr/>
              <p:nvPr/>
            </p:nvSpPr>
            <p:spPr>
              <a:xfrm rot="7320000">
                <a:off x="4887" y="2930"/>
                <a:ext cx="667" cy="311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3" name="Google Shape;143;p30"/>
              <p:cNvSpPr/>
              <p:nvPr/>
            </p:nvSpPr>
            <p:spPr>
              <a:xfrm rot="7320000">
                <a:off x="5062" y="2997"/>
                <a:ext cx="472" cy="176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4" name="Google Shape;144;p30"/>
              <p:cNvSpPr/>
              <p:nvPr/>
            </p:nvSpPr>
            <p:spPr>
              <a:xfrm rot="7320000">
                <a:off x="5364" y="2872"/>
                <a:ext cx="63" cy="118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5" name="Google Shape;145;p30"/>
              <p:cNvSpPr/>
              <p:nvPr/>
            </p:nvSpPr>
            <p:spPr>
              <a:xfrm rot="7320000">
                <a:off x="5137" y="2999"/>
                <a:ext cx="193" cy="104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146" name="Google Shape;146;p30"/>
          <p:cNvSpPr/>
          <p:nvPr/>
        </p:nvSpPr>
        <p:spPr>
          <a:xfrm>
            <a:off x="901700" y="5054600"/>
            <a:ext cx="6807200" cy="728662"/>
          </a:xfrm>
          <a:custGeom>
            <a:rect b="b" l="l" r="r" t="t"/>
            <a:pathLst>
              <a:path extrusionOk="0" h="459" w="4288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cap="flat" cmpd="sng" w="7620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7" name="Google Shape;147;p30"/>
          <p:cNvSpPr/>
          <p:nvPr/>
        </p:nvSpPr>
        <p:spPr>
          <a:xfrm>
            <a:off x="4076700" y="1930400"/>
            <a:ext cx="889000" cy="381000"/>
          </a:xfrm>
          <a:custGeom>
            <a:rect b="b" l="l" r="r" t="t"/>
            <a:pathLst>
              <a:path extrusionOk="0" h="240" w="56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cap="flat" cmpd="sng" w="1143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8" name="Google Shape;148;p30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9" name="Google Shape;149;p30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50" name="Google Shape;150;p3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51" name="Google Shape;151;p3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5" name="Google Shape;165;p1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omic Sans MS"/>
              <a:buNone/>
            </a:pPr>
            <a:r>
              <a:rPr b="1" i="0" lang="en-US" sz="4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Professionalization of Pre-school Teachers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t/>
            </a:r>
            <a:endParaRPr b="0" i="0" sz="4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None/>
            </a:pPr>
            <a:r>
              <a:t/>
            </a:r>
            <a:endParaRPr/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approach to child (forming partner relationship)</a:t>
            </a:r>
            <a:endParaRPr/>
          </a:p>
        </p:txBody>
      </p:sp>
      <p:sp>
        <p:nvSpPr>
          <p:cNvPr id="221" name="Google Shape;221;p10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660"/>
              <a:buFont typeface="Noto Sans Symbols"/>
              <a:buChar char="◆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Interpersonal communication keeps personal relationship between child and the others, but sometimes communication ends and gets right again.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00000"/>
              </a:buClr>
              <a:buSzPts val="2660"/>
              <a:buFont typeface="Noto Sans Symbols"/>
              <a:buChar char="◆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way, we communicate, determines the quality of the formation of relationships.</a:t>
            </a:r>
            <a:endParaRPr/>
          </a:p>
          <a:p>
            <a:pPr indent="-342900" lvl="0" marL="342900" rtl="0" algn="r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Šilhánová, 2012 (VTI)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"/>
          <p:cNvSpPr/>
          <p:nvPr/>
        </p:nvSpPr>
        <p:spPr>
          <a:xfrm>
            <a:off x="714375" y="5357812"/>
            <a:ext cx="4140200" cy="1077912"/>
          </a:xfrm>
          <a:prstGeom prst="cube">
            <a:avLst>
              <a:gd fmla="val 25000" name="adj"/>
            </a:avLst>
          </a:prstGeom>
          <a:solidFill>
            <a:srgbClr val="A0ADD2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Palatino Linotype"/>
              <a:buNone/>
            </a:pPr>
            <a:r>
              <a:rPr b="0" i="0" lang="en-US" sz="1800" u="none">
                <a:solidFill>
                  <a:srgbClr val="FFFFFF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</a:t>
            </a:r>
            <a:r>
              <a:rPr b="0" i="0" lang="en-US" sz="1800" u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  </a:t>
            </a:r>
            <a:r>
              <a:rPr b="1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PAYING ATTENTION</a:t>
            </a:r>
            <a:endParaRPr/>
          </a:p>
        </p:txBody>
      </p:sp>
      <p:cxnSp>
        <p:nvCxnSpPr>
          <p:cNvPr id="228" name="Google Shape;228;p11"/>
          <p:cNvCxnSpPr/>
          <p:nvPr/>
        </p:nvCxnSpPr>
        <p:spPr>
          <a:xfrm rot="10800000">
            <a:off x="479425" y="1236662"/>
            <a:ext cx="0" cy="5214937"/>
          </a:xfrm>
          <a:prstGeom prst="straightConnector1">
            <a:avLst/>
          </a:prstGeom>
          <a:noFill/>
          <a:ln cap="flat" cmpd="sng" w="57150">
            <a:solidFill>
              <a:srgbClr val="7F7F7F"/>
            </a:solidFill>
            <a:prstDash val="solid"/>
            <a:miter lim="800000"/>
            <a:headEnd len="med" w="med" type="none"/>
            <a:tailEnd len="med" w="med" type="stealth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</p:cxnSp>
      <p:sp>
        <p:nvSpPr>
          <p:cNvPr id="229" name="Google Shape;229;p11"/>
          <p:cNvSpPr/>
          <p:nvPr/>
        </p:nvSpPr>
        <p:spPr>
          <a:xfrm>
            <a:off x="728662" y="4419600"/>
            <a:ext cx="3779837" cy="1077912"/>
          </a:xfrm>
          <a:prstGeom prst="cube">
            <a:avLst>
              <a:gd fmla="val 25000" name="adj"/>
            </a:avLst>
          </a:prstGeom>
          <a:solidFill>
            <a:srgbClr val="C79494"/>
          </a:solidFill>
          <a:ln cap="flat" cmpd="sng" w="9525">
            <a:solidFill>
              <a:srgbClr val="A6A6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Palatino Linotype"/>
              <a:buNone/>
            </a:pPr>
            <a:r>
              <a:rPr b="0" i="0" lang="en-US" sz="1800" u="none">
                <a:solidFill>
                  <a:srgbClr val="FFFFFF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</a:t>
            </a:r>
            <a:r>
              <a:rPr b="0" i="0" lang="en-US" sz="1800" u="none">
                <a:solidFill>
                  <a:srgbClr val="00000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</a:t>
            </a:r>
            <a:r>
              <a:rPr b="1" i="0" lang="en-US" sz="20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ENCOURAGING NEW INITIATIVES</a:t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>
            <a:off x="728662" y="3589337"/>
            <a:ext cx="3419475" cy="1041400"/>
          </a:xfrm>
          <a:prstGeom prst="cube">
            <a:avLst>
              <a:gd fmla="val 25000" name="adj"/>
            </a:avLst>
          </a:prstGeom>
          <a:solidFill>
            <a:srgbClr val="A0ADD2"/>
          </a:solidFill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Palatino Linotype"/>
              <a:buNone/>
            </a:pPr>
            <a:r>
              <a:rPr b="0" i="0" lang="en-US" sz="1800" u="none">
                <a:solidFill>
                  <a:srgbClr val="FFFFFF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</a:t>
            </a:r>
            <a:r>
              <a:rPr b="0" i="0" lang="en-US" sz="1800" u="none">
                <a:solidFill>
                  <a:srgbClr val="00000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</a:t>
            </a:r>
            <a:r>
              <a:rPr b="1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ACCEPTANCE OF INITIATIVES „YES“ (NONVERBAL AND VERBAL)</a:t>
            </a:r>
            <a:endParaRPr/>
          </a:p>
        </p:txBody>
      </p:sp>
      <p:sp>
        <p:nvSpPr>
          <p:cNvPr id="231" name="Google Shape;231;p11"/>
          <p:cNvSpPr/>
          <p:nvPr/>
        </p:nvSpPr>
        <p:spPr>
          <a:xfrm>
            <a:off x="728662" y="2736850"/>
            <a:ext cx="3059112" cy="1077912"/>
          </a:xfrm>
          <a:prstGeom prst="cube">
            <a:avLst>
              <a:gd fmla="val 25000" name="adj"/>
            </a:avLst>
          </a:prstGeom>
          <a:solidFill>
            <a:srgbClr val="C79494"/>
          </a:solidFill>
          <a:ln cap="flat" cmpd="sng" w="9525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Palatino Linotype"/>
              <a:buNone/>
            </a:pPr>
            <a:r>
              <a:rPr b="0" i="0" lang="en-US" sz="1800" u="none">
                <a:solidFill>
                  <a:srgbClr val="FFFFFF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</a:t>
            </a:r>
            <a:r>
              <a:rPr b="1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EMPATIC INTERACTION  CHANGE</a:t>
            </a:r>
            <a:endParaRPr/>
          </a:p>
        </p:txBody>
      </p:sp>
      <p:sp>
        <p:nvSpPr>
          <p:cNvPr id="232" name="Google Shape;232;p11"/>
          <p:cNvSpPr/>
          <p:nvPr/>
        </p:nvSpPr>
        <p:spPr>
          <a:xfrm>
            <a:off x="728662" y="1884362"/>
            <a:ext cx="2698750" cy="1076325"/>
          </a:xfrm>
          <a:prstGeom prst="cube">
            <a:avLst>
              <a:gd fmla="val 25000" name="adj"/>
            </a:avLst>
          </a:prstGeom>
          <a:solidFill>
            <a:srgbClr val="A0ADD2"/>
          </a:solidFill>
          <a:ln cap="flat" cmpd="sng" w="9525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b="1" i="0" lang="en-US" sz="20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COOPERATION, PLAY</a:t>
            </a:r>
            <a:endParaRPr/>
          </a:p>
        </p:txBody>
      </p:sp>
      <p:sp>
        <p:nvSpPr>
          <p:cNvPr id="233" name="Google Shape;233;p11"/>
          <p:cNvSpPr/>
          <p:nvPr/>
        </p:nvSpPr>
        <p:spPr>
          <a:xfrm>
            <a:off x="728662" y="1020762"/>
            <a:ext cx="2339975" cy="1076325"/>
          </a:xfrm>
          <a:prstGeom prst="cube">
            <a:avLst>
              <a:gd fmla="val 25000" name="adj"/>
            </a:avLst>
          </a:prstGeom>
          <a:solidFill>
            <a:srgbClr val="C79494"/>
          </a:solidFill>
          <a:ln cap="flat" cmpd="sng" w="9525">
            <a:solidFill>
              <a:srgbClr val="D9D9D9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Palatino Linotype"/>
              <a:buNone/>
            </a:pPr>
            <a:r>
              <a:rPr b="0" i="0" lang="en-US" sz="1800" u="none">
                <a:solidFill>
                  <a:srgbClr val="FFFFFF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 </a:t>
            </a:r>
            <a:r>
              <a:rPr b="1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LEADING AND GUIDING</a:t>
            </a:r>
            <a:endParaRPr/>
          </a:p>
        </p:txBody>
      </p:sp>
      <p:sp>
        <p:nvSpPr>
          <p:cNvPr id="234" name="Google Shape;234;p11"/>
          <p:cNvSpPr txBox="1"/>
          <p:nvPr/>
        </p:nvSpPr>
        <p:spPr>
          <a:xfrm rot="-5400000">
            <a:off x="-1571625" y="3744912"/>
            <a:ext cx="36655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Adults lead to or guide</a:t>
            </a:r>
            <a:endParaRPr/>
          </a:p>
        </p:txBody>
      </p:sp>
      <p:sp>
        <p:nvSpPr>
          <p:cNvPr id="235" name="Google Shape;235;p11"/>
          <p:cNvSpPr txBox="1"/>
          <p:nvPr/>
        </p:nvSpPr>
        <p:spPr>
          <a:xfrm>
            <a:off x="352425" y="96837"/>
            <a:ext cx="2897187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building stones  of kommunication – adoult as „one, who is giving help“ </a:t>
            </a:r>
            <a:endParaRPr/>
          </a:p>
        </p:txBody>
      </p:sp>
      <p:sp>
        <p:nvSpPr>
          <p:cNvPr id="236" name="Google Shape;236;p11"/>
          <p:cNvSpPr txBox="1"/>
          <p:nvPr/>
        </p:nvSpPr>
        <p:spPr>
          <a:xfrm>
            <a:off x="3649662" y="127000"/>
            <a:ext cx="3114675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Eventual consequence on child as „one, who is looking for help“ </a:t>
            </a:r>
            <a:endParaRPr/>
          </a:p>
        </p:txBody>
      </p:sp>
      <p:sp>
        <p:nvSpPr>
          <p:cNvPr id="237" name="Google Shape;237;p11"/>
          <p:cNvSpPr/>
          <p:nvPr/>
        </p:nvSpPr>
        <p:spPr>
          <a:xfrm flipH="1">
            <a:off x="4757737" y="5167312"/>
            <a:ext cx="2838450" cy="1439862"/>
          </a:xfrm>
          <a:prstGeom prst="rightArrow">
            <a:avLst>
              <a:gd fmla="val 19081" name="adj1"/>
              <a:gd fmla="val 50000" name="adj2"/>
            </a:avLst>
          </a:prstGeom>
          <a:solidFill>
            <a:srgbClr val="BFC8E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Feels awarded, loved and important.</a:t>
            </a:r>
            <a:endParaRPr/>
          </a:p>
        </p:txBody>
      </p:sp>
      <p:sp>
        <p:nvSpPr>
          <p:cNvPr id="238" name="Google Shape;238;p11"/>
          <p:cNvSpPr/>
          <p:nvPr/>
        </p:nvSpPr>
        <p:spPr>
          <a:xfrm flipH="1">
            <a:off x="4389437" y="4322762"/>
            <a:ext cx="3206750" cy="1439862"/>
          </a:xfrm>
          <a:prstGeom prst="rightArrow">
            <a:avLst>
              <a:gd fmla="val 19013" name="adj1"/>
              <a:gd fmla="val 50000" name="adj2"/>
            </a:avLst>
          </a:prstGeom>
          <a:solidFill>
            <a:srgbClr val="DAB8B8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Knowung that adult is interested at his doing, working, thinking, feeling. </a:t>
            </a:r>
            <a:endParaRPr/>
          </a:p>
        </p:txBody>
      </p:sp>
      <p:sp>
        <p:nvSpPr>
          <p:cNvPr id="239" name="Google Shape;239;p11"/>
          <p:cNvSpPr/>
          <p:nvPr/>
        </p:nvSpPr>
        <p:spPr>
          <a:xfrm flipH="1">
            <a:off x="4140200" y="3573462"/>
            <a:ext cx="3557587" cy="1284287"/>
          </a:xfrm>
          <a:prstGeom prst="rightArrow">
            <a:avLst>
              <a:gd fmla="val 19229" name="adj1"/>
              <a:gd fmla="val 4638" name="adj2"/>
            </a:avLst>
          </a:prstGeom>
          <a:solidFill>
            <a:srgbClr val="BFC8E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Experience with acceptance of somebody else, adult names objects, feelings.</a:t>
            </a:r>
            <a:endParaRPr/>
          </a:p>
        </p:txBody>
      </p:sp>
      <p:sp>
        <p:nvSpPr>
          <p:cNvPr id="240" name="Google Shape;240;p11"/>
          <p:cNvSpPr/>
          <p:nvPr/>
        </p:nvSpPr>
        <p:spPr>
          <a:xfrm flipH="1">
            <a:off x="3571875" y="2643187"/>
            <a:ext cx="3927475" cy="1439862"/>
          </a:xfrm>
          <a:prstGeom prst="rightArrow">
            <a:avLst>
              <a:gd fmla="val 18848" name="adj1"/>
              <a:gd fmla="val 50000" name="adj2"/>
            </a:avLst>
          </a:prstGeom>
          <a:solidFill>
            <a:srgbClr val="DAB8B8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Enjoys interaction change with adult and feels safety.</a:t>
            </a:r>
            <a:endParaRPr/>
          </a:p>
        </p:txBody>
      </p:sp>
      <p:sp>
        <p:nvSpPr>
          <p:cNvPr id="241" name="Google Shape;241;p11"/>
          <p:cNvSpPr/>
          <p:nvPr/>
        </p:nvSpPr>
        <p:spPr>
          <a:xfrm flipH="1">
            <a:off x="3306762" y="1819275"/>
            <a:ext cx="4360862" cy="1331912"/>
          </a:xfrm>
          <a:prstGeom prst="rightArrow">
            <a:avLst>
              <a:gd fmla="val 18913" name="adj1"/>
              <a:gd fmla="val 50000" name="adj2"/>
            </a:avLst>
          </a:prstGeom>
          <a:solidFill>
            <a:srgbClr val="BFC8E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Enjoys offered help and guiding, learning from other one</a:t>
            </a:r>
            <a:endParaRPr/>
          </a:p>
        </p:txBody>
      </p:sp>
      <p:sp>
        <p:nvSpPr>
          <p:cNvPr id="242" name="Google Shape;242;p11"/>
          <p:cNvSpPr/>
          <p:nvPr/>
        </p:nvSpPr>
        <p:spPr>
          <a:xfrm flipH="1">
            <a:off x="2971800" y="889000"/>
            <a:ext cx="4695825" cy="1439862"/>
          </a:xfrm>
          <a:prstGeom prst="rightArrow">
            <a:avLst>
              <a:gd fmla="val 19132" name="adj1"/>
              <a:gd fmla="val 50000" name="adj2"/>
            </a:avLst>
          </a:prstGeom>
          <a:solidFill>
            <a:srgbClr val="DAB8B8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Copes with difficult situation, </a:t>
            </a: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understands the possibilities and limitations</a:t>
            </a:r>
            <a:r>
              <a:rPr b="0" i="0" lang="en-US" sz="1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learns something new.</a:t>
            </a:r>
            <a:endParaRPr/>
          </a:p>
        </p:txBody>
      </p:sp>
      <p:sp>
        <p:nvSpPr>
          <p:cNvPr id="243" name="Google Shape;243;p11"/>
          <p:cNvSpPr/>
          <p:nvPr/>
        </p:nvSpPr>
        <p:spPr>
          <a:xfrm>
            <a:off x="3041650" y="450850"/>
            <a:ext cx="746125" cy="322262"/>
          </a:xfrm>
          <a:prstGeom prst="leftRightArrow">
            <a:avLst>
              <a:gd fmla="val 4668" name="adj1"/>
              <a:gd fmla="val 50000" name="adj2"/>
            </a:avLst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2"/>
          <p:cNvSpPr/>
          <p:nvPr/>
        </p:nvSpPr>
        <p:spPr>
          <a:xfrm>
            <a:off x="611189" y="1700213"/>
            <a:ext cx="3744910" cy="3457575"/>
          </a:xfrm>
          <a:custGeom>
            <a:rect b="b" l="l" r="r" t="t"/>
            <a:pathLst>
              <a:path extrusionOk="0" h="21600" w="21600">
                <a:moveTo>
                  <a:pt x="19878" y="6268"/>
                </a:moveTo>
                <a:cubicBezTo>
                  <a:pt x="18161" y="2827"/>
                  <a:pt x="14645" y="652"/>
                  <a:pt x="10800" y="652"/>
                </a:cubicBezTo>
                <a:cubicBezTo>
                  <a:pt x="5195" y="653"/>
                  <a:pt x="653" y="5195"/>
                  <a:pt x="653" y="10800"/>
                </a:cubicBezTo>
                <a:cubicBezTo>
                  <a:pt x="653" y="16404"/>
                  <a:pt x="5195" y="20947"/>
                  <a:pt x="10800" y="20947"/>
                </a:cubicBezTo>
                <a:cubicBezTo>
                  <a:pt x="15379" y="20947"/>
                  <a:pt x="19391" y="17879"/>
                  <a:pt x="20592" y="13459"/>
                </a:cubicBezTo>
                <a:lnTo>
                  <a:pt x="21222" y="13631"/>
                </a:lnTo>
                <a:cubicBezTo>
                  <a:pt x="19944" y="18335"/>
                  <a:pt x="15674" y="21599"/>
                  <a:pt x="10800" y="21599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4893" y="0"/>
                  <a:pt x="18634" y="2314"/>
                  <a:pt x="20463" y="5976"/>
                </a:cubicBezTo>
                <a:lnTo>
                  <a:pt x="22878" y="4770"/>
                </a:lnTo>
                <a:lnTo>
                  <a:pt x="21523" y="8831"/>
                </a:lnTo>
                <a:lnTo>
                  <a:pt x="17462" y="7474"/>
                </a:lnTo>
                <a:lnTo>
                  <a:pt x="19878" y="6268"/>
                </a:lnTo>
                <a:close/>
              </a:path>
            </a:pathLst>
          </a:custGeom>
          <a:solidFill>
            <a:srgbClr val="008000">
              <a:alpha val="81568"/>
            </a:srgbClr>
          </a:solidFill>
          <a:ln cap="flat" cmpd="sng" w="9525">
            <a:solidFill>
              <a:srgbClr val="008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2"/>
          <p:cNvSpPr txBox="1"/>
          <p:nvPr/>
        </p:nvSpPr>
        <p:spPr>
          <a:xfrm>
            <a:off x="5364162" y="5373687"/>
            <a:ext cx="3168650" cy="78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Non-empathic cycle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“NO” series</a:t>
            </a:r>
            <a:endParaRPr/>
          </a:p>
        </p:txBody>
      </p:sp>
      <p:sp>
        <p:nvSpPr>
          <p:cNvPr id="251" name="Google Shape;251;p12"/>
          <p:cNvSpPr txBox="1"/>
          <p:nvPr/>
        </p:nvSpPr>
        <p:spPr>
          <a:xfrm>
            <a:off x="755650" y="5373687"/>
            <a:ext cx="3744912" cy="77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Emphatic cycle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„YES” series</a:t>
            </a:r>
            <a:endParaRPr/>
          </a:p>
        </p:txBody>
      </p:sp>
      <p:sp>
        <p:nvSpPr>
          <p:cNvPr id="252" name="Google Shape;252;p12"/>
          <p:cNvSpPr txBox="1"/>
          <p:nvPr/>
        </p:nvSpPr>
        <p:spPr>
          <a:xfrm>
            <a:off x="1487487" y="558800"/>
            <a:ext cx="6613525" cy="1077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897"/>
              </a:buClr>
              <a:buSzPts val="3200"/>
              <a:buFont typeface="Calibri"/>
              <a:buNone/>
            </a:pPr>
            <a:r>
              <a:rPr b="0" i="0" lang="en-US" sz="3200" u="none">
                <a:solidFill>
                  <a:srgbClr val="2F5897"/>
                </a:solidFill>
                <a:latin typeface="Calibri"/>
                <a:ea typeface="Calibri"/>
                <a:cs typeface="Calibri"/>
                <a:sym typeface="Calibri"/>
              </a:rPr>
              <a:t>How do we receive initiatives from child?</a:t>
            </a:r>
            <a:endParaRPr/>
          </a:p>
        </p:txBody>
      </p:sp>
      <p:sp>
        <p:nvSpPr>
          <p:cNvPr id="253" name="Google Shape;253;p12"/>
          <p:cNvSpPr txBox="1"/>
          <p:nvPr/>
        </p:nvSpPr>
        <p:spPr>
          <a:xfrm>
            <a:off x="3635375" y="3213100"/>
            <a:ext cx="10080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</a:t>
            </a:r>
            <a:endParaRPr/>
          </a:p>
        </p:txBody>
      </p:sp>
      <p:sp>
        <p:nvSpPr>
          <p:cNvPr id="254" name="Google Shape;254;p12"/>
          <p:cNvSpPr txBox="1"/>
          <p:nvPr/>
        </p:nvSpPr>
        <p:spPr>
          <a:xfrm>
            <a:off x="4643437" y="3213100"/>
            <a:ext cx="10080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255" name="Google Shape;255;p12"/>
          <p:cNvSpPr txBox="1"/>
          <p:nvPr/>
        </p:nvSpPr>
        <p:spPr>
          <a:xfrm>
            <a:off x="1258887" y="3644900"/>
            <a:ext cx="2532062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Child receives reaction (advise) from adult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2"/>
          <p:cNvSpPr txBox="1"/>
          <p:nvPr/>
        </p:nvSpPr>
        <p:spPr>
          <a:xfrm>
            <a:off x="5794375" y="3644900"/>
            <a:ext cx="2306637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Child pass off (does not receive) reaction (advise) from adult</a:t>
            </a:r>
            <a:endParaRPr/>
          </a:p>
        </p:txBody>
      </p:sp>
      <p:sp>
        <p:nvSpPr>
          <p:cNvPr id="257" name="Google Shape;257;p12"/>
          <p:cNvSpPr txBox="1"/>
          <p:nvPr/>
        </p:nvSpPr>
        <p:spPr>
          <a:xfrm>
            <a:off x="1331912" y="2286000"/>
            <a:ext cx="2303462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897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2F5897"/>
                </a:solidFill>
                <a:latin typeface="Calibri"/>
                <a:ea typeface="Calibri"/>
                <a:cs typeface="Calibri"/>
                <a:sym typeface="Calibri"/>
              </a:rPr>
              <a:t>Adult  receives initiative from child</a:t>
            </a:r>
            <a:endParaRPr/>
          </a:p>
        </p:txBody>
      </p:sp>
      <p:sp>
        <p:nvSpPr>
          <p:cNvPr id="258" name="Google Shape;258;p12"/>
          <p:cNvSpPr txBox="1"/>
          <p:nvPr/>
        </p:nvSpPr>
        <p:spPr>
          <a:xfrm>
            <a:off x="5724525" y="2286000"/>
            <a:ext cx="2160587" cy="119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Adult pass off (does not receive)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initiative from child</a:t>
            </a:r>
            <a:endParaRPr/>
          </a:p>
        </p:txBody>
      </p:sp>
      <p:sp>
        <p:nvSpPr>
          <p:cNvPr id="259" name="Google Shape;259;p12"/>
          <p:cNvSpPr/>
          <p:nvPr/>
        </p:nvSpPr>
        <p:spPr>
          <a:xfrm rot="10800000">
            <a:off x="4932362" y="1700212"/>
            <a:ext cx="3744912" cy="3457575"/>
          </a:xfrm>
          <a:custGeom>
            <a:rect b="b" l="l" r="r" t="t"/>
            <a:pathLst>
              <a:path extrusionOk="0" h="21600" w="21600">
                <a:moveTo>
                  <a:pt x="19878" y="6268"/>
                </a:moveTo>
                <a:cubicBezTo>
                  <a:pt x="18161" y="2827"/>
                  <a:pt x="14645" y="652"/>
                  <a:pt x="10800" y="652"/>
                </a:cubicBezTo>
                <a:cubicBezTo>
                  <a:pt x="5195" y="653"/>
                  <a:pt x="653" y="5195"/>
                  <a:pt x="653" y="10800"/>
                </a:cubicBezTo>
                <a:cubicBezTo>
                  <a:pt x="653" y="16404"/>
                  <a:pt x="5195" y="20947"/>
                  <a:pt x="10800" y="20947"/>
                </a:cubicBezTo>
                <a:cubicBezTo>
                  <a:pt x="15379" y="20947"/>
                  <a:pt x="19391" y="17879"/>
                  <a:pt x="20592" y="13459"/>
                </a:cubicBezTo>
                <a:lnTo>
                  <a:pt x="21222" y="13631"/>
                </a:lnTo>
                <a:cubicBezTo>
                  <a:pt x="19944" y="18335"/>
                  <a:pt x="15674" y="21599"/>
                  <a:pt x="10800" y="21599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4893" y="0"/>
                  <a:pt x="18634" y="2314"/>
                  <a:pt x="20463" y="5976"/>
                </a:cubicBezTo>
                <a:lnTo>
                  <a:pt x="22878" y="4770"/>
                </a:lnTo>
                <a:lnTo>
                  <a:pt x="21523" y="8831"/>
                </a:lnTo>
                <a:lnTo>
                  <a:pt x="17462" y="7474"/>
                </a:lnTo>
                <a:lnTo>
                  <a:pt x="19878" y="6268"/>
                </a:lnTo>
                <a:close/>
              </a:path>
            </a:pathLst>
          </a:custGeom>
          <a:solidFill>
            <a:srgbClr val="FF0000">
              <a:alpha val="81568"/>
            </a:srgbClr>
          </a:solidFill>
          <a:ln cap="flat" cmpd="sng" w="28575">
            <a:solidFill>
              <a:srgbClr val="FF0000"/>
            </a:solidFill>
            <a:prstDash val="solid"/>
            <a:miter lim="524288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3"/>
          <p:cNvSpPr txBox="1"/>
          <p:nvPr>
            <p:ph idx="4294967295" type="title"/>
          </p:nvPr>
        </p:nvSpPr>
        <p:spPr>
          <a:xfrm>
            <a:off x="876300" y="485775"/>
            <a:ext cx="6489700" cy="790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95E"/>
              </a:buClr>
              <a:buSzPts val="3600"/>
              <a:buFont typeface="Comic Sans MS"/>
              <a:buNone/>
            </a:pPr>
            <a:r>
              <a:rPr b="0" i="0" lang="en-US" sz="3600" u="none" cap="none" strike="noStrike">
                <a:solidFill>
                  <a:srgbClr val="2C395E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level of nonverbal communication – „YES series“</a:t>
            </a:r>
            <a:endParaRPr/>
          </a:p>
        </p:txBody>
      </p:sp>
      <p:sp>
        <p:nvSpPr>
          <p:cNvPr id="265" name="Google Shape;265;p13"/>
          <p:cNvSpPr txBox="1"/>
          <p:nvPr>
            <p:ph idx="4294967295" type="body"/>
          </p:nvPr>
        </p:nvSpPr>
        <p:spPr>
          <a:xfrm>
            <a:off x="685800" y="1447800"/>
            <a:ext cx="7772400" cy="514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Frequent eye contact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Expressive signs, gesture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 work with voice, face expression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Appropriate body position and turning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Right distance, body contact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800000"/>
              </a:buClr>
              <a:buSzPts val="3200"/>
              <a:buFont typeface="Comic Sans MS"/>
              <a:buChar char="•"/>
            </a:pPr>
            <a:r>
              <a:rPr b="0" i="0" lang="en-US" sz="3200" u="none" cap="none" strike="noStrike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Acknowledge the initiatives of the child, nodding</a:t>
            </a:r>
            <a:endParaRPr b="0" i="0" sz="3200" u="none" cap="none" strike="noStrike">
              <a:solidFill>
                <a:srgbClr val="6633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rgbClr val="6633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"/>
          <p:cNvSpPr txBox="1"/>
          <p:nvPr>
            <p:ph idx="4294967295" type="title"/>
          </p:nvPr>
        </p:nvSpPr>
        <p:spPr>
          <a:xfrm>
            <a:off x="995362" y="412750"/>
            <a:ext cx="6191250" cy="1079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95E"/>
              </a:buClr>
              <a:buSzPts val="3600"/>
              <a:buFont typeface="Comic Sans MS"/>
              <a:buNone/>
            </a:pPr>
            <a:r>
              <a:rPr b="0" i="0" lang="en-US" sz="3600" u="none" cap="none" strike="noStrike">
                <a:solidFill>
                  <a:srgbClr val="2C395E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of verbal communication „YES series“</a:t>
            </a:r>
            <a:endParaRPr/>
          </a:p>
        </p:txBody>
      </p:sp>
      <p:sp>
        <p:nvSpPr>
          <p:cNvPr id="271" name="Google Shape;271;p14"/>
          <p:cNvSpPr txBox="1"/>
          <p:nvPr>
            <p:ph idx="4294967295" type="body"/>
          </p:nvPr>
        </p:nvSpPr>
        <p:spPr>
          <a:xfrm>
            <a:off x="569912" y="1609725"/>
            <a:ext cx="8064500" cy="467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Clear and understandable announcement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Char char="•"/>
            </a:pPr>
            <a:r>
              <a:rPr b="1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name</a:t>
            </a:r>
            <a:r>
              <a:rPr b="0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(the naming shows other person that we received the initiative and we understood its meaning, the naming is a basic part of understanding between each other and learning something new)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5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Experience from seminars in Czech republic</a:t>
            </a:r>
            <a:endParaRPr/>
          </a:p>
        </p:txBody>
      </p:sp>
      <p:sp>
        <p:nvSpPr>
          <p:cNvPr id="277" name="Google Shape;277;p15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child activity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relationship between children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child´s feelings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6"/>
          <p:cNvSpPr txBox="1"/>
          <p:nvPr>
            <p:ph idx="4294967295"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Teacher´s competencies as presumption of good cooperation with parents</a:t>
            </a:r>
            <a:endParaRPr/>
          </a:p>
        </p:txBody>
      </p:sp>
      <p:sp>
        <p:nvSpPr>
          <p:cNvPr id="283" name="Google Shape;283;p16"/>
          <p:cNvSpPr txBox="1"/>
          <p:nvPr>
            <p:ph idx="4294967295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Useful skills of kindergarten teacher:</a:t>
            </a:r>
            <a:endParaRPr/>
          </a:p>
          <a:p>
            <a:pPr indent="-609600" lvl="0" marL="609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Get in contact with child´s parents</a:t>
            </a:r>
            <a:endParaRPr/>
          </a:p>
          <a:p>
            <a:pPr indent="-609600" lvl="0" marL="609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Open child results properly to each parent or group of parents</a:t>
            </a:r>
            <a:endParaRPr/>
          </a:p>
          <a:p>
            <a:pPr indent="-609600" lvl="0" marL="609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be initiative and lead discussion with parents</a:t>
            </a:r>
            <a:endParaRPr/>
          </a:p>
          <a:p>
            <a:pPr indent="-609600" lvl="0" marL="609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communicate requirements and instructions in way that parents can accept</a:t>
            </a:r>
            <a:endParaRPr/>
          </a:p>
          <a:p>
            <a:pPr indent="-609600" lvl="0" marL="609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persuade parents about teacher´s guiding to positive development of every child.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7"/>
          <p:cNvSpPr txBox="1"/>
          <p:nvPr>
            <p:ph idx="4294967295"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9" name="Google Shape;289;p17"/>
          <p:cNvSpPr txBox="1"/>
          <p:nvPr>
            <p:ph idx="4294967295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Empathy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Listening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Professional argumentation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Respect without prejudice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8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5" name="Google Shape;295;p18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omic Sans MS"/>
              <a:buNone/>
            </a:pPr>
            <a:r>
              <a:rPr b="0" i="0" lang="en-US" sz="4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 you 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omic Sans MS"/>
              <a:buNone/>
            </a:pPr>
            <a:r>
              <a:rPr b="0" i="0" lang="en-US" sz="4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your attention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of pre-school teachers:</a:t>
            </a:r>
            <a:endParaRPr/>
          </a:p>
        </p:txBody>
      </p:sp>
      <p:sp>
        <p:nvSpPr>
          <p:cNvPr id="171" name="Google Shape;171;p2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Didactic competence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Competence of Education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Diagnostic competence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Organizational competence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Social and communicative competence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DIAGNOSTIC COMPETENCE</a:t>
            </a:r>
            <a:endParaRPr/>
          </a:p>
        </p:txBody>
      </p:sp>
      <p:sp>
        <p:nvSpPr>
          <p:cNvPr id="178" name="Google Shape;178;p3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child support and creating suitable educational offer it is necessary to get to know childs personality very well, child´s possibilities and limits.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Challenge of preschool: to facilitate every child evolves his potentiality maximally in conditions respecting his/her individuality.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27087" y="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Recognize the uniqueness of each child</a:t>
            </a:r>
            <a:endParaRPr/>
          </a:p>
        </p:txBody>
      </p:sp>
      <p:sp>
        <p:nvSpPr>
          <p:cNvPr id="184" name="Google Shape;184;p4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Every child is a carrier of a unique pattern and timing of the development.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 same as: Individual personality,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Unique style of learning,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Temperament, Needs, 				Interests,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Characteristic structure of intelligence, talent and virtues.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ORGANIZATIONAL COMPETENCE</a:t>
            </a:r>
            <a:endParaRPr/>
          </a:p>
        </p:txBody>
      </p:sp>
      <p:sp>
        <p:nvSpPr>
          <p:cNvPr id="190" name="Google Shape;190;p5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Teacher prepares substantial number of activities (according to types of intelligence/Gardner).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Children have opportunity to choose activity according to their interests and virtues.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6" name="Google Shape;196;p6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offer of numerous different activities in one moment makes cooperation possible.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Children can work in groups and naturally the frontal activities are turning away.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2" name="Google Shape;202;p7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1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prepared activities facilitates children to: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Experience success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 by their own rate and resolve problems their own way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 independently, decide, be responsible for their work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Cooperate in groups and adopt social skills.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/>
          <p:nvPr>
            <p:ph type="title"/>
          </p:nvPr>
        </p:nvSpPr>
        <p:spPr>
          <a:xfrm>
            <a:off x="571500" y="214312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COMUNICATIVE COMPETENCE </a:t>
            </a:r>
            <a:endParaRPr/>
          </a:p>
        </p:txBody>
      </p:sp>
      <p:sp>
        <p:nvSpPr>
          <p:cNvPr id="208" name="Google Shape;208;p8"/>
          <p:cNvSpPr txBox="1"/>
          <p:nvPr>
            <p:ph idx="1" type="body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1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Authoritative approach is: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Based on using power.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Based on superiority and subordinated.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Resulted in defiance or obedience.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approach is connected with child rebellion and fight for power.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9" name="Google Shape;209;p8"/>
          <p:cNvSpPr txBox="1"/>
          <p:nvPr>
            <p:ph idx="1" type="body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1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Partnership approach: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Based on respect.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Induces children to responsibility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Creates safe social environment.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Partnership approach</a:t>
            </a:r>
            <a:endParaRPr/>
          </a:p>
        </p:txBody>
      </p:sp>
      <p:sp>
        <p:nvSpPr>
          <p:cNvPr id="215" name="Google Shape;215;p9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based on: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respect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without conditions, pay attention to human solemnity, receive human diversity.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recognition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which shows, that we appreciate somebody for his/her personality and his/her behaviour.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2006-11-09T07:38:18Z</dcterms:created>
  <dc:creator>Kupcová</dc:creator>
</cp:coreProperties>
</file>