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07" r:id="rId3"/>
    <p:sldId id="267" r:id="rId4"/>
    <p:sldId id="270" r:id="rId5"/>
    <p:sldId id="447" r:id="rId6"/>
    <p:sldId id="543" r:id="rId7"/>
    <p:sldId id="558" r:id="rId8"/>
    <p:sldId id="554" r:id="rId9"/>
    <p:sldId id="528" r:id="rId10"/>
    <p:sldId id="358" r:id="rId11"/>
    <p:sldId id="369" r:id="rId12"/>
    <p:sldId id="542" r:id="rId13"/>
    <p:sldId id="544" r:id="rId14"/>
    <p:sldId id="448" r:id="rId15"/>
    <p:sldId id="406" r:id="rId16"/>
    <p:sldId id="408" r:id="rId17"/>
    <p:sldId id="440" r:id="rId18"/>
    <p:sldId id="559" r:id="rId19"/>
    <p:sldId id="560" r:id="rId20"/>
    <p:sldId id="450" r:id="rId21"/>
    <p:sldId id="272" r:id="rId22"/>
    <p:sldId id="561" r:id="rId23"/>
    <p:sldId id="357" r:id="rId24"/>
    <p:sldId id="412" r:id="rId25"/>
    <p:sldId id="372" r:id="rId26"/>
    <p:sldId id="456" r:id="rId27"/>
    <p:sldId id="354" r:id="rId28"/>
    <p:sldId id="534" r:id="rId29"/>
    <p:sldId id="535" r:id="rId30"/>
    <p:sldId id="533" r:id="rId31"/>
    <p:sldId id="532" r:id="rId32"/>
    <p:sldId id="452" r:id="rId33"/>
    <p:sldId id="570" r:id="rId34"/>
    <p:sldId id="571" r:id="rId35"/>
    <p:sldId id="433" r:id="rId36"/>
    <p:sldId id="454" r:id="rId37"/>
    <p:sldId id="364" r:id="rId38"/>
    <p:sldId id="370" r:id="rId39"/>
    <p:sldId id="437" r:id="rId40"/>
    <p:sldId id="434" r:id="rId41"/>
    <p:sldId id="498" r:id="rId42"/>
    <p:sldId id="500" r:id="rId43"/>
    <p:sldId id="439" r:id="rId44"/>
    <p:sldId id="557" r:id="rId45"/>
    <p:sldId id="480" r:id="rId46"/>
    <p:sldId id="553" r:id="rId47"/>
    <p:sldId id="481" r:id="rId48"/>
    <p:sldId id="482" r:id="rId49"/>
    <p:sldId id="487" r:id="rId50"/>
    <p:sldId id="489" r:id="rId51"/>
    <p:sldId id="484" r:id="rId52"/>
    <p:sldId id="485" r:id="rId53"/>
    <p:sldId id="486" r:id="rId54"/>
    <p:sldId id="490" r:id="rId55"/>
    <p:sldId id="488" r:id="rId56"/>
    <p:sldId id="536" r:id="rId57"/>
    <p:sldId id="499" r:id="rId58"/>
    <p:sldId id="491" r:id="rId59"/>
    <p:sldId id="492" r:id="rId60"/>
    <p:sldId id="493" r:id="rId61"/>
    <p:sldId id="494" r:id="rId62"/>
    <p:sldId id="548" r:id="rId63"/>
    <p:sldId id="495" r:id="rId64"/>
    <p:sldId id="549" r:id="rId65"/>
    <p:sldId id="496" r:id="rId66"/>
    <p:sldId id="537" r:id="rId67"/>
    <p:sldId id="348" r:id="rId68"/>
    <p:sldId id="371" r:id="rId69"/>
    <p:sldId id="436" r:id="rId70"/>
    <p:sldId id="419" r:id="rId71"/>
    <p:sldId id="555" r:id="rId72"/>
    <p:sldId id="349" r:id="rId73"/>
    <p:sldId id="497" r:id="rId74"/>
    <p:sldId id="470" r:id="rId75"/>
    <p:sldId id="403" r:id="rId76"/>
    <p:sldId id="540" r:id="rId77"/>
    <p:sldId id="394" r:id="rId78"/>
    <p:sldId id="401" r:id="rId79"/>
    <p:sldId id="538" r:id="rId80"/>
    <p:sldId id="473" r:id="rId81"/>
    <p:sldId id="539" r:id="rId82"/>
    <p:sldId id="395" r:id="rId83"/>
    <p:sldId id="464" r:id="rId84"/>
    <p:sldId id="556" r:id="rId85"/>
    <p:sldId id="551" r:id="rId86"/>
    <p:sldId id="562" r:id="rId87"/>
    <p:sldId id="404" r:id="rId88"/>
    <p:sldId id="563" r:id="rId89"/>
    <p:sldId id="475" r:id="rId90"/>
    <p:sldId id="363" r:id="rId91"/>
    <p:sldId id="396" r:id="rId92"/>
    <p:sldId id="398" r:id="rId93"/>
    <p:sldId id="397" r:id="rId94"/>
    <p:sldId id="471" r:id="rId95"/>
    <p:sldId id="420" r:id="rId96"/>
    <p:sldId id="416" r:id="rId97"/>
    <p:sldId id="399" r:id="rId98"/>
    <p:sldId id="474" r:id="rId99"/>
    <p:sldId id="400" r:id="rId100"/>
    <p:sldId id="375" r:id="rId101"/>
    <p:sldId id="550" r:id="rId102"/>
    <p:sldId id="526" r:id="rId103"/>
    <p:sldId id="304" r:id="rId104"/>
    <p:sldId id="383" r:id="rId105"/>
    <p:sldId id="438" r:id="rId106"/>
    <p:sldId id="525" r:id="rId107"/>
    <p:sldId id="564" r:id="rId108"/>
    <p:sldId id="513" r:id="rId109"/>
    <p:sldId id="514" r:id="rId110"/>
    <p:sldId id="515" r:id="rId111"/>
    <p:sldId id="516" r:id="rId112"/>
    <p:sldId id="517" r:id="rId113"/>
    <p:sldId id="527" r:id="rId114"/>
    <p:sldId id="518" r:id="rId115"/>
    <p:sldId id="565" r:id="rId116"/>
    <p:sldId id="566" r:id="rId117"/>
    <p:sldId id="519" r:id="rId118"/>
    <p:sldId id="520" r:id="rId119"/>
    <p:sldId id="521" r:id="rId120"/>
    <p:sldId id="522" r:id="rId121"/>
    <p:sldId id="523" r:id="rId122"/>
    <p:sldId id="510" r:id="rId123"/>
    <p:sldId id="508" r:id="rId124"/>
    <p:sldId id="524" r:id="rId125"/>
    <p:sldId id="541" r:id="rId126"/>
    <p:sldId id="567" r:id="rId127"/>
    <p:sldId id="413" r:id="rId128"/>
    <p:sldId id="451" r:id="rId129"/>
    <p:sldId id="476" r:id="rId130"/>
    <p:sldId id="441" r:id="rId131"/>
    <p:sldId id="455" r:id="rId132"/>
    <p:sldId id="477" r:id="rId133"/>
    <p:sldId id="478" r:id="rId134"/>
    <p:sldId id="479" r:id="rId135"/>
    <p:sldId id="568" r:id="rId136"/>
    <p:sldId id="569" r:id="rId137"/>
    <p:sldId id="350" r:id="rId138"/>
    <p:sldId id="545" r:id="rId139"/>
    <p:sldId id="432" r:id="rId140"/>
    <p:sldId id="414" r:id="rId141"/>
    <p:sldId id="467" r:id="rId142"/>
    <p:sldId id="469" r:id="rId143"/>
    <p:sldId id="472" r:id="rId144"/>
    <p:sldId id="453" r:id="rId145"/>
    <p:sldId id="443" r:id="rId146"/>
    <p:sldId id="444" r:id="rId147"/>
    <p:sldId id="445" r:id="rId148"/>
    <p:sldId id="446" r:id="rId149"/>
    <p:sldId id="457" r:id="rId150"/>
    <p:sldId id="346" r:id="rId151"/>
    <p:sldId id="374" r:id="rId152"/>
    <p:sldId id="356" r:id="rId153"/>
    <p:sldId id="547" r:id="rId154"/>
    <p:sldId id="367" r:id="rId155"/>
    <p:sldId id="288" r:id="rId156"/>
    <p:sldId id="347" r:id="rId157"/>
    <p:sldId id="415" r:id="rId158"/>
    <p:sldId id="376" r:id="rId159"/>
    <p:sldId id="343" r:id="rId160"/>
    <p:sldId id="435" r:id="rId16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37" autoAdjust="0"/>
  </p:normalViewPr>
  <p:slideViewPr>
    <p:cSldViewPr>
      <p:cViewPr varScale="1">
        <p:scale>
          <a:sx n="103" d="100"/>
          <a:sy n="103" d="100"/>
        </p:scale>
        <p:origin x="25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svg"/><Relationship Id="rId1" Type="http://schemas.openxmlformats.org/officeDocument/2006/relationships/image" Target="../media/image71.png"/><Relationship Id="rId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940B4-151B-4BDC-A64C-D99DB0C1FF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99606D-AAE4-4729-B304-314E5D8C5CE0}">
      <dgm:prSet custT="1"/>
      <dgm:spPr/>
      <dgm:t>
        <a:bodyPr anchor="t"/>
        <a:lstStyle/>
        <a:p>
          <a:pPr algn="just"/>
          <a:r>
            <a:rPr lang="cs-CZ" sz="1800" b="1" dirty="0"/>
            <a:t>Def1</a:t>
          </a:r>
          <a:r>
            <a:rPr lang="cs-CZ" sz="1800" dirty="0"/>
            <a:t>: Sociální psychologie studuje </a:t>
          </a:r>
          <a:r>
            <a:rPr lang="cs-CZ" sz="1800" b="1" dirty="0"/>
            <a:t>sociální interakce </a:t>
          </a:r>
          <a:r>
            <a:rPr lang="cs-CZ" sz="1800" b="0" dirty="0"/>
            <a:t>v</a:t>
          </a:r>
          <a:r>
            <a:rPr lang="cs-CZ" sz="1800" dirty="0"/>
            <a:t> různých </a:t>
          </a:r>
          <a:r>
            <a:rPr lang="cs-CZ" sz="1800" b="0" dirty="0"/>
            <a:t>a mezi </a:t>
          </a:r>
          <a:r>
            <a:rPr lang="cs-CZ" sz="1800" dirty="0"/>
            <a:t>různými </a:t>
          </a:r>
          <a:r>
            <a:rPr lang="cs-CZ" sz="1800" b="1" dirty="0"/>
            <a:t>sociálními útvary </a:t>
          </a:r>
          <a:r>
            <a:rPr lang="cs-CZ" sz="1800" dirty="0"/>
            <a:t>(</a:t>
          </a:r>
          <a:r>
            <a:rPr lang="cs-CZ" sz="1800" b="1" dirty="0"/>
            <a:t>soc. skupinami</a:t>
          </a:r>
          <a:r>
            <a:rPr lang="cs-CZ" sz="1800" dirty="0"/>
            <a:t>, </a:t>
          </a:r>
          <a:r>
            <a:rPr lang="cs-CZ" sz="1800" b="1" dirty="0"/>
            <a:t>agregáty, institucemi</a:t>
          </a:r>
          <a:r>
            <a:rPr lang="cs-CZ" sz="1800" dirty="0"/>
            <a:t> ad.) a snaží se popsat jejich kognitivní, emoční a somatické předpoklady a zákonitosti jejich fungování. (</a:t>
          </a:r>
          <a:r>
            <a:rPr lang="cs-CZ" sz="1800" dirty="0" err="1"/>
            <a:t>Hunt</a:t>
          </a:r>
          <a:r>
            <a:rPr lang="cs-CZ" sz="1800" dirty="0"/>
            <a:t>, 2015) 			= </a:t>
          </a:r>
          <a:r>
            <a:rPr lang="cs-CZ" sz="1800" dirty="0" err="1"/>
            <a:t>meziskupinová</a:t>
          </a:r>
          <a:r>
            <a:rPr lang="cs-CZ" sz="1800" dirty="0"/>
            <a:t> úroveň</a:t>
          </a:r>
          <a:endParaRPr lang="en-US" sz="1800" dirty="0"/>
        </a:p>
      </dgm:t>
    </dgm:pt>
    <dgm:pt modelId="{778AAEF0-5B86-449E-B722-252F22F856C3}" type="parTrans" cxnId="{EB9712FD-891C-4A5A-82FC-E40CB6B4342C}">
      <dgm:prSet/>
      <dgm:spPr/>
      <dgm:t>
        <a:bodyPr/>
        <a:lstStyle/>
        <a:p>
          <a:endParaRPr lang="en-US"/>
        </a:p>
      </dgm:t>
    </dgm:pt>
    <dgm:pt modelId="{AD90F802-1175-4A0D-AEE0-2EC4589380FA}" type="sibTrans" cxnId="{EB9712FD-891C-4A5A-82FC-E40CB6B4342C}">
      <dgm:prSet/>
      <dgm:spPr/>
      <dgm:t>
        <a:bodyPr/>
        <a:lstStyle/>
        <a:p>
          <a:endParaRPr lang="en-US"/>
        </a:p>
      </dgm:t>
    </dgm:pt>
    <dgm:pt modelId="{8DD2FC40-5EF9-494C-B750-FAB141A02B59}">
      <dgm:prSet/>
      <dgm:spPr/>
      <dgm:t>
        <a:bodyPr/>
        <a:lstStyle/>
        <a:p>
          <a:r>
            <a:rPr lang="cs-CZ" b="1" dirty="0"/>
            <a:t>Def2</a:t>
          </a:r>
          <a:r>
            <a:rPr lang="cs-CZ" dirty="0"/>
            <a:t>: Sociální psychologie studuje, jak jsou chování, prožívání, myšlení, pocity a tělesné procesy ovlivňovány </a:t>
          </a:r>
          <a:r>
            <a:rPr lang="cs-CZ" b="0" dirty="0"/>
            <a:t>reálnou, zprostředkovanou nebo jen představovanou </a:t>
          </a:r>
          <a:r>
            <a:rPr lang="cs-CZ" dirty="0"/>
            <a:t>přítomností druhých. (</a:t>
          </a:r>
          <a:r>
            <a:rPr lang="cs-CZ" dirty="0" err="1"/>
            <a:t>Allport</a:t>
          </a:r>
          <a:r>
            <a:rPr lang="cs-CZ" dirty="0"/>
            <a:t>, 1985)</a:t>
          </a:r>
        </a:p>
        <a:p>
          <a:r>
            <a:rPr lang="cs-CZ" dirty="0"/>
            <a:t>		=individuální a částečně mezilidská úroveň</a:t>
          </a:r>
          <a:endParaRPr lang="en-US" dirty="0"/>
        </a:p>
      </dgm:t>
    </dgm:pt>
    <dgm:pt modelId="{37452244-9955-41E7-A8F7-82B9BB0FE050}" type="parTrans" cxnId="{9C988183-AB75-4C4D-BB64-A8203D6C614A}">
      <dgm:prSet/>
      <dgm:spPr/>
      <dgm:t>
        <a:bodyPr/>
        <a:lstStyle/>
        <a:p>
          <a:endParaRPr lang="en-US"/>
        </a:p>
      </dgm:t>
    </dgm:pt>
    <dgm:pt modelId="{1EA5F077-F76A-48A5-87F2-2175A8093D64}" type="sibTrans" cxnId="{9C988183-AB75-4C4D-BB64-A8203D6C614A}">
      <dgm:prSet/>
      <dgm:spPr/>
      <dgm:t>
        <a:bodyPr/>
        <a:lstStyle/>
        <a:p>
          <a:endParaRPr lang="en-US"/>
        </a:p>
      </dgm:t>
    </dgm:pt>
    <dgm:pt modelId="{A748824A-821E-4646-8E6E-5F19E177E431}" type="pres">
      <dgm:prSet presAssocID="{477940B4-151B-4BDC-A64C-D99DB0C1FF24}" presName="root" presStyleCnt="0">
        <dgm:presLayoutVars>
          <dgm:dir/>
          <dgm:resizeHandles val="exact"/>
        </dgm:presLayoutVars>
      </dgm:prSet>
      <dgm:spPr/>
    </dgm:pt>
    <dgm:pt modelId="{5278CB44-708D-43B9-AB00-EDE8AC554002}" type="pres">
      <dgm:prSet presAssocID="{FE99606D-AAE4-4729-B304-314E5D8C5CE0}" presName="compNode" presStyleCnt="0"/>
      <dgm:spPr/>
    </dgm:pt>
    <dgm:pt modelId="{A9D636C1-F9F2-4F21-A8CC-2ED6307E206C}" type="pres">
      <dgm:prSet presAssocID="{FE99606D-AAE4-4729-B304-314E5D8C5CE0}" presName="bgRect" presStyleLbl="bgShp" presStyleIdx="0" presStyleCnt="2" custScaleY="126609" custLinFactNeighborX="81" custLinFactNeighborY="45575"/>
      <dgm:spPr/>
    </dgm:pt>
    <dgm:pt modelId="{B680FADF-3AE1-4D08-A922-3198F2B757DD}" type="pres">
      <dgm:prSet presAssocID="{FE99606D-AAE4-4729-B304-314E5D8C5CE0}" presName="iconRect" presStyleLbl="node1" presStyleIdx="0" presStyleCnt="2" custLinFactNeighborX="4566" custLinFactNeighborY="836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A1C8852D-76F5-4AD1-8638-9D4BA62C73EE}" type="pres">
      <dgm:prSet presAssocID="{FE99606D-AAE4-4729-B304-314E5D8C5CE0}" presName="spaceRect" presStyleCnt="0"/>
      <dgm:spPr/>
    </dgm:pt>
    <dgm:pt modelId="{E8C79F01-A4D9-4728-8F7F-EABD4748CE71}" type="pres">
      <dgm:prSet presAssocID="{FE99606D-AAE4-4729-B304-314E5D8C5CE0}" presName="parTx" presStyleLbl="revTx" presStyleIdx="0" presStyleCnt="2" custScaleY="171292" custLinFactNeighborX="-406" custLinFactNeighborY="70304">
        <dgm:presLayoutVars>
          <dgm:chMax val="0"/>
          <dgm:chPref val="0"/>
        </dgm:presLayoutVars>
      </dgm:prSet>
      <dgm:spPr/>
    </dgm:pt>
    <dgm:pt modelId="{797199CF-3453-48B4-A8E4-49B324EF8F74}" type="pres">
      <dgm:prSet presAssocID="{AD90F802-1175-4A0D-AEE0-2EC4589380FA}" presName="sibTrans" presStyleCnt="0"/>
      <dgm:spPr/>
    </dgm:pt>
    <dgm:pt modelId="{66A80F03-FDB6-4CCB-A896-2F6DAD5E1A6B}" type="pres">
      <dgm:prSet presAssocID="{8DD2FC40-5EF9-494C-B750-FAB141A02B59}" presName="compNode" presStyleCnt="0"/>
      <dgm:spPr/>
    </dgm:pt>
    <dgm:pt modelId="{5F8F77E4-6D60-4FC7-A433-EDCD82345BBA}" type="pres">
      <dgm:prSet presAssocID="{8DD2FC40-5EF9-494C-B750-FAB141A02B59}" presName="bgRect" presStyleLbl="bgShp" presStyleIdx="1" presStyleCnt="2"/>
      <dgm:spPr/>
    </dgm:pt>
    <dgm:pt modelId="{2DAA76F6-9A30-4713-8344-FE3D36703E33}" type="pres">
      <dgm:prSet presAssocID="{8DD2FC40-5EF9-494C-B750-FAB141A02B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zek"/>
        </a:ext>
      </dgm:extLst>
    </dgm:pt>
    <dgm:pt modelId="{949D474F-D5A9-4188-A782-5375513F05FF}" type="pres">
      <dgm:prSet presAssocID="{8DD2FC40-5EF9-494C-B750-FAB141A02B59}" presName="spaceRect" presStyleCnt="0"/>
      <dgm:spPr/>
    </dgm:pt>
    <dgm:pt modelId="{26C9F438-837E-43C5-ADA8-4931F8801DBD}" type="pres">
      <dgm:prSet presAssocID="{8DD2FC40-5EF9-494C-B750-FAB141A02B59}" presName="parTx" presStyleLbl="revTx" presStyleIdx="1" presStyleCnt="2" custScaleY="127986">
        <dgm:presLayoutVars>
          <dgm:chMax val="0"/>
          <dgm:chPref val="0"/>
        </dgm:presLayoutVars>
      </dgm:prSet>
      <dgm:spPr/>
    </dgm:pt>
  </dgm:ptLst>
  <dgm:cxnLst>
    <dgm:cxn modelId="{089E0E6C-14FC-45B0-A1F7-646E005C965A}" type="presOf" srcId="{8DD2FC40-5EF9-494C-B750-FAB141A02B59}" destId="{26C9F438-837E-43C5-ADA8-4931F8801DBD}" srcOrd="0" destOrd="0" presId="urn:microsoft.com/office/officeart/2018/2/layout/IconVerticalSolidList"/>
    <dgm:cxn modelId="{B2A57275-064B-4D59-B2BD-473BC4863D0A}" type="presOf" srcId="{FE99606D-AAE4-4729-B304-314E5D8C5CE0}" destId="{E8C79F01-A4D9-4728-8F7F-EABD4748CE71}" srcOrd="0" destOrd="0" presId="urn:microsoft.com/office/officeart/2018/2/layout/IconVerticalSolidList"/>
    <dgm:cxn modelId="{9C988183-AB75-4C4D-BB64-A8203D6C614A}" srcId="{477940B4-151B-4BDC-A64C-D99DB0C1FF24}" destId="{8DD2FC40-5EF9-494C-B750-FAB141A02B59}" srcOrd="1" destOrd="0" parTransId="{37452244-9955-41E7-A8F7-82B9BB0FE050}" sibTransId="{1EA5F077-F76A-48A5-87F2-2175A8093D64}"/>
    <dgm:cxn modelId="{11E5FEF3-040C-444C-A20B-75D36B0898BD}" type="presOf" srcId="{477940B4-151B-4BDC-A64C-D99DB0C1FF24}" destId="{A748824A-821E-4646-8E6E-5F19E177E431}" srcOrd="0" destOrd="0" presId="urn:microsoft.com/office/officeart/2018/2/layout/IconVerticalSolidList"/>
    <dgm:cxn modelId="{EB9712FD-891C-4A5A-82FC-E40CB6B4342C}" srcId="{477940B4-151B-4BDC-A64C-D99DB0C1FF24}" destId="{FE99606D-AAE4-4729-B304-314E5D8C5CE0}" srcOrd="0" destOrd="0" parTransId="{778AAEF0-5B86-449E-B722-252F22F856C3}" sibTransId="{AD90F802-1175-4A0D-AEE0-2EC4589380FA}"/>
    <dgm:cxn modelId="{8A267375-2B1D-4BF8-B766-8D4430387BBC}" type="presParOf" srcId="{A748824A-821E-4646-8E6E-5F19E177E431}" destId="{5278CB44-708D-43B9-AB00-EDE8AC554002}" srcOrd="0" destOrd="0" presId="urn:microsoft.com/office/officeart/2018/2/layout/IconVerticalSolidList"/>
    <dgm:cxn modelId="{0870BB7D-B9EF-43C8-90AB-3A71392293A7}" type="presParOf" srcId="{5278CB44-708D-43B9-AB00-EDE8AC554002}" destId="{A9D636C1-F9F2-4F21-A8CC-2ED6307E206C}" srcOrd="0" destOrd="0" presId="urn:microsoft.com/office/officeart/2018/2/layout/IconVerticalSolidList"/>
    <dgm:cxn modelId="{91C34CFD-9F6C-4D7D-9401-7F19E8211D80}" type="presParOf" srcId="{5278CB44-708D-43B9-AB00-EDE8AC554002}" destId="{B680FADF-3AE1-4D08-A922-3198F2B757DD}" srcOrd="1" destOrd="0" presId="urn:microsoft.com/office/officeart/2018/2/layout/IconVerticalSolidList"/>
    <dgm:cxn modelId="{F8F1A380-585E-43CE-80F0-1EABD24AD0F7}" type="presParOf" srcId="{5278CB44-708D-43B9-AB00-EDE8AC554002}" destId="{A1C8852D-76F5-4AD1-8638-9D4BA62C73EE}" srcOrd="2" destOrd="0" presId="urn:microsoft.com/office/officeart/2018/2/layout/IconVerticalSolidList"/>
    <dgm:cxn modelId="{C55159B6-AA5A-4469-A8C4-E703C66F7667}" type="presParOf" srcId="{5278CB44-708D-43B9-AB00-EDE8AC554002}" destId="{E8C79F01-A4D9-4728-8F7F-EABD4748CE71}" srcOrd="3" destOrd="0" presId="urn:microsoft.com/office/officeart/2018/2/layout/IconVerticalSolidList"/>
    <dgm:cxn modelId="{78692B08-4A6D-4D3D-91AB-ACB875A235D4}" type="presParOf" srcId="{A748824A-821E-4646-8E6E-5F19E177E431}" destId="{797199CF-3453-48B4-A8E4-49B324EF8F74}" srcOrd="1" destOrd="0" presId="urn:microsoft.com/office/officeart/2018/2/layout/IconVerticalSolidList"/>
    <dgm:cxn modelId="{386B06C8-6EE5-4A39-9531-6D9BDF7381B0}" type="presParOf" srcId="{A748824A-821E-4646-8E6E-5F19E177E431}" destId="{66A80F03-FDB6-4CCB-A896-2F6DAD5E1A6B}" srcOrd="2" destOrd="0" presId="urn:microsoft.com/office/officeart/2018/2/layout/IconVerticalSolidList"/>
    <dgm:cxn modelId="{2705927C-187E-49F4-9E50-518464E4321F}" type="presParOf" srcId="{66A80F03-FDB6-4CCB-A896-2F6DAD5E1A6B}" destId="{5F8F77E4-6D60-4FC7-A433-EDCD82345BBA}" srcOrd="0" destOrd="0" presId="urn:microsoft.com/office/officeart/2018/2/layout/IconVerticalSolidList"/>
    <dgm:cxn modelId="{201F2F60-0482-4760-A593-91433F2498B6}" type="presParOf" srcId="{66A80F03-FDB6-4CCB-A896-2F6DAD5E1A6B}" destId="{2DAA76F6-9A30-4713-8344-FE3D36703E33}" srcOrd="1" destOrd="0" presId="urn:microsoft.com/office/officeart/2018/2/layout/IconVerticalSolidList"/>
    <dgm:cxn modelId="{1D592A42-9CAA-4EAF-830B-3CC653EC70BC}" type="presParOf" srcId="{66A80F03-FDB6-4CCB-A896-2F6DAD5E1A6B}" destId="{949D474F-D5A9-4188-A782-5375513F05FF}" srcOrd="2" destOrd="0" presId="urn:microsoft.com/office/officeart/2018/2/layout/IconVerticalSolidList"/>
    <dgm:cxn modelId="{EEA9377D-45F3-4597-B512-04FB33CF09B4}" type="presParOf" srcId="{66A80F03-FDB6-4CCB-A896-2F6DAD5E1A6B}" destId="{26C9F438-837E-43C5-ADA8-4931F8801D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C92D1F-853A-4973-ACD9-96319FAED5D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132C0E7-DB94-4D7A-9894-55EBE706D85E}">
      <dgm:prSet/>
      <dgm:spPr/>
      <dgm:t>
        <a:bodyPr/>
        <a:lstStyle/>
        <a:p>
          <a:r>
            <a:rPr lang="cs-CZ" b="1" dirty="0"/>
            <a:t>DEF3: Socializace</a:t>
          </a:r>
          <a:r>
            <a:rPr lang="cs-CZ" dirty="0"/>
            <a:t> je proces osvojování si </a:t>
          </a:r>
          <a:r>
            <a:rPr lang="cs-CZ" b="1" dirty="0"/>
            <a:t>kulturou</a:t>
          </a:r>
          <a:r>
            <a:rPr lang="cs-CZ" dirty="0"/>
            <a:t> </a:t>
          </a:r>
          <a:r>
            <a:rPr lang="cs-CZ" b="1" dirty="0"/>
            <a:t>sdílených</a:t>
          </a:r>
          <a:r>
            <a:rPr lang="cs-CZ" dirty="0"/>
            <a:t> poznatků, vzorců chování a praktik, hodnot, postojů, ideálů, norem a zákazů atd.</a:t>
          </a:r>
          <a:endParaRPr lang="en-US" dirty="0"/>
        </a:p>
      </dgm:t>
    </dgm:pt>
    <dgm:pt modelId="{92D32914-4CC8-4F44-B8A2-D081F1E113DE}" type="parTrans" cxnId="{F3C3F2A8-99FD-4AA6-AB55-8E49C6863749}">
      <dgm:prSet/>
      <dgm:spPr/>
      <dgm:t>
        <a:bodyPr/>
        <a:lstStyle/>
        <a:p>
          <a:endParaRPr lang="en-US"/>
        </a:p>
      </dgm:t>
    </dgm:pt>
    <dgm:pt modelId="{8EDC8DAC-9514-44BE-9B84-6600FE4D1411}" type="sibTrans" cxnId="{F3C3F2A8-99FD-4AA6-AB55-8E49C6863749}">
      <dgm:prSet/>
      <dgm:spPr/>
      <dgm:t>
        <a:bodyPr/>
        <a:lstStyle/>
        <a:p>
          <a:endParaRPr lang="en-US"/>
        </a:p>
      </dgm:t>
    </dgm:pt>
    <dgm:pt modelId="{7C612E2D-BCD1-4C57-AA25-90032D79AB31}">
      <dgm:prSet/>
      <dgm:spPr/>
      <dgm:t>
        <a:bodyPr/>
        <a:lstStyle/>
        <a:p>
          <a:r>
            <a:rPr lang="cs-CZ" b="1"/>
            <a:t>DEF4: Socializace je všechno, co se naučíme (a vše, co budeme učit druhé)</a:t>
          </a:r>
          <a:r>
            <a:rPr lang="cs-CZ"/>
            <a:t>.</a:t>
          </a:r>
          <a:endParaRPr lang="en-US"/>
        </a:p>
      </dgm:t>
    </dgm:pt>
    <dgm:pt modelId="{10E3AC19-4CA6-45D4-A7B0-822E2E0455F1}" type="parTrans" cxnId="{20DDA5D6-03FB-4633-ADA6-EE80DAB0B3DE}">
      <dgm:prSet/>
      <dgm:spPr/>
      <dgm:t>
        <a:bodyPr/>
        <a:lstStyle/>
        <a:p>
          <a:endParaRPr lang="en-US"/>
        </a:p>
      </dgm:t>
    </dgm:pt>
    <dgm:pt modelId="{77B99AC6-6743-4BCA-B60E-B137A3052203}" type="sibTrans" cxnId="{20DDA5D6-03FB-4633-ADA6-EE80DAB0B3DE}">
      <dgm:prSet/>
      <dgm:spPr/>
      <dgm:t>
        <a:bodyPr/>
        <a:lstStyle/>
        <a:p>
          <a:endParaRPr lang="en-US"/>
        </a:p>
      </dgm:t>
    </dgm:pt>
    <dgm:pt modelId="{770C1B97-1A5A-4742-BB3B-6A747373DC19}" type="pres">
      <dgm:prSet presAssocID="{EFC92D1F-853A-4973-ACD9-96319FAED5DD}" presName="root" presStyleCnt="0">
        <dgm:presLayoutVars>
          <dgm:dir/>
          <dgm:resizeHandles val="exact"/>
        </dgm:presLayoutVars>
      </dgm:prSet>
      <dgm:spPr/>
    </dgm:pt>
    <dgm:pt modelId="{E25EF021-1AC7-4200-8FC3-73D3F5E0D065}" type="pres">
      <dgm:prSet presAssocID="{7132C0E7-DB94-4D7A-9894-55EBE706D85E}" presName="compNode" presStyleCnt="0"/>
      <dgm:spPr/>
    </dgm:pt>
    <dgm:pt modelId="{163F2DBD-DE76-4446-BBFA-FB7D0BDAA00F}" type="pres">
      <dgm:prSet presAssocID="{7132C0E7-DB94-4D7A-9894-55EBE706D85E}" presName="bgRect" presStyleLbl="bgShp" presStyleIdx="0" presStyleCnt="2"/>
      <dgm:spPr/>
    </dgm:pt>
    <dgm:pt modelId="{BE13CC2D-79EF-498A-A152-30F9EF6550FE}" type="pres">
      <dgm:prSet presAssocID="{7132C0E7-DB94-4D7A-9894-55EBE706D85E}"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lava s ozubenými koly se souvislou výplní"/>
        </a:ext>
      </dgm:extLst>
    </dgm:pt>
    <dgm:pt modelId="{24F8020F-446E-4D1D-8A83-25B89857D69D}" type="pres">
      <dgm:prSet presAssocID="{7132C0E7-DB94-4D7A-9894-55EBE706D85E}" presName="spaceRect" presStyleCnt="0"/>
      <dgm:spPr/>
    </dgm:pt>
    <dgm:pt modelId="{E80791AD-2A4C-41B7-9278-220AF7A06C5C}" type="pres">
      <dgm:prSet presAssocID="{7132C0E7-DB94-4D7A-9894-55EBE706D85E}" presName="parTx" presStyleLbl="revTx" presStyleIdx="0" presStyleCnt="2">
        <dgm:presLayoutVars>
          <dgm:chMax val="0"/>
          <dgm:chPref val="0"/>
        </dgm:presLayoutVars>
      </dgm:prSet>
      <dgm:spPr/>
    </dgm:pt>
    <dgm:pt modelId="{822F4DD0-18AC-45D3-B34D-94B3A1F12135}" type="pres">
      <dgm:prSet presAssocID="{8EDC8DAC-9514-44BE-9B84-6600FE4D1411}" presName="sibTrans" presStyleCnt="0"/>
      <dgm:spPr/>
    </dgm:pt>
    <dgm:pt modelId="{41F9E4A6-EDC7-493F-9BE5-FB288D366BFA}" type="pres">
      <dgm:prSet presAssocID="{7C612E2D-BCD1-4C57-AA25-90032D79AB31}" presName="compNode" presStyleCnt="0"/>
      <dgm:spPr/>
    </dgm:pt>
    <dgm:pt modelId="{7A72EE64-76FC-471D-954E-E93D0234AF66}" type="pres">
      <dgm:prSet presAssocID="{7C612E2D-BCD1-4C57-AA25-90032D79AB31}" presName="bgRect" presStyleLbl="bgShp" presStyleIdx="1" presStyleCnt="2"/>
      <dgm:spPr/>
    </dgm:pt>
    <dgm:pt modelId="{B4B6EB8D-67B1-48E0-BDBA-E25C35FA5F86}" type="pres">
      <dgm:prSet presAssocID="{7C612E2D-BCD1-4C57-AA25-90032D79AB31}"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avá a levá hemisféra se souvislou výplní"/>
        </a:ext>
      </dgm:extLst>
    </dgm:pt>
    <dgm:pt modelId="{A5BC6144-6862-43B0-A0DC-061784497504}" type="pres">
      <dgm:prSet presAssocID="{7C612E2D-BCD1-4C57-AA25-90032D79AB31}" presName="spaceRect" presStyleCnt="0"/>
      <dgm:spPr/>
    </dgm:pt>
    <dgm:pt modelId="{56479C77-51AD-4BFC-80EC-9BBEA6815577}" type="pres">
      <dgm:prSet presAssocID="{7C612E2D-BCD1-4C57-AA25-90032D79AB31}" presName="parTx" presStyleLbl="revTx" presStyleIdx="1" presStyleCnt="2">
        <dgm:presLayoutVars>
          <dgm:chMax val="0"/>
          <dgm:chPref val="0"/>
        </dgm:presLayoutVars>
      </dgm:prSet>
      <dgm:spPr/>
    </dgm:pt>
  </dgm:ptLst>
  <dgm:cxnLst>
    <dgm:cxn modelId="{82D88014-A475-4AE4-94D1-27B1A3E335C8}" type="presOf" srcId="{EFC92D1F-853A-4973-ACD9-96319FAED5DD}" destId="{770C1B97-1A5A-4742-BB3B-6A747373DC19}" srcOrd="0" destOrd="0" presId="urn:microsoft.com/office/officeart/2018/2/layout/IconVerticalSolidList"/>
    <dgm:cxn modelId="{4C675A1B-7AAC-4C7D-ABDE-91DC75AA58BA}" type="presOf" srcId="{7C612E2D-BCD1-4C57-AA25-90032D79AB31}" destId="{56479C77-51AD-4BFC-80EC-9BBEA6815577}" srcOrd="0" destOrd="0" presId="urn:microsoft.com/office/officeart/2018/2/layout/IconVerticalSolidList"/>
    <dgm:cxn modelId="{F3C3F2A8-99FD-4AA6-AB55-8E49C6863749}" srcId="{EFC92D1F-853A-4973-ACD9-96319FAED5DD}" destId="{7132C0E7-DB94-4D7A-9894-55EBE706D85E}" srcOrd="0" destOrd="0" parTransId="{92D32914-4CC8-4F44-B8A2-D081F1E113DE}" sibTransId="{8EDC8DAC-9514-44BE-9B84-6600FE4D1411}"/>
    <dgm:cxn modelId="{648E6ABE-C8B3-4691-B7A4-83EB49207EA7}" type="presOf" srcId="{7132C0E7-DB94-4D7A-9894-55EBE706D85E}" destId="{E80791AD-2A4C-41B7-9278-220AF7A06C5C}" srcOrd="0" destOrd="0" presId="urn:microsoft.com/office/officeart/2018/2/layout/IconVerticalSolidList"/>
    <dgm:cxn modelId="{20DDA5D6-03FB-4633-ADA6-EE80DAB0B3DE}" srcId="{EFC92D1F-853A-4973-ACD9-96319FAED5DD}" destId="{7C612E2D-BCD1-4C57-AA25-90032D79AB31}" srcOrd="1" destOrd="0" parTransId="{10E3AC19-4CA6-45D4-A7B0-822E2E0455F1}" sibTransId="{77B99AC6-6743-4BCA-B60E-B137A3052203}"/>
    <dgm:cxn modelId="{24BFBDB1-4027-4040-BBA9-E07F6C5FEA5F}" type="presParOf" srcId="{770C1B97-1A5A-4742-BB3B-6A747373DC19}" destId="{E25EF021-1AC7-4200-8FC3-73D3F5E0D065}" srcOrd="0" destOrd="0" presId="urn:microsoft.com/office/officeart/2018/2/layout/IconVerticalSolidList"/>
    <dgm:cxn modelId="{945517D8-DBE7-4611-9978-84EF498BCD9C}" type="presParOf" srcId="{E25EF021-1AC7-4200-8FC3-73D3F5E0D065}" destId="{163F2DBD-DE76-4446-BBFA-FB7D0BDAA00F}" srcOrd="0" destOrd="0" presId="urn:microsoft.com/office/officeart/2018/2/layout/IconVerticalSolidList"/>
    <dgm:cxn modelId="{92FBECED-35DB-4226-A726-28B5FD822551}" type="presParOf" srcId="{E25EF021-1AC7-4200-8FC3-73D3F5E0D065}" destId="{BE13CC2D-79EF-498A-A152-30F9EF6550FE}" srcOrd="1" destOrd="0" presId="urn:microsoft.com/office/officeart/2018/2/layout/IconVerticalSolidList"/>
    <dgm:cxn modelId="{96F3380E-4D9C-4E98-A91B-16442DA7C273}" type="presParOf" srcId="{E25EF021-1AC7-4200-8FC3-73D3F5E0D065}" destId="{24F8020F-446E-4D1D-8A83-25B89857D69D}" srcOrd="2" destOrd="0" presId="urn:microsoft.com/office/officeart/2018/2/layout/IconVerticalSolidList"/>
    <dgm:cxn modelId="{8859E04E-0C35-4983-802A-C6AA7E91DAB8}" type="presParOf" srcId="{E25EF021-1AC7-4200-8FC3-73D3F5E0D065}" destId="{E80791AD-2A4C-41B7-9278-220AF7A06C5C}" srcOrd="3" destOrd="0" presId="urn:microsoft.com/office/officeart/2018/2/layout/IconVerticalSolidList"/>
    <dgm:cxn modelId="{68BE4745-8145-4ABA-AC8B-5D82DA98E7C8}" type="presParOf" srcId="{770C1B97-1A5A-4742-BB3B-6A747373DC19}" destId="{822F4DD0-18AC-45D3-B34D-94B3A1F12135}" srcOrd="1" destOrd="0" presId="urn:microsoft.com/office/officeart/2018/2/layout/IconVerticalSolidList"/>
    <dgm:cxn modelId="{EA98534F-E6F8-4140-85B4-94B1F116122C}" type="presParOf" srcId="{770C1B97-1A5A-4742-BB3B-6A747373DC19}" destId="{41F9E4A6-EDC7-493F-9BE5-FB288D366BFA}" srcOrd="2" destOrd="0" presId="urn:microsoft.com/office/officeart/2018/2/layout/IconVerticalSolidList"/>
    <dgm:cxn modelId="{A260FBBC-9067-4DB0-9E80-728CCDE025DB}" type="presParOf" srcId="{41F9E4A6-EDC7-493F-9BE5-FB288D366BFA}" destId="{7A72EE64-76FC-471D-954E-E93D0234AF66}" srcOrd="0" destOrd="0" presId="urn:microsoft.com/office/officeart/2018/2/layout/IconVerticalSolidList"/>
    <dgm:cxn modelId="{9B4ECEF0-A8B5-47B0-9252-257BB8804D27}" type="presParOf" srcId="{41F9E4A6-EDC7-493F-9BE5-FB288D366BFA}" destId="{B4B6EB8D-67B1-48E0-BDBA-E25C35FA5F86}" srcOrd="1" destOrd="0" presId="urn:microsoft.com/office/officeart/2018/2/layout/IconVerticalSolidList"/>
    <dgm:cxn modelId="{7FE96C2F-CB43-457F-BC73-137AC000E358}" type="presParOf" srcId="{41F9E4A6-EDC7-493F-9BE5-FB288D366BFA}" destId="{A5BC6144-6862-43B0-A0DC-061784497504}" srcOrd="2" destOrd="0" presId="urn:microsoft.com/office/officeart/2018/2/layout/IconVerticalSolidList"/>
    <dgm:cxn modelId="{E9D364ED-11AE-49A8-BE84-47B16D4010F5}" type="presParOf" srcId="{41F9E4A6-EDC7-493F-9BE5-FB288D366BFA}" destId="{56479C77-51AD-4BFC-80EC-9BBEA6815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636C1-F9F2-4F21-A8CC-2ED6307E206C}">
      <dsp:nvSpPr>
        <dsp:cNvPr id="0" name=""/>
        <dsp:cNvSpPr/>
      </dsp:nvSpPr>
      <dsp:spPr>
        <a:xfrm>
          <a:off x="0" y="1112496"/>
          <a:ext cx="8229600" cy="20724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0FADF-3AE1-4D08-A922-3198F2B757DD}">
      <dsp:nvSpPr>
        <dsp:cNvPr id="0" name=""/>
        <dsp:cNvSpPr/>
      </dsp:nvSpPr>
      <dsp:spPr>
        <a:xfrm>
          <a:off x="536256" y="1705402"/>
          <a:ext cx="900272" cy="900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C79F01-A4D9-4728-8F7F-EABD4748CE71}">
      <dsp:nvSpPr>
        <dsp:cNvPr id="0" name=""/>
        <dsp:cNvSpPr/>
      </dsp:nvSpPr>
      <dsp:spPr>
        <a:xfrm>
          <a:off x="1864839" y="1152130"/>
          <a:ext cx="6338147" cy="2806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t" anchorCtr="0">
          <a:noAutofit/>
        </a:bodyPr>
        <a:lstStyle/>
        <a:p>
          <a:pPr marL="0" lvl="0" indent="0" algn="just" defTabSz="800100">
            <a:lnSpc>
              <a:spcPct val="90000"/>
            </a:lnSpc>
            <a:spcBef>
              <a:spcPct val="0"/>
            </a:spcBef>
            <a:spcAft>
              <a:spcPct val="35000"/>
            </a:spcAft>
            <a:buNone/>
          </a:pPr>
          <a:r>
            <a:rPr lang="cs-CZ" sz="1800" b="1" kern="1200" dirty="0"/>
            <a:t>Def1</a:t>
          </a:r>
          <a:r>
            <a:rPr lang="cs-CZ" sz="1800" kern="1200" dirty="0"/>
            <a:t>: Sociální psychologie studuje </a:t>
          </a:r>
          <a:r>
            <a:rPr lang="cs-CZ" sz="1800" b="1" kern="1200" dirty="0"/>
            <a:t>sociální interakce </a:t>
          </a:r>
          <a:r>
            <a:rPr lang="cs-CZ" sz="1800" b="0" kern="1200" dirty="0"/>
            <a:t>v</a:t>
          </a:r>
          <a:r>
            <a:rPr lang="cs-CZ" sz="1800" kern="1200" dirty="0"/>
            <a:t> různých </a:t>
          </a:r>
          <a:r>
            <a:rPr lang="cs-CZ" sz="1800" b="0" kern="1200" dirty="0"/>
            <a:t>a mezi </a:t>
          </a:r>
          <a:r>
            <a:rPr lang="cs-CZ" sz="1800" kern="1200" dirty="0"/>
            <a:t>různými </a:t>
          </a:r>
          <a:r>
            <a:rPr lang="cs-CZ" sz="1800" b="1" kern="1200" dirty="0"/>
            <a:t>sociálními útvary </a:t>
          </a:r>
          <a:r>
            <a:rPr lang="cs-CZ" sz="1800" kern="1200" dirty="0"/>
            <a:t>(</a:t>
          </a:r>
          <a:r>
            <a:rPr lang="cs-CZ" sz="1800" b="1" kern="1200" dirty="0"/>
            <a:t>soc. skupinami</a:t>
          </a:r>
          <a:r>
            <a:rPr lang="cs-CZ" sz="1800" kern="1200" dirty="0"/>
            <a:t>, </a:t>
          </a:r>
          <a:r>
            <a:rPr lang="cs-CZ" sz="1800" b="1" kern="1200" dirty="0"/>
            <a:t>agregáty, institucemi</a:t>
          </a:r>
          <a:r>
            <a:rPr lang="cs-CZ" sz="1800" kern="1200" dirty="0"/>
            <a:t> ad.) a snaží se popsat jejich kognitivní, emoční a somatické předpoklady a zákonitosti jejich fungování. (</a:t>
          </a:r>
          <a:r>
            <a:rPr lang="cs-CZ" sz="1800" kern="1200" dirty="0" err="1"/>
            <a:t>Hunt</a:t>
          </a:r>
          <a:r>
            <a:rPr lang="cs-CZ" sz="1800" kern="1200" dirty="0"/>
            <a:t>, 2015) 			= </a:t>
          </a:r>
          <a:r>
            <a:rPr lang="cs-CZ" sz="1800" kern="1200" dirty="0" err="1"/>
            <a:t>meziskupinová</a:t>
          </a:r>
          <a:r>
            <a:rPr lang="cs-CZ" sz="1800" kern="1200" dirty="0"/>
            <a:t> úroveň</a:t>
          </a:r>
          <a:endParaRPr lang="en-US" sz="1800" kern="1200" dirty="0"/>
        </a:p>
      </dsp:txBody>
      <dsp:txXfrm>
        <a:off x="1864839" y="1152130"/>
        <a:ext cx="6338147" cy="2806550"/>
      </dsp:txXfrm>
    </dsp:sp>
    <dsp:sp modelId="{5F8F77E4-6D60-4FC7-A433-EDCD82345BBA}">
      <dsp:nvSpPr>
        <dsp:cNvPr id="0" name=""/>
        <dsp:cNvSpPr/>
      </dsp:nvSpPr>
      <dsp:spPr>
        <a:xfrm>
          <a:off x="0" y="3433250"/>
          <a:ext cx="8229600" cy="16368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A76F6-9A30-4713-8344-FE3D36703E33}">
      <dsp:nvSpPr>
        <dsp:cNvPr id="0" name=""/>
        <dsp:cNvSpPr/>
      </dsp:nvSpPr>
      <dsp:spPr>
        <a:xfrm>
          <a:off x="495150" y="3801543"/>
          <a:ext cx="900272" cy="900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26C9F438-837E-43C5-ADA8-4931F8801DBD}">
      <dsp:nvSpPr>
        <dsp:cNvPr id="0" name=""/>
        <dsp:cNvSpPr/>
      </dsp:nvSpPr>
      <dsp:spPr>
        <a:xfrm>
          <a:off x="1890572" y="3203980"/>
          <a:ext cx="6338147" cy="2096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ctr" anchorCtr="0">
          <a:noAutofit/>
        </a:bodyPr>
        <a:lstStyle/>
        <a:p>
          <a:pPr marL="0" lvl="0" indent="0" algn="l" defTabSz="755650">
            <a:lnSpc>
              <a:spcPct val="90000"/>
            </a:lnSpc>
            <a:spcBef>
              <a:spcPct val="0"/>
            </a:spcBef>
            <a:spcAft>
              <a:spcPct val="35000"/>
            </a:spcAft>
            <a:buNone/>
          </a:pPr>
          <a:r>
            <a:rPr lang="cs-CZ" sz="1700" b="1" kern="1200" dirty="0"/>
            <a:t>Def2</a:t>
          </a:r>
          <a:r>
            <a:rPr lang="cs-CZ" sz="1700" kern="1200" dirty="0"/>
            <a:t>: Sociální psychologie studuje, jak jsou chování, prožívání, myšlení, pocity a tělesné procesy ovlivňovány </a:t>
          </a:r>
          <a:r>
            <a:rPr lang="cs-CZ" sz="1700" b="0" kern="1200" dirty="0"/>
            <a:t>reálnou, zprostředkovanou nebo jen představovanou </a:t>
          </a:r>
          <a:r>
            <a:rPr lang="cs-CZ" sz="1700" kern="1200" dirty="0"/>
            <a:t>přítomností druhých. (</a:t>
          </a:r>
          <a:r>
            <a:rPr lang="cs-CZ" sz="1700" kern="1200" dirty="0" err="1"/>
            <a:t>Allport</a:t>
          </a:r>
          <a:r>
            <a:rPr lang="cs-CZ" sz="1700" kern="1200" dirty="0"/>
            <a:t>, 1985)</a:t>
          </a:r>
        </a:p>
        <a:p>
          <a:pPr marL="0" lvl="0" indent="0" algn="l" defTabSz="755650">
            <a:lnSpc>
              <a:spcPct val="90000"/>
            </a:lnSpc>
            <a:spcBef>
              <a:spcPct val="0"/>
            </a:spcBef>
            <a:spcAft>
              <a:spcPct val="35000"/>
            </a:spcAft>
            <a:buNone/>
          </a:pPr>
          <a:r>
            <a:rPr lang="cs-CZ" sz="1700" kern="1200" dirty="0"/>
            <a:t>		=individuální a částečně mezilidská úroveň</a:t>
          </a:r>
          <a:endParaRPr lang="en-US" sz="1700" kern="1200" dirty="0"/>
        </a:p>
      </dsp:txBody>
      <dsp:txXfrm>
        <a:off x="1890572" y="3203980"/>
        <a:ext cx="6338147" cy="209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F2DBD-DE76-4446-BBFA-FB7D0BDAA00F}">
      <dsp:nvSpPr>
        <dsp:cNvPr id="0" name=""/>
        <dsp:cNvSpPr/>
      </dsp:nvSpPr>
      <dsp:spPr>
        <a:xfrm>
          <a:off x="0" y="751661"/>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3CC2D-79EF-498A-A152-30F9EF6550FE}">
      <dsp:nvSpPr>
        <dsp:cNvPr id="0" name=""/>
        <dsp:cNvSpPr/>
      </dsp:nvSpPr>
      <dsp:spPr>
        <a:xfrm>
          <a:off x="419774" y="1063890"/>
          <a:ext cx="763225" cy="7632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0791AD-2A4C-41B7-9278-220AF7A06C5C}">
      <dsp:nvSpPr>
        <dsp:cNvPr id="0" name=""/>
        <dsp:cNvSpPr/>
      </dsp:nvSpPr>
      <dsp:spPr>
        <a:xfrm>
          <a:off x="1602773" y="751661"/>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dirty="0"/>
            <a:t>DEF3: Socializace</a:t>
          </a:r>
          <a:r>
            <a:rPr lang="cs-CZ" sz="2400" kern="1200" dirty="0"/>
            <a:t> je proces osvojování si </a:t>
          </a:r>
          <a:r>
            <a:rPr lang="cs-CZ" sz="2400" b="1" kern="1200" dirty="0"/>
            <a:t>kulturou</a:t>
          </a:r>
          <a:r>
            <a:rPr lang="cs-CZ" sz="2400" kern="1200" dirty="0"/>
            <a:t> </a:t>
          </a:r>
          <a:r>
            <a:rPr lang="cs-CZ" sz="2400" b="1" kern="1200" dirty="0"/>
            <a:t>sdílených</a:t>
          </a:r>
          <a:r>
            <a:rPr lang="cs-CZ" sz="2400" kern="1200" dirty="0"/>
            <a:t> poznatků, vzorců chování a praktik, hodnot, postojů, ideálů, norem a zákazů atd.</a:t>
          </a:r>
          <a:endParaRPr lang="en-US" sz="2400" kern="1200" dirty="0"/>
        </a:p>
      </dsp:txBody>
      <dsp:txXfrm>
        <a:off x="1602773" y="751661"/>
        <a:ext cx="6626826" cy="1387682"/>
      </dsp:txXfrm>
    </dsp:sp>
    <dsp:sp modelId="{7A72EE64-76FC-471D-954E-E93D0234AF66}">
      <dsp:nvSpPr>
        <dsp:cNvPr id="0" name=""/>
        <dsp:cNvSpPr/>
      </dsp:nvSpPr>
      <dsp:spPr>
        <a:xfrm>
          <a:off x="0" y="2486264"/>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6EB8D-67B1-48E0-BDBA-E25C35FA5F86}">
      <dsp:nvSpPr>
        <dsp:cNvPr id="0" name=""/>
        <dsp:cNvSpPr/>
      </dsp:nvSpPr>
      <dsp:spPr>
        <a:xfrm>
          <a:off x="419774" y="2798493"/>
          <a:ext cx="763225" cy="7632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6479C77-51AD-4BFC-80EC-9BBEA6815577}">
      <dsp:nvSpPr>
        <dsp:cNvPr id="0" name=""/>
        <dsp:cNvSpPr/>
      </dsp:nvSpPr>
      <dsp:spPr>
        <a:xfrm>
          <a:off x="1602773" y="2486264"/>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a:t>DEF4: Socializace je všechno, co se naučíme (a vše, co budeme učit druhé)</a:t>
          </a:r>
          <a:r>
            <a:rPr lang="cs-CZ" sz="2400" kern="1200"/>
            <a:t>.</a:t>
          </a:r>
          <a:endParaRPr lang="en-US" sz="2400" kern="1200"/>
        </a:p>
      </dsp:txBody>
      <dsp:txXfrm>
        <a:off x="1602773" y="2486264"/>
        <a:ext cx="6626826" cy="13876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18.368"/>
    </inkml:context>
    <inkml:brush xml:id="br0">
      <inkml:brushProperty name="width" value="0.35" units="cm"/>
      <inkml:brushProperty name="height" value="0.35" units="cm"/>
      <inkml:brushProperty name="color" value="#E71224"/>
      <inkml:brushProperty name="ignorePressure" value="1"/>
    </inkml:brush>
  </inkml:definitions>
  <inkml:trace contextRef="#ctx0" brushRef="#br0">1708 213,'1'-5,"-1"1,-1 0,1-1,0 1,-1-1,0 1,0 0,0-1,-1 1,1 0,-1 0,0 0,0 0,-1 0,1 1,-5-6,3 6,0 0,-1-1,1 2,-1-1,0 0,0 1,0 0,0 0,0 1,0-1,-1 1,1 0,-8 0,-21-3,-1 1,0 2,1 2,-1 1,-55 10,65-3,1 1,-1 1,2 1,-1 2,2 0,-28 22,17-12,-39 30,44-30,-58 34,49-37,7-6,1 2,1 0,1 2,-44 39,-3 11,-120 84,-12 10,164-128,30-27,1 0,0 2,0-1,1 1,0 1,1 0,0 0,1 1,-12 22,8-5,-2 1,2 0,1 0,2 1,1 1,1-1,-2 35,8 190,4-118,-2-120,1 1,1-1,1 1,0-1,2-1,0 1,0-1,2 0,0 0,1-1,21 29,8 4,2-1,55 49,-28-36,3-4,122 78,-145-103,98 57,-11-17,110 53,-186-99,1-2,81 20,-81-29,40 9,162 62,-198-64,0-2,1-4,121 17,-74-15,-11-4,143 3,107-20,-116 0,-96 5,163-6,-256-4,0-1,-1-2,84-34,-67 23,71-18,-96 32,0-2,-1-1,0-3,-1 0,36-22,35-18,-62 33,0-2,-2-1,47-36,-61 40,1 1,40-21,-45 29,-1-2,-1-1,0 0,0-1,22-23,-11 2,-2-2,-1 0,-2-2,23-48,-8 18,-28 49,-1 0,-1 0,-1-1,0-1,-2 0,-1 0,-1 0,7-40,-2-40,9-183,-20 225,-4-81,1 123,-1 0,0 0,-1 0,-1 1,-11-25,-17-31,-33-83,45 107,-1 2,-3 0,-55-78,20 33,-88-129,112 147,32 65,1 0,-1 0,-1 0,0 1,0-1,-1 1,0 1,0-1,-1 1,0 0,-1 1,0-1,0 2,-13-10,-24-5,-78-26,67 27,14 7,-1 2,0 2,-86-6,38 6,-76-6,-27-4,77 8,-228 7,181 7,-276-3,414 2,-1 1,0 1,1 2,-50 16,-43 10,38-18,-1-3,-106 0,158-8,1 0,0 2,0 1,-41 14,-26 6,41-12,0 2,-91 42,121-49,-1-1,0-2,-1 0,-30 2,0 0,-3 7,1 2,1 2,-67 33,-37 13,96-41,-1-4,-128 23,154-39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23.056"/>
    </inkml:context>
    <inkml:brush xml:id="br0">
      <inkml:brushProperty name="width" value="0.35" units="cm"/>
      <inkml:brushProperty name="height" value="0.35" units="cm"/>
      <inkml:brushProperty name="color" value="#E71224"/>
      <inkml:brushProperty name="ignorePressure" value="1"/>
    </inkml:brush>
  </inkml:definitions>
  <inkml:trace contextRef="#ctx0" brushRef="#br0">2437 4,'-126'6,"-229"42,233-27,-243 12,342-33,-44-1,-111 13,155-8,0 0,0 2,1 1,0 0,0 2,1 0,0 2,-30 20,-133 108,-4 4,-1 8,101-76,76-64,0 1,1 0,1 0,0 1,0 0,2 1,-9 16,-42 107,43-93,-89 259,89-241,2 0,-9 125,25 312,1-468,1 0,2-1,1 0,1 0,2-1,1 0,1-1,1 0,29 43,-4-15,3-3,2-1,66 62,-90-97,0 0,1-2,1 0,44 23,97 31,-154-66,92 46,-72-34,0-1,55 19,7-10,123 15,101-5,-261-28,194 9,37 4,-43-3,-21-2,705 10,-619-26,-131 2,343-49,-448 35,0-3,121-49,123-79,-294 137,0-1,-1-2,0 0,0-1,-2 0,1-2,-2 0,0-1,-1 0,-1-1,18-28,183-345,-170 305,-32 54,-2 0,0 0,-2-1,-2 0,-1 0,3-49,11-53,-6 60,-3 0,3-149,-15 159,-11-74,8 109,-2 1,0 1,-3-1,0 1,-14-29,-18-21,-2 2,-84-111,105 158,-1 1,-1 1,-1 1,-42-33,-19-10,43 32,0 3,-94-54,118 80,1 0,-1 1,-1 1,-20-3,15 3,-43-14,12 1,-1 2,-1 2,0 3,-79-5,118 13,1 0,-1-2,1 0,1-1,-1-1,1-1,-27-16,26 16,-1 0,1 1,-1 2,0-1,0 2,-1 1,-27-2,-145 5,105 3,-556-1,436-20,37 1,-11 18,-42-3,206-1,1 0,0-1,0-1,1 0,-18-8,15 5,0 1,-1 1,-23-5,0 7,0 1,-48 3,65 1,-10-1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a:t>Kliknutím lze upravit styl.</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a:t>Kliknutím lze upravit styl předlohy.</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vislý nadpis 1"/>
          <p:cNvSpPr>
            <a:spLocks noGrp="1"/>
          </p:cNvSpPr>
          <p:nvPr>
            <p:ph type="title" orient="vert"/>
          </p:nvPr>
        </p:nvSpPr>
        <p:spPr>
          <a:xfrm>
            <a:off x="6781800" y="274640"/>
            <a:ext cx="19050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a:t>Kliknutím lze upravit styl.</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fld id="{B8477655-785F-4480-948D-E4C995D59F62}" type="datetimeFigureOut">
              <a:rPr lang="cs-CZ" smtClean="0"/>
              <a:pPr/>
              <a:t>17.02.2025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a:t>Kliknutím lze upravit styl.</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B8477655-785F-4480-948D-E4C995D59F62}" type="datetimeFigureOut">
              <a:rPr lang="cs-CZ" smtClean="0"/>
              <a:pPr/>
              <a:t>17.02.2025</a:t>
            </a:fld>
            <a:endParaRPr lang="cs-CZ"/>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p>
        </p:txBody>
      </p:sp>
      <p:sp>
        <p:nvSpPr>
          <p:cNvPr id="7" name="Zástupný symbol pro číslo snímku 6"/>
          <p:cNvSpPr>
            <a:spLocks noGrp="1"/>
          </p:cNvSpPr>
          <p:nvPr>
            <p:ph type="sldNum" sz="quarter" idx="12"/>
          </p:nvPr>
        </p:nvSpPr>
        <p:spPr>
          <a:xfrm>
            <a:off x="8339328" y="1170432"/>
            <a:ext cx="733864" cy="201168"/>
          </a:xfrm>
        </p:spPr>
        <p:txBody>
          <a:bodyPr/>
          <a:lstStyle/>
          <a:p>
            <a:fld id="{C1D48FC0-2378-47BE-812A-337AAB249EB4}"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cs-CZ"/>
              <a:t>Kliknutím lze upravit styl.</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8477655-785F-4480-948D-E4C995D59F62}" type="datetimeFigureOut">
              <a:rPr lang="cs-CZ" smtClean="0"/>
              <a:pPr/>
              <a:t>17.02.2025</a:t>
            </a:fld>
            <a:endParaRPr lang="cs-CZ"/>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1D48FC0-2378-47BE-812A-337AAB249EB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0.emf"/><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2.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edagogicke.info/2023/05/edukacni-laborator-nastava-chaos.html"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hyperlink" Target="https://www.youtube.com/watch?v=QX_oy9614HQ&amp;ab_channel=IgniterMedia" TargetMode="Externa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s://en.wikipedia.org/wiki/Feral_child" TargetMode="External"/><Relationship Id="rId2" Type="http://schemas.openxmlformats.org/officeDocument/2006/relationships/hyperlink" Target="https://www.youtube.com/watch?v=VLXI7-vmFA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wjml9iYgnQ0&amp;ab_channel=YutakaYoshida" TargetMode="External"/><Relationship Id="rId2" Type="http://schemas.openxmlformats.org/officeDocument/2006/relationships/hyperlink" Target="https://www.youtube.com/watch?v=ZfDXbd3yAPo&amp;ab_channel=Jean-BaptisteLeca" TargetMode="Externa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2EBAbSjZW4c&amp;ab_channel=NewAtlantisTRIBES"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dx.doi.org/10.1007/s10764-009-9350-5"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Sociální psychologie 1</a:t>
            </a:r>
            <a:br>
              <a:rPr lang="cs-CZ" dirty="0"/>
            </a:br>
            <a:r>
              <a:rPr lang="cs-CZ" dirty="0"/>
              <a:t>Socializace</a:t>
            </a:r>
          </a:p>
        </p:txBody>
      </p:sp>
      <p:sp>
        <p:nvSpPr>
          <p:cNvPr id="3" name="Podnadpis 2"/>
          <p:cNvSpPr>
            <a:spLocks noGrp="1"/>
          </p:cNvSpPr>
          <p:nvPr>
            <p:ph type="subTitle" idx="1"/>
          </p:nvPr>
        </p:nvSpPr>
        <p:spPr>
          <a:xfrm>
            <a:off x="179512" y="5301208"/>
            <a:ext cx="8077200" cy="1024048"/>
          </a:xfrm>
        </p:spPr>
        <p:txBody>
          <a:bodyPr/>
          <a:lstStyle/>
          <a:p>
            <a:pPr lvl="0" algn="ctr">
              <a:spcBef>
                <a:spcPct val="20000"/>
              </a:spcBef>
              <a:buClr>
                <a:schemeClr val="tx1">
                  <a:shade val="95000"/>
                </a:schemeClr>
              </a:buClr>
              <a:buSzPct val="65000"/>
              <a:defRPr/>
            </a:pPr>
            <a:r>
              <a:rPr lang="cs-CZ" dirty="0">
                <a:solidFill>
                  <a:schemeClr val="tx1"/>
                </a:solidFill>
              </a:rPr>
              <a:t>Mgr. Jan Krása, Ph.D.</a:t>
            </a:r>
          </a:p>
          <a:p>
            <a:pPr lvl="0" algn="ctr">
              <a:spcBef>
                <a:spcPct val="20000"/>
              </a:spcBef>
              <a:buClr>
                <a:schemeClr val="tx1">
                  <a:shade val="95000"/>
                </a:schemeClr>
              </a:buClr>
              <a:buSzPct val="65000"/>
              <a:defRPr/>
            </a:pPr>
            <a:r>
              <a:rPr lang="cs-CZ" dirty="0">
                <a:solidFill>
                  <a:schemeClr val="tx1"/>
                </a:solidFill>
              </a:rPr>
              <a:t>Katedra psychologie, Pedagogická fakulta, MUNI</a:t>
            </a:r>
          </a:p>
        </p:txBody>
      </p:sp>
      <p:pic>
        <p:nvPicPr>
          <p:cNvPr id="7" name="Obrázek 6" descr="Obsah obrázku text, snímek obrazovky, hodiny, Písmo&#10;&#10;Popis byl vytvořen automaticky">
            <a:extLst>
              <a:ext uri="{FF2B5EF4-FFF2-40B4-BE49-F238E27FC236}">
                <a16:creationId xmlns:a16="http://schemas.microsoft.com/office/drawing/2014/main" id="{2BA9F70C-D83A-5A08-5CDE-464168E990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794" y="764704"/>
            <a:ext cx="5486411" cy="19385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75191"/>
            <a:ext cx="8229600" cy="4894169"/>
          </a:xfrm>
        </p:spPr>
        <p:txBody>
          <a:bodyPr>
            <a:normAutofit/>
          </a:bodyPr>
          <a:lstStyle/>
          <a:p>
            <a:pPr>
              <a:buNone/>
            </a:pPr>
            <a:r>
              <a:rPr lang="cs-CZ" b="1" dirty="0"/>
              <a:t>SZZ</a:t>
            </a:r>
            <a:r>
              <a:rPr lang="cs-CZ" dirty="0"/>
              <a:t> – mnoho otázek se týká soc. psychologie !</a:t>
            </a:r>
          </a:p>
          <a:p>
            <a:pPr>
              <a:buNone/>
            </a:pPr>
            <a:endParaRPr lang="cs-CZ" dirty="0"/>
          </a:p>
          <a:p>
            <a:pPr>
              <a:buNone/>
            </a:pPr>
            <a:r>
              <a:rPr lang="cs-CZ" dirty="0"/>
              <a:t>Test ze </a:t>
            </a:r>
            <a:r>
              <a:rPr lang="cs-CZ" dirty="0" err="1"/>
              <a:t>SocPs</a:t>
            </a:r>
            <a:r>
              <a:rPr lang="cs-CZ" dirty="0"/>
              <a:t> formou naprosto neodpovídá SZZ, protože ten testuje pouze základní znalosti a mírně jejich aplikaci! </a:t>
            </a:r>
          </a:p>
          <a:p>
            <a:pPr>
              <a:buNone/>
            </a:pPr>
            <a:endParaRPr lang="cs-CZ" dirty="0"/>
          </a:p>
          <a:p>
            <a:pPr>
              <a:buNone/>
            </a:pPr>
            <a:r>
              <a:rPr lang="cs-CZ" dirty="0"/>
              <a:t>Tj. na SZZ se nelze učit jako na test ze </a:t>
            </a:r>
            <a:r>
              <a:rPr lang="cs-CZ" dirty="0" err="1"/>
              <a:t>SocPs</a:t>
            </a:r>
            <a:r>
              <a:rPr lang="cs-CZ" dirty="0"/>
              <a:t>!</a:t>
            </a:r>
          </a:p>
          <a:p>
            <a:pPr marL="118872" indent="0">
              <a:buNone/>
            </a:pPr>
            <a:endParaRPr lang="cs-CZ" dirty="0"/>
          </a:p>
        </p:txBody>
      </p:sp>
    </p:spTree>
    <p:extLst>
      <p:ext uri="{BB962C8B-B14F-4D97-AF65-F5344CB8AC3E}">
        <p14:creationId xmlns:p14="http://schemas.microsoft.com/office/powerpoint/2010/main" val="15300759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african breastfee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269" y="173456"/>
            <a:ext cx="8581461" cy="643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0329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485A9-46FB-5957-176C-A0358B83335C}"/>
              </a:ext>
            </a:extLst>
          </p:cNvPr>
          <p:cNvSpPr>
            <a:spLocks noGrp="1"/>
          </p:cNvSpPr>
          <p:nvPr>
            <p:ph type="title"/>
          </p:nvPr>
        </p:nvSpPr>
        <p:spPr/>
        <p:txBody>
          <a:bodyPr>
            <a:normAutofit fontScale="90000"/>
          </a:bodyPr>
          <a:lstStyle/>
          <a:p>
            <a:pPr algn="ctr"/>
            <a:r>
              <a:rPr lang="cs-CZ" dirty="0"/>
              <a:t>Kulturní základy sociálního chování člověka - socializace</a:t>
            </a:r>
          </a:p>
        </p:txBody>
      </p:sp>
      <p:sp>
        <p:nvSpPr>
          <p:cNvPr id="3" name="Zástupný obsah 2">
            <a:extLst>
              <a:ext uri="{FF2B5EF4-FFF2-40B4-BE49-F238E27FC236}">
                <a16:creationId xmlns:a16="http://schemas.microsoft.com/office/drawing/2014/main" id="{1B959F09-6058-5509-AC29-CC8BE1BB43C7}"/>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3668753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4782A-B659-3A31-5C3C-F46F715CACA8}"/>
              </a:ext>
            </a:extLst>
          </p:cNvPr>
          <p:cNvSpPr>
            <a:spLocks noGrp="1"/>
          </p:cNvSpPr>
          <p:nvPr>
            <p:ph type="title"/>
          </p:nvPr>
        </p:nvSpPr>
        <p:spPr/>
        <p:txBody>
          <a:bodyPr/>
          <a:lstStyle/>
          <a:p>
            <a:pPr algn="ctr"/>
            <a:r>
              <a:rPr lang="cs-CZ" dirty="0"/>
              <a:t>2. Socializace a kultura</a:t>
            </a:r>
          </a:p>
        </p:txBody>
      </p:sp>
      <p:sp>
        <p:nvSpPr>
          <p:cNvPr id="3" name="Zástupný obsah 2">
            <a:extLst>
              <a:ext uri="{FF2B5EF4-FFF2-40B4-BE49-F238E27FC236}">
                <a16:creationId xmlns:a16="http://schemas.microsoft.com/office/drawing/2014/main" id="{26981D7A-B2D7-C197-A3F2-0502592BF1C5}"/>
              </a:ext>
            </a:extLst>
          </p:cNvPr>
          <p:cNvSpPr>
            <a:spLocks noGrp="1"/>
          </p:cNvSpPr>
          <p:nvPr>
            <p:ph idx="1"/>
          </p:nvPr>
        </p:nvSpPr>
        <p:spPr/>
        <p:txBody>
          <a:bodyPr/>
          <a:lstStyle/>
          <a:p>
            <a:r>
              <a:rPr lang="cs-CZ" dirty="0"/>
              <a:t>O kulturní složce sociálního chování</a:t>
            </a:r>
          </a:p>
          <a:p>
            <a:r>
              <a:rPr lang="cs-CZ" dirty="0"/>
              <a:t>Dosud jsme se zabývali pouze biologickou složkou sociálního chování.</a:t>
            </a:r>
          </a:p>
          <a:p>
            <a:endParaRPr lang="cs-CZ" dirty="0"/>
          </a:p>
        </p:txBody>
      </p:sp>
    </p:spTree>
    <p:extLst>
      <p:ext uri="{BB962C8B-B14F-4D97-AF65-F5344CB8AC3E}">
        <p14:creationId xmlns:p14="http://schemas.microsoft.com/office/powerpoint/2010/main" val="39167122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Faktory vývoje</a:t>
            </a:r>
          </a:p>
        </p:txBody>
      </p:sp>
      <p:sp>
        <p:nvSpPr>
          <p:cNvPr id="3" name="Zástupný symbol pro obsah 2"/>
          <p:cNvSpPr>
            <a:spLocks noGrp="1"/>
          </p:cNvSpPr>
          <p:nvPr>
            <p:ph idx="1"/>
          </p:nvPr>
        </p:nvSpPr>
        <p:spPr>
          <a:xfrm>
            <a:off x="457200" y="1775191"/>
            <a:ext cx="8229600" cy="4966177"/>
          </a:xfrm>
        </p:spPr>
        <p:txBody>
          <a:bodyPr>
            <a:normAutofit fontScale="92500" lnSpcReduction="10000"/>
          </a:bodyPr>
          <a:lstStyle/>
          <a:p>
            <a:pPr>
              <a:buNone/>
            </a:pPr>
            <a:r>
              <a:rPr lang="en-US" dirty="0" err="1"/>
              <a:t>Scarr</a:t>
            </a:r>
            <a:r>
              <a:rPr lang="en-US" dirty="0"/>
              <a:t> (1992) </a:t>
            </a:r>
            <a:r>
              <a:rPr lang="en-US" dirty="0" err="1"/>
              <a:t>identifi</a:t>
            </a:r>
            <a:r>
              <a:rPr lang="cs-CZ" dirty="0"/>
              <a:t>koval 4 faktory, které vedou k tomu, že jsou děti z jedné rodiny (nebo z různých rodin) odlišné: </a:t>
            </a:r>
          </a:p>
          <a:p>
            <a:pPr marL="447675" indent="-311150">
              <a:buNone/>
            </a:pPr>
            <a:r>
              <a:rPr lang="cs-CZ" dirty="0"/>
              <a:t>1. Genetické  odlišnosti (sourozenci mají shodu genomu cca 50 %).</a:t>
            </a:r>
          </a:p>
          <a:p>
            <a:pPr marL="651510" indent="-514350">
              <a:buAutoNum type="arabicPeriod"/>
            </a:pPr>
            <a:endParaRPr lang="cs-CZ" b="1" dirty="0"/>
          </a:p>
          <a:p>
            <a:pPr>
              <a:buNone/>
            </a:pPr>
            <a:r>
              <a:rPr lang="en-US" b="1" dirty="0"/>
              <a:t>2. </a:t>
            </a:r>
            <a:r>
              <a:rPr lang="cs-CZ" b="1" dirty="0"/>
              <a:t>Odlišnosti v tom, jak k nim přistupovali rodiče a další lidé (= sociální vliv = vliv socializace).</a:t>
            </a:r>
          </a:p>
          <a:p>
            <a:pPr>
              <a:buNone/>
            </a:pPr>
            <a:endParaRPr lang="en-US" b="1" dirty="0">
              <a:solidFill>
                <a:srgbClr val="0070C0"/>
              </a:solidFill>
            </a:endParaRPr>
          </a:p>
          <a:p>
            <a:pPr>
              <a:buNone/>
            </a:pPr>
            <a:r>
              <a:rPr lang="en-US" b="1" dirty="0">
                <a:solidFill>
                  <a:srgbClr val="0070C0"/>
                </a:solidFill>
              </a:rPr>
              <a:t>3. </a:t>
            </a:r>
            <a:r>
              <a:rPr lang="cs-CZ" dirty="0">
                <a:solidFill>
                  <a:srgbClr val="0070C0"/>
                </a:solidFill>
              </a:rPr>
              <a:t>Odlišnosti v reagování na tytéž zkušenosti</a:t>
            </a:r>
            <a:endParaRPr lang="en-US" dirty="0">
              <a:solidFill>
                <a:srgbClr val="0070C0"/>
              </a:solidFill>
            </a:endParaRPr>
          </a:p>
          <a:p>
            <a:pPr>
              <a:buNone/>
            </a:pPr>
            <a:r>
              <a:rPr lang="en-US" b="1" dirty="0">
                <a:solidFill>
                  <a:srgbClr val="0070C0"/>
                </a:solidFill>
              </a:rPr>
              <a:t>4. </a:t>
            </a:r>
            <a:r>
              <a:rPr lang="cs-CZ" dirty="0">
                <a:solidFill>
                  <a:srgbClr val="0070C0"/>
                </a:solidFill>
              </a:rPr>
              <a:t>Odlišné volby v prostředí (obojí dáno geneticky)</a:t>
            </a:r>
          </a:p>
        </p:txBody>
      </p:sp>
    </p:spTree>
    <p:extLst>
      <p:ext uri="{BB962C8B-B14F-4D97-AF65-F5344CB8AC3E}">
        <p14:creationId xmlns:p14="http://schemas.microsoft.com/office/powerpoint/2010/main" val="40494874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04664"/>
            <a:ext cx="8784976" cy="562074"/>
          </a:xfrm>
        </p:spPr>
        <p:txBody>
          <a:bodyPr>
            <a:noAutofit/>
          </a:bodyPr>
          <a:lstStyle/>
          <a:p>
            <a:pPr algn="ctr"/>
            <a:r>
              <a:rPr lang="cs-CZ" sz="3200" dirty="0"/>
              <a:t>Model adaptace v mezikulturní psychologii </a:t>
            </a:r>
            <a:br>
              <a:rPr lang="cs-CZ" sz="3200" dirty="0"/>
            </a:br>
            <a:r>
              <a:rPr lang="cs-CZ" sz="3200" dirty="0"/>
              <a:t>(</a:t>
            </a:r>
            <a:r>
              <a:rPr lang="cs-CZ" sz="3200" dirty="0" err="1"/>
              <a:t>Berry</a:t>
            </a:r>
            <a:r>
              <a:rPr lang="cs-CZ" sz="3200" dirty="0"/>
              <a:t>, 2004)</a:t>
            </a:r>
            <a:endParaRPr lang="en-US" sz="3200"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99356" y="1484784"/>
            <a:ext cx="7745288" cy="524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3" name="Rukopis 12">
                <a:extLst>
                  <a:ext uri="{FF2B5EF4-FFF2-40B4-BE49-F238E27FC236}">
                    <a16:creationId xmlns:a16="http://schemas.microsoft.com/office/drawing/2014/main" id="{AC00D54E-6566-4051-A506-72018880E430}"/>
                  </a:ext>
                </a:extLst>
              </p14:cNvPr>
              <p14:cNvContentPartPr/>
              <p14:nvPr/>
            </p14:nvContentPartPr>
            <p14:xfrm>
              <a:off x="750284" y="1551630"/>
              <a:ext cx="1918080" cy="1118520"/>
            </p14:xfrm>
          </p:contentPart>
        </mc:Choice>
        <mc:Fallback xmlns="">
          <p:pic>
            <p:nvPicPr>
              <p:cNvPr id="13" name="Rukopis 12">
                <a:extLst>
                  <a:ext uri="{FF2B5EF4-FFF2-40B4-BE49-F238E27FC236}">
                    <a16:creationId xmlns:a16="http://schemas.microsoft.com/office/drawing/2014/main" id="{AC00D54E-6566-4051-A506-72018880E430}"/>
                  </a:ext>
                </a:extLst>
              </p:cNvPr>
              <p:cNvPicPr/>
              <p:nvPr/>
            </p:nvPicPr>
            <p:blipFill>
              <a:blip r:embed="rId4"/>
              <a:stretch>
                <a:fillRect/>
              </a:stretch>
            </p:blipFill>
            <p:spPr>
              <a:xfrm>
                <a:off x="687284" y="1488990"/>
                <a:ext cx="2043720" cy="124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4081D9E0-D3F3-4481-80DB-844E9BD12E5A}"/>
                  </a:ext>
                </a:extLst>
              </p14:cNvPr>
              <p14:cNvContentPartPr/>
              <p14:nvPr/>
            </p14:nvContentPartPr>
            <p14:xfrm>
              <a:off x="788444" y="4432350"/>
              <a:ext cx="2068200" cy="1155240"/>
            </p14:xfrm>
          </p:contentPart>
        </mc:Choice>
        <mc:Fallback xmlns="">
          <p:pic>
            <p:nvPicPr>
              <p:cNvPr id="14" name="Rukopis 13">
                <a:extLst>
                  <a:ext uri="{FF2B5EF4-FFF2-40B4-BE49-F238E27FC236}">
                    <a16:creationId xmlns:a16="http://schemas.microsoft.com/office/drawing/2014/main" id="{4081D9E0-D3F3-4481-80DB-844E9BD12E5A}"/>
                  </a:ext>
                </a:extLst>
              </p:cNvPr>
              <p:cNvPicPr/>
              <p:nvPr/>
            </p:nvPicPr>
            <p:blipFill>
              <a:blip r:embed="rId6"/>
              <a:stretch>
                <a:fillRect/>
              </a:stretch>
            </p:blipFill>
            <p:spPr>
              <a:xfrm>
                <a:off x="725804" y="4369710"/>
                <a:ext cx="2193840" cy="1280880"/>
              </a:xfrm>
              <a:prstGeom prst="rect">
                <a:avLst/>
              </a:prstGeom>
            </p:spPr>
          </p:pic>
        </mc:Fallback>
      </mc:AlternateContent>
      <p:sp>
        <p:nvSpPr>
          <p:cNvPr id="3" name="TextovéPole 2"/>
          <p:cNvSpPr txBox="1"/>
          <p:nvPr/>
        </p:nvSpPr>
        <p:spPr>
          <a:xfrm>
            <a:off x="3707904" y="6489579"/>
            <a:ext cx="5436096" cy="369332"/>
          </a:xfrm>
          <a:prstGeom prst="rect">
            <a:avLst/>
          </a:prstGeom>
          <a:noFill/>
        </p:spPr>
        <p:txBody>
          <a:bodyPr wrap="square" rtlCol="0">
            <a:spAutoFit/>
          </a:bodyPr>
          <a:lstStyle/>
          <a:p>
            <a:pPr algn="just"/>
            <a:r>
              <a:rPr lang="cs-CZ" dirty="0"/>
              <a:t>Srov. změnu vzdělávání před revolucí a po revoluci v ČR</a:t>
            </a:r>
          </a:p>
        </p:txBody>
      </p:sp>
    </p:spTree>
    <p:extLst>
      <p:ext uri="{BB962C8B-B14F-4D97-AF65-F5344CB8AC3E}">
        <p14:creationId xmlns:p14="http://schemas.microsoft.com/office/powerpoint/2010/main" val="17928093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821700"/>
          </a:xfrm>
        </p:spPr>
        <p:txBody>
          <a:bodyPr/>
          <a:lstStyle/>
          <a:p>
            <a:pPr algn="ctr"/>
            <a:r>
              <a:rPr lang="cs-CZ" dirty="0"/>
              <a:t>Socializace (kultura): co to je?</a:t>
            </a:r>
          </a:p>
        </p:txBody>
      </p:sp>
      <p:pic>
        <p:nvPicPr>
          <p:cNvPr id="4" name="Picture 4"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977148"/>
            <a:ext cx="7776864" cy="588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56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1726E0-FC13-BF5A-B87E-22B4DAAACA9B}"/>
              </a:ext>
            </a:extLst>
          </p:cNvPr>
          <p:cNvSpPr>
            <a:spLocks noGrp="1"/>
          </p:cNvSpPr>
          <p:nvPr>
            <p:ph type="title"/>
          </p:nvPr>
        </p:nvSpPr>
        <p:spPr/>
        <p:txBody>
          <a:bodyPr/>
          <a:lstStyle/>
          <a:p>
            <a:r>
              <a:rPr lang="cs-CZ" dirty="0"/>
              <a:t>Kultura: co to je?</a:t>
            </a:r>
          </a:p>
        </p:txBody>
      </p:sp>
      <p:sp>
        <p:nvSpPr>
          <p:cNvPr id="3" name="Zástupný obsah 2">
            <a:extLst>
              <a:ext uri="{FF2B5EF4-FFF2-40B4-BE49-F238E27FC236}">
                <a16:creationId xmlns:a16="http://schemas.microsoft.com/office/drawing/2014/main" id="{5D77414E-6325-B3DC-2FBC-604E6E91AB03}"/>
              </a:ext>
            </a:extLst>
          </p:cNvPr>
          <p:cNvSpPr>
            <a:spLocks noGrp="1"/>
          </p:cNvSpPr>
          <p:nvPr>
            <p:ph idx="1"/>
          </p:nvPr>
        </p:nvSpPr>
        <p:spPr/>
        <p:txBody>
          <a:bodyPr>
            <a:normAutofit lnSpcReduction="10000"/>
          </a:bodyPr>
          <a:lstStyle/>
          <a:p>
            <a:r>
              <a:rPr lang="cs-CZ" dirty="0"/>
              <a:t>Lidé po celém světě vytvořili nespočet kultur.</a:t>
            </a:r>
          </a:p>
          <a:p>
            <a:r>
              <a:rPr lang="cs-CZ" dirty="0"/>
              <a:t>Odhadem existuje cca 6 000 jazyků. Tj. zhruba 6 000 kultur.</a:t>
            </a:r>
          </a:p>
          <a:p>
            <a:r>
              <a:rPr lang="cs-CZ" dirty="0"/>
              <a:t>Během tohoto století zanikne pravděpodobně 90 % jazyků. (Ostatně během posledního půlstoletí zahynuly dvě třetiny populace divoce žijících živočichů).</a:t>
            </a:r>
          </a:p>
          <a:p>
            <a:r>
              <a:rPr lang="cs-CZ" dirty="0"/>
              <a:t>Za „bezpečné“ (mají více než 100 000 mluvčích a vyučují se) je odhadem 600 jazyků. (Daneš, 1994)</a:t>
            </a:r>
          </a:p>
          <a:p>
            <a:endParaRPr lang="cs-CZ" dirty="0"/>
          </a:p>
        </p:txBody>
      </p:sp>
    </p:spTree>
    <p:extLst>
      <p:ext uri="{BB962C8B-B14F-4D97-AF65-F5344CB8AC3E}">
        <p14:creationId xmlns:p14="http://schemas.microsoft.com/office/powerpoint/2010/main" val="11292725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DE07BA-490A-D244-F38E-536FF7D9673D}"/>
              </a:ext>
            </a:extLst>
          </p:cNvPr>
          <p:cNvSpPr>
            <a:spLocks noGrp="1"/>
          </p:cNvSpPr>
          <p:nvPr>
            <p:ph type="title"/>
          </p:nvPr>
        </p:nvSpPr>
        <p:spPr/>
        <p:txBody>
          <a:bodyPr/>
          <a:lstStyle/>
          <a:p>
            <a:r>
              <a:rPr lang="cs-CZ" dirty="0"/>
              <a:t>Papua-Nová Guinea</a:t>
            </a:r>
          </a:p>
        </p:txBody>
      </p:sp>
      <p:sp>
        <p:nvSpPr>
          <p:cNvPr id="3" name="Zástupný obsah 2">
            <a:extLst>
              <a:ext uri="{FF2B5EF4-FFF2-40B4-BE49-F238E27FC236}">
                <a16:creationId xmlns:a16="http://schemas.microsoft.com/office/drawing/2014/main" id="{E77A2083-C26E-9945-6D06-3D7C452CB594}"/>
              </a:ext>
            </a:extLst>
          </p:cNvPr>
          <p:cNvSpPr>
            <a:spLocks noGrp="1"/>
          </p:cNvSpPr>
          <p:nvPr>
            <p:ph idx="1"/>
          </p:nvPr>
        </p:nvSpPr>
        <p:spPr/>
        <p:txBody>
          <a:bodyPr/>
          <a:lstStyle/>
          <a:p>
            <a:r>
              <a:rPr lang="cs-CZ" dirty="0"/>
              <a:t>Rozloha trochu menší než Španělsko.</a:t>
            </a:r>
          </a:p>
          <a:p>
            <a:r>
              <a:rPr lang="cs-CZ" dirty="0"/>
              <a:t>Asi 700 druhů jazyků. = 700 kultur</a:t>
            </a:r>
          </a:p>
          <a:p>
            <a:r>
              <a:rPr lang="cs-CZ" dirty="0"/>
              <a:t>Z 23 jazykových rodin! (indoevropská jazyková rodina) + 9-13 izolovaných jazyků (</a:t>
            </a:r>
            <a:r>
              <a:rPr lang="cs-CZ" dirty="0" err="1"/>
              <a:t>Ross</a:t>
            </a:r>
            <a:r>
              <a:rPr lang="cs-CZ" dirty="0"/>
              <a:t>, 2005). Nebo z 60 </a:t>
            </a:r>
            <a:r>
              <a:rPr lang="cs-CZ" dirty="0" err="1"/>
              <a:t>jaz</a:t>
            </a:r>
            <a:r>
              <a:rPr lang="cs-CZ" dirty="0"/>
              <a:t>. rodin (</a:t>
            </a:r>
            <a:r>
              <a:rPr lang="cs-CZ" dirty="0" err="1"/>
              <a:t>Foley</a:t>
            </a:r>
            <a:r>
              <a:rPr lang="cs-CZ" dirty="0"/>
              <a:t>, 1986).</a:t>
            </a:r>
          </a:p>
          <a:p>
            <a:r>
              <a:rPr lang="cs-CZ" dirty="0"/>
              <a:t>= 30+ nebo 60 migračních vln na Papuu?</a:t>
            </a:r>
          </a:p>
          <a:p>
            <a:r>
              <a:rPr lang="cs-CZ" dirty="0"/>
              <a:t>Srov. Evropu: 5 </a:t>
            </a:r>
            <a:r>
              <a:rPr lang="cs-CZ" dirty="0" err="1"/>
              <a:t>jaz</a:t>
            </a:r>
            <a:r>
              <a:rPr lang="cs-CZ" dirty="0"/>
              <a:t>. rodin (1 maximálně) a 1 izolovaný jazyk.</a:t>
            </a:r>
          </a:p>
          <a:p>
            <a:endParaRPr lang="cs-CZ" dirty="0"/>
          </a:p>
        </p:txBody>
      </p:sp>
    </p:spTree>
    <p:extLst>
      <p:ext uri="{BB962C8B-B14F-4D97-AF65-F5344CB8AC3E}">
        <p14:creationId xmlns:p14="http://schemas.microsoft.com/office/powerpoint/2010/main" val="926068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69D92D-BF9C-99AE-806D-9529013EFD0A}"/>
              </a:ext>
            </a:extLst>
          </p:cNvPr>
          <p:cNvSpPr>
            <a:spLocks noGrp="1"/>
          </p:cNvSpPr>
          <p:nvPr>
            <p:ph type="title"/>
          </p:nvPr>
        </p:nvSpPr>
        <p:spPr/>
        <p:txBody>
          <a:bodyPr>
            <a:normAutofit fontScale="90000"/>
          </a:bodyPr>
          <a:lstStyle/>
          <a:p>
            <a:r>
              <a:rPr lang="cs-CZ" dirty="0" err="1"/>
              <a:t>Daniové</a:t>
            </a:r>
            <a:r>
              <a:rPr lang="cs-CZ" dirty="0"/>
              <a:t> (centrální západní Papua, údolí řeky </a:t>
            </a:r>
            <a:r>
              <a:rPr lang="cs-CZ" dirty="0" err="1"/>
              <a:t>Baliem</a:t>
            </a:r>
            <a:r>
              <a:rPr lang="cs-CZ" dirty="0"/>
              <a:t>)</a:t>
            </a:r>
          </a:p>
        </p:txBody>
      </p:sp>
      <p:sp>
        <p:nvSpPr>
          <p:cNvPr id="3" name="Zástupný obsah 2">
            <a:extLst>
              <a:ext uri="{FF2B5EF4-FFF2-40B4-BE49-F238E27FC236}">
                <a16:creationId xmlns:a16="http://schemas.microsoft.com/office/drawing/2014/main" id="{E85CB6C8-6948-4CEA-F515-208CE596375A}"/>
              </a:ext>
            </a:extLst>
          </p:cNvPr>
          <p:cNvSpPr>
            <a:spLocks noGrp="1"/>
          </p:cNvSpPr>
          <p:nvPr>
            <p:ph idx="1"/>
          </p:nvPr>
        </p:nvSpPr>
        <p:spPr>
          <a:xfrm>
            <a:off x="457200" y="1628800"/>
            <a:ext cx="8229600" cy="4896543"/>
          </a:xfrm>
        </p:spPr>
        <p:txBody>
          <a:bodyPr>
            <a:normAutofit fontScale="85000" lnSpcReduction="20000"/>
          </a:bodyPr>
          <a:lstStyle/>
          <a:p>
            <a:r>
              <a:rPr lang="en-US" dirty="0"/>
              <a:t> </a:t>
            </a:r>
            <a:r>
              <a:rPr lang="cs-CZ" dirty="0"/>
              <a:t>Objevil je </a:t>
            </a:r>
            <a:r>
              <a:rPr lang="en-US" dirty="0"/>
              <a:t>Richard Archbold</a:t>
            </a:r>
            <a:r>
              <a:rPr lang="cs-CZ" dirty="0"/>
              <a:t> při přeletu v r. </a:t>
            </a:r>
            <a:r>
              <a:rPr lang="en-US" dirty="0"/>
              <a:t>1938</a:t>
            </a:r>
            <a:r>
              <a:rPr lang="cs-CZ" dirty="0"/>
              <a:t>.</a:t>
            </a:r>
          </a:p>
          <a:p>
            <a:r>
              <a:rPr lang="cs-CZ" dirty="0"/>
              <a:t>Jeden z nejpočetnějších kmenů na Vysočině. Cca 100 000 osob.</a:t>
            </a:r>
          </a:p>
          <a:p>
            <a:r>
              <a:rPr lang="cs-CZ" dirty="0"/>
              <a:t>Studoval je hlavně Karl </a:t>
            </a:r>
            <a:r>
              <a:rPr lang="cs-CZ" dirty="0" err="1"/>
              <a:t>Heider</a:t>
            </a:r>
            <a:r>
              <a:rPr lang="cs-CZ" dirty="0"/>
              <a:t> (syn psychologa Fritze </a:t>
            </a:r>
            <a:r>
              <a:rPr lang="cs-CZ" dirty="0" err="1"/>
              <a:t>Heidera</a:t>
            </a:r>
            <a:r>
              <a:rPr lang="cs-CZ" dirty="0"/>
              <a:t>).</a:t>
            </a:r>
          </a:p>
          <a:p>
            <a:r>
              <a:rPr lang="cs-CZ" dirty="0"/>
              <a:t>Žili na úrovni doby kamenné, budují zavlažovací kanály, pěstují batáty, maniok a prasata.</a:t>
            </a:r>
          </a:p>
          <a:p>
            <a:endParaRPr lang="cs-CZ" dirty="0"/>
          </a:p>
          <a:p>
            <a:r>
              <a:rPr lang="cs-CZ" b="1" dirty="0"/>
              <a:t>Hry dětí</a:t>
            </a:r>
            <a:r>
              <a:rPr lang="cs-CZ" dirty="0"/>
              <a:t>: válečné hry, lovení, stavění vesniček, přebíraná (</a:t>
            </a:r>
            <a:r>
              <a:rPr lang="cs-CZ" i="1" dirty="0" err="1"/>
              <a:t>cat‘s</a:t>
            </a:r>
            <a:r>
              <a:rPr lang="cs-CZ" i="1" dirty="0"/>
              <a:t> </a:t>
            </a:r>
            <a:r>
              <a:rPr lang="cs-CZ" i="1" dirty="0" err="1"/>
              <a:t>cradle</a:t>
            </a:r>
            <a:r>
              <a:rPr lang="cs-CZ" i="1" dirty="0"/>
              <a:t> game</a:t>
            </a:r>
            <a:r>
              <a:rPr lang="cs-CZ" dirty="0"/>
              <a:t>), magické hry, jen jednoduché kreslení, zpěv a tanec.</a:t>
            </a:r>
          </a:p>
          <a:p>
            <a:r>
              <a:rPr lang="cs-CZ" dirty="0"/>
              <a:t>Lit.: </a:t>
            </a:r>
            <a:r>
              <a:rPr lang="cs-CZ" dirty="0" err="1"/>
              <a:t>Gardner</a:t>
            </a:r>
            <a:r>
              <a:rPr lang="cs-CZ" dirty="0"/>
              <a:t> &amp; </a:t>
            </a:r>
            <a:r>
              <a:rPr lang="cs-CZ" dirty="0" err="1"/>
              <a:t>Heider</a:t>
            </a:r>
            <a:r>
              <a:rPr lang="cs-CZ" dirty="0"/>
              <a:t> (1968); </a:t>
            </a:r>
            <a:r>
              <a:rPr lang="cs-CZ" dirty="0" err="1"/>
              <a:t>Diamond</a:t>
            </a:r>
            <a:r>
              <a:rPr lang="cs-CZ" dirty="0"/>
              <a:t> (2014, s. 119-128); Soukup (2013) </a:t>
            </a:r>
          </a:p>
          <a:p>
            <a:endParaRPr lang="cs-CZ" dirty="0"/>
          </a:p>
          <a:p>
            <a:endParaRPr lang="cs-CZ" dirty="0"/>
          </a:p>
        </p:txBody>
      </p:sp>
    </p:spTree>
    <p:extLst>
      <p:ext uri="{BB962C8B-B14F-4D97-AF65-F5344CB8AC3E}">
        <p14:creationId xmlns:p14="http://schemas.microsoft.com/office/powerpoint/2010/main" val="5492729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B60CA8-4730-D89D-740F-89CE0296F00E}"/>
              </a:ext>
            </a:extLst>
          </p:cNvPr>
          <p:cNvSpPr>
            <a:spLocks noGrp="1"/>
          </p:cNvSpPr>
          <p:nvPr>
            <p:ph type="title"/>
          </p:nvPr>
        </p:nvSpPr>
        <p:spPr/>
        <p:txBody>
          <a:bodyPr/>
          <a:lstStyle/>
          <a:p>
            <a:r>
              <a:rPr lang="cs-CZ" dirty="0" err="1"/>
              <a:t>Daniové</a:t>
            </a:r>
            <a:r>
              <a:rPr lang="cs-CZ" dirty="0"/>
              <a:t> (Papua-Nová Guinea)</a:t>
            </a:r>
          </a:p>
        </p:txBody>
      </p:sp>
      <p:pic>
        <p:nvPicPr>
          <p:cNvPr id="1026" name="Picture 2" descr="The Diversity of West Papua from the Dani Tribe - West Papua Story">
            <a:extLst>
              <a:ext uri="{FF2B5EF4-FFF2-40B4-BE49-F238E27FC236}">
                <a16:creationId xmlns:a16="http://schemas.microsoft.com/office/drawing/2014/main" id="{FFDF3DA6-186B-6BCE-80D3-EC15783BAE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96935"/>
            <a:ext cx="7632848" cy="538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Picture 2" descr="Výsledek obrázku pro bloom's taxonomy revis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8479" y="3364351"/>
            <a:ext cx="5915000" cy="333060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18431AFB-EACA-C1E0-6979-016283DDDED5}"/>
              </a:ext>
            </a:extLst>
          </p:cNvPr>
          <p:cNvPicPr>
            <a:picLocks noChangeAspect="1"/>
          </p:cNvPicPr>
          <p:nvPr/>
        </p:nvPicPr>
        <p:blipFill>
          <a:blip r:embed="rId3"/>
          <a:stretch>
            <a:fillRect/>
          </a:stretch>
        </p:blipFill>
        <p:spPr>
          <a:xfrm>
            <a:off x="1403648" y="155448"/>
            <a:ext cx="5699831" cy="3211767"/>
          </a:xfrm>
          <a:prstGeom prst="rect">
            <a:avLst/>
          </a:prstGeom>
        </p:spPr>
      </p:pic>
    </p:spTree>
    <p:extLst>
      <p:ext uri="{BB962C8B-B14F-4D97-AF65-F5344CB8AC3E}">
        <p14:creationId xmlns:p14="http://schemas.microsoft.com/office/powerpoint/2010/main" val="36788812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itle 1">
            <a:extLst>
              <a:ext uri="{FF2B5EF4-FFF2-40B4-BE49-F238E27FC236}">
                <a16:creationId xmlns:a16="http://schemas.microsoft.com/office/drawing/2014/main" id="{E8FA32AC-1D4F-6AF9-06A9-B795CB55A247}"/>
              </a:ext>
            </a:extLst>
          </p:cNvPr>
          <p:cNvSpPr>
            <a:spLocks noGrp="1"/>
          </p:cNvSpPr>
          <p:nvPr>
            <p:ph type="title"/>
          </p:nvPr>
        </p:nvSpPr>
        <p:spPr>
          <a:xfrm>
            <a:off x="457200" y="155448"/>
            <a:ext cx="8229600" cy="1252728"/>
          </a:xfrm>
        </p:spPr>
        <p:txBody>
          <a:bodyPr/>
          <a:lstStyle/>
          <a:p>
            <a:endParaRPr lang="en-US"/>
          </a:p>
        </p:txBody>
      </p:sp>
      <p:pic>
        <p:nvPicPr>
          <p:cNvPr id="6148" name="Picture 4" descr="Minden Pictures - Dani women at a dance in village near Wamena, Irian Jaya,  West Papua, New Guinea 1991 (West Papua) - Neil Nightingale/ npl">
            <a:extLst>
              <a:ext uri="{FF2B5EF4-FFF2-40B4-BE49-F238E27FC236}">
                <a16:creationId xmlns:a16="http://schemas.microsoft.com/office/drawing/2014/main" id="{34E5D665-19B5-AC08-7564-7E7A3651D0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349088299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C2F01C83-F1D2-AEE8-064C-29F53A1C7776}"/>
              </a:ext>
            </a:extLst>
          </p:cNvPr>
          <p:cNvSpPr>
            <a:spLocks noGrp="1"/>
          </p:cNvSpPr>
          <p:nvPr>
            <p:ph type="title"/>
          </p:nvPr>
        </p:nvSpPr>
        <p:spPr>
          <a:xfrm>
            <a:off x="457200" y="155448"/>
            <a:ext cx="8229600" cy="1252728"/>
          </a:xfrm>
        </p:spPr>
        <p:txBody>
          <a:bodyPr/>
          <a:lstStyle/>
          <a:p>
            <a:endParaRPr lang="en-US"/>
          </a:p>
        </p:txBody>
      </p:sp>
      <p:pic>
        <p:nvPicPr>
          <p:cNvPr id="7170" name="Picture 2" descr="Minden Pictures - Dani people at a dance in a village near Wamena, Irian  Jaya, West Papua, Papua New Guinea, 1991 (West Papua) - Neil Nightingale/  npl">
            <a:extLst>
              <a:ext uri="{FF2B5EF4-FFF2-40B4-BE49-F238E27FC236}">
                <a16:creationId xmlns:a16="http://schemas.microsoft.com/office/drawing/2014/main" id="{BFFE04E9-E001-A9C0-A139-8270408166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30" b="12508"/>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28034686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C57FD2-D6C1-2755-BFEE-17F3D6826005}"/>
              </a:ext>
            </a:extLst>
          </p:cNvPr>
          <p:cNvSpPr>
            <a:spLocks noGrp="1"/>
          </p:cNvSpPr>
          <p:nvPr>
            <p:ph type="title"/>
          </p:nvPr>
        </p:nvSpPr>
        <p:spPr/>
        <p:txBody>
          <a:bodyPr>
            <a:normAutofit/>
          </a:bodyPr>
          <a:lstStyle/>
          <a:p>
            <a:r>
              <a:rPr lang="cs-CZ" dirty="0"/>
              <a:t>Pronikání kultur</a:t>
            </a:r>
          </a:p>
        </p:txBody>
      </p:sp>
      <p:pic>
        <p:nvPicPr>
          <p:cNvPr id="3074" name="Picture 2" descr="Baliem Valley West Papua Indonesia June 2016 Dugum Dani Tribe – Stock  Editorial Photo © SURZet #180894328">
            <a:extLst>
              <a:ext uri="{FF2B5EF4-FFF2-40B4-BE49-F238E27FC236}">
                <a16:creationId xmlns:a16="http://schemas.microsoft.com/office/drawing/2014/main" id="{20BDC028-083D-337D-7FA9-E9A02B906E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79322"/>
            <a:ext cx="8651312" cy="522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62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EB8678-0878-D714-92DA-163BA0414EA3}"/>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14D19BEC-72D6-2DCF-7763-BC897659123E}"/>
              </a:ext>
            </a:extLst>
          </p:cNvPr>
          <p:cNvPicPr>
            <a:picLocks noGrp="1" noChangeAspect="1"/>
          </p:cNvPicPr>
          <p:nvPr>
            <p:ph idx="1"/>
          </p:nvPr>
        </p:nvPicPr>
        <p:blipFill>
          <a:blip r:embed="rId2"/>
          <a:stretch>
            <a:fillRect/>
          </a:stretch>
        </p:blipFill>
        <p:spPr>
          <a:xfrm>
            <a:off x="848441" y="1774825"/>
            <a:ext cx="7447118" cy="4625975"/>
          </a:xfrm>
        </p:spPr>
      </p:pic>
      <p:pic>
        <p:nvPicPr>
          <p:cNvPr id="7" name="Obrázek 6">
            <a:extLst>
              <a:ext uri="{FF2B5EF4-FFF2-40B4-BE49-F238E27FC236}">
                <a16:creationId xmlns:a16="http://schemas.microsoft.com/office/drawing/2014/main" id="{41115021-CF76-C2AB-CAE7-CFC110C4E1E1}"/>
              </a:ext>
            </a:extLst>
          </p:cNvPr>
          <p:cNvPicPr>
            <a:picLocks noChangeAspect="1"/>
          </p:cNvPicPr>
          <p:nvPr/>
        </p:nvPicPr>
        <p:blipFill>
          <a:blip r:embed="rId3"/>
          <a:stretch>
            <a:fillRect/>
          </a:stretch>
        </p:blipFill>
        <p:spPr>
          <a:xfrm>
            <a:off x="4885609" y="515320"/>
            <a:ext cx="3409950" cy="1228725"/>
          </a:xfrm>
          <a:prstGeom prst="rect">
            <a:avLst/>
          </a:prstGeom>
        </p:spPr>
      </p:pic>
      <p:sp>
        <p:nvSpPr>
          <p:cNvPr id="4" name="TextovéPole 3">
            <a:extLst>
              <a:ext uri="{FF2B5EF4-FFF2-40B4-BE49-F238E27FC236}">
                <a16:creationId xmlns:a16="http://schemas.microsoft.com/office/drawing/2014/main" id="{48D7A133-A32E-89BD-97BC-01D42CB8F2D4}"/>
              </a:ext>
            </a:extLst>
          </p:cNvPr>
          <p:cNvSpPr txBox="1"/>
          <p:nvPr/>
        </p:nvSpPr>
        <p:spPr>
          <a:xfrm>
            <a:off x="5703271" y="6246914"/>
            <a:ext cx="2592288" cy="369332"/>
          </a:xfrm>
          <a:prstGeom prst="rect">
            <a:avLst/>
          </a:prstGeom>
          <a:noFill/>
        </p:spPr>
        <p:txBody>
          <a:bodyPr wrap="square">
            <a:spAutoFit/>
          </a:bodyPr>
          <a:lstStyle/>
          <a:p>
            <a:r>
              <a:rPr lang="cs-CZ" dirty="0" err="1"/>
              <a:t>Gardner</a:t>
            </a:r>
            <a:r>
              <a:rPr lang="cs-CZ" dirty="0"/>
              <a:t> &amp; </a:t>
            </a:r>
            <a:r>
              <a:rPr lang="cs-CZ" dirty="0" err="1"/>
              <a:t>Heider</a:t>
            </a:r>
            <a:r>
              <a:rPr lang="cs-CZ" dirty="0"/>
              <a:t> (1968)</a:t>
            </a:r>
          </a:p>
        </p:txBody>
      </p:sp>
    </p:spTree>
    <p:extLst>
      <p:ext uri="{BB962C8B-B14F-4D97-AF65-F5344CB8AC3E}">
        <p14:creationId xmlns:p14="http://schemas.microsoft.com/office/powerpoint/2010/main" val="40805923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677CD6-3E88-C4C0-7AB8-531D825C29A8}"/>
              </a:ext>
            </a:extLst>
          </p:cNvPr>
          <p:cNvSpPr>
            <a:spLocks noGrp="1"/>
          </p:cNvSpPr>
          <p:nvPr>
            <p:ph type="title"/>
          </p:nvPr>
        </p:nvSpPr>
        <p:spPr/>
        <p:txBody>
          <a:bodyPr/>
          <a:lstStyle/>
          <a:p>
            <a:endParaRPr lang="cs-CZ"/>
          </a:p>
        </p:txBody>
      </p:sp>
      <p:pic>
        <p:nvPicPr>
          <p:cNvPr id="4098" name="Picture 2" descr="Marry, Divorce or Die, You Have Fingers To Lose; Damn Tale of Dani Tribe -  Platformsafrica">
            <a:extLst>
              <a:ext uri="{FF2B5EF4-FFF2-40B4-BE49-F238E27FC236}">
                <a16:creationId xmlns:a16="http://schemas.microsoft.com/office/drawing/2014/main" id="{B5686605-8D74-62F7-E202-3205641D3F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74825"/>
            <a:ext cx="5658789" cy="496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429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940912-06B9-FF78-9A0C-9634773424EF}"/>
              </a:ext>
            </a:extLst>
          </p:cNvPr>
          <p:cNvSpPr>
            <a:spLocks noGrp="1"/>
          </p:cNvSpPr>
          <p:nvPr>
            <p:ph type="title"/>
          </p:nvPr>
        </p:nvSpPr>
        <p:spPr/>
        <p:txBody>
          <a:bodyPr/>
          <a:lstStyle/>
          <a:p>
            <a:r>
              <a:rPr lang="cs-CZ" dirty="0" err="1"/>
              <a:t>Gargas</a:t>
            </a:r>
            <a:r>
              <a:rPr lang="cs-CZ" dirty="0"/>
              <a:t> ve Francii, 25. tisíc př. l.</a:t>
            </a:r>
          </a:p>
        </p:txBody>
      </p:sp>
      <p:pic>
        <p:nvPicPr>
          <p:cNvPr id="1026" name="Picture 2" descr="MARSEILLE, FRANCE - APRIL 20:Views of the cave paintings Cosquer cave in Marseille before the official opening the 4 june on April 20, 2022 in Marseille, France. As the replica cave officially opens its doors to visitors on June 4,2022,a team of archaeologists and divers are racing to save the ancient underwater cave paintings from climate change and marine pollution in south-east France. (Photo by Patrick Aventurier/Getty Images)">
            <a:extLst>
              <a:ext uri="{FF2B5EF4-FFF2-40B4-BE49-F238E27FC236}">
                <a16:creationId xmlns:a16="http://schemas.microsoft.com/office/drawing/2014/main" id="{D823DFF0-AF9D-A2D9-8869-5683C27B0A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2519" y="1774825"/>
            <a:ext cx="6938962"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239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353F0A-C78B-16B3-ABF5-AC23AC9F2A04}"/>
              </a:ext>
            </a:extLst>
          </p:cNvPr>
          <p:cNvSpPr>
            <a:spLocks noGrp="1"/>
          </p:cNvSpPr>
          <p:nvPr>
            <p:ph type="title"/>
          </p:nvPr>
        </p:nvSpPr>
        <p:spPr/>
        <p:txBody>
          <a:bodyPr/>
          <a:lstStyle/>
          <a:p>
            <a:r>
              <a:rPr lang="cs-CZ" dirty="0" err="1"/>
              <a:t>Gargas</a:t>
            </a:r>
            <a:endParaRPr lang="cs-CZ" dirty="0"/>
          </a:p>
        </p:txBody>
      </p:sp>
      <p:pic>
        <p:nvPicPr>
          <p:cNvPr id="2050" name="Picture 2" descr="Cave paintings of mutilated hands could be a Stone Age sign language | New  Scientist">
            <a:extLst>
              <a:ext uri="{FF2B5EF4-FFF2-40B4-BE49-F238E27FC236}">
                <a16:creationId xmlns:a16="http://schemas.microsoft.com/office/drawing/2014/main" id="{1329332C-513B-0202-7D72-5055092ED0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4189" y="1774825"/>
            <a:ext cx="6655621"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596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72735-CBA3-6457-D303-F8E56D0696D1}"/>
              </a:ext>
            </a:extLst>
          </p:cNvPr>
          <p:cNvSpPr>
            <a:spLocks noGrp="1"/>
          </p:cNvSpPr>
          <p:nvPr>
            <p:ph type="title"/>
          </p:nvPr>
        </p:nvSpPr>
        <p:spPr/>
        <p:txBody>
          <a:bodyPr/>
          <a:lstStyle/>
          <a:p>
            <a:endParaRPr lang="cs-CZ"/>
          </a:p>
        </p:txBody>
      </p:sp>
      <p:pic>
        <p:nvPicPr>
          <p:cNvPr id="11266" name="Picture 2" descr="Baliem-Dani | Trek Papua">
            <a:extLst>
              <a:ext uri="{FF2B5EF4-FFF2-40B4-BE49-F238E27FC236}">
                <a16:creationId xmlns:a16="http://schemas.microsoft.com/office/drawing/2014/main" id="{D211886B-CAAA-B1DE-8E93-693B0D68B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0706" y="1672998"/>
            <a:ext cx="7582588" cy="505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203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47C48-AAE6-58FC-13B0-C6208CEC83DE}"/>
              </a:ext>
            </a:extLst>
          </p:cNvPr>
          <p:cNvSpPr>
            <a:spLocks noGrp="1"/>
          </p:cNvSpPr>
          <p:nvPr>
            <p:ph type="title"/>
          </p:nvPr>
        </p:nvSpPr>
        <p:spPr/>
        <p:txBody>
          <a:bodyPr/>
          <a:lstStyle/>
          <a:p>
            <a:endParaRPr lang="cs-CZ"/>
          </a:p>
        </p:txBody>
      </p:sp>
      <p:pic>
        <p:nvPicPr>
          <p:cNvPr id="1026" name="Picture 2" descr="Child Cremation in Dani Tribe, Papua New Guineea (2) photo &amp; image |  documentary &amp; journalism, subjects images at photo community">
            <a:extLst>
              <a:ext uri="{FF2B5EF4-FFF2-40B4-BE49-F238E27FC236}">
                <a16:creationId xmlns:a16="http://schemas.microsoft.com/office/drawing/2014/main" id="{85E422EF-6B1F-29E3-FEA1-153D506541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740" y="-147178"/>
            <a:ext cx="4680520" cy="700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87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961824-284C-EDDB-7BFE-6DB2A272F6EC}"/>
              </a:ext>
            </a:extLst>
          </p:cNvPr>
          <p:cNvSpPr>
            <a:spLocks noGrp="1"/>
          </p:cNvSpPr>
          <p:nvPr>
            <p:ph type="title"/>
          </p:nvPr>
        </p:nvSpPr>
        <p:spPr/>
        <p:txBody>
          <a:bodyPr>
            <a:noAutofit/>
          </a:bodyPr>
          <a:lstStyle/>
          <a:p>
            <a:r>
              <a:rPr lang="en-US" sz="1000" dirty="0"/>
              <a:t>The tiny, blackened, shrunken figure he carries was Agat </a:t>
            </a:r>
            <a:r>
              <a:rPr lang="en-US" sz="1000" dirty="0" err="1"/>
              <a:t>Mamete</a:t>
            </a:r>
            <a:r>
              <a:rPr lang="en-US" sz="1000" dirty="0"/>
              <a:t> Mabel, the chieftain that ruled over this remote village in Indonesian Papua some </a:t>
            </a:r>
            <a:r>
              <a:rPr lang="en-US" sz="1000" dirty="0">
                <a:solidFill>
                  <a:srgbClr val="FF0000"/>
                </a:solidFill>
              </a:rPr>
              <a:t>250 years </a:t>
            </a:r>
            <a:r>
              <a:rPr lang="en-US" sz="1000" dirty="0" err="1">
                <a:solidFill>
                  <a:srgbClr val="FF0000"/>
                </a:solidFill>
              </a:rPr>
              <a:t>ago</a:t>
            </a:r>
            <a:r>
              <a:rPr lang="en-US" sz="1000" dirty="0" err="1"/>
              <a:t>.Honoured</a:t>
            </a:r>
            <a:r>
              <a:rPr lang="en-US" sz="1000" dirty="0"/>
              <a:t> upon death with a custom reserved only for important elders and local heroes among the Dani people — he was embalmed and preserved with smoke and animal </a:t>
            </a:r>
            <a:r>
              <a:rPr lang="en-US" sz="1000" dirty="0" err="1"/>
              <a:t>oil.Nine</a:t>
            </a:r>
            <a:r>
              <a:rPr lang="en-US" sz="1000" dirty="0"/>
              <a:t> generations on and his descendent Eli Mabel is the current chieftain in </a:t>
            </a:r>
            <a:r>
              <a:rPr lang="en-US" sz="1000" dirty="0" err="1"/>
              <a:t>Wogi</a:t>
            </a:r>
            <a:r>
              <a:rPr lang="en-US" sz="1000" dirty="0"/>
              <a:t> village — an isolated hamlet outside </a:t>
            </a:r>
            <a:r>
              <a:rPr lang="en-US" sz="1000" dirty="0" err="1"/>
              <a:t>Wamena</a:t>
            </a:r>
            <a:r>
              <a:rPr lang="en-US" sz="1000" dirty="0"/>
              <a:t> that can be reached only by hiking and </a:t>
            </a:r>
            <a:r>
              <a:rPr lang="en-US" sz="1000" dirty="0" err="1"/>
              <a:t>canoe.He</a:t>
            </a:r>
            <a:r>
              <a:rPr lang="en-US" sz="1000" dirty="0"/>
              <a:t> said the exact age of Agat </a:t>
            </a:r>
            <a:r>
              <a:rPr lang="en-US" sz="1000" dirty="0" err="1"/>
              <a:t>Mamete</a:t>
            </a:r>
            <a:r>
              <a:rPr lang="en-US" sz="1000" dirty="0"/>
              <a:t> Mabel was not known, but told AFP this ancestor was the last of the village to receive such a funeral. Once common among his forebears, the ritual method of smoke embalming was no longer </a:t>
            </a:r>
            <a:r>
              <a:rPr lang="en-US" sz="1000" dirty="0" err="1"/>
              <a:t>practised</a:t>
            </a:r>
            <a:r>
              <a:rPr lang="en-US" sz="1000" dirty="0"/>
              <a:t>, he explained.</a:t>
            </a:r>
            <a:r>
              <a:rPr lang="cs-CZ" sz="1000" dirty="0"/>
              <a:t> https://coconuts.co/jakarta/papuan-tribe-persevere-keep-ancient-rite-mummification-alive/</a:t>
            </a:r>
          </a:p>
        </p:txBody>
      </p:sp>
      <p:pic>
        <p:nvPicPr>
          <p:cNvPr id="5122" name="Picture 2" descr="Dani Tribe">
            <a:extLst>
              <a:ext uri="{FF2B5EF4-FFF2-40B4-BE49-F238E27FC236}">
                <a16:creationId xmlns:a16="http://schemas.microsoft.com/office/drawing/2014/main" id="{624C252D-5BFA-7C9A-B4BF-ECD064DF06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0787"/>
            <a:ext cx="3486960" cy="52278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ef Eli Mabel of the Dani tribe in Papua, Indonesia, holding his  mummified ancestor who passed away centuries ago. : r/interestingasfuck">
            <a:extLst>
              <a:ext uri="{FF2B5EF4-FFF2-40B4-BE49-F238E27FC236}">
                <a16:creationId xmlns:a16="http://schemas.microsoft.com/office/drawing/2014/main" id="{B287CEBB-791B-3FD5-8676-AAD2E9B5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75126"/>
            <a:ext cx="4255368" cy="531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4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40927F-3477-8486-9A20-4B998E117074}"/>
              </a:ext>
            </a:extLst>
          </p:cNvPr>
          <p:cNvSpPr>
            <a:spLocks noGrp="1"/>
          </p:cNvSpPr>
          <p:nvPr>
            <p:ph type="title"/>
          </p:nvPr>
        </p:nvSpPr>
        <p:spPr/>
        <p:txBody>
          <a:bodyPr/>
          <a:lstStyle/>
          <a:p>
            <a:endParaRPr lang="cs-CZ"/>
          </a:p>
        </p:txBody>
      </p:sp>
      <p:pic>
        <p:nvPicPr>
          <p:cNvPr id="1026" name="Picture 2">
            <a:extLst>
              <a:ext uri="{FF2B5EF4-FFF2-40B4-BE49-F238E27FC236}">
                <a16:creationId xmlns:a16="http://schemas.microsoft.com/office/drawing/2014/main" id="{CE4F2CE1-FD88-36AB-2E27-2A9BAA1ADD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7574" y="367098"/>
            <a:ext cx="7668852" cy="612380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E1042B77-DB57-8F63-F4E5-FF581F998B34}"/>
              </a:ext>
            </a:extLst>
          </p:cNvPr>
          <p:cNvSpPr txBox="1"/>
          <p:nvPr/>
        </p:nvSpPr>
        <p:spPr>
          <a:xfrm>
            <a:off x="457200" y="6443800"/>
            <a:ext cx="7787209" cy="307777"/>
          </a:xfrm>
          <a:prstGeom prst="rect">
            <a:avLst/>
          </a:prstGeom>
          <a:noFill/>
        </p:spPr>
        <p:txBody>
          <a:bodyPr wrap="square" rtlCol="0">
            <a:spAutoFit/>
          </a:bodyPr>
          <a:lstStyle/>
          <a:p>
            <a:r>
              <a:rPr lang="cs-CZ" sz="1400" b="0" i="0" dirty="0">
                <a:solidFill>
                  <a:srgbClr val="3A3A3A"/>
                </a:solidFill>
                <a:effectLst/>
                <a:latin typeface="Open Sans" panose="020B0606030504020204" pitchFamily="34" charset="0"/>
              </a:rPr>
              <a:t>Zdroj: </a:t>
            </a:r>
            <a:r>
              <a:rPr lang="cs-CZ" sz="1400" b="0" i="0" u="none" strike="noStrike" dirty="0">
                <a:effectLst/>
                <a:latin typeface="Open Sans" panose="020B0606030504020204" pitchFamily="34" charset="0"/>
                <a:hlinkClick r:id="rId3"/>
              </a:rPr>
              <a:t>http://www.pedagogicke.info/2023/05/edukacni-laborator-nastava-chaos.html</a:t>
            </a:r>
            <a:endParaRPr lang="cs-CZ" sz="1400" dirty="0"/>
          </a:p>
        </p:txBody>
      </p:sp>
      <p:sp>
        <p:nvSpPr>
          <p:cNvPr id="4" name="TextovéPole 3">
            <a:extLst>
              <a:ext uri="{FF2B5EF4-FFF2-40B4-BE49-F238E27FC236}">
                <a16:creationId xmlns:a16="http://schemas.microsoft.com/office/drawing/2014/main" id="{9C1A6EE8-6FB4-F761-3723-C9575A2544DB}"/>
              </a:ext>
            </a:extLst>
          </p:cNvPr>
          <p:cNvSpPr txBox="1"/>
          <p:nvPr/>
        </p:nvSpPr>
        <p:spPr>
          <a:xfrm>
            <a:off x="7938627" y="6197579"/>
            <a:ext cx="1259632" cy="553998"/>
          </a:xfrm>
          <a:prstGeom prst="rect">
            <a:avLst/>
          </a:prstGeom>
          <a:noFill/>
        </p:spPr>
        <p:txBody>
          <a:bodyPr wrap="square" rtlCol="0">
            <a:spAutoFit/>
          </a:bodyPr>
          <a:lstStyle/>
          <a:p>
            <a:r>
              <a:rPr lang="cs-CZ" sz="1000" dirty="0"/>
              <a:t>Srov. </a:t>
            </a:r>
            <a:r>
              <a:rPr lang="cs-CZ" sz="1000" dirty="0" err="1"/>
              <a:t>Moorův</a:t>
            </a:r>
            <a:r>
              <a:rPr lang="cs-CZ" sz="1000" dirty="0"/>
              <a:t> zákon o zdvojnásobení  výpočetního výkonu</a:t>
            </a:r>
          </a:p>
        </p:txBody>
      </p:sp>
    </p:spTree>
    <p:extLst>
      <p:ext uri="{BB962C8B-B14F-4D97-AF65-F5344CB8AC3E}">
        <p14:creationId xmlns:p14="http://schemas.microsoft.com/office/powerpoint/2010/main" val="24560424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2059274B-2B4F-AE32-E1AF-202E95A85D31}"/>
              </a:ext>
            </a:extLst>
          </p:cNvPr>
          <p:cNvSpPr>
            <a:spLocks noGrp="1"/>
          </p:cNvSpPr>
          <p:nvPr>
            <p:ph type="title"/>
          </p:nvPr>
        </p:nvSpPr>
        <p:spPr>
          <a:xfrm>
            <a:off x="251520" y="152400"/>
            <a:ext cx="8640960" cy="1251062"/>
          </a:xfrm>
        </p:spPr>
        <p:txBody>
          <a:bodyPr>
            <a:noAutofit/>
          </a:bodyPr>
          <a:lstStyle/>
          <a:p>
            <a:pPr algn="ctr"/>
            <a:r>
              <a:rPr lang="cs-CZ" sz="2400" dirty="0" err="1"/>
              <a:t>Daniové</a:t>
            </a:r>
            <a:r>
              <a:rPr lang="cs-CZ" sz="2400" dirty="0"/>
              <a:t> bojují v různých koalicích vesnic proti sobě, dělají nájezdy a ritualizované války. Umírá obdobné  procento populace jako v WWII (0,1 – 5 %, </a:t>
            </a:r>
            <a:r>
              <a:rPr lang="cs-CZ" sz="2400" dirty="0" err="1"/>
              <a:t>Diamond</a:t>
            </a:r>
            <a:r>
              <a:rPr lang="cs-CZ" sz="2400" dirty="0"/>
              <a:t>, 2014, s. 128).</a:t>
            </a:r>
            <a:endParaRPr lang="en-US" sz="2400" dirty="0"/>
          </a:p>
        </p:txBody>
      </p:sp>
      <p:pic>
        <p:nvPicPr>
          <p:cNvPr id="9218" name="Picture 2" descr="A village of dani tribe in the baliem valley, new guinea • drewno, dach,  dziki | myloview.pl">
            <a:extLst>
              <a:ext uri="{FF2B5EF4-FFF2-40B4-BE49-F238E27FC236}">
                <a16:creationId xmlns:a16="http://schemas.microsoft.com/office/drawing/2014/main" id="{2500D254-2F85-5AAD-6301-BB9A2C3A6CA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8814" r="1" b="14764"/>
          <a:stretch/>
        </p:blipFill>
        <p:spPr bwMode="auto">
          <a:xfrm>
            <a:off x="457200" y="1773936"/>
            <a:ext cx="4038600" cy="4623816"/>
          </a:xfrm>
          <a:prstGeom prst="rect">
            <a:avLst/>
          </a:prstGeom>
          <a:solidFill>
            <a:srgbClr val="FFFFFF"/>
          </a:solidFill>
        </p:spPr>
      </p:pic>
      <p:pic>
        <p:nvPicPr>
          <p:cNvPr id="9220" name="Picture 4" descr="Dani tribe men hi-res stock photography and images - Alamy">
            <a:extLst>
              <a:ext uri="{FF2B5EF4-FFF2-40B4-BE49-F238E27FC236}">
                <a16:creationId xmlns:a16="http://schemas.microsoft.com/office/drawing/2014/main" id="{63E9CBA4-46D0-9EFE-B42A-6AEE016EDD6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530775"/>
            <a:ext cx="3327216" cy="53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854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ED096-4380-6FE7-9BD2-4150003D9E47}"/>
              </a:ext>
            </a:extLst>
          </p:cNvPr>
          <p:cNvSpPr>
            <a:spLocks noGrp="1"/>
          </p:cNvSpPr>
          <p:nvPr>
            <p:ph type="title"/>
          </p:nvPr>
        </p:nvSpPr>
        <p:spPr/>
        <p:txBody>
          <a:bodyPr/>
          <a:lstStyle/>
          <a:p>
            <a:r>
              <a:rPr lang="cs-CZ" dirty="0"/>
              <a:t>Karl </a:t>
            </a:r>
            <a:r>
              <a:rPr lang="cs-CZ" dirty="0" err="1"/>
              <a:t>Heider</a:t>
            </a:r>
            <a:r>
              <a:rPr lang="cs-CZ" dirty="0"/>
              <a:t>, Garden </a:t>
            </a:r>
            <a:r>
              <a:rPr lang="cs-CZ" dirty="0" err="1"/>
              <a:t>of</a:t>
            </a:r>
            <a:r>
              <a:rPr lang="cs-CZ" dirty="0"/>
              <a:t> </a:t>
            </a:r>
            <a:r>
              <a:rPr lang="cs-CZ" dirty="0" err="1"/>
              <a:t>war</a:t>
            </a:r>
            <a:r>
              <a:rPr lang="cs-CZ" dirty="0"/>
              <a:t>, 1961</a:t>
            </a:r>
          </a:p>
        </p:txBody>
      </p:sp>
      <p:pic>
        <p:nvPicPr>
          <p:cNvPr id="8" name="Zástupný obsah 7">
            <a:extLst>
              <a:ext uri="{FF2B5EF4-FFF2-40B4-BE49-F238E27FC236}">
                <a16:creationId xmlns:a16="http://schemas.microsoft.com/office/drawing/2014/main" id="{9139AA28-EF4A-05FC-DB23-EFA3A38D6C9B}"/>
              </a:ext>
            </a:extLst>
          </p:cNvPr>
          <p:cNvPicPr>
            <a:picLocks noGrp="1" noChangeAspect="1"/>
          </p:cNvPicPr>
          <p:nvPr>
            <p:ph idx="1"/>
          </p:nvPr>
        </p:nvPicPr>
        <p:blipFill>
          <a:blip r:embed="rId2"/>
          <a:stretch>
            <a:fillRect/>
          </a:stretch>
        </p:blipFill>
        <p:spPr>
          <a:xfrm>
            <a:off x="611560" y="1422669"/>
            <a:ext cx="8075240" cy="5434162"/>
          </a:xfrm>
          <a:prstGeom prst="rect">
            <a:avLst/>
          </a:prstGeom>
        </p:spPr>
      </p:pic>
    </p:spTree>
    <p:extLst>
      <p:ext uri="{BB962C8B-B14F-4D97-AF65-F5344CB8AC3E}">
        <p14:creationId xmlns:p14="http://schemas.microsoft.com/office/powerpoint/2010/main" val="29550486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9E1285-8080-1CC0-EE3A-6828AB4B4A43}"/>
              </a:ext>
            </a:extLst>
          </p:cNvPr>
          <p:cNvSpPr>
            <a:spLocks noGrp="1"/>
          </p:cNvSpPr>
          <p:nvPr>
            <p:ph type="title"/>
          </p:nvPr>
        </p:nvSpPr>
        <p:spPr>
          <a:xfrm>
            <a:off x="457200" y="155448"/>
            <a:ext cx="8229600" cy="1252728"/>
          </a:xfrm>
        </p:spPr>
        <p:txBody>
          <a:bodyPr/>
          <a:lstStyle/>
          <a:p>
            <a:endParaRPr lang="en-US"/>
          </a:p>
        </p:txBody>
      </p:sp>
      <p:pic>
        <p:nvPicPr>
          <p:cNvPr id="10242" name="Picture 2" descr="The Diversity of West Papua from the Dani Tribe - West Papua Story">
            <a:extLst>
              <a:ext uri="{FF2B5EF4-FFF2-40B4-BE49-F238E27FC236}">
                <a16:creationId xmlns:a16="http://schemas.microsoft.com/office/drawing/2014/main" id="{6CFE68D9-FB6F-D96E-53FE-156462FCA3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9859" y="1646364"/>
            <a:ext cx="7584281" cy="50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83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itle 1">
            <a:extLst>
              <a:ext uri="{FF2B5EF4-FFF2-40B4-BE49-F238E27FC236}">
                <a16:creationId xmlns:a16="http://schemas.microsoft.com/office/drawing/2014/main" id="{C4B4D051-B91B-EB12-8776-C864937BC0DF}"/>
              </a:ext>
            </a:extLst>
          </p:cNvPr>
          <p:cNvSpPr>
            <a:spLocks noGrp="1"/>
          </p:cNvSpPr>
          <p:nvPr>
            <p:ph type="title"/>
          </p:nvPr>
        </p:nvSpPr>
        <p:spPr>
          <a:xfrm>
            <a:off x="457200" y="155448"/>
            <a:ext cx="8229600" cy="1252728"/>
          </a:xfrm>
        </p:spPr>
        <p:txBody>
          <a:bodyPr/>
          <a:lstStyle/>
          <a:p>
            <a:endParaRPr lang="en-US"/>
          </a:p>
        </p:txBody>
      </p:sp>
      <p:pic>
        <p:nvPicPr>
          <p:cNvPr id="8194" name="Picture 2" descr="The Dani Tribe: Understanding Way of Life and Custom">
            <a:extLst>
              <a:ext uri="{FF2B5EF4-FFF2-40B4-BE49-F238E27FC236}">
                <a16:creationId xmlns:a16="http://schemas.microsoft.com/office/drawing/2014/main" id="{79591022-E7ED-EA2E-98A5-FF933F78047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19047877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FE7499-D68F-F017-622E-069C7E03E038}"/>
              </a:ext>
            </a:extLst>
          </p:cNvPr>
          <p:cNvSpPr>
            <a:spLocks noGrp="1"/>
          </p:cNvSpPr>
          <p:nvPr>
            <p:ph type="title"/>
          </p:nvPr>
        </p:nvSpPr>
        <p:spPr/>
        <p:txBody>
          <a:bodyPr>
            <a:noAutofit/>
          </a:bodyPr>
          <a:lstStyle/>
          <a:p>
            <a:r>
              <a:rPr lang="cs-CZ" sz="1800" dirty="0" err="1"/>
              <a:t>Figure</a:t>
            </a:r>
            <a:r>
              <a:rPr lang="cs-CZ" sz="1800" dirty="0"/>
              <a:t> </a:t>
            </a:r>
            <a:r>
              <a:rPr lang="cs-CZ" sz="1800" dirty="0" err="1"/>
              <a:t>of</a:t>
            </a:r>
            <a:r>
              <a:rPr lang="cs-CZ" sz="1800" dirty="0"/>
              <a:t> </a:t>
            </a:r>
            <a:r>
              <a:rPr lang="cs-CZ" sz="1800" dirty="0" err="1"/>
              <a:t>samula</a:t>
            </a:r>
            <a:r>
              <a:rPr lang="cs-CZ" sz="1800" dirty="0"/>
              <a:t> </a:t>
            </a:r>
            <a:r>
              <a:rPr lang="cs-CZ" sz="1800" dirty="0" err="1"/>
              <a:t>kayaula</a:t>
            </a:r>
            <a:r>
              <a:rPr lang="cs-CZ" sz="1800" dirty="0"/>
              <a:t> (a </a:t>
            </a:r>
            <a:r>
              <a:rPr lang="cs-CZ" sz="1800" dirty="0" err="1"/>
              <a:t>particular</a:t>
            </a:r>
            <a:r>
              <a:rPr lang="cs-CZ" sz="1800" dirty="0"/>
              <a:t> </a:t>
            </a:r>
            <a:r>
              <a:rPr lang="cs-CZ" sz="1800" dirty="0" err="1"/>
              <a:t>river</a:t>
            </a:r>
            <a:r>
              <a:rPr lang="cs-CZ" sz="1800" dirty="0"/>
              <a:t>), </a:t>
            </a:r>
            <a:r>
              <a:rPr lang="cs-CZ" sz="1800" dirty="0" err="1"/>
              <a:t>Oluvilei</a:t>
            </a:r>
            <a:r>
              <a:rPr lang="cs-CZ" sz="1800" dirty="0"/>
              <a:t>, </a:t>
            </a:r>
            <a:r>
              <a:rPr lang="cs-CZ" sz="1800" dirty="0" err="1"/>
              <a:t>Trobriand</a:t>
            </a:r>
            <a:r>
              <a:rPr lang="cs-CZ" sz="1800" dirty="0"/>
              <a:t> </a:t>
            </a:r>
            <a:r>
              <a:rPr lang="cs-CZ" sz="1800" dirty="0" err="1"/>
              <a:t>Islands</a:t>
            </a:r>
            <a:r>
              <a:rPr lang="cs-CZ" sz="1800" dirty="0"/>
              <a:t>, Papua New Guinea (</a:t>
            </a:r>
            <a:r>
              <a:rPr lang="cs-CZ" sz="1800" dirty="0" err="1"/>
              <a:t>Vandendriessche</a:t>
            </a:r>
            <a:r>
              <a:rPr lang="cs-CZ" sz="1800" dirty="0"/>
              <a:t>, 2007)</a:t>
            </a:r>
          </a:p>
        </p:txBody>
      </p:sp>
      <p:pic>
        <p:nvPicPr>
          <p:cNvPr id="2050" name="Picture 2" descr="Picture 1. – Morubikina, displaying the final figure of samula kayaula (a particular river), Oluvilei, Trobriand Islands, Papua New Guinea">
            <a:extLst>
              <a:ext uri="{FF2B5EF4-FFF2-40B4-BE49-F238E27FC236}">
                <a16:creationId xmlns:a16="http://schemas.microsoft.com/office/drawing/2014/main" id="{7B96A048-3B30-AF8A-9828-02EA4BEEB8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9750" y="2182812"/>
            <a:ext cx="552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398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BE6F5D-EE11-AC3E-2A88-E1067BCE35F4}"/>
              </a:ext>
            </a:extLst>
          </p:cNvPr>
          <p:cNvSpPr>
            <a:spLocks noGrp="1"/>
          </p:cNvSpPr>
          <p:nvPr>
            <p:ph type="title"/>
          </p:nvPr>
        </p:nvSpPr>
        <p:spPr/>
        <p:txBody>
          <a:bodyPr/>
          <a:lstStyle/>
          <a:p>
            <a:r>
              <a:rPr lang="cs-CZ" dirty="0"/>
              <a:t>Srovnání</a:t>
            </a:r>
          </a:p>
        </p:txBody>
      </p:sp>
      <p:sp>
        <p:nvSpPr>
          <p:cNvPr id="3" name="Zástupný obsah 2">
            <a:extLst>
              <a:ext uri="{FF2B5EF4-FFF2-40B4-BE49-F238E27FC236}">
                <a16:creationId xmlns:a16="http://schemas.microsoft.com/office/drawing/2014/main" id="{57020A90-47E1-41B5-8DD5-C4A90DF2B0D1}"/>
              </a:ext>
            </a:extLst>
          </p:cNvPr>
          <p:cNvSpPr>
            <a:spLocks noGrp="1"/>
          </p:cNvSpPr>
          <p:nvPr>
            <p:ph idx="1"/>
          </p:nvPr>
        </p:nvSpPr>
        <p:spPr>
          <a:xfrm>
            <a:off x="323528" y="1700809"/>
            <a:ext cx="8363272" cy="5001744"/>
          </a:xfrm>
        </p:spPr>
        <p:txBody>
          <a:bodyPr>
            <a:normAutofit/>
          </a:bodyPr>
          <a:lstStyle/>
          <a:p>
            <a:r>
              <a:rPr lang="cs-CZ" dirty="0" err="1"/>
              <a:t>Daniové</a:t>
            </a:r>
            <a:r>
              <a:rPr lang="cs-CZ" dirty="0"/>
              <a:t> neznali školy a vše se učily děti od rodičů, příbuzných a jiných dětí genderově specifické role. </a:t>
            </a:r>
          </a:p>
          <a:p>
            <a:r>
              <a:rPr lang="cs-CZ" dirty="0"/>
              <a:t>Chlapci procvičovali hlavně lov (a boj, pěstování, pasení).</a:t>
            </a:r>
          </a:p>
          <a:p>
            <a:r>
              <a:rPr lang="cs-CZ" dirty="0"/>
              <a:t>Dalšího (formálnějšího) vzdělání se jim dostalo až při iniciaci. </a:t>
            </a:r>
          </a:p>
          <a:p>
            <a:r>
              <a:rPr lang="cs-CZ" dirty="0"/>
              <a:t>(Nyní se učí v misijních školách „po našem“.)</a:t>
            </a:r>
          </a:p>
          <a:p>
            <a:endParaRPr lang="cs-CZ" dirty="0"/>
          </a:p>
        </p:txBody>
      </p:sp>
    </p:spTree>
    <p:extLst>
      <p:ext uri="{BB962C8B-B14F-4D97-AF65-F5344CB8AC3E}">
        <p14:creationId xmlns:p14="http://schemas.microsoft.com/office/powerpoint/2010/main" val="16938814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1E4F68-EFDF-8097-9404-EC5E8D10DCA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8FE2163-6D8D-3EBD-7101-336E62D8ED22}"/>
              </a:ext>
            </a:extLst>
          </p:cNvPr>
          <p:cNvSpPr>
            <a:spLocks noGrp="1"/>
          </p:cNvSpPr>
          <p:nvPr>
            <p:ph idx="1"/>
          </p:nvPr>
        </p:nvSpPr>
        <p:spPr>
          <a:xfrm>
            <a:off x="457200" y="1775191"/>
            <a:ext cx="8229600" cy="4750153"/>
          </a:xfrm>
        </p:spPr>
        <p:txBody>
          <a:bodyPr>
            <a:normAutofit fontScale="85000" lnSpcReduction="20000"/>
          </a:bodyPr>
          <a:lstStyle/>
          <a:p>
            <a:r>
              <a:rPr lang="cs-CZ" dirty="0"/>
              <a:t>Srovnejme to s tím, co po svých dětech chceme my: </a:t>
            </a:r>
          </a:p>
          <a:p>
            <a:endParaRPr lang="cs-CZ" dirty="0"/>
          </a:p>
          <a:p>
            <a:r>
              <a:rPr lang="cs-CZ" dirty="0"/>
              <a:t>Sedí od 6-7 let cca 5 až 8 hodin denně ve škole, kde se učí. Po minimálně 9 let, ale klidně i 18 a více let. (Na klinického dětského psychologa plných 25 let)</a:t>
            </a:r>
          </a:p>
          <a:p>
            <a:endParaRPr lang="cs-CZ" dirty="0"/>
          </a:p>
          <a:p>
            <a:r>
              <a:rPr lang="cs-CZ" dirty="0"/>
              <a:t>Množství a charakter znalostí o světě </a:t>
            </a:r>
            <a:r>
              <a:rPr lang="cs-CZ" dirty="0" err="1"/>
              <a:t>danijských</a:t>
            </a:r>
            <a:r>
              <a:rPr lang="cs-CZ" dirty="0"/>
              <a:t> dětí a našich dětí jsou nesrovnatelné. </a:t>
            </a:r>
          </a:p>
          <a:p>
            <a:r>
              <a:rPr lang="cs-CZ" dirty="0"/>
              <a:t>My narážíme svými požadavky o samotný strop našeho biologického substrátu se něco učit. Proto se také setkáváme se specifickými poruchami učení, které se u negramotných společností nemohou nijak  projevit.</a:t>
            </a:r>
          </a:p>
          <a:p>
            <a:endParaRPr lang="cs-CZ" dirty="0"/>
          </a:p>
        </p:txBody>
      </p:sp>
    </p:spTree>
    <p:extLst>
      <p:ext uri="{BB962C8B-B14F-4D97-AF65-F5344CB8AC3E}">
        <p14:creationId xmlns:p14="http://schemas.microsoft.com/office/powerpoint/2010/main" val="2713754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Socializace: co to je?</a:t>
            </a:r>
          </a:p>
        </p:txBody>
      </p:sp>
      <p:graphicFrame>
        <p:nvGraphicFramePr>
          <p:cNvPr id="5" name="Zástupný symbol pro obsah 2">
            <a:extLst>
              <a:ext uri="{FF2B5EF4-FFF2-40B4-BE49-F238E27FC236}">
                <a16:creationId xmlns:a16="http://schemas.microsoft.com/office/drawing/2014/main" id="{ECF0DB6F-8984-47A0-8200-67E9086A196F}"/>
              </a:ext>
            </a:extLst>
          </p:cNvPr>
          <p:cNvGraphicFramePr>
            <a:graphicFrameLocks noGrp="1"/>
          </p:cNvGraphicFramePr>
          <p:nvPr>
            <p:ph idx="1"/>
          </p:nvPr>
        </p:nvGraphicFramePr>
        <p:xfrm>
          <a:off x="457200" y="1775191"/>
          <a:ext cx="8229600" cy="462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1890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687CBC-28D3-4FBC-AC31-9207680CF9E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BD7280C-9E21-4733-90B4-67B55E7C534C}"/>
              </a:ext>
            </a:extLst>
          </p:cNvPr>
          <p:cNvSpPr>
            <a:spLocks noGrp="1"/>
          </p:cNvSpPr>
          <p:nvPr>
            <p:ph idx="1"/>
          </p:nvPr>
        </p:nvSpPr>
        <p:spPr/>
        <p:txBody>
          <a:bodyPr>
            <a:normAutofit fontScale="85000" lnSpcReduction="10000"/>
          </a:bodyPr>
          <a:lstStyle/>
          <a:p>
            <a:pPr marL="137160" indent="0">
              <a:buNone/>
            </a:pPr>
            <a:r>
              <a:rPr lang="cs-CZ" sz="3200" b="1" dirty="0"/>
              <a:t>Socializaci lze chápat jako enkulturaci (čili „vtiskování“ kultury). </a:t>
            </a:r>
            <a:r>
              <a:rPr lang="cs-CZ" sz="2300" dirty="0"/>
              <a:t>Ale existují i pojetí, která enkulturaci chápou jako nezáměrný proces a socializaci jako záměrný a plánovitý proces.</a:t>
            </a:r>
            <a:endParaRPr lang="cs-CZ" sz="3200" dirty="0"/>
          </a:p>
          <a:p>
            <a:pPr marL="137160" indent="0">
              <a:buNone/>
            </a:pPr>
            <a:r>
              <a:rPr lang="cs-CZ" sz="3200" b="1" dirty="0"/>
              <a:t>Kultura </a:t>
            </a:r>
            <a:r>
              <a:rPr lang="cs-CZ" sz="3200" dirty="0"/>
              <a:t>je soubor adaptací a soubor myšlenek spojených s těmito adaptacemi. </a:t>
            </a:r>
          </a:p>
          <a:p>
            <a:pPr marL="137160" indent="0">
              <a:buNone/>
            </a:pPr>
            <a:r>
              <a:rPr lang="cs-CZ" sz="3200" dirty="0"/>
              <a:t>Adaptace jsou často spojené s určitou technologií a tedy i s konkrétními artefakty.</a:t>
            </a:r>
          </a:p>
          <a:p>
            <a:pPr marL="137160" indent="0">
              <a:buNone/>
            </a:pPr>
            <a:endParaRPr lang="cs-CZ" sz="3200" b="1" dirty="0"/>
          </a:p>
          <a:p>
            <a:pPr marL="137160" indent="0">
              <a:buNone/>
            </a:pPr>
            <a:r>
              <a:rPr lang="cs-CZ" sz="3200" b="1" dirty="0"/>
              <a:t>Kultura</a:t>
            </a:r>
            <a:r>
              <a:rPr lang="cs-CZ" sz="3200" dirty="0"/>
              <a:t> představuje od buněčné dědičnosti odlišný způsob přenosu a kumulace zkušeností. Kulturu se musíme </a:t>
            </a:r>
            <a:r>
              <a:rPr lang="cs-CZ" sz="3200" b="1" dirty="0"/>
              <a:t>naučit</a:t>
            </a:r>
            <a:r>
              <a:rPr lang="cs-CZ" sz="3200" dirty="0"/>
              <a:t>, geny zdědíme. </a:t>
            </a:r>
            <a:r>
              <a:rPr lang="cs-CZ" sz="3200" b="1" dirty="0"/>
              <a:t>Kultura nás ale bolí!</a:t>
            </a:r>
          </a:p>
          <a:p>
            <a:pPr marL="137160" indent="0">
              <a:buNone/>
            </a:pPr>
            <a:r>
              <a:rPr lang="cs-CZ" sz="1600" dirty="0"/>
              <a:t>Téma </a:t>
            </a:r>
            <a:r>
              <a:rPr lang="cs-CZ" sz="1600" i="1" dirty="0"/>
              <a:t>příroda</a:t>
            </a:r>
            <a:r>
              <a:rPr lang="cs-CZ" sz="1600" dirty="0"/>
              <a:t> proti </a:t>
            </a:r>
            <a:r>
              <a:rPr lang="cs-CZ" sz="1600" i="1" dirty="0"/>
              <a:t>kultuře</a:t>
            </a:r>
            <a:r>
              <a:rPr lang="cs-CZ" sz="1600" dirty="0"/>
              <a:t> (</a:t>
            </a:r>
            <a:r>
              <a:rPr lang="cs-CZ" sz="1600" i="1" dirty="0"/>
              <a:t>natura</a:t>
            </a:r>
            <a:r>
              <a:rPr lang="cs-CZ" sz="1600" dirty="0"/>
              <a:t> vs. </a:t>
            </a:r>
            <a:r>
              <a:rPr lang="cs-CZ" sz="1600" i="1" dirty="0" err="1"/>
              <a:t>cultura</a:t>
            </a:r>
            <a:r>
              <a:rPr lang="cs-CZ" sz="1600" i="1" dirty="0"/>
              <a:t>, </a:t>
            </a:r>
            <a:r>
              <a:rPr lang="cs-CZ" sz="1600" i="1" dirty="0" err="1"/>
              <a:t>fýzis</a:t>
            </a:r>
            <a:r>
              <a:rPr lang="cs-CZ" sz="1600" dirty="0"/>
              <a:t> x </a:t>
            </a:r>
            <a:r>
              <a:rPr lang="cs-CZ" sz="1600" i="1" dirty="0" err="1"/>
              <a:t>nómos</a:t>
            </a:r>
            <a:r>
              <a:rPr lang="cs-CZ" sz="1600" dirty="0"/>
              <a:t>) je filosoficky velmi plodné (srov. např. </a:t>
            </a:r>
            <a:r>
              <a:rPr lang="cs-CZ" sz="1600" dirty="0" err="1"/>
              <a:t>Šmajs</a:t>
            </a:r>
            <a:r>
              <a:rPr lang="cs-CZ" sz="1600" dirty="0"/>
              <a:t>, 2003; Kratochvíl Zdeněk aj. Srov. však i průnik obou oblastí v ekologické antropologii.)</a:t>
            </a:r>
          </a:p>
          <a:p>
            <a:endParaRPr lang="cs-CZ" dirty="0"/>
          </a:p>
        </p:txBody>
      </p:sp>
    </p:spTree>
    <p:extLst>
      <p:ext uri="{BB962C8B-B14F-4D97-AF65-F5344CB8AC3E}">
        <p14:creationId xmlns:p14="http://schemas.microsoft.com/office/powerpoint/2010/main" val="25319075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12C0D0-4097-4658-8064-5C39A963E5F4}"/>
              </a:ext>
            </a:extLst>
          </p:cNvPr>
          <p:cNvSpPr>
            <a:spLocks noGrp="1"/>
          </p:cNvSpPr>
          <p:nvPr>
            <p:ph type="title"/>
          </p:nvPr>
        </p:nvSpPr>
        <p:spPr/>
        <p:txBody>
          <a:bodyPr/>
          <a:lstStyle/>
          <a:p>
            <a:r>
              <a:rPr lang="cs-CZ" dirty="0"/>
              <a:t>Rozporuplné prvky naší kultury</a:t>
            </a:r>
          </a:p>
        </p:txBody>
      </p:sp>
      <p:sp>
        <p:nvSpPr>
          <p:cNvPr id="3" name="Zástupný obsah 2">
            <a:extLst>
              <a:ext uri="{FF2B5EF4-FFF2-40B4-BE49-F238E27FC236}">
                <a16:creationId xmlns:a16="http://schemas.microsoft.com/office/drawing/2014/main" id="{E65671F9-7269-49B5-A0D3-A8DE244747EC}"/>
              </a:ext>
            </a:extLst>
          </p:cNvPr>
          <p:cNvSpPr>
            <a:spLocks noGrp="1"/>
          </p:cNvSpPr>
          <p:nvPr>
            <p:ph idx="1"/>
          </p:nvPr>
        </p:nvSpPr>
        <p:spPr>
          <a:xfrm>
            <a:off x="457200" y="1775191"/>
            <a:ext cx="8229600" cy="4927361"/>
          </a:xfrm>
        </p:spPr>
        <p:txBody>
          <a:bodyPr>
            <a:normAutofit fontScale="85000" lnSpcReduction="20000"/>
          </a:bodyPr>
          <a:lstStyle/>
          <a:p>
            <a:r>
              <a:rPr lang="cs-CZ" dirty="0"/>
              <a:t>Všimněte si, že dospělí dělají přesně to, co se dětem zakazuje: mluví sprostě, kouří, pijí alkohol, ponocují, mlátí se a zabíjejí, podvádějí se, lžou atd.</a:t>
            </a:r>
          </a:p>
          <a:p>
            <a:r>
              <a:rPr lang="cs-CZ" dirty="0"/>
              <a:t>Dospělí učí děti věřit v určité magické jevy a osoby (Ježíšek, čerti, Mikuláš, andělé, Santa Klaus, zubní víla atd.), aby jim pak po zbytek života tuto víru v magičnost z hlavy vytloukali.</a:t>
            </a:r>
          </a:p>
          <a:p>
            <a:endParaRPr lang="cs-CZ" dirty="0"/>
          </a:p>
          <a:p>
            <a:r>
              <a:rPr lang="cs-CZ" dirty="0"/>
              <a:t>Nejednoznačný vztah k sobě, ke kultuře samotné: např. recepce ničení přírody, vybíjení druhů („šesté masové vymírání“), ničení ostatních kultur v rámci globalizace… zkrátka „jedovatosti“ kultury. </a:t>
            </a:r>
          </a:p>
          <a:p>
            <a:r>
              <a:rPr lang="cs-CZ" dirty="0"/>
              <a:t>Některé společnosti (např. naše) si tento stín kultury vůbec nechtějí přiznat.</a:t>
            </a:r>
          </a:p>
          <a:p>
            <a:endParaRPr lang="cs-CZ" dirty="0"/>
          </a:p>
          <a:p>
            <a:endParaRPr lang="cs-CZ" dirty="0"/>
          </a:p>
        </p:txBody>
      </p:sp>
    </p:spTree>
    <p:extLst>
      <p:ext uri="{BB962C8B-B14F-4D97-AF65-F5344CB8AC3E}">
        <p14:creationId xmlns:p14="http://schemas.microsoft.com/office/powerpoint/2010/main" val="3689974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E01C858-5701-9612-231B-F429B266F4A6}"/>
              </a:ext>
            </a:extLst>
          </p:cNvPr>
          <p:cNvSpPr>
            <a:spLocks noGrp="1"/>
          </p:cNvSpPr>
          <p:nvPr>
            <p:ph type="title"/>
          </p:nvPr>
        </p:nvSpPr>
        <p:spPr>
          <a:xfrm>
            <a:off x="457200" y="155448"/>
            <a:ext cx="8229600" cy="1252728"/>
          </a:xfrm>
        </p:spPr>
        <p:txBody>
          <a:bodyPr>
            <a:normAutofit fontScale="90000"/>
          </a:bodyPr>
          <a:lstStyle/>
          <a:p>
            <a:r>
              <a:rPr lang="cs-CZ" dirty="0" err="1"/>
              <a:t>Moorův</a:t>
            </a:r>
            <a:r>
              <a:rPr lang="cs-CZ" dirty="0"/>
              <a:t> zákon exponenciálního růstu výpočetní kapacity v praxi</a:t>
            </a:r>
            <a:endParaRPr lang="en-US" dirty="0"/>
          </a:p>
        </p:txBody>
      </p:sp>
      <p:pic>
        <p:nvPicPr>
          <p:cNvPr id="1026" name="Picture 2" descr="undefined">
            <a:extLst>
              <a:ext uri="{FF2B5EF4-FFF2-40B4-BE49-F238E27FC236}">
                <a16:creationId xmlns:a16="http://schemas.microsoft.com/office/drawing/2014/main" id="{0C7D3DC8-92A2-CD19-AF7B-19B2C3D9B4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7200" y="1556792"/>
            <a:ext cx="8229600" cy="5145760"/>
          </a:xfrm>
          <a:prstGeom prst="rect">
            <a:avLst/>
          </a:prstGeom>
          <a:solidFill>
            <a:srgbClr val="FFFFFF"/>
          </a:solidFill>
        </p:spPr>
      </p:pic>
      <p:sp>
        <p:nvSpPr>
          <p:cNvPr id="4" name="TextovéPole 3">
            <a:extLst>
              <a:ext uri="{FF2B5EF4-FFF2-40B4-BE49-F238E27FC236}">
                <a16:creationId xmlns:a16="http://schemas.microsoft.com/office/drawing/2014/main" id="{8D9AC874-54E4-0043-E7C8-1DA75162BC51}"/>
              </a:ext>
            </a:extLst>
          </p:cNvPr>
          <p:cNvSpPr txBox="1"/>
          <p:nvPr/>
        </p:nvSpPr>
        <p:spPr>
          <a:xfrm>
            <a:off x="7631832" y="6237312"/>
            <a:ext cx="1512168" cy="276999"/>
          </a:xfrm>
          <a:prstGeom prst="rect">
            <a:avLst/>
          </a:prstGeom>
          <a:noFill/>
        </p:spPr>
        <p:txBody>
          <a:bodyPr wrap="square" rtlCol="0">
            <a:spAutoFit/>
          </a:bodyPr>
          <a:lstStyle/>
          <a:p>
            <a:r>
              <a:rPr lang="cs-CZ" sz="1200" dirty="0"/>
              <a:t>Kredit: Wikipedia</a:t>
            </a:r>
          </a:p>
        </p:txBody>
      </p:sp>
    </p:spTree>
    <p:extLst>
      <p:ext uri="{BB962C8B-B14F-4D97-AF65-F5344CB8AC3E}">
        <p14:creationId xmlns:p14="http://schemas.microsoft.com/office/powerpoint/2010/main" val="17048753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4B3A18-1EF2-49DB-BD7D-6110B9CF6EB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26E9632E-8AF8-46EE-8A25-E5163DE1792D}"/>
              </a:ext>
            </a:extLst>
          </p:cNvPr>
          <p:cNvSpPr>
            <a:spLocks noGrp="1"/>
          </p:cNvSpPr>
          <p:nvPr>
            <p:ph idx="1"/>
          </p:nvPr>
        </p:nvSpPr>
        <p:spPr/>
        <p:txBody>
          <a:bodyPr>
            <a:normAutofit/>
          </a:bodyPr>
          <a:lstStyle/>
          <a:p>
            <a:pPr marL="118872" indent="0">
              <a:buNone/>
            </a:pPr>
            <a:r>
              <a:rPr lang="cs-CZ" b="1" dirty="0"/>
              <a:t>Školní vzdělávání je řízená socializace</a:t>
            </a:r>
            <a:r>
              <a:rPr lang="cs-CZ" dirty="0"/>
              <a:t>.</a:t>
            </a:r>
          </a:p>
          <a:p>
            <a:pPr marL="118872" indent="0">
              <a:buNone/>
            </a:pPr>
            <a:r>
              <a:rPr lang="cs-CZ" dirty="0"/>
              <a:t>Speciální pedagogika je řízená socializace ve specifické oblasti.</a:t>
            </a:r>
          </a:p>
          <a:p>
            <a:pPr marL="118872" indent="0">
              <a:buNone/>
            </a:pPr>
            <a:endParaRPr lang="cs-CZ" dirty="0"/>
          </a:p>
          <a:p>
            <a:pPr marL="118872" indent="0">
              <a:buNone/>
            </a:pPr>
            <a:r>
              <a:rPr lang="cs-CZ" dirty="0"/>
              <a:t>Řízená socializace bere na vědomí:</a:t>
            </a:r>
          </a:p>
          <a:p>
            <a:r>
              <a:rPr lang="cs-CZ" dirty="0"/>
              <a:t>v jaké vývojové etapě se žák nachází,</a:t>
            </a:r>
          </a:p>
          <a:p>
            <a:r>
              <a:rPr lang="cs-CZ" dirty="0"/>
              <a:t>jaké jsou jeho individuální zvláštnosti,</a:t>
            </a:r>
          </a:p>
          <a:p>
            <a:r>
              <a:rPr lang="cs-CZ" dirty="0"/>
              <a:t>co je cílem socializace v dané vývojové etapě,</a:t>
            </a:r>
          </a:p>
          <a:p>
            <a:r>
              <a:rPr lang="cs-CZ" dirty="0"/>
              <a:t>žákovy a svoje možnosti a omezení.</a:t>
            </a:r>
          </a:p>
          <a:p>
            <a:endParaRPr lang="cs-CZ" dirty="0"/>
          </a:p>
          <a:p>
            <a:endParaRPr lang="cs-CZ" dirty="0"/>
          </a:p>
          <a:p>
            <a:endParaRPr lang="cs-CZ" dirty="0"/>
          </a:p>
        </p:txBody>
      </p:sp>
    </p:spTree>
    <p:extLst>
      <p:ext uri="{BB962C8B-B14F-4D97-AF65-F5344CB8AC3E}">
        <p14:creationId xmlns:p14="http://schemas.microsoft.com/office/powerpoint/2010/main" val="33474877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D997E-7427-4EA1-AFE4-D4858DD432A9}"/>
              </a:ext>
            </a:extLst>
          </p:cNvPr>
          <p:cNvSpPr>
            <a:spLocks noGrp="1"/>
          </p:cNvSpPr>
          <p:nvPr>
            <p:ph type="title"/>
          </p:nvPr>
        </p:nvSpPr>
        <p:spPr/>
        <p:txBody>
          <a:bodyPr/>
          <a:lstStyle/>
          <a:p>
            <a:r>
              <a:rPr lang="cs-CZ" dirty="0"/>
              <a:t>Cíle socializace</a:t>
            </a:r>
          </a:p>
        </p:txBody>
      </p:sp>
      <p:sp>
        <p:nvSpPr>
          <p:cNvPr id="3" name="Zástupný obsah 2">
            <a:extLst>
              <a:ext uri="{FF2B5EF4-FFF2-40B4-BE49-F238E27FC236}">
                <a16:creationId xmlns:a16="http://schemas.microsoft.com/office/drawing/2014/main" id="{D5F68B12-2407-4FFE-9669-91BB39CF5C42}"/>
              </a:ext>
            </a:extLst>
          </p:cNvPr>
          <p:cNvSpPr>
            <a:spLocks noGrp="1"/>
          </p:cNvSpPr>
          <p:nvPr>
            <p:ph idx="1"/>
          </p:nvPr>
        </p:nvSpPr>
        <p:spPr>
          <a:xfrm>
            <a:off x="215516" y="1728506"/>
            <a:ext cx="8712968" cy="5144089"/>
          </a:xfrm>
        </p:spPr>
        <p:txBody>
          <a:bodyPr>
            <a:normAutofit/>
          </a:bodyPr>
          <a:lstStyle/>
          <a:p>
            <a:r>
              <a:rPr lang="cs-CZ" dirty="0"/>
              <a:t>Zatím jsem představil socializaci jako přenos kultury, znalostí, technologií, dovedností, norem, hodnot.</a:t>
            </a:r>
          </a:p>
          <a:p>
            <a:r>
              <a:rPr lang="cs-CZ" dirty="0"/>
              <a:t>Je vskutku obdivuhodné, kolik znalostí a dovedností (technologií a myšlenek) je člověk schopen se od narození do smrti naučit.</a:t>
            </a:r>
          </a:p>
          <a:p>
            <a:endParaRPr lang="cs-CZ" dirty="0"/>
          </a:p>
        </p:txBody>
      </p:sp>
    </p:spTree>
    <p:extLst>
      <p:ext uri="{BB962C8B-B14F-4D97-AF65-F5344CB8AC3E}">
        <p14:creationId xmlns:p14="http://schemas.microsoft.com/office/powerpoint/2010/main" val="40967224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003FC-A74C-B84D-1886-0EEF04A50B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BFA2B9A-32F0-65E6-F5F4-C45D30CBFA8C}"/>
              </a:ext>
            </a:extLst>
          </p:cNvPr>
          <p:cNvSpPr>
            <a:spLocks noGrp="1"/>
          </p:cNvSpPr>
          <p:nvPr>
            <p:ph idx="1"/>
          </p:nvPr>
        </p:nvSpPr>
        <p:spPr>
          <a:xfrm>
            <a:off x="457200" y="1700809"/>
            <a:ext cx="8229600" cy="4968552"/>
          </a:xfrm>
        </p:spPr>
        <p:txBody>
          <a:bodyPr>
            <a:normAutofit fontScale="85000" lnSpcReduction="20000"/>
          </a:bodyPr>
          <a:lstStyle/>
          <a:p>
            <a:r>
              <a:rPr lang="cs-CZ" dirty="0"/>
              <a:t>Nicméně, absolutní zázrak socializace je, že se totálně sobecká bytost, jakou je dítě, stává během socializace ohleduplnější, méně sobeckou bytostí (naučí se dělit, pomáhat, odříkat si, nesoutěžit, nepovyšovat se, přiznat prohru atp.). </a:t>
            </a:r>
          </a:p>
          <a:p>
            <a:r>
              <a:rPr lang="cs-CZ" dirty="0"/>
              <a:t>Zázrak je, že se z totálně sebestředného a hédonického zvířete stává jedinec, který tyto přirozené (a pochopitelné) impulzy dokáže alespoň částečně ovládat (potlačit). </a:t>
            </a:r>
          </a:p>
          <a:p>
            <a:r>
              <a:rPr lang="cs-CZ" dirty="0"/>
              <a:t>To snad souvisí patrně se schopností člověka </a:t>
            </a:r>
            <a:r>
              <a:rPr lang="cs-CZ" b="1" dirty="0"/>
              <a:t>ovládat svoje instinkty </a:t>
            </a:r>
            <a:r>
              <a:rPr lang="cs-CZ" dirty="0"/>
              <a:t>a pudy (srov. </a:t>
            </a:r>
            <a:r>
              <a:rPr lang="cs-CZ" dirty="0" err="1"/>
              <a:t>marshmallow</a:t>
            </a:r>
            <a:r>
              <a:rPr lang="cs-CZ" dirty="0"/>
              <a:t> experiment). Sytém 2 proces.</a:t>
            </a:r>
          </a:p>
          <a:p>
            <a:r>
              <a:rPr lang="cs-CZ" dirty="0">
                <a:hlinkClick r:id="rId2"/>
              </a:rPr>
              <a:t>https://www.youtube.com/watch?v=QX_oy9614HQ&amp;ab_channel=IgniterMedia</a:t>
            </a:r>
            <a:r>
              <a:rPr lang="cs-CZ" dirty="0"/>
              <a:t>  (3,5 min)</a:t>
            </a:r>
          </a:p>
        </p:txBody>
      </p:sp>
    </p:spTree>
    <p:extLst>
      <p:ext uri="{BB962C8B-B14F-4D97-AF65-F5344CB8AC3E}">
        <p14:creationId xmlns:p14="http://schemas.microsoft.com/office/powerpoint/2010/main" val="3379937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6A53E-F8BF-DF9B-6EFE-0856F015F634}"/>
              </a:ext>
            </a:extLst>
          </p:cNvPr>
          <p:cNvSpPr>
            <a:spLocks noGrp="1"/>
          </p:cNvSpPr>
          <p:nvPr>
            <p:ph type="title"/>
          </p:nvPr>
        </p:nvSpPr>
        <p:spPr/>
        <p:txBody>
          <a:bodyPr/>
          <a:lstStyle/>
          <a:p>
            <a:r>
              <a:rPr lang="cs-CZ" dirty="0"/>
              <a:t>Krocení zvířete</a:t>
            </a:r>
          </a:p>
        </p:txBody>
      </p:sp>
      <p:sp>
        <p:nvSpPr>
          <p:cNvPr id="3" name="Zástupný obsah 2">
            <a:extLst>
              <a:ext uri="{FF2B5EF4-FFF2-40B4-BE49-F238E27FC236}">
                <a16:creationId xmlns:a16="http://schemas.microsoft.com/office/drawing/2014/main" id="{F3371465-6621-2E81-84D5-FCF1FE6FA115}"/>
              </a:ext>
            </a:extLst>
          </p:cNvPr>
          <p:cNvSpPr>
            <a:spLocks noGrp="1"/>
          </p:cNvSpPr>
          <p:nvPr>
            <p:ph idx="1"/>
          </p:nvPr>
        </p:nvSpPr>
        <p:spPr/>
        <p:txBody>
          <a:bodyPr/>
          <a:lstStyle/>
          <a:p>
            <a:r>
              <a:rPr lang="cs-CZ" dirty="0"/>
              <a:t>Tento problém („zkrocení zvířete v nás“) je jedním ze zásadních bodů psychoanalýzy (srov. Freud, 1991). </a:t>
            </a:r>
          </a:p>
          <a:p>
            <a:r>
              <a:rPr lang="cs-CZ" dirty="0"/>
              <a:t>Protože je tento proces „krocení zvířete“ </a:t>
            </a:r>
            <a:r>
              <a:rPr lang="cs-CZ" b="1" dirty="0"/>
              <a:t>velmi konfliktní </a:t>
            </a:r>
            <a:r>
              <a:rPr lang="cs-CZ" dirty="0"/>
              <a:t>(viz fáze socializace), může během něj dojít k celé řadě problematických situací, které mohou (ale nemusí) mít celoživotní vliv (především ty, které se týkají vývoje osobnosti).</a:t>
            </a:r>
          </a:p>
          <a:p>
            <a:endParaRPr lang="cs-CZ" dirty="0"/>
          </a:p>
        </p:txBody>
      </p:sp>
    </p:spTree>
    <p:extLst>
      <p:ext uri="{BB962C8B-B14F-4D97-AF65-F5344CB8AC3E}">
        <p14:creationId xmlns:p14="http://schemas.microsoft.com/office/powerpoint/2010/main" val="21170209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A0354-FDFE-B5B9-AE49-F27A2FA5D4C4}"/>
              </a:ext>
            </a:extLst>
          </p:cNvPr>
          <p:cNvSpPr>
            <a:spLocks noGrp="1"/>
          </p:cNvSpPr>
          <p:nvPr>
            <p:ph type="title"/>
          </p:nvPr>
        </p:nvSpPr>
        <p:spPr/>
        <p:txBody>
          <a:bodyPr/>
          <a:lstStyle/>
          <a:p>
            <a:r>
              <a:rPr lang="cs-CZ" dirty="0"/>
              <a:t>Péče o duši</a:t>
            </a:r>
          </a:p>
        </p:txBody>
      </p:sp>
      <p:sp>
        <p:nvSpPr>
          <p:cNvPr id="3" name="Zástupný obsah 2">
            <a:extLst>
              <a:ext uri="{FF2B5EF4-FFF2-40B4-BE49-F238E27FC236}">
                <a16:creationId xmlns:a16="http://schemas.microsoft.com/office/drawing/2014/main" id="{2DA75CF6-49A0-1D20-61E1-0210F0FFB678}"/>
              </a:ext>
            </a:extLst>
          </p:cNvPr>
          <p:cNvSpPr>
            <a:spLocks noGrp="1"/>
          </p:cNvSpPr>
          <p:nvPr>
            <p:ph idx="1"/>
          </p:nvPr>
        </p:nvSpPr>
        <p:spPr/>
        <p:txBody>
          <a:bodyPr>
            <a:normAutofit fontScale="85000" lnSpcReduction="20000"/>
          </a:bodyPr>
          <a:lstStyle/>
          <a:p>
            <a:r>
              <a:rPr lang="cs-CZ" dirty="0"/>
              <a:t>Člověk je tvor, který se může vyvíjet z vlastní vůle (srov. již platónský termín: </a:t>
            </a:r>
            <a:r>
              <a:rPr lang="cs-CZ" b="1" dirty="0"/>
              <a:t>péče o duši</a:t>
            </a:r>
            <a:r>
              <a:rPr lang="cs-CZ" dirty="0"/>
              <a:t>; srov. </a:t>
            </a:r>
            <a:r>
              <a:rPr lang="cs-CZ" dirty="0" err="1"/>
              <a:t>Pico</a:t>
            </a:r>
            <a:r>
              <a:rPr lang="cs-CZ" dirty="0"/>
              <a:t> </a:t>
            </a:r>
            <a:r>
              <a:rPr lang="cs-CZ" dirty="0" err="1"/>
              <a:t>della</a:t>
            </a:r>
            <a:r>
              <a:rPr lang="cs-CZ" dirty="0"/>
              <a:t> </a:t>
            </a:r>
            <a:r>
              <a:rPr lang="cs-CZ" dirty="0" err="1"/>
              <a:t>Mirandola</a:t>
            </a:r>
            <a:r>
              <a:rPr lang="cs-CZ" dirty="0"/>
              <a:t>: O důstojnosti člověka, 1496, 2006). </a:t>
            </a:r>
          </a:p>
          <a:p>
            <a:r>
              <a:rPr lang="cs-CZ" b="1" dirty="0"/>
              <a:t>Učíme se </a:t>
            </a:r>
            <a:r>
              <a:rPr lang="cs-CZ" dirty="0"/>
              <a:t>pomocí určitého inhibičního systému </a:t>
            </a:r>
            <a:r>
              <a:rPr lang="cs-CZ" b="1" dirty="0"/>
              <a:t>brzdit vybrané automatismy (instinktivní chování)</a:t>
            </a:r>
            <a:r>
              <a:rPr lang="cs-CZ" dirty="0"/>
              <a:t>. </a:t>
            </a:r>
          </a:p>
          <a:p>
            <a:r>
              <a:rPr lang="cs-CZ" dirty="0"/>
              <a:t>Všechny duchovní systémy a esoterní nauky historie jsou založeny na této možnosti měnit sebe sama (přeměnit „zvíře“ v „člověka“, „otesat kámen“ nebo ho „přeměnit na zlato“). </a:t>
            </a:r>
          </a:p>
          <a:p>
            <a:r>
              <a:rPr lang="cs-CZ" dirty="0"/>
              <a:t>K tomu užívají různých procesů (askezi, práci, meditaci, opájení se, tanec, utrpení, smyslovou deprivaci, nábožensko-kosmologické představy ad.). </a:t>
            </a:r>
          </a:p>
          <a:p>
            <a:r>
              <a:rPr lang="cs-CZ" dirty="0"/>
              <a:t>= systémem 2 působíme na systémy 1.</a:t>
            </a:r>
          </a:p>
          <a:p>
            <a:endParaRPr lang="cs-CZ" dirty="0"/>
          </a:p>
          <a:p>
            <a:endParaRPr lang="cs-CZ" dirty="0"/>
          </a:p>
        </p:txBody>
      </p:sp>
    </p:spTree>
    <p:extLst>
      <p:ext uri="{BB962C8B-B14F-4D97-AF65-F5344CB8AC3E}">
        <p14:creationId xmlns:p14="http://schemas.microsoft.com/office/powerpoint/2010/main" val="42216217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A893DB-03FB-66AA-2056-A3867DDB0A8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E48B14-ACAA-AB04-AD12-93049F16357F}"/>
              </a:ext>
            </a:extLst>
          </p:cNvPr>
          <p:cNvSpPr>
            <a:spLocks noGrp="1"/>
          </p:cNvSpPr>
          <p:nvPr>
            <p:ph idx="1"/>
          </p:nvPr>
        </p:nvSpPr>
        <p:spPr/>
        <p:txBody>
          <a:bodyPr/>
          <a:lstStyle/>
          <a:p>
            <a:pPr marL="118872" indent="0">
              <a:buNone/>
            </a:pPr>
            <a:r>
              <a:rPr lang="cs-CZ" b="1" dirty="0" err="1"/>
              <a:t>Sebesocializace</a:t>
            </a:r>
            <a:r>
              <a:rPr lang="cs-CZ" dirty="0"/>
              <a:t> : každý si už od útlého věku volí svoji cestu: posloucháním, odmítavostí, strachem, odvahou, .</a:t>
            </a:r>
          </a:p>
          <a:p>
            <a:endParaRPr lang="cs-CZ" dirty="0"/>
          </a:p>
        </p:txBody>
      </p:sp>
    </p:spTree>
    <p:extLst>
      <p:ext uri="{BB962C8B-B14F-4D97-AF65-F5344CB8AC3E}">
        <p14:creationId xmlns:p14="http://schemas.microsoft.com/office/powerpoint/2010/main" val="30274050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5A71D-FCC4-BB3E-6030-6C7DB83F513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B31EFCA-5E14-0361-14B6-65CE95434B3C}"/>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41460988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5400" dirty="0"/>
              <a:t>Příroda a kultura a jedinec</a:t>
            </a:r>
          </a:p>
        </p:txBody>
      </p:sp>
      <p:sp>
        <p:nvSpPr>
          <p:cNvPr id="3" name="Zástupný symbol pro obsah 2"/>
          <p:cNvSpPr>
            <a:spLocks noGrp="1"/>
          </p:cNvSpPr>
          <p:nvPr>
            <p:ph idx="1"/>
          </p:nvPr>
        </p:nvSpPr>
        <p:spPr>
          <a:xfrm>
            <a:off x="457200" y="1556792"/>
            <a:ext cx="8229600" cy="5145760"/>
          </a:xfrm>
        </p:spPr>
        <p:txBody>
          <a:bodyPr>
            <a:normAutofit fontScale="92500" lnSpcReduction="10000"/>
          </a:bodyPr>
          <a:lstStyle/>
          <a:p>
            <a:r>
              <a:rPr lang="cs-CZ" dirty="0"/>
              <a:t>1. Ono vrozené máme společné s mnoha dalšími tvory a hlavně se všemi lidmi. Vrozené podléhá evoluci: tj. přirozenému a pohlavnímu výběru (evoluce trvá cca 4,2 mld let).</a:t>
            </a:r>
          </a:p>
          <a:p>
            <a:r>
              <a:rPr lang="cs-CZ" dirty="0"/>
              <a:t>2. Kultury jsou si v něčem podobné, ale v něčem jsou odlišné. Kultura také podléhá přirozenému výběru – memy, memetika (Dawkins, </a:t>
            </a:r>
            <a:r>
              <a:rPr lang="cs-CZ" dirty="0" err="1"/>
              <a:t>Blackmoorová</a:t>
            </a:r>
            <a:r>
              <a:rPr lang="cs-CZ" dirty="0"/>
              <a:t>, </a:t>
            </a:r>
            <a:r>
              <a:rPr lang="cs-CZ" dirty="0" err="1"/>
              <a:t>Dennett</a:t>
            </a:r>
            <a:r>
              <a:rPr lang="cs-CZ" dirty="0"/>
              <a:t>). </a:t>
            </a:r>
            <a:r>
              <a:rPr lang="cs-CZ" sz="3200" dirty="0"/>
              <a:t>Srov. pojem </a:t>
            </a:r>
            <a:r>
              <a:rPr lang="cs-CZ" sz="3200" b="1" dirty="0"/>
              <a:t>modální osobnost </a:t>
            </a:r>
            <a:r>
              <a:rPr lang="cs-CZ" sz="3200" dirty="0"/>
              <a:t>(</a:t>
            </a:r>
            <a:r>
              <a:rPr lang="cs-CZ" sz="3200" dirty="0" err="1"/>
              <a:t>Linton</a:t>
            </a:r>
            <a:r>
              <a:rPr lang="cs-CZ" sz="3200" dirty="0"/>
              <a:t> &amp; </a:t>
            </a:r>
            <a:r>
              <a:rPr lang="cs-CZ" sz="3200" dirty="0" err="1"/>
              <a:t>DuBois</a:t>
            </a:r>
            <a:r>
              <a:rPr lang="cs-CZ" sz="3200" dirty="0"/>
              <a:t>, </a:t>
            </a:r>
            <a:r>
              <a:rPr lang="cs-CZ" sz="3200" dirty="0" err="1"/>
              <a:t>Helus</a:t>
            </a:r>
            <a:r>
              <a:rPr lang="cs-CZ" sz="3200" dirty="0"/>
              <a:t> viz dále). </a:t>
            </a:r>
            <a:endParaRPr lang="cs-CZ" dirty="0"/>
          </a:p>
          <a:p>
            <a:r>
              <a:rPr lang="cs-CZ" dirty="0"/>
              <a:t>3. A pak tu jsou ještě individuální odlišnosti jedinců v rámci jednotlivých kultur.</a:t>
            </a:r>
          </a:p>
          <a:p>
            <a:endParaRPr lang="cs-CZ" dirty="0"/>
          </a:p>
        </p:txBody>
      </p:sp>
    </p:spTree>
    <p:extLst>
      <p:ext uri="{BB962C8B-B14F-4D97-AF65-F5344CB8AC3E}">
        <p14:creationId xmlns:p14="http://schemas.microsoft.com/office/powerpoint/2010/main" val="24363402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B39219-4D12-63D8-5C15-EA8F5AA72275}"/>
              </a:ext>
            </a:extLst>
          </p:cNvPr>
          <p:cNvSpPr>
            <a:spLocks noGrp="1"/>
          </p:cNvSpPr>
          <p:nvPr>
            <p:ph type="title"/>
          </p:nvPr>
        </p:nvSpPr>
        <p:spPr/>
        <p:txBody>
          <a:bodyPr/>
          <a:lstStyle/>
          <a:p>
            <a:pPr algn="ctr"/>
            <a:r>
              <a:rPr lang="cs-CZ" dirty="0"/>
              <a:t>Model osobnosti</a:t>
            </a:r>
          </a:p>
        </p:txBody>
      </p:sp>
      <p:pic>
        <p:nvPicPr>
          <p:cNvPr id="5" name="Zástupný obsah 4">
            <a:extLst>
              <a:ext uri="{FF2B5EF4-FFF2-40B4-BE49-F238E27FC236}">
                <a16:creationId xmlns:a16="http://schemas.microsoft.com/office/drawing/2014/main" id="{40301617-50D2-4A6D-8112-F4BD22AE4F7A}"/>
              </a:ext>
            </a:extLst>
          </p:cNvPr>
          <p:cNvPicPr>
            <a:picLocks noGrp="1" noChangeAspect="1"/>
          </p:cNvPicPr>
          <p:nvPr>
            <p:ph idx="1"/>
          </p:nvPr>
        </p:nvPicPr>
        <p:blipFill>
          <a:blip r:embed="rId2"/>
          <a:stretch>
            <a:fillRect/>
          </a:stretch>
        </p:blipFill>
        <p:spPr>
          <a:xfrm>
            <a:off x="2462211" y="1930372"/>
            <a:ext cx="4219575" cy="4238625"/>
          </a:xfrm>
        </p:spPr>
      </p:pic>
      <p:sp>
        <p:nvSpPr>
          <p:cNvPr id="6" name="TextovéPole 5">
            <a:extLst>
              <a:ext uri="{FF2B5EF4-FFF2-40B4-BE49-F238E27FC236}">
                <a16:creationId xmlns:a16="http://schemas.microsoft.com/office/drawing/2014/main" id="{FADFA71E-8CBB-1FA1-B01B-192B3F0A92BB}"/>
              </a:ext>
            </a:extLst>
          </p:cNvPr>
          <p:cNvSpPr txBox="1"/>
          <p:nvPr/>
        </p:nvSpPr>
        <p:spPr>
          <a:xfrm>
            <a:off x="3527883" y="3588020"/>
            <a:ext cx="2088232" cy="923330"/>
          </a:xfrm>
          <a:prstGeom prst="rect">
            <a:avLst/>
          </a:prstGeom>
          <a:noFill/>
        </p:spPr>
        <p:txBody>
          <a:bodyPr wrap="square" rtlCol="0">
            <a:spAutoFit/>
          </a:bodyPr>
          <a:lstStyle/>
          <a:p>
            <a:pPr algn="ctr"/>
            <a:r>
              <a:rPr lang="cs-CZ" b="1" dirty="0"/>
              <a:t>BIOLOGICKÁ PODSTATA ČLOVĚKA</a:t>
            </a:r>
          </a:p>
        </p:txBody>
      </p:sp>
      <p:sp>
        <p:nvSpPr>
          <p:cNvPr id="7" name="TextovéPole 6">
            <a:extLst>
              <a:ext uri="{FF2B5EF4-FFF2-40B4-BE49-F238E27FC236}">
                <a16:creationId xmlns:a16="http://schemas.microsoft.com/office/drawing/2014/main" id="{9BA822FA-062E-C2D0-4808-1801B8FCD04E}"/>
              </a:ext>
            </a:extLst>
          </p:cNvPr>
          <p:cNvSpPr txBox="1"/>
          <p:nvPr/>
        </p:nvSpPr>
        <p:spPr>
          <a:xfrm>
            <a:off x="6948264" y="2636912"/>
            <a:ext cx="2034952" cy="646331"/>
          </a:xfrm>
          <a:prstGeom prst="rect">
            <a:avLst/>
          </a:prstGeom>
          <a:noFill/>
        </p:spPr>
        <p:txBody>
          <a:bodyPr wrap="square" rtlCol="0">
            <a:spAutoFit/>
          </a:bodyPr>
          <a:lstStyle/>
          <a:p>
            <a:r>
              <a:rPr lang="cs-CZ" dirty="0"/>
              <a:t>individuální zvláštnosti jedince</a:t>
            </a:r>
          </a:p>
        </p:txBody>
      </p:sp>
      <p:sp>
        <p:nvSpPr>
          <p:cNvPr id="8" name="TextovéPole 7">
            <a:extLst>
              <a:ext uri="{FF2B5EF4-FFF2-40B4-BE49-F238E27FC236}">
                <a16:creationId xmlns:a16="http://schemas.microsoft.com/office/drawing/2014/main" id="{D895EA8E-D0A1-2754-46B8-06D1C06D6ACF}"/>
              </a:ext>
            </a:extLst>
          </p:cNvPr>
          <p:cNvSpPr txBox="1"/>
          <p:nvPr/>
        </p:nvSpPr>
        <p:spPr>
          <a:xfrm>
            <a:off x="6804248" y="3725648"/>
            <a:ext cx="2034952" cy="646331"/>
          </a:xfrm>
          <a:prstGeom prst="rect">
            <a:avLst/>
          </a:prstGeom>
          <a:noFill/>
        </p:spPr>
        <p:txBody>
          <a:bodyPr wrap="square" rtlCol="0">
            <a:spAutoFit/>
          </a:bodyPr>
          <a:lstStyle/>
          <a:p>
            <a:r>
              <a:rPr lang="cs-CZ" dirty="0"/>
              <a:t>kulturou daná modální osobnost</a:t>
            </a:r>
          </a:p>
        </p:txBody>
      </p:sp>
      <p:cxnSp>
        <p:nvCxnSpPr>
          <p:cNvPr id="10" name="Přímá spojnice se šipkou 9">
            <a:extLst>
              <a:ext uri="{FF2B5EF4-FFF2-40B4-BE49-F238E27FC236}">
                <a16:creationId xmlns:a16="http://schemas.microsoft.com/office/drawing/2014/main" id="{A161F25E-CEF6-7E84-C056-E8B6CCAD9E7C}"/>
              </a:ext>
            </a:extLst>
          </p:cNvPr>
          <p:cNvCxnSpPr>
            <a:cxnSpLocks/>
          </p:cNvCxnSpPr>
          <p:nvPr/>
        </p:nvCxnSpPr>
        <p:spPr>
          <a:xfrm flipH="1">
            <a:off x="6300192" y="2982436"/>
            <a:ext cx="741634" cy="27656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5F5B9DA5-9707-27A0-4FC5-A9026F271050}"/>
              </a:ext>
            </a:extLst>
          </p:cNvPr>
          <p:cNvCxnSpPr>
            <a:cxnSpLocks/>
          </p:cNvCxnSpPr>
          <p:nvPr/>
        </p:nvCxnSpPr>
        <p:spPr>
          <a:xfrm flipH="1">
            <a:off x="6156176" y="4075921"/>
            <a:ext cx="792088" cy="14516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1011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 co to je?</a:t>
            </a:r>
          </a:p>
        </p:txBody>
      </p:sp>
      <p:sp>
        <p:nvSpPr>
          <p:cNvPr id="3" name="Zástupný symbol pro obsah 2"/>
          <p:cNvSpPr>
            <a:spLocks noGrp="1"/>
          </p:cNvSpPr>
          <p:nvPr>
            <p:ph idx="1"/>
          </p:nvPr>
        </p:nvSpPr>
        <p:spPr/>
        <p:txBody>
          <a:bodyPr>
            <a:normAutofit/>
          </a:bodyPr>
          <a:lstStyle/>
          <a:p>
            <a:pPr marL="137160" indent="0">
              <a:buNone/>
            </a:pPr>
            <a:r>
              <a:rPr lang="cs-CZ" dirty="0"/>
              <a:t>Socializace (popř. kultura) je jako nahrávání softwaru pro biologický hardware.</a:t>
            </a:r>
          </a:p>
          <a:p>
            <a:pPr marL="137160" indent="0">
              <a:buNone/>
            </a:pPr>
            <a:r>
              <a:rPr lang="cs-CZ" dirty="0"/>
              <a:t>Srov. </a:t>
            </a:r>
            <a:r>
              <a:rPr lang="cs-CZ" b="1" i="1" dirty="0"/>
              <a:t>vlčí děti </a:t>
            </a:r>
            <a:r>
              <a:rPr lang="cs-CZ" dirty="0"/>
              <a:t>- kam by to dotáhl člověk bez péče druhých (bez patřičného softwaru)</a:t>
            </a:r>
          </a:p>
          <a:p>
            <a:pPr marL="137160" indent="0">
              <a:buNone/>
            </a:pPr>
            <a:r>
              <a:rPr lang="cs-CZ" dirty="0">
                <a:hlinkClick r:id="rId2"/>
              </a:rPr>
              <a:t>https://www.youtube.com/watch?v=VLXI7-vmFAY</a:t>
            </a:r>
            <a:endParaRPr lang="cs-CZ" dirty="0"/>
          </a:p>
          <a:p>
            <a:pPr marL="137160" indent="0">
              <a:buNone/>
            </a:pPr>
            <a:endParaRPr lang="cs-CZ" dirty="0"/>
          </a:p>
          <a:p>
            <a:pPr marL="137160" indent="0">
              <a:buNone/>
            </a:pPr>
            <a:r>
              <a:rPr lang="cs-CZ" dirty="0"/>
              <a:t>Přehled celé řady případů: </a:t>
            </a:r>
            <a:r>
              <a:rPr lang="cs-CZ" dirty="0">
                <a:hlinkClick r:id="rId3"/>
              </a:rPr>
              <a:t>https://en.wikipedia.org/wiki/Feral_child</a:t>
            </a:r>
            <a:r>
              <a:rPr lang="cs-CZ" dirty="0"/>
              <a:t> </a:t>
            </a:r>
          </a:p>
          <a:p>
            <a:pPr marL="137160" indent="0">
              <a:buNone/>
            </a:pPr>
            <a:endParaRPr lang="cs-CZ" dirty="0"/>
          </a:p>
        </p:txBody>
      </p:sp>
    </p:spTree>
    <p:extLst>
      <p:ext uri="{BB962C8B-B14F-4D97-AF65-F5344CB8AC3E}">
        <p14:creationId xmlns:p14="http://schemas.microsoft.com/office/powerpoint/2010/main" val="256981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83E0A9-34EF-4824-AE7C-212CE37EE409}"/>
              </a:ext>
            </a:extLst>
          </p:cNvPr>
          <p:cNvSpPr>
            <a:spLocks noGrp="1"/>
          </p:cNvSpPr>
          <p:nvPr>
            <p:ph type="title"/>
          </p:nvPr>
        </p:nvSpPr>
        <p:spPr/>
        <p:txBody>
          <a:bodyPr/>
          <a:lstStyle/>
          <a:p>
            <a:r>
              <a:rPr lang="cs-CZ" dirty="0"/>
              <a:t>Cíle kurzu psychologie:</a:t>
            </a:r>
          </a:p>
        </p:txBody>
      </p:sp>
      <p:sp>
        <p:nvSpPr>
          <p:cNvPr id="3" name="Zástupný obsah 2">
            <a:extLst>
              <a:ext uri="{FF2B5EF4-FFF2-40B4-BE49-F238E27FC236}">
                <a16:creationId xmlns:a16="http://schemas.microsoft.com/office/drawing/2014/main" id="{26EA361E-31F0-42AA-8A21-136588D616DB}"/>
              </a:ext>
            </a:extLst>
          </p:cNvPr>
          <p:cNvSpPr>
            <a:spLocks noGrp="1"/>
          </p:cNvSpPr>
          <p:nvPr>
            <p:ph idx="1"/>
          </p:nvPr>
        </p:nvSpPr>
        <p:spPr>
          <a:xfrm>
            <a:off x="457200" y="1556792"/>
            <a:ext cx="8229600" cy="5145759"/>
          </a:xfrm>
        </p:spPr>
        <p:txBody>
          <a:bodyPr>
            <a:normAutofit fontScale="62500" lnSpcReduction="20000"/>
          </a:bodyPr>
          <a:lstStyle/>
          <a:p>
            <a:pPr marL="118872" indent="0">
              <a:buNone/>
            </a:pPr>
            <a:r>
              <a:rPr lang="cs-CZ" dirty="0"/>
              <a:t>Cíle kurzů psychologie na PED MUNI:</a:t>
            </a:r>
          </a:p>
          <a:p>
            <a:pPr marL="118872" indent="0" algn="ctr">
              <a:buNone/>
            </a:pPr>
            <a:r>
              <a:rPr lang="cs-CZ" sz="4600" b="1" dirty="0"/>
              <a:t>Získat představu o tom, co se Vašim svěřencům (žákům, klientům) honí v hlavě.</a:t>
            </a:r>
          </a:p>
          <a:p>
            <a:pPr marL="118872" indent="0">
              <a:buNone/>
            </a:pPr>
            <a:endParaRPr lang="cs-CZ" dirty="0"/>
          </a:p>
          <a:p>
            <a:pPr marL="118872" indent="0">
              <a:buNone/>
            </a:pPr>
            <a:r>
              <a:rPr lang="cs-CZ" b="1" dirty="0"/>
              <a:t>Úvod do psychologie </a:t>
            </a:r>
            <a:r>
              <a:rPr lang="cs-CZ" dirty="0"/>
              <a:t>(odpovídá obecné psychologie) Vás seznámil s tím, jak se na psychiku dívá soudobá psychologie: že odlišujeme různé úrovně a různé typy duševních procesů atd., které je nutno chápat synteticky (tj. zaráz).</a:t>
            </a:r>
          </a:p>
          <a:p>
            <a:pPr marL="118872" indent="0">
              <a:buNone/>
            </a:pPr>
            <a:endParaRPr lang="cs-CZ" dirty="0"/>
          </a:p>
          <a:p>
            <a:pPr marL="118872" indent="0">
              <a:buNone/>
            </a:pPr>
            <a:r>
              <a:rPr lang="cs-CZ" b="1" dirty="0"/>
              <a:t>Vývojová psychologie </a:t>
            </a:r>
            <a:r>
              <a:rPr lang="cs-CZ" dirty="0"/>
              <a:t>Vás seznámila s tím, jak se lidská psychika vyvíjí a rozvíjí. Co je nám všem společné a v čem se odlišujeme.</a:t>
            </a:r>
          </a:p>
          <a:p>
            <a:pPr marL="118872" indent="0">
              <a:buNone/>
            </a:pPr>
            <a:endParaRPr lang="cs-CZ" dirty="0"/>
          </a:p>
          <a:p>
            <a:pPr marL="118872" indent="0">
              <a:buNone/>
            </a:pPr>
            <a:r>
              <a:rPr lang="cs-CZ" sz="4100" b="1" dirty="0"/>
              <a:t>Sociální psychologie </a:t>
            </a:r>
            <a:r>
              <a:rPr lang="cs-CZ" sz="4100" dirty="0"/>
              <a:t>doplní do této představy to, jak je lidská psychika ovlivněna sociálním kontextem lidské existence.</a:t>
            </a:r>
          </a:p>
          <a:p>
            <a:pPr marL="118872" indent="0">
              <a:buNone/>
            </a:pPr>
            <a:endParaRPr lang="cs-CZ" dirty="0"/>
          </a:p>
          <a:p>
            <a:pPr marL="118872" indent="0">
              <a:buNone/>
            </a:pPr>
            <a:r>
              <a:rPr lang="cs-CZ" b="1" dirty="0"/>
              <a:t>Pedagogická psychologie </a:t>
            </a:r>
            <a:r>
              <a:rPr lang="cs-CZ" dirty="0"/>
              <a:t>bude aplikací psychologie do oblasti vzdělávání.</a:t>
            </a:r>
          </a:p>
        </p:txBody>
      </p:sp>
    </p:spTree>
    <p:extLst>
      <p:ext uri="{BB962C8B-B14F-4D97-AF65-F5344CB8AC3E}">
        <p14:creationId xmlns:p14="http://schemas.microsoft.com/office/powerpoint/2010/main" val="618405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Oxana </a:t>
            </a:r>
            <a:r>
              <a:rPr lang="cs-CZ" dirty="0" err="1"/>
              <a:t>Malaja</a:t>
            </a:r>
            <a:r>
              <a:rPr lang="cs-CZ" dirty="0"/>
              <a:t>, nalezená v 7 letech</a:t>
            </a:r>
          </a:p>
        </p:txBody>
      </p:sp>
      <p:sp>
        <p:nvSpPr>
          <p:cNvPr id="3" name="Zástupný symbol pro obsah 2"/>
          <p:cNvSpPr>
            <a:spLocks noGrp="1"/>
          </p:cNvSpPr>
          <p:nvPr>
            <p:ph idx="1"/>
          </p:nvPr>
        </p:nvSpPr>
        <p:spPr/>
        <p:txBody>
          <a:bodyPr/>
          <a:lstStyle/>
          <a:p>
            <a:endParaRPr lang="cs-CZ"/>
          </a:p>
        </p:txBody>
      </p:sp>
      <p:pic>
        <p:nvPicPr>
          <p:cNvPr id="5122" name="Picture 2" descr="Výsledek obrázku pro oxana mal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63" y="1052736"/>
            <a:ext cx="7931224" cy="5948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DBA4356-0284-43A3-A67B-E2DEC4CDA026}"/>
              </a:ext>
            </a:extLst>
          </p:cNvPr>
          <p:cNvSpPr txBox="1"/>
          <p:nvPr/>
        </p:nvSpPr>
        <p:spPr>
          <a:xfrm>
            <a:off x="2339752" y="6525344"/>
            <a:ext cx="4392488" cy="369332"/>
          </a:xfrm>
          <a:prstGeom prst="rect">
            <a:avLst/>
          </a:prstGeom>
          <a:noFill/>
        </p:spPr>
        <p:txBody>
          <a:bodyPr wrap="square" rtlCol="0">
            <a:spAutoFit/>
          </a:bodyPr>
          <a:lstStyle/>
          <a:p>
            <a:r>
              <a:rPr lang="cs-CZ" dirty="0">
                <a:solidFill>
                  <a:schemeClr val="bg1"/>
                </a:solidFill>
              </a:rPr>
              <a:t>https://en.wikipedia.org/wiki/Oxana_Malaya</a:t>
            </a:r>
          </a:p>
        </p:txBody>
      </p:sp>
    </p:spTree>
    <p:extLst>
      <p:ext uri="{BB962C8B-B14F-4D97-AF65-F5344CB8AC3E}">
        <p14:creationId xmlns:p14="http://schemas.microsoft.com/office/powerpoint/2010/main" val="16515699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Socializace je tedy nejen procesem enkulturace ale také procesem utváření osobnosti jedince. Mluví se o </a:t>
            </a:r>
            <a:r>
              <a:rPr lang="cs-CZ" b="1" dirty="0"/>
              <a:t>personalizaci</a:t>
            </a:r>
            <a:r>
              <a:rPr lang="cs-CZ" dirty="0"/>
              <a:t> (srov. </a:t>
            </a:r>
            <a:r>
              <a:rPr lang="cs-CZ" dirty="0" err="1"/>
              <a:t>Helus</a:t>
            </a:r>
            <a:r>
              <a:rPr lang="cs-CZ" dirty="0"/>
              <a:t>, 2007, s. 83-86, s. 104-105). Osobnost se totiž teprve dotváří v průběhu socializace (není předem zcela daná a je poplatná každé kultuře = pojem </a:t>
            </a:r>
            <a:r>
              <a:rPr lang="cs-CZ" b="1" dirty="0"/>
              <a:t>modální osobnost</a:t>
            </a:r>
            <a:r>
              <a:rPr lang="cs-CZ" dirty="0"/>
              <a:t>).</a:t>
            </a:r>
          </a:p>
          <a:p>
            <a:r>
              <a:rPr lang="cs-CZ" dirty="0"/>
              <a:t>Některé psychické procesy a funkce vznikají jen díky specifické enkulturaci a bez ní by samy nikdy přirozeně nevznikly (např. logické usuzování, taxonomická kategorizace a celkově tzv. abstraktní myšlení – srov. Lurija, 1976). </a:t>
            </a:r>
          </a:p>
          <a:p>
            <a:pPr marL="118872" indent="0">
              <a:buNone/>
            </a:pPr>
            <a:endParaRPr lang="cs-CZ" dirty="0"/>
          </a:p>
        </p:txBody>
      </p:sp>
    </p:spTree>
    <p:extLst>
      <p:ext uri="{BB962C8B-B14F-4D97-AF65-F5344CB8AC3E}">
        <p14:creationId xmlns:p14="http://schemas.microsoft.com/office/powerpoint/2010/main" val="41949263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Modální osobnost</a:t>
            </a:r>
          </a:p>
        </p:txBody>
      </p:sp>
      <p:sp>
        <p:nvSpPr>
          <p:cNvPr id="3" name="Zástupný symbol pro obsah 2"/>
          <p:cNvSpPr>
            <a:spLocks noGrp="1"/>
          </p:cNvSpPr>
          <p:nvPr>
            <p:ph idx="1"/>
          </p:nvPr>
        </p:nvSpPr>
        <p:spPr/>
        <p:txBody>
          <a:bodyPr>
            <a:normAutofit fontScale="85000" lnSpcReduction="10000"/>
          </a:bodyPr>
          <a:lstStyle/>
          <a:p>
            <a:pPr marL="137160" indent="0">
              <a:buNone/>
            </a:pPr>
            <a:r>
              <a:rPr lang="cs-CZ" dirty="0"/>
              <a:t>Produktem socializace je (z velké části) také </a:t>
            </a:r>
            <a:r>
              <a:rPr lang="cs-CZ" b="1" dirty="0"/>
              <a:t>osobnost</a:t>
            </a:r>
            <a:r>
              <a:rPr lang="cs-CZ" dirty="0"/>
              <a:t> člověka.</a:t>
            </a:r>
          </a:p>
          <a:p>
            <a:pPr marL="137160" indent="0">
              <a:buNone/>
            </a:pPr>
            <a:r>
              <a:rPr lang="cs-CZ" b="1" dirty="0"/>
              <a:t>Modální osobnost </a:t>
            </a:r>
            <a:r>
              <a:rPr lang="cs-CZ" dirty="0"/>
              <a:t>„charakterizuje příslušníka či příslušnici </a:t>
            </a:r>
            <a:r>
              <a:rPr lang="cs-CZ" b="1" dirty="0"/>
              <a:t>dané společnosti a dané lokální kultury s jejími rysy a vlastnostmi</a:t>
            </a:r>
            <a:r>
              <a:rPr lang="cs-CZ" dirty="0"/>
              <a:t>.“ (</a:t>
            </a:r>
            <a:r>
              <a:rPr lang="cs-CZ" dirty="0" err="1"/>
              <a:t>Linton</a:t>
            </a:r>
            <a:r>
              <a:rPr lang="cs-CZ" dirty="0"/>
              <a:t> &amp; </a:t>
            </a:r>
            <a:r>
              <a:rPr lang="cs-CZ" dirty="0" err="1"/>
              <a:t>DuBois</a:t>
            </a:r>
            <a:r>
              <a:rPr lang="cs-CZ" dirty="0"/>
              <a:t>, 1945). </a:t>
            </a:r>
            <a:r>
              <a:rPr lang="cs-CZ" i="1" dirty="0"/>
              <a:t>Modální</a:t>
            </a:r>
            <a:r>
              <a:rPr lang="cs-CZ" dirty="0"/>
              <a:t> zde znamená nejčastěji se vyskytující, popisuje typického zástupce dané kultury. Modální osobnost Čecha, Řeka, Mexičana, příslušníka kmene </a:t>
            </a:r>
            <a:r>
              <a:rPr lang="cs-CZ" dirty="0" err="1"/>
              <a:t>Warao</a:t>
            </a:r>
            <a:r>
              <a:rPr lang="cs-CZ" dirty="0"/>
              <a:t>, Dani, </a:t>
            </a:r>
            <a:r>
              <a:rPr lang="cs-CZ" dirty="0" err="1"/>
              <a:t>Arapeš</a:t>
            </a:r>
            <a:r>
              <a:rPr lang="cs-CZ" dirty="0"/>
              <a:t> či San se zkrátka liší.</a:t>
            </a:r>
          </a:p>
          <a:p>
            <a:pPr marL="137160" indent="0">
              <a:buNone/>
            </a:pPr>
            <a:endParaRPr lang="cs-CZ" dirty="0"/>
          </a:p>
          <a:p>
            <a:pPr marL="137160" indent="0">
              <a:buNone/>
            </a:pPr>
            <a:r>
              <a:rPr lang="cs-CZ" dirty="0"/>
              <a:t>Právě existence modální osobnosti v dané kultuře vede k stereotypnímu posuzování příslušníků jiných kultur.</a:t>
            </a:r>
          </a:p>
          <a:p>
            <a:endParaRPr lang="cs-CZ" dirty="0"/>
          </a:p>
        </p:txBody>
      </p:sp>
    </p:spTree>
    <p:extLst>
      <p:ext uri="{BB962C8B-B14F-4D97-AF65-F5344CB8AC3E}">
        <p14:creationId xmlns:p14="http://schemas.microsoft.com/office/powerpoint/2010/main" val="16235683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4F06F5-6CBB-4933-90CF-1A4C3F4205C6}"/>
              </a:ext>
            </a:extLst>
          </p:cNvPr>
          <p:cNvSpPr>
            <a:spLocks noGrp="1"/>
          </p:cNvSpPr>
          <p:nvPr>
            <p:ph type="title"/>
          </p:nvPr>
        </p:nvSpPr>
        <p:spPr/>
        <p:txBody>
          <a:bodyPr/>
          <a:lstStyle/>
          <a:p>
            <a:r>
              <a:rPr lang="cs-CZ" dirty="0" err="1"/>
              <a:t>Transkulturní</a:t>
            </a:r>
            <a:r>
              <a:rPr lang="cs-CZ" dirty="0"/>
              <a:t> psychiatrie</a:t>
            </a:r>
          </a:p>
        </p:txBody>
      </p:sp>
      <p:sp>
        <p:nvSpPr>
          <p:cNvPr id="3" name="Zástupný obsah 2">
            <a:extLst>
              <a:ext uri="{FF2B5EF4-FFF2-40B4-BE49-F238E27FC236}">
                <a16:creationId xmlns:a16="http://schemas.microsoft.com/office/drawing/2014/main" id="{0E10CD1E-FCB4-4E3B-947D-26D6555C90B9}"/>
              </a:ext>
            </a:extLst>
          </p:cNvPr>
          <p:cNvSpPr>
            <a:spLocks noGrp="1"/>
          </p:cNvSpPr>
          <p:nvPr>
            <p:ph idx="1"/>
          </p:nvPr>
        </p:nvSpPr>
        <p:spPr>
          <a:xfrm>
            <a:off x="457200" y="1775191"/>
            <a:ext cx="8229600" cy="4822161"/>
          </a:xfrm>
        </p:spPr>
        <p:txBody>
          <a:bodyPr>
            <a:normAutofit fontScale="85000" lnSpcReduction="20000"/>
          </a:bodyPr>
          <a:lstStyle/>
          <a:p>
            <a:r>
              <a:rPr lang="cs-CZ" dirty="0"/>
              <a:t>Podobně existují pro konkrétní kultury specifické duševní choroby.</a:t>
            </a:r>
          </a:p>
          <a:p>
            <a:r>
              <a:rPr lang="cs-CZ" b="1" dirty="0"/>
              <a:t>Amok</a:t>
            </a:r>
            <a:r>
              <a:rPr lang="cs-CZ" dirty="0"/>
              <a:t> – Afrika a JV Asie, meditace a pak náhlá excitovanost až agrese, poté vyčerpání.</a:t>
            </a:r>
          </a:p>
          <a:p>
            <a:r>
              <a:rPr lang="cs-CZ" b="1" dirty="0" err="1"/>
              <a:t>Whitico</a:t>
            </a:r>
            <a:r>
              <a:rPr lang="cs-CZ" dirty="0"/>
              <a:t> – Inuité, psychóza, nutkání jíst lidské maso.</a:t>
            </a:r>
          </a:p>
          <a:p>
            <a:r>
              <a:rPr lang="cs-CZ" b="1" dirty="0" err="1"/>
              <a:t>Pibloktoq</a:t>
            </a:r>
            <a:r>
              <a:rPr lang="cs-CZ" dirty="0"/>
              <a:t> – Grónsko, zmatenost, vysvlékání se a válení ve sněhu. </a:t>
            </a:r>
          </a:p>
          <a:p>
            <a:r>
              <a:rPr lang="cs-CZ" b="1" dirty="0" err="1"/>
              <a:t>Koro</a:t>
            </a:r>
            <a:r>
              <a:rPr lang="cs-CZ" dirty="0"/>
              <a:t> – Čína a JV Asie, muži, úzkost, že se jim penis zanoří do břicha a oni umřou.</a:t>
            </a:r>
          </a:p>
          <a:p>
            <a:r>
              <a:rPr lang="cs-CZ" b="1" dirty="0" err="1"/>
              <a:t>Latah</a:t>
            </a:r>
            <a:r>
              <a:rPr lang="cs-CZ" dirty="0"/>
              <a:t> – Malajsie, ženy, </a:t>
            </a:r>
            <a:r>
              <a:rPr lang="cs-CZ" dirty="0" err="1"/>
              <a:t>echopraxie</a:t>
            </a:r>
            <a:r>
              <a:rPr lang="cs-CZ" dirty="0"/>
              <a:t>, koprolálie a fugy.</a:t>
            </a:r>
          </a:p>
          <a:p>
            <a:r>
              <a:rPr lang="cs-CZ" b="1" dirty="0" err="1"/>
              <a:t>Dhat</a:t>
            </a:r>
            <a:r>
              <a:rPr lang="cs-CZ" dirty="0"/>
              <a:t> – Indie, muži, obava ze ztráty semene, úzkosti, vyčerpání.</a:t>
            </a:r>
          </a:p>
          <a:p>
            <a:r>
              <a:rPr lang="cs-CZ" b="1" dirty="0"/>
              <a:t>Ode </a:t>
            </a:r>
            <a:r>
              <a:rPr lang="cs-CZ" b="1" dirty="0" err="1"/>
              <a:t>ori</a:t>
            </a:r>
            <a:r>
              <a:rPr lang="cs-CZ" b="1" dirty="0"/>
              <a:t> </a:t>
            </a:r>
            <a:r>
              <a:rPr lang="cs-CZ" dirty="0"/>
              <a:t>– Nigérie, studenti a úředníci, </a:t>
            </a:r>
            <a:r>
              <a:rPr lang="cs-CZ" b="0" i="0" dirty="0">
                <a:solidFill>
                  <a:srgbClr val="212529"/>
                </a:solidFill>
                <a:effectLst/>
                <a:latin typeface="-apple-system"/>
              </a:rPr>
              <a:t>pocit, že jim hlavou či celým tělem prolézá parazit.</a:t>
            </a:r>
            <a:endParaRPr lang="cs-CZ" dirty="0"/>
          </a:p>
        </p:txBody>
      </p:sp>
    </p:spTree>
    <p:extLst>
      <p:ext uri="{BB962C8B-B14F-4D97-AF65-F5344CB8AC3E}">
        <p14:creationId xmlns:p14="http://schemas.microsoft.com/office/powerpoint/2010/main" val="2583850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C466D1-16AF-444D-A9D1-3E6AB45DD2F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68AC53A-926B-4A64-90B6-89ED496A8AA8}"/>
              </a:ext>
            </a:extLst>
          </p:cNvPr>
          <p:cNvSpPr>
            <a:spLocks noGrp="1"/>
          </p:cNvSpPr>
          <p:nvPr>
            <p:ph idx="1"/>
          </p:nvPr>
        </p:nvSpPr>
        <p:spPr>
          <a:xfrm>
            <a:off x="457200" y="1628800"/>
            <a:ext cx="8229600" cy="5040559"/>
          </a:xfrm>
        </p:spPr>
        <p:txBody>
          <a:bodyPr>
            <a:normAutofit fontScale="92500" lnSpcReduction="20000"/>
          </a:bodyPr>
          <a:lstStyle/>
          <a:p>
            <a:r>
              <a:rPr lang="cs-CZ" dirty="0"/>
              <a:t>Výsledkem socializace člověka je: soběstačný jedinec, který je sám schopen socializace sebe a později i jiných. </a:t>
            </a:r>
          </a:p>
          <a:p>
            <a:r>
              <a:rPr lang="cs-CZ" dirty="0"/>
              <a:t>Výsledkem socializace člověka je: </a:t>
            </a:r>
            <a:r>
              <a:rPr lang="cs-CZ" dirty="0" err="1"/>
              <a:t>individuovaná</a:t>
            </a:r>
            <a:r>
              <a:rPr lang="cs-CZ" dirty="0"/>
              <a:t> (tj. jedinečná a </a:t>
            </a:r>
            <a:r>
              <a:rPr lang="cs-CZ" b="1" dirty="0"/>
              <a:t>pro celek nenahraditelná</a:t>
            </a:r>
            <a:r>
              <a:rPr lang="cs-CZ" dirty="0"/>
              <a:t>) osobnost. </a:t>
            </a:r>
          </a:p>
          <a:p>
            <a:r>
              <a:rPr lang="cs-CZ" dirty="0"/>
              <a:t>Srov. nenahraditelnost např. velkých umělců, ale i velkých altruistů, zdravotních sester, filantropů, </a:t>
            </a:r>
            <a:r>
              <a:rPr lang="cs-CZ" b="1" dirty="0"/>
              <a:t>skvělých učitelů</a:t>
            </a:r>
            <a:r>
              <a:rPr lang="cs-CZ" dirty="0"/>
              <a:t>, pořadatelů kulturních akcí a vlastně všech kolem nás.</a:t>
            </a:r>
          </a:p>
          <a:p>
            <a:r>
              <a:rPr lang="cs-CZ" dirty="0"/>
              <a:t>I jako soběstačná a socializovaná osobnost se však člověk vyvíjí dál (srov. fáze rodičovství, </a:t>
            </a:r>
            <a:r>
              <a:rPr lang="cs-CZ" dirty="0" err="1"/>
              <a:t>prarodičovství</a:t>
            </a:r>
            <a:r>
              <a:rPr lang="cs-CZ" dirty="0"/>
              <a:t>, kmetství).</a:t>
            </a:r>
          </a:p>
          <a:p>
            <a:endParaRPr lang="cs-CZ" dirty="0"/>
          </a:p>
        </p:txBody>
      </p:sp>
    </p:spTree>
    <p:extLst>
      <p:ext uri="{BB962C8B-B14F-4D97-AF65-F5344CB8AC3E}">
        <p14:creationId xmlns:p14="http://schemas.microsoft.com/office/powerpoint/2010/main" val="32707527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BFB333-0BE1-4573-AFB9-0EF29D3E4879}"/>
              </a:ext>
            </a:extLst>
          </p:cNvPr>
          <p:cNvSpPr>
            <a:spLocks noGrp="1"/>
          </p:cNvSpPr>
          <p:nvPr>
            <p:ph type="title"/>
          </p:nvPr>
        </p:nvSpPr>
        <p:spPr/>
        <p:txBody>
          <a:bodyPr/>
          <a:lstStyle/>
          <a:p>
            <a:r>
              <a:rPr lang="cs-CZ" dirty="0"/>
              <a:t>Průběh socializace</a:t>
            </a:r>
          </a:p>
        </p:txBody>
      </p:sp>
      <p:sp>
        <p:nvSpPr>
          <p:cNvPr id="3" name="Zástupný obsah 2">
            <a:extLst>
              <a:ext uri="{FF2B5EF4-FFF2-40B4-BE49-F238E27FC236}">
                <a16:creationId xmlns:a16="http://schemas.microsoft.com/office/drawing/2014/main" id="{36EE7551-9A68-4001-B660-06ADF8F86A00}"/>
              </a:ext>
            </a:extLst>
          </p:cNvPr>
          <p:cNvSpPr>
            <a:spLocks noGrp="1"/>
          </p:cNvSpPr>
          <p:nvPr>
            <p:ph idx="1"/>
          </p:nvPr>
        </p:nvSpPr>
        <p:spPr>
          <a:xfrm>
            <a:off x="457200" y="1556793"/>
            <a:ext cx="8435280" cy="5145760"/>
          </a:xfrm>
        </p:spPr>
        <p:txBody>
          <a:bodyPr>
            <a:normAutofit fontScale="70000" lnSpcReduction="20000"/>
          </a:bodyPr>
          <a:lstStyle/>
          <a:p>
            <a:pPr marL="118872" indent="0">
              <a:buNone/>
            </a:pPr>
            <a:r>
              <a:rPr lang="cs-CZ" sz="4600" b="1" dirty="0"/>
              <a:t>1. fáze socializace</a:t>
            </a:r>
          </a:p>
          <a:p>
            <a:pPr marL="118872" indent="0">
              <a:buNone/>
            </a:pPr>
            <a:endParaRPr lang="cs-CZ" b="1" dirty="0"/>
          </a:p>
          <a:p>
            <a:pPr marL="118872" indent="0">
              <a:buNone/>
            </a:pPr>
            <a:r>
              <a:rPr lang="cs-CZ" dirty="0"/>
              <a:t>narození až cca 1,5 rok</a:t>
            </a:r>
          </a:p>
          <a:p>
            <a:pPr marL="118872" indent="0">
              <a:buNone/>
            </a:pPr>
            <a:endParaRPr lang="cs-CZ" dirty="0"/>
          </a:p>
          <a:p>
            <a:pPr marL="118872" indent="0">
              <a:buNone/>
            </a:pPr>
            <a:r>
              <a:rPr lang="cs-CZ" dirty="0"/>
              <a:t>Dítě navazuje </a:t>
            </a:r>
            <a:r>
              <a:rPr lang="cs-CZ" b="1" dirty="0"/>
              <a:t>citovou vazbu (</a:t>
            </a:r>
            <a:r>
              <a:rPr lang="cs-CZ" b="1" dirty="0" err="1"/>
              <a:t>attachment</a:t>
            </a:r>
            <a:r>
              <a:rPr lang="cs-CZ" b="1" dirty="0"/>
              <a:t>) </a:t>
            </a:r>
            <a:r>
              <a:rPr lang="cs-CZ" dirty="0"/>
              <a:t>především k matce. </a:t>
            </a:r>
          </a:p>
          <a:p>
            <a:pPr marL="118872" indent="0">
              <a:buNone/>
            </a:pPr>
            <a:r>
              <a:rPr lang="cs-CZ" dirty="0"/>
              <a:t>Dochází k adaptaci vrozených schopností dítěte na </a:t>
            </a:r>
            <a:r>
              <a:rPr lang="cs-CZ" b="1" dirty="0"/>
              <a:t>realitu</a:t>
            </a:r>
            <a:r>
              <a:rPr lang="cs-CZ" dirty="0"/>
              <a:t> (objevují se  první </a:t>
            </a:r>
            <a:r>
              <a:rPr lang="cs-CZ" b="1" dirty="0"/>
              <a:t>konflikty</a:t>
            </a:r>
            <a:r>
              <a:rPr lang="cs-CZ" dirty="0"/>
              <a:t> </a:t>
            </a:r>
            <a:r>
              <a:rPr lang="cs-CZ" b="1" dirty="0"/>
              <a:t>ono</a:t>
            </a:r>
            <a:r>
              <a:rPr lang="cs-CZ" dirty="0"/>
              <a:t> a </a:t>
            </a:r>
            <a:r>
              <a:rPr lang="cs-CZ" b="1" dirty="0"/>
              <a:t>reality </a:t>
            </a:r>
            <a:r>
              <a:rPr lang="cs-CZ" dirty="0"/>
              <a:t>– srov. Freud, 1991, s. 363 a dále).</a:t>
            </a:r>
          </a:p>
          <a:p>
            <a:pPr marL="118872" indent="0">
              <a:buNone/>
            </a:pPr>
            <a:r>
              <a:rPr lang="cs-CZ" dirty="0"/>
              <a:t> </a:t>
            </a:r>
          </a:p>
          <a:p>
            <a:pPr marL="118872" indent="0">
              <a:buNone/>
            </a:pPr>
            <a:r>
              <a:rPr lang="cs-CZ" b="1" dirty="0"/>
              <a:t>Nástroje rodiče</a:t>
            </a:r>
            <a:r>
              <a:rPr lang="cs-CZ" dirty="0"/>
              <a:t>: socializace </a:t>
            </a:r>
            <a:r>
              <a:rPr lang="cs-CZ" b="1" dirty="0"/>
              <a:t>láskou</a:t>
            </a:r>
            <a:r>
              <a:rPr lang="cs-CZ" dirty="0"/>
              <a:t> (tj. péčí, něhou, pochvalou, pozorností).</a:t>
            </a:r>
          </a:p>
          <a:p>
            <a:pPr marL="118872" indent="0">
              <a:buNone/>
            </a:pPr>
            <a:r>
              <a:rPr lang="cs-CZ" dirty="0"/>
              <a:t> </a:t>
            </a:r>
          </a:p>
          <a:p>
            <a:pPr marL="118872" indent="0">
              <a:buNone/>
            </a:pPr>
            <a:r>
              <a:rPr lang="cs-CZ" b="1" dirty="0"/>
              <a:t>Zisk dítěte ze socializace</a:t>
            </a:r>
            <a:r>
              <a:rPr lang="cs-CZ" dirty="0"/>
              <a:t>: vzpřímená chůze, cvičení funkcí rukou, základy verbální komunikace, socializace stravy a odívání, základy používání příboru…</a:t>
            </a:r>
          </a:p>
        </p:txBody>
      </p:sp>
    </p:spTree>
    <p:extLst>
      <p:ext uri="{BB962C8B-B14F-4D97-AF65-F5344CB8AC3E}">
        <p14:creationId xmlns:p14="http://schemas.microsoft.com/office/powerpoint/2010/main" val="5649425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FEEC6-7425-4691-9F64-29B5141D4A2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8B10464-AFEB-4C56-B984-93A1C67613FA}"/>
              </a:ext>
            </a:extLst>
          </p:cNvPr>
          <p:cNvSpPr>
            <a:spLocks noGrp="1"/>
          </p:cNvSpPr>
          <p:nvPr>
            <p:ph idx="1"/>
          </p:nvPr>
        </p:nvSpPr>
        <p:spPr>
          <a:xfrm>
            <a:off x="179512" y="1556792"/>
            <a:ext cx="8712968" cy="5184576"/>
          </a:xfrm>
        </p:spPr>
        <p:txBody>
          <a:bodyPr>
            <a:normAutofit fontScale="47500" lnSpcReduction="20000"/>
          </a:bodyPr>
          <a:lstStyle/>
          <a:p>
            <a:pPr marL="118872" indent="0">
              <a:buNone/>
            </a:pPr>
            <a:r>
              <a:rPr lang="cs-CZ" sz="5800" b="1" dirty="0"/>
              <a:t>2. fáze socializace</a:t>
            </a:r>
          </a:p>
          <a:p>
            <a:pPr marL="118872" indent="0">
              <a:buNone/>
            </a:pPr>
            <a:endParaRPr lang="cs-CZ" dirty="0"/>
          </a:p>
          <a:p>
            <a:pPr marL="118872" indent="0">
              <a:buNone/>
            </a:pPr>
            <a:r>
              <a:rPr lang="cs-CZ" dirty="0"/>
              <a:t>1,5 roku až do začátku puberty.</a:t>
            </a:r>
          </a:p>
          <a:p>
            <a:pPr marL="118872" indent="0">
              <a:buNone/>
            </a:pPr>
            <a:endParaRPr lang="cs-CZ" dirty="0"/>
          </a:p>
          <a:p>
            <a:pPr marL="118872" indent="0">
              <a:buNone/>
            </a:pPr>
            <a:r>
              <a:rPr lang="cs-CZ" sz="3600" dirty="0"/>
              <a:t>Začíná se období separace od matky (další konflikt, nyní na sociální úrovni). Postupně (již od první fáze) vzniká </a:t>
            </a:r>
            <a:r>
              <a:rPr lang="cs-CZ" sz="3600" b="1" dirty="0"/>
              <a:t>uvědomované jáství </a:t>
            </a:r>
            <a:r>
              <a:rPr lang="cs-CZ" sz="3600" dirty="0"/>
              <a:t>(vědomá osobnost) jako personifikace psychických procesů adaptace vzhledem: </a:t>
            </a:r>
          </a:p>
          <a:p>
            <a:pPr marL="118872" indent="0">
              <a:buNone/>
            </a:pPr>
            <a:r>
              <a:rPr lang="cs-CZ" sz="3600" dirty="0"/>
              <a:t>a) k pudovým potřebám (k </a:t>
            </a:r>
            <a:r>
              <a:rPr lang="cs-CZ" sz="3600" b="1" dirty="0"/>
              <a:t>ono</a:t>
            </a:r>
            <a:r>
              <a:rPr lang="cs-CZ" sz="3600" dirty="0"/>
              <a:t>, </a:t>
            </a:r>
            <a:r>
              <a:rPr lang="cs-CZ" sz="3600" b="1" i="1" dirty="0"/>
              <a:t>id</a:t>
            </a:r>
            <a:r>
              <a:rPr lang="cs-CZ" sz="3600" dirty="0"/>
              <a:t>), </a:t>
            </a:r>
          </a:p>
          <a:p>
            <a:pPr marL="118872" indent="0">
              <a:buNone/>
            </a:pPr>
            <a:r>
              <a:rPr lang="cs-CZ" sz="3600" dirty="0"/>
              <a:t>b) k </a:t>
            </a:r>
            <a:r>
              <a:rPr lang="cs-CZ" sz="3600" b="1" dirty="0"/>
              <a:t>realitě</a:t>
            </a:r>
            <a:r>
              <a:rPr lang="cs-CZ" sz="3600" dirty="0"/>
              <a:t> a </a:t>
            </a:r>
          </a:p>
          <a:p>
            <a:pPr marL="118872" indent="0">
              <a:buNone/>
            </a:pPr>
            <a:r>
              <a:rPr lang="cs-CZ" sz="3600" dirty="0"/>
              <a:t>c) postupně i vzhledem k </a:t>
            </a:r>
            <a:r>
              <a:rPr lang="cs-CZ" sz="3600" b="1" dirty="0" err="1"/>
              <a:t>nadjá</a:t>
            </a:r>
            <a:r>
              <a:rPr lang="cs-CZ" sz="3600" dirty="0"/>
              <a:t> (</a:t>
            </a:r>
            <a:r>
              <a:rPr lang="cs-CZ" sz="3600" b="1" i="1" dirty="0"/>
              <a:t>superego</a:t>
            </a:r>
            <a:r>
              <a:rPr lang="cs-CZ" sz="3600" dirty="0"/>
              <a:t>; k sociálním vlivům). </a:t>
            </a:r>
          </a:p>
          <a:p>
            <a:pPr marL="118872" indent="0">
              <a:buNone/>
            </a:pPr>
            <a:r>
              <a:rPr lang="cs-CZ" sz="3600" dirty="0"/>
              <a:t>Nový je v tomto období </a:t>
            </a:r>
            <a:r>
              <a:rPr lang="cs-CZ" sz="3600" b="1" dirty="0"/>
              <a:t>konflikt mezi ono</a:t>
            </a:r>
            <a:r>
              <a:rPr lang="cs-CZ" sz="3600" dirty="0"/>
              <a:t> </a:t>
            </a:r>
            <a:r>
              <a:rPr lang="cs-CZ" sz="3600" b="1" dirty="0"/>
              <a:t>a</a:t>
            </a:r>
            <a:r>
              <a:rPr lang="cs-CZ" sz="3600" dirty="0"/>
              <a:t> </a:t>
            </a:r>
            <a:r>
              <a:rPr lang="cs-CZ" sz="3600" b="1" dirty="0" err="1"/>
              <a:t>nadjá</a:t>
            </a:r>
            <a:r>
              <a:rPr lang="cs-CZ" sz="3600" b="1" dirty="0"/>
              <a:t> </a:t>
            </a:r>
            <a:r>
              <a:rPr lang="cs-CZ" sz="3600" dirty="0"/>
              <a:t>(mezi „zvířátkem“ a nároky společnosti), který se projevuje zvláště v </a:t>
            </a:r>
            <a:r>
              <a:rPr lang="cs-CZ" sz="3600" b="1" dirty="0"/>
              <a:t>období vzdoru</a:t>
            </a:r>
            <a:r>
              <a:rPr lang="cs-CZ" sz="3600" dirty="0"/>
              <a:t>. Postupně se rozvíjí dětská osobnost, i skrze konflikty se soc. okolím, které dítěti zrcadlí určité jeho stránky.</a:t>
            </a:r>
          </a:p>
          <a:p>
            <a:pPr marL="118872" indent="0">
              <a:buNone/>
            </a:pPr>
            <a:r>
              <a:rPr lang="cs-CZ" sz="3600" b="1" dirty="0"/>
              <a:t>Úkol dítěte</a:t>
            </a:r>
            <a:r>
              <a:rPr lang="cs-CZ" sz="3600" dirty="0"/>
              <a:t>: pochopit, že rodiče svým tlakem sledují dobro dítěte, ačkoli je tento tlak nepříjemný a plodí konflikty.</a:t>
            </a:r>
          </a:p>
          <a:p>
            <a:pPr marL="118872" indent="0">
              <a:buNone/>
            </a:pPr>
            <a:r>
              <a:rPr lang="cs-CZ" sz="3600" b="1" dirty="0"/>
              <a:t>Nevědomý úkol dítěte</a:t>
            </a:r>
            <a:r>
              <a:rPr lang="cs-CZ" sz="3600" dirty="0"/>
              <a:t>: překonat svoje základní (vrozené) sobectví (</a:t>
            </a:r>
            <a:r>
              <a:rPr lang="cs-CZ" sz="3600" b="1" i="1" dirty="0"/>
              <a:t>ono</a:t>
            </a:r>
            <a:r>
              <a:rPr lang="cs-CZ" sz="3600" dirty="0"/>
              <a:t>).</a:t>
            </a:r>
          </a:p>
          <a:p>
            <a:pPr marL="118872" indent="0">
              <a:buNone/>
            </a:pPr>
            <a:r>
              <a:rPr lang="cs-CZ" sz="3600" b="1" dirty="0"/>
              <a:t>Úkol rodiče</a:t>
            </a:r>
            <a:r>
              <a:rPr lang="cs-CZ" sz="3600" dirty="0"/>
              <a:t>: co nejsmířlivěji začít dítě socializovat (vychovávat a učit), pomoci mu překonat základní sobectví a základní nevědomost (o sociální a přírodní oblasti).</a:t>
            </a:r>
          </a:p>
          <a:p>
            <a:pPr marL="118872" indent="0">
              <a:buNone/>
            </a:pPr>
            <a:r>
              <a:rPr lang="cs-CZ" sz="3600" b="1" dirty="0"/>
              <a:t>Nástroje rodiče</a:t>
            </a:r>
            <a:r>
              <a:rPr lang="cs-CZ" sz="3600" dirty="0"/>
              <a:t>: Socializace </a:t>
            </a:r>
            <a:r>
              <a:rPr lang="cs-CZ" sz="3600" b="1" dirty="0"/>
              <a:t>láskou</a:t>
            </a:r>
            <a:r>
              <a:rPr lang="cs-CZ" sz="3600" dirty="0"/>
              <a:t>, </a:t>
            </a:r>
            <a:r>
              <a:rPr lang="cs-CZ" sz="3600" b="1" dirty="0"/>
              <a:t>studem</a:t>
            </a:r>
            <a:r>
              <a:rPr lang="cs-CZ" sz="3600" dirty="0"/>
              <a:t>, </a:t>
            </a:r>
            <a:r>
              <a:rPr lang="cs-CZ" sz="3600" b="1" dirty="0"/>
              <a:t>vinou</a:t>
            </a:r>
            <a:r>
              <a:rPr lang="cs-CZ" sz="3600" dirty="0"/>
              <a:t> a později i </a:t>
            </a:r>
            <a:r>
              <a:rPr lang="cs-CZ" sz="3600" b="1" dirty="0"/>
              <a:t>vysvětlením</a:t>
            </a:r>
            <a:r>
              <a:rPr lang="cs-CZ" sz="3600" dirty="0"/>
              <a:t>.</a:t>
            </a:r>
          </a:p>
          <a:p>
            <a:pPr marL="118872" indent="0">
              <a:buNone/>
            </a:pPr>
            <a:r>
              <a:rPr lang="cs-CZ" sz="3600" b="1" dirty="0"/>
              <a:t>Zisk ze socializace</a:t>
            </a:r>
            <a:r>
              <a:rPr lang="cs-CZ" sz="3600" dirty="0"/>
              <a:t>: vědomé sociální (interaktivní) jáství, ovládání vyměšování, pochopení </a:t>
            </a:r>
            <a:r>
              <a:rPr lang="cs-CZ" sz="3600" i="1" dirty="0"/>
              <a:t>zprostředkovaných</a:t>
            </a:r>
            <a:r>
              <a:rPr lang="cs-CZ" sz="3600" dirty="0"/>
              <a:t> základů světa, základy soběstačnosti, pochopení úžasnosti přírodního a sociálního světa…</a:t>
            </a:r>
          </a:p>
        </p:txBody>
      </p:sp>
    </p:spTree>
    <p:extLst>
      <p:ext uri="{BB962C8B-B14F-4D97-AF65-F5344CB8AC3E}">
        <p14:creationId xmlns:p14="http://schemas.microsoft.com/office/powerpoint/2010/main" val="5728089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BE1CFA-7C21-4D47-B288-07329270FE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5F2EEB8-0399-42FC-9228-B481F61E8DFF}"/>
              </a:ext>
            </a:extLst>
          </p:cNvPr>
          <p:cNvSpPr>
            <a:spLocks noGrp="1"/>
          </p:cNvSpPr>
          <p:nvPr>
            <p:ph idx="1"/>
          </p:nvPr>
        </p:nvSpPr>
        <p:spPr/>
        <p:txBody>
          <a:bodyPr>
            <a:normAutofit fontScale="70000" lnSpcReduction="20000"/>
          </a:bodyPr>
          <a:lstStyle/>
          <a:p>
            <a:pPr marL="118872" indent="0">
              <a:buNone/>
            </a:pPr>
            <a:r>
              <a:rPr lang="cs-CZ" sz="4600" b="1" dirty="0"/>
              <a:t>3. fáze socializace</a:t>
            </a:r>
            <a:endParaRPr lang="cs-CZ" sz="4600" dirty="0"/>
          </a:p>
          <a:p>
            <a:pPr marL="118872" indent="0">
              <a:buNone/>
            </a:pPr>
            <a:endParaRPr lang="cs-CZ" dirty="0"/>
          </a:p>
          <a:p>
            <a:pPr marL="118872" indent="0">
              <a:buNone/>
            </a:pPr>
            <a:r>
              <a:rPr lang="cs-CZ" dirty="0"/>
              <a:t>Od začátku puberty po konec adolescence.</a:t>
            </a:r>
          </a:p>
          <a:p>
            <a:pPr marL="118872" indent="0">
              <a:buNone/>
            </a:pPr>
            <a:endParaRPr lang="cs-CZ" dirty="0"/>
          </a:p>
          <a:p>
            <a:pPr marL="118872" indent="0">
              <a:buNone/>
            </a:pPr>
            <a:r>
              <a:rPr lang="cs-CZ" dirty="0"/>
              <a:t>Začíná se období integrace pohlavního pudu, tj. období vzniku dospělé osobnosti. Pohl. pud nelze uspokojit v primární rodině, čili tento pud nás vede mimo rodinu, ven do světa – je tedy výrazně prosociální. </a:t>
            </a:r>
          </a:p>
          <a:p>
            <a:pPr marL="118872" indent="0">
              <a:buNone/>
            </a:pPr>
            <a:endParaRPr lang="cs-CZ" dirty="0"/>
          </a:p>
          <a:p>
            <a:pPr marL="118872" indent="0">
              <a:buNone/>
            </a:pPr>
            <a:r>
              <a:rPr lang="cs-CZ" b="1" dirty="0"/>
              <a:t>Zdánlivý úkol dítěte/člověka</a:t>
            </a:r>
            <a:r>
              <a:rPr lang="cs-CZ" dirty="0"/>
              <a:t>: chodit do školy a tam se učit.</a:t>
            </a:r>
          </a:p>
          <a:p>
            <a:pPr marL="118872" indent="0">
              <a:buNone/>
            </a:pPr>
            <a:r>
              <a:rPr lang="cs-CZ" b="1" dirty="0"/>
              <a:t>Nevědomý úkol dítěte/člověka</a:t>
            </a:r>
            <a:r>
              <a:rPr lang="cs-CZ" dirty="0"/>
              <a:t>: vybudovat takovou osobnost, která nám umožní v přírodním i sociálním světě přežít a dokonce si najít partnera/ku.  </a:t>
            </a:r>
          </a:p>
          <a:p>
            <a:pPr marL="118872" indent="0">
              <a:buNone/>
            </a:pPr>
            <a:r>
              <a:rPr lang="cs-CZ" b="1" dirty="0"/>
              <a:t>Úkol rodiče</a:t>
            </a:r>
            <a:r>
              <a:rPr lang="cs-CZ" dirty="0"/>
              <a:t>: Uhlídat potomka, aby dospěl s co možná nejmenšími zraněními (fyzickými i duševními).</a:t>
            </a:r>
          </a:p>
          <a:p>
            <a:pPr marL="118872" indent="0">
              <a:buNone/>
            </a:pPr>
            <a:endParaRPr lang="cs-CZ" dirty="0"/>
          </a:p>
        </p:txBody>
      </p:sp>
    </p:spTree>
    <p:extLst>
      <p:ext uri="{BB962C8B-B14F-4D97-AF65-F5344CB8AC3E}">
        <p14:creationId xmlns:p14="http://schemas.microsoft.com/office/powerpoint/2010/main" val="7618175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B8925-138F-4865-8C2B-FC822099928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6F62CAC-421A-4ED1-AB5E-C8F9BEF4C658}"/>
              </a:ext>
            </a:extLst>
          </p:cNvPr>
          <p:cNvSpPr>
            <a:spLocks noGrp="1"/>
          </p:cNvSpPr>
          <p:nvPr>
            <p:ph idx="1"/>
          </p:nvPr>
        </p:nvSpPr>
        <p:spPr/>
        <p:txBody>
          <a:bodyPr/>
          <a:lstStyle/>
          <a:p>
            <a:pPr marL="118872" indent="0">
              <a:buNone/>
            </a:pPr>
            <a:r>
              <a:rPr lang="cs-CZ" b="1" dirty="0"/>
              <a:t>4. fáze dospělosti</a:t>
            </a:r>
          </a:p>
          <a:p>
            <a:pPr marL="118872" indent="0">
              <a:buNone/>
            </a:pPr>
            <a:r>
              <a:rPr lang="cs-CZ" dirty="0"/>
              <a:t>Začíná se období formování vzniklé dospělé osobnosti (v ní chybí tradiční role rodiče, tu zastupuje role partnera/</a:t>
            </a:r>
            <a:r>
              <a:rPr lang="cs-CZ" dirty="0" err="1"/>
              <a:t>ky</a:t>
            </a:r>
            <a:r>
              <a:rPr lang="cs-CZ" dirty="0"/>
              <a:t> a role kamaráda/ů). Začíná socializace životem („co nás život naučí a jak obstojíme“).</a:t>
            </a:r>
          </a:p>
          <a:p>
            <a:pPr marL="118872" indent="0">
              <a:buNone/>
            </a:pPr>
            <a:endParaRPr lang="cs-CZ" dirty="0"/>
          </a:p>
          <a:p>
            <a:pPr marL="118872" indent="0">
              <a:buNone/>
            </a:pPr>
            <a:r>
              <a:rPr lang="cs-CZ" b="1" dirty="0"/>
              <a:t>5. fáze rodičovství</a:t>
            </a:r>
            <a:r>
              <a:rPr lang="cs-CZ" dirty="0"/>
              <a:t>. S příchodem potomků.</a:t>
            </a:r>
          </a:p>
          <a:p>
            <a:pPr marL="118872" indent="0">
              <a:buNone/>
            </a:pPr>
            <a:r>
              <a:rPr lang="cs-CZ" b="1" dirty="0"/>
              <a:t>6. fáze </a:t>
            </a:r>
            <a:r>
              <a:rPr lang="cs-CZ" b="1" dirty="0" err="1"/>
              <a:t>prarodičovství</a:t>
            </a:r>
            <a:r>
              <a:rPr lang="cs-CZ" dirty="0"/>
              <a:t>. S příchodem vnoučat.</a:t>
            </a:r>
          </a:p>
          <a:p>
            <a:pPr marL="118872" indent="0">
              <a:buNone/>
            </a:pPr>
            <a:endParaRPr lang="cs-CZ" dirty="0"/>
          </a:p>
          <a:p>
            <a:pPr marL="118872" indent="0">
              <a:buNone/>
            </a:pPr>
            <a:endParaRPr lang="cs-CZ" dirty="0"/>
          </a:p>
          <a:p>
            <a:pPr marL="118872" indent="0">
              <a:buNone/>
            </a:pPr>
            <a:endParaRPr lang="cs-CZ" dirty="0"/>
          </a:p>
        </p:txBody>
      </p:sp>
    </p:spTree>
    <p:extLst>
      <p:ext uri="{BB962C8B-B14F-4D97-AF65-F5344CB8AC3E}">
        <p14:creationId xmlns:p14="http://schemas.microsoft.com/office/powerpoint/2010/main" val="224980336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D7E94-31EA-4C3B-9AE1-ED9F108A4D9A}"/>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ABB0D8AD-DDAD-4695-AA13-E99EB174EEC1}"/>
              </a:ext>
            </a:extLst>
          </p:cNvPr>
          <p:cNvSpPr>
            <a:spLocks noGrp="1"/>
          </p:cNvSpPr>
          <p:nvPr>
            <p:ph idx="1"/>
          </p:nvPr>
        </p:nvSpPr>
        <p:spPr/>
        <p:txBody>
          <a:bodyPr>
            <a:normAutofit fontScale="92500" lnSpcReduction="20000"/>
          </a:bodyPr>
          <a:lstStyle/>
          <a:p>
            <a:pPr marL="118872" indent="0">
              <a:buNone/>
            </a:pPr>
            <a:r>
              <a:rPr lang="cs-CZ" dirty="0"/>
              <a:t>Socializace se týká:</a:t>
            </a:r>
          </a:p>
          <a:p>
            <a:r>
              <a:rPr lang="cs-CZ" b="1" dirty="0"/>
              <a:t>Chování</a:t>
            </a:r>
            <a:r>
              <a:rPr lang="cs-CZ" dirty="0"/>
              <a:t> (chováme se dle kulturních norem a zvyklostí)</a:t>
            </a:r>
          </a:p>
          <a:p>
            <a:r>
              <a:rPr lang="cs-CZ" b="1" dirty="0"/>
              <a:t>Motivace</a:t>
            </a:r>
            <a:r>
              <a:rPr lang="cs-CZ" dirty="0"/>
              <a:t> (omezujeme a zesilujeme svoje potřeby určitým směrem)</a:t>
            </a:r>
          </a:p>
          <a:p>
            <a:r>
              <a:rPr lang="cs-CZ" b="1" dirty="0"/>
              <a:t>Znalostí</a:t>
            </a:r>
            <a:r>
              <a:rPr lang="cs-CZ" dirty="0"/>
              <a:t> a představ o světě</a:t>
            </a:r>
          </a:p>
          <a:p>
            <a:r>
              <a:rPr lang="cs-CZ" b="1" dirty="0"/>
              <a:t>Povrchu těla </a:t>
            </a:r>
            <a:r>
              <a:rPr lang="cs-CZ" dirty="0"/>
              <a:t>(zdobíme a šatíme svoje tělo dle kulturních norem)</a:t>
            </a:r>
            <a:endParaRPr lang="cs-CZ" b="1" dirty="0"/>
          </a:p>
          <a:p>
            <a:r>
              <a:rPr lang="cs-CZ" b="1" dirty="0"/>
              <a:t>Tělesných procesů</a:t>
            </a:r>
            <a:r>
              <a:rPr lang="cs-CZ" dirty="0"/>
              <a:t>: jezení, defekace, sexuálního chování, emocí, agrese atd.</a:t>
            </a:r>
          </a:p>
          <a:p>
            <a:r>
              <a:rPr lang="cs-CZ" b="1" dirty="0"/>
              <a:t>Psychických procesů</a:t>
            </a:r>
            <a:r>
              <a:rPr lang="cs-CZ" dirty="0"/>
              <a:t>: myšlení, fantazie, </a:t>
            </a:r>
            <a:r>
              <a:rPr lang="cs-CZ" b="1" dirty="0"/>
              <a:t>řeči</a:t>
            </a:r>
          </a:p>
        </p:txBody>
      </p:sp>
    </p:spTree>
    <p:extLst>
      <p:ext uri="{BB962C8B-B14F-4D97-AF65-F5344CB8AC3E}">
        <p14:creationId xmlns:p14="http://schemas.microsoft.com/office/powerpoint/2010/main" val="3016746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00808"/>
            <a:ext cx="8507288" cy="5001743"/>
          </a:xfrm>
        </p:spPr>
        <p:txBody>
          <a:bodyPr>
            <a:normAutofit fontScale="92500"/>
          </a:bodyPr>
          <a:lstStyle/>
          <a:p>
            <a:pPr marL="118872" indent="0">
              <a:buNone/>
            </a:pPr>
            <a:r>
              <a:rPr lang="cs-CZ" b="1" dirty="0"/>
              <a:t>Rolí psychologie je činit běžně nereflektované procesy a obsahy mysli vědomými. </a:t>
            </a:r>
          </a:p>
          <a:p>
            <a:pPr marL="118872" indent="0">
              <a:buNone/>
            </a:pPr>
            <a:endParaRPr lang="cs-CZ" b="1" dirty="0"/>
          </a:p>
          <a:p>
            <a:pPr marL="118872" indent="0">
              <a:buNone/>
            </a:pPr>
            <a:r>
              <a:rPr lang="cs-CZ" sz="2400" dirty="0"/>
              <a:t>S tímto záměrem byste měli/y studovat psychologii:  abyste se o sobě dověděli/y něco nového, něco dosud nevědomého a naučili/y se díky tomu regulovat nové procesy (psychické i tělesné). </a:t>
            </a:r>
          </a:p>
          <a:p>
            <a:pPr marL="118872" indent="0">
              <a:buNone/>
            </a:pPr>
            <a:endParaRPr lang="cs-CZ" sz="2400" dirty="0"/>
          </a:p>
          <a:p>
            <a:pPr marL="118872" indent="0">
              <a:buNone/>
            </a:pPr>
            <a:r>
              <a:rPr lang="cs-CZ" sz="2800" b="1" dirty="0"/>
              <a:t>Cílem studenta psychologie na PED MUNI je využít těchto uvědomění k zlepšování sebe i svých svěřenců.</a:t>
            </a:r>
          </a:p>
          <a:p>
            <a:pPr marL="118872" indent="0">
              <a:buNone/>
            </a:pPr>
            <a:endParaRPr lang="cs-CZ" sz="2800" b="1" dirty="0"/>
          </a:p>
          <a:p>
            <a:pPr marL="118872" indent="0">
              <a:buNone/>
            </a:pPr>
            <a:r>
              <a:rPr lang="cs-CZ" sz="2800" b="1" dirty="0"/>
              <a:t>(Duše učitele musí být dvakrát vydestilovaná (protože učitel vychovává nejen svoje děti, ale i děti jiných rodičů).)</a:t>
            </a:r>
          </a:p>
          <a:p>
            <a:pPr marL="118872" indent="0">
              <a:buNone/>
            </a:pPr>
            <a:endParaRPr lang="cs-CZ" sz="2400" dirty="0"/>
          </a:p>
        </p:txBody>
      </p:sp>
    </p:spTree>
    <p:extLst>
      <p:ext uri="{BB962C8B-B14F-4D97-AF65-F5344CB8AC3E}">
        <p14:creationId xmlns:p14="http://schemas.microsoft.com/office/powerpoint/2010/main" val="12184780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a:t>
            </a:r>
          </a:p>
        </p:txBody>
      </p:sp>
      <p:sp>
        <p:nvSpPr>
          <p:cNvPr id="3" name="Zástupný symbol pro obsah 2"/>
          <p:cNvSpPr>
            <a:spLocks noGrp="1"/>
          </p:cNvSpPr>
          <p:nvPr>
            <p:ph idx="1"/>
          </p:nvPr>
        </p:nvSpPr>
        <p:spPr>
          <a:xfrm>
            <a:off x="448816" y="1408176"/>
            <a:ext cx="8229600" cy="4625609"/>
          </a:xfrm>
        </p:spPr>
        <p:txBody>
          <a:bodyPr>
            <a:noAutofit/>
          </a:bodyPr>
          <a:lstStyle/>
          <a:p>
            <a:pPr marL="118872" indent="0">
              <a:buNone/>
            </a:pPr>
            <a:r>
              <a:rPr lang="cs-CZ" sz="2300" dirty="0"/>
              <a:t>Socializaci nelze chápat jen jako  jednosměrný </a:t>
            </a:r>
            <a:r>
              <a:rPr lang="cs-CZ" sz="2300" b="1" dirty="0"/>
              <a:t>receptivní</a:t>
            </a:r>
            <a:r>
              <a:rPr lang="cs-CZ" sz="2300" dirty="0"/>
              <a:t> proces, kdy se do dítěte nalévá kultura. Socializace má </a:t>
            </a:r>
            <a:r>
              <a:rPr lang="cs-CZ" sz="2300" b="1" dirty="0"/>
              <a:t>dva póly </a:t>
            </a:r>
            <a:r>
              <a:rPr lang="cs-CZ" sz="2300" dirty="0"/>
              <a:t>(receptivní a distribuční). </a:t>
            </a:r>
          </a:p>
          <a:p>
            <a:pPr marL="118872" indent="0">
              <a:buNone/>
            </a:pPr>
            <a:endParaRPr lang="cs-CZ" sz="2300" dirty="0"/>
          </a:p>
          <a:p>
            <a:pPr marL="118872" indent="0">
              <a:buNone/>
            </a:pPr>
            <a:r>
              <a:rPr lang="cs-CZ" sz="2300" dirty="0"/>
              <a:t>I dítě (zdánlivě pasivní při socializaci) je od prvního dne narození samo velmi významným sociálním činitelem svých rodičů – srov. narození dítěte a změna celého partnerského (nyní již rodinného) života! Vše se točí kolem dítěte! Místo, věci, strava, spaní, styk s ostatními atd. Všechno.</a:t>
            </a:r>
          </a:p>
          <a:p>
            <a:pPr marL="118872" indent="0">
              <a:buNone/>
            </a:pPr>
            <a:endParaRPr lang="cs-CZ" sz="2300" dirty="0"/>
          </a:p>
          <a:p>
            <a:pPr marL="118872" indent="0">
              <a:buNone/>
            </a:pPr>
            <a:r>
              <a:rPr lang="cs-CZ" sz="2300" dirty="0"/>
              <a:t>+ Dítě se často velmi silně bouří proti socializačním postupům: chtějí víc/méně mléka, strava jim ne/chutná, za někým nepůjdou, něco je nudí,  </a:t>
            </a:r>
            <a:r>
              <a:rPr lang="cs-CZ" sz="2300" b="1" dirty="0"/>
              <a:t>chtějí být občas neposlušné </a:t>
            </a:r>
            <a:r>
              <a:rPr lang="cs-CZ" sz="2300" dirty="0"/>
              <a:t>(srov. Freudovu teorii dynamiky osobnosti založenou na konfliktu id x superego). Tím si dítě buduje </a:t>
            </a:r>
            <a:r>
              <a:rPr lang="cs-CZ" sz="2300" b="1" dirty="0"/>
              <a:t>autonomii</a:t>
            </a:r>
            <a:r>
              <a:rPr lang="cs-CZ" sz="2300" dirty="0"/>
              <a:t> i identitu. </a:t>
            </a:r>
          </a:p>
        </p:txBody>
      </p:sp>
    </p:spTree>
    <p:extLst>
      <p:ext uri="{BB962C8B-B14F-4D97-AF65-F5344CB8AC3E}">
        <p14:creationId xmlns:p14="http://schemas.microsoft.com/office/powerpoint/2010/main" val="278877391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764" y="1095551"/>
            <a:ext cx="8820472" cy="575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109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Socializace</a:t>
            </a:r>
          </a:p>
        </p:txBody>
      </p:sp>
      <p:sp>
        <p:nvSpPr>
          <p:cNvPr id="3" name="Zástupný symbol pro obsah 2"/>
          <p:cNvSpPr>
            <a:spLocks noGrp="1"/>
          </p:cNvSpPr>
          <p:nvPr>
            <p:ph idx="1"/>
          </p:nvPr>
        </p:nvSpPr>
        <p:spPr>
          <a:xfrm>
            <a:off x="457200" y="1556792"/>
            <a:ext cx="8229600" cy="4752568"/>
          </a:xfrm>
        </p:spPr>
        <p:txBody>
          <a:bodyPr>
            <a:normAutofit fontScale="77500" lnSpcReduction="20000"/>
          </a:bodyPr>
          <a:lstStyle/>
          <a:p>
            <a:pPr marL="137160" indent="0">
              <a:buNone/>
            </a:pPr>
            <a:r>
              <a:rPr lang="pt-BR" dirty="0"/>
              <a:t>Socializace </a:t>
            </a:r>
            <a:r>
              <a:rPr lang="pt-BR" b="1" i="1" dirty="0"/>
              <a:t>primární</a:t>
            </a:r>
            <a:r>
              <a:rPr lang="pt-BR" dirty="0"/>
              <a:t> (raná</a:t>
            </a:r>
            <a:r>
              <a:rPr lang="cs-CZ" dirty="0"/>
              <a:t>, v rodině, cca do 3. roku</a:t>
            </a:r>
            <a:r>
              <a:rPr lang="pt-BR" dirty="0"/>
              <a:t>) a </a:t>
            </a:r>
            <a:r>
              <a:rPr lang="pt-BR" b="1" i="1" dirty="0"/>
              <a:t>sekundární</a:t>
            </a:r>
            <a:r>
              <a:rPr lang="pt-BR" dirty="0"/>
              <a:t> (</a:t>
            </a:r>
            <a:r>
              <a:rPr lang="cs-CZ" dirty="0"/>
              <a:t>mezi vrstevníky, ve škole, v zaměstnání, od 3 let dále</a:t>
            </a:r>
            <a:r>
              <a:rPr lang="pt-BR" dirty="0"/>
              <a:t>)</a:t>
            </a:r>
            <a:endParaRPr lang="cs-CZ" dirty="0"/>
          </a:p>
          <a:p>
            <a:pPr marL="137160" indent="0">
              <a:buNone/>
            </a:pPr>
            <a:endParaRPr lang="cs-CZ" dirty="0"/>
          </a:p>
          <a:p>
            <a:pPr marL="137160" indent="0">
              <a:buNone/>
            </a:pPr>
            <a:r>
              <a:rPr lang="cs-CZ" dirty="0"/>
              <a:t>Socializace probíhá kvůli vrozenému pudu k </a:t>
            </a:r>
            <a:r>
              <a:rPr lang="cs-CZ" b="1" i="1" dirty="0"/>
              <a:t>vazbě</a:t>
            </a:r>
            <a:r>
              <a:rPr lang="cs-CZ" dirty="0"/>
              <a:t> (srov. </a:t>
            </a:r>
            <a:r>
              <a:rPr lang="cs-CZ" b="1" i="1" dirty="0" err="1"/>
              <a:t>attachment</a:t>
            </a:r>
            <a:r>
              <a:rPr lang="cs-CZ" b="1" dirty="0"/>
              <a:t> </a:t>
            </a:r>
            <a:r>
              <a:rPr lang="cs-CZ" b="1" i="1" dirty="0" err="1"/>
              <a:t>theory</a:t>
            </a:r>
            <a:r>
              <a:rPr lang="cs-CZ" b="1" dirty="0"/>
              <a:t>; citová vazba </a:t>
            </a:r>
            <a:r>
              <a:rPr lang="cs-CZ" dirty="0"/>
              <a:t>a </a:t>
            </a:r>
            <a:r>
              <a:rPr lang="cs-CZ" b="1" dirty="0"/>
              <a:t>J. </a:t>
            </a:r>
            <a:r>
              <a:rPr lang="cs-CZ" b="1" dirty="0" err="1"/>
              <a:t>Bowlby</a:t>
            </a:r>
            <a:r>
              <a:rPr lang="cs-CZ" dirty="0"/>
              <a:t>).</a:t>
            </a:r>
          </a:p>
          <a:p>
            <a:pPr marL="137160" indent="0">
              <a:buNone/>
            </a:pPr>
            <a:r>
              <a:rPr lang="cs-CZ" dirty="0"/>
              <a:t>Ke zdárné socializaci může dojít v případě, že dítě během 1. roku získá ke svému okolí důvěru.</a:t>
            </a:r>
          </a:p>
          <a:p>
            <a:pPr marL="137160" indent="0">
              <a:buNone/>
            </a:pPr>
            <a:r>
              <a:rPr lang="cs-CZ" dirty="0"/>
              <a:t>Dítě si pak osvojuje způsoby chování (návyky), mateřský jazyk, hodnoty, různé modely a obrazy světa a věcí v něm.</a:t>
            </a:r>
          </a:p>
          <a:p>
            <a:pPr marL="137160" indent="0">
              <a:buNone/>
            </a:pPr>
            <a:r>
              <a:rPr lang="cs-CZ" dirty="0"/>
              <a:t>Důvěru získává především skrze mateřský objekt. Již přístup ke kojenci (kojení, první hry a hračky, oblékání) má proto zásadní sociální rozměr!</a:t>
            </a:r>
          </a:p>
          <a:p>
            <a:pPr marL="137160" indent="0">
              <a:buNone/>
            </a:pPr>
            <a:r>
              <a:rPr lang="cs-CZ" dirty="0"/>
              <a:t>Srov. rozvinutí </a:t>
            </a:r>
            <a:r>
              <a:rPr lang="cs-CZ" i="1" dirty="0"/>
              <a:t>důvěry</a:t>
            </a:r>
            <a:r>
              <a:rPr lang="cs-CZ" dirty="0"/>
              <a:t> (a další fáze vývoje) u </a:t>
            </a:r>
            <a:r>
              <a:rPr lang="cs-CZ" b="1" dirty="0"/>
              <a:t>E. </a:t>
            </a:r>
            <a:r>
              <a:rPr lang="cs-CZ" b="1" dirty="0" err="1"/>
              <a:t>Eriksona</a:t>
            </a:r>
            <a:r>
              <a:rPr lang="cs-CZ" dirty="0"/>
              <a:t>.</a:t>
            </a:r>
          </a:p>
          <a:p>
            <a:pPr marL="137160" indent="0">
              <a:buNone/>
            </a:pPr>
            <a:endParaRPr lang="cs-CZ" dirty="0"/>
          </a:p>
          <a:p>
            <a:pPr marL="137160" indent="0">
              <a:buNone/>
            </a:pPr>
            <a:endParaRPr lang="cs-CZ" dirty="0"/>
          </a:p>
          <a:p>
            <a:pPr marL="137160" indent="0">
              <a:buNone/>
            </a:pPr>
            <a:endParaRPr lang="pt-BR" dirty="0"/>
          </a:p>
          <a:p>
            <a:pPr marL="137160" indent="0">
              <a:buNone/>
            </a:pPr>
            <a:endParaRPr lang="cs-CZ" dirty="0"/>
          </a:p>
        </p:txBody>
      </p:sp>
    </p:spTree>
    <p:extLst>
      <p:ext uri="{BB962C8B-B14F-4D97-AF65-F5344CB8AC3E}">
        <p14:creationId xmlns:p14="http://schemas.microsoft.com/office/powerpoint/2010/main" val="18230017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03CA1-1EF9-A74C-CA8A-7E0075480CC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0C3D977-BEFE-762C-2EB7-A86B46AE6D21}"/>
              </a:ext>
            </a:extLst>
          </p:cNvPr>
          <p:cNvSpPr>
            <a:spLocks noGrp="1"/>
          </p:cNvSpPr>
          <p:nvPr>
            <p:ph idx="1"/>
          </p:nvPr>
        </p:nvSpPr>
        <p:spPr/>
        <p:txBody>
          <a:bodyPr>
            <a:normAutofit fontScale="92500" lnSpcReduction="10000"/>
          </a:bodyPr>
          <a:lstStyle/>
          <a:p>
            <a:r>
              <a:rPr lang="cs-CZ" dirty="0"/>
              <a:t>Biologické vztahy (otec, matka, strýc, sestřenice atd.)  mezi lidmi vytvářejí konkrétní sociální systém. Každá kultura pak podle vlastních představ stanovuje scénáře či normy toho, jak se kdo má chovat v určité sociální pozici nebo roli. </a:t>
            </a:r>
          </a:p>
          <a:p>
            <a:endParaRPr lang="cs-CZ" dirty="0"/>
          </a:p>
          <a:p>
            <a:r>
              <a:rPr lang="cs-CZ" dirty="0"/>
              <a:t>Pedagogiku je možno chápat jako kulturní aktivitu v rámci konkrétní kulturní tradice, která se děje v konkrétním sociálním kontextu (školní třída ve škole v obci).</a:t>
            </a:r>
          </a:p>
          <a:p>
            <a:endParaRPr lang="cs-CZ" dirty="0"/>
          </a:p>
        </p:txBody>
      </p:sp>
    </p:spTree>
    <p:extLst>
      <p:ext uri="{BB962C8B-B14F-4D97-AF65-F5344CB8AC3E}">
        <p14:creationId xmlns:p14="http://schemas.microsoft.com/office/powerpoint/2010/main" val="15250994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pPr marL="137160" indent="0">
              <a:buNone/>
            </a:pPr>
            <a:r>
              <a:rPr lang="cs-CZ" dirty="0"/>
              <a:t>Základním sociálním činitelem jsou rodiče a jejich rodiny. V tradičních společnostech učí děti rodiče, celý kmen a specificky je učí (při iniciaci) starší kmene.</a:t>
            </a:r>
          </a:p>
          <a:p>
            <a:pPr marL="137160" indent="0">
              <a:buNone/>
            </a:pPr>
            <a:endParaRPr lang="cs-CZ" dirty="0"/>
          </a:p>
          <a:p>
            <a:pPr marL="137160" indent="0">
              <a:buNone/>
            </a:pPr>
            <a:r>
              <a:rPr lang="cs-CZ" dirty="0"/>
              <a:t>V moderní společnosti neučí děti většině rozvinutých poznatků rodiče (neumí ani?), ale učitelé! Dítě/člověk je ve škole (v ČR):3+9+4+5 let. </a:t>
            </a:r>
          </a:p>
          <a:p>
            <a:pPr marL="137160" indent="0">
              <a:buNone/>
            </a:pPr>
            <a:r>
              <a:rPr lang="cs-CZ" dirty="0"/>
              <a:t>Ergo: </a:t>
            </a:r>
            <a:r>
              <a:rPr lang="cs-CZ" b="1" dirty="0"/>
              <a:t>role učitelů v kultuře je zcela klíčová!</a:t>
            </a:r>
          </a:p>
          <a:p>
            <a:pPr marL="137160" indent="0">
              <a:buNone/>
            </a:pPr>
            <a:r>
              <a:rPr lang="cs-CZ" dirty="0"/>
              <a:t>Srov. rozdílnost různých kultur a roli a formu vzdělávání v nich!</a:t>
            </a:r>
          </a:p>
          <a:p>
            <a:endParaRPr lang="cs-CZ" dirty="0"/>
          </a:p>
        </p:txBody>
      </p:sp>
    </p:spTree>
    <p:extLst>
      <p:ext uri="{BB962C8B-B14F-4D97-AF65-F5344CB8AC3E}">
        <p14:creationId xmlns:p14="http://schemas.microsoft.com/office/powerpoint/2010/main" val="31214848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792088"/>
          </a:xfrm>
        </p:spPr>
        <p:txBody>
          <a:bodyPr/>
          <a:lstStyle/>
          <a:p>
            <a:r>
              <a:rPr lang="cs-CZ" dirty="0"/>
              <a:t>Aktéři </a:t>
            </a:r>
            <a:r>
              <a:rPr lang="cs-CZ" b="0" dirty="0"/>
              <a:t>socializace</a:t>
            </a:r>
          </a:p>
        </p:txBody>
      </p:sp>
      <p:sp>
        <p:nvSpPr>
          <p:cNvPr id="3" name="Zástupný symbol pro obsah 2"/>
          <p:cNvSpPr>
            <a:spLocks noGrp="1"/>
          </p:cNvSpPr>
          <p:nvPr>
            <p:ph idx="1"/>
          </p:nvPr>
        </p:nvSpPr>
        <p:spPr>
          <a:xfrm>
            <a:off x="457200" y="1484784"/>
            <a:ext cx="8229600" cy="5040560"/>
          </a:xfrm>
        </p:spPr>
        <p:txBody>
          <a:bodyPr>
            <a:normAutofit/>
          </a:bodyPr>
          <a:lstStyle/>
          <a:p>
            <a:r>
              <a:rPr lang="cs-CZ" b="1" dirty="0"/>
              <a:t>Rodina</a:t>
            </a:r>
            <a:r>
              <a:rPr lang="cs-CZ" dirty="0"/>
              <a:t> – dává základy sociálního života</a:t>
            </a:r>
            <a:endParaRPr lang="cs-CZ" b="1" dirty="0"/>
          </a:p>
          <a:p>
            <a:r>
              <a:rPr lang="cs-CZ" b="1" dirty="0"/>
              <a:t>Škola</a:t>
            </a:r>
            <a:r>
              <a:rPr lang="cs-CZ" dirty="0"/>
              <a:t> – předává další, většinou vědecké a nesamozřejmé znalosti o světě a dovednosti.</a:t>
            </a:r>
          </a:p>
          <a:p>
            <a:endParaRPr lang="cs-CZ" b="1" dirty="0"/>
          </a:p>
          <a:p>
            <a:r>
              <a:rPr lang="cs-CZ" b="1" dirty="0"/>
              <a:t>Vrstevníci</a:t>
            </a:r>
            <a:r>
              <a:rPr lang="cs-CZ" dirty="0"/>
              <a:t> (resp. přátelé) – tvoří </a:t>
            </a:r>
            <a:r>
              <a:rPr lang="cs-CZ" i="1" dirty="0"/>
              <a:t>centrum</a:t>
            </a:r>
            <a:r>
              <a:rPr lang="cs-CZ" dirty="0"/>
              <a:t> sociálního světa jedince.</a:t>
            </a:r>
          </a:p>
          <a:p>
            <a:r>
              <a:rPr lang="cs-CZ" b="1" dirty="0"/>
              <a:t>Tvůrci v masových médiích </a:t>
            </a:r>
            <a:r>
              <a:rPr lang="cs-CZ" dirty="0"/>
              <a:t>– vytváří </a:t>
            </a:r>
            <a:r>
              <a:rPr lang="cs-CZ" i="1" dirty="0"/>
              <a:t>kontext</a:t>
            </a:r>
            <a:r>
              <a:rPr lang="cs-CZ" dirty="0"/>
              <a:t> sociálního světa jedince (písaři, spisovatelé, umělci, hvězdy, vládci, státy, majitelé médií atd.).</a:t>
            </a:r>
          </a:p>
        </p:txBody>
      </p:sp>
      <p:sp>
        <p:nvSpPr>
          <p:cNvPr id="4" name="Zástupný symbol pro obsah 2"/>
          <p:cNvSpPr txBox="1">
            <a:spLocks/>
          </p:cNvSpPr>
          <p:nvPr/>
        </p:nvSpPr>
        <p:spPr>
          <a:xfrm>
            <a:off x="621040" y="3933056"/>
            <a:ext cx="8229600" cy="273630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endParaRPr lang="cs-CZ" dirty="0"/>
          </a:p>
        </p:txBody>
      </p:sp>
    </p:spTree>
    <p:extLst>
      <p:ext uri="{BB962C8B-B14F-4D97-AF65-F5344CB8AC3E}">
        <p14:creationId xmlns:p14="http://schemas.microsoft.com/office/powerpoint/2010/main" val="3566739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1F331F-E2ED-4F60-A5A6-3FC6108A63C8}"/>
              </a:ext>
            </a:extLst>
          </p:cNvPr>
          <p:cNvSpPr>
            <a:spLocks noGrp="1"/>
          </p:cNvSpPr>
          <p:nvPr>
            <p:ph type="title"/>
          </p:nvPr>
        </p:nvSpPr>
        <p:spPr/>
        <p:txBody>
          <a:bodyPr>
            <a:normAutofit/>
          </a:bodyPr>
          <a:lstStyle/>
          <a:p>
            <a:r>
              <a:rPr lang="cs-CZ" dirty="0"/>
              <a:t>Kanály </a:t>
            </a:r>
            <a:r>
              <a:rPr lang="cs-CZ" b="0" dirty="0"/>
              <a:t>socializace</a:t>
            </a:r>
          </a:p>
        </p:txBody>
      </p:sp>
      <p:sp>
        <p:nvSpPr>
          <p:cNvPr id="3" name="Zástupný symbol pro obsah 2">
            <a:extLst>
              <a:ext uri="{FF2B5EF4-FFF2-40B4-BE49-F238E27FC236}">
                <a16:creationId xmlns:a16="http://schemas.microsoft.com/office/drawing/2014/main" id="{259ED300-EE1D-4094-ADD6-6D47D9D68B20}"/>
              </a:ext>
            </a:extLst>
          </p:cNvPr>
          <p:cNvSpPr>
            <a:spLocks noGrp="1"/>
          </p:cNvSpPr>
          <p:nvPr>
            <p:ph idx="1"/>
          </p:nvPr>
        </p:nvSpPr>
        <p:spPr/>
        <p:txBody>
          <a:bodyPr/>
          <a:lstStyle/>
          <a:p>
            <a:r>
              <a:rPr lang="cs-CZ" b="1" dirty="0"/>
              <a:t>Neverbální komunikace </a:t>
            </a:r>
            <a:r>
              <a:rPr lang="cs-CZ" dirty="0"/>
              <a:t>(chování, jednání, projev) – první druh komunikace! Komunikace </a:t>
            </a:r>
            <a:r>
              <a:rPr lang="cs-CZ" b="1" dirty="0"/>
              <a:t>činem</a:t>
            </a:r>
            <a:r>
              <a:rPr lang="cs-CZ" dirty="0"/>
              <a:t>, resp. chováním.</a:t>
            </a:r>
          </a:p>
          <a:p>
            <a:r>
              <a:rPr lang="cs-CZ" b="1" dirty="0"/>
              <a:t>Verbální komunikace </a:t>
            </a:r>
            <a:r>
              <a:rPr lang="cs-CZ" dirty="0"/>
              <a:t>(plus moderní druhy komunikace: obrazová a textová).</a:t>
            </a:r>
            <a:endParaRPr lang="cs-CZ" b="1" dirty="0"/>
          </a:p>
          <a:p>
            <a:r>
              <a:rPr lang="cs-CZ" dirty="0"/>
              <a:t>Komunikace </a:t>
            </a:r>
            <a:r>
              <a:rPr lang="cs-CZ" b="1" dirty="0"/>
              <a:t>artefakty</a:t>
            </a:r>
            <a:r>
              <a:rPr lang="cs-CZ" dirty="0"/>
              <a:t> (prestižní předměty, uniforma, snubní prsten, šperky…).</a:t>
            </a:r>
          </a:p>
          <a:p>
            <a:r>
              <a:rPr lang="cs-CZ" b="1" dirty="0"/>
              <a:t>Masová média </a:t>
            </a:r>
            <a:r>
              <a:rPr lang="cs-CZ" dirty="0"/>
              <a:t>(knihy, učebnice, televize, internetové stránky, oděv aj.).</a:t>
            </a:r>
          </a:p>
          <a:p>
            <a:endParaRPr lang="cs-CZ" dirty="0"/>
          </a:p>
          <a:p>
            <a:endParaRPr lang="cs-CZ" dirty="0"/>
          </a:p>
        </p:txBody>
      </p:sp>
    </p:spTree>
    <p:extLst>
      <p:ext uri="{BB962C8B-B14F-4D97-AF65-F5344CB8AC3E}">
        <p14:creationId xmlns:p14="http://schemas.microsoft.com/office/powerpoint/2010/main" val="74657522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Vliv genů a prostředí</a:t>
            </a:r>
          </a:p>
        </p:txBody>
      </p:sp>
      <p:sp>
        <p:nvSpPr>
          <p:cNvPr id="3" name="Zástupný symbol pro obsah 2"/>
          <p:cNvSpPr>
            <a:spLocks noGrp="1"/>
          </p:cNvSpPr>
          <p:nvPr>
            <p:ph idx="1"/>
          </p:nvPr>
        </p:nvSpPr>
        <p:spPr/>
        <p:txBody>
          <a:bodyPr/>
          <a:lstStyle/>
          <a:p>
            <a:pPr marL="118872" indent="0">
              <a:buNone/>
            </a:pPr>
            <a:endParaRPr lang="cs-CZ" dirty="0"/>
          </a:p>
          <a:p>
            <a:pPr marL="118872" indent="0">
              <a:buNone/>
            </a:pPr>
            <a:r>
              <a:rPr lang="cs-CZ" dirty="0"/>
              <a:t>Dítě v podnětném prostředí se naučí mnohem více než v nepodnětném.</a:t>
            </a:r>
          </a:p>
          <a:p>
            <a:pPr marL="118872" indent="0">
              <a:buNone/>
            </a:pPr>
            <a:r>
              <a:rPr lang="cs-CZ" dirty="0"/>
              <a:t>Na druhou stranu tu jsou určité limity: např. dítě s DS má svoje limity i ve velmi podnětném prostředí.</a:t>
            </a:r>
          </a:p>
        </p:txBody>
      </p:sp>
    </p:spTree>
    <p:extLst>
      <p:ext uri="{BB962C8B-B14F-4D97-AF65-F5344CB8AC3E}">
        <p14:creationId xmlns:p14="http://schemas.microsoft.com/office/powerpoint/2010/main" val="17076785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352" y="765044"/>
            <a:ext cx="8579296" cy="572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9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lidského vývoje</a:t>
            </a:r>
          </a:p>
        </p:txBody>
      </p:sp>
      <p:sp>
        <p:nvSpPr>
          <p:cNvPr id="3" name="Zástupný symbol pro obsah 2"/>
          <p:cNvSpPr>
            <a:spLocks noGrp="1"/>
          </p:cNvSpPr>
          <p:nvPr>
            <p:ph idx="1"/>
          </p:nvPr>
        </p:nvSpPr>
        <p:spPr>
          <a:xfrm>
            <a:off x="457200" y="1408176"/>
            <a:ext cx="8229600" cy="5333193"/>
          </a:xfrm>
        </p:spPr>
        <p:txBody>
          <a:bodyPr>
            <a:noAutofit/>
          </a:bodyPr>
          <a:lstStyle/>
          <a:p>
            <a:pPr marL="118872" indent="0">
              <a:buNone/>
            </a:pPr>
            <a:r>
              <a:rPr lang="cs-CZ" sz="2000" dirty="0"/>
              <a:t>Všechny mezníky lidské ontogeneze mají svůj sociální rozměr (!):</a:t>
            </a:r>
          </a:p>
          <a:p>
            <a:r>
              <a:rPr lang="cs-CZ" sz="2000" b="1" dirty="0"/>
              <a:t>početí</a:t>
            </a:r>
          </a:p>
          <a:p>
            <a:r>
              <a:rPr lang="cs-CZ" sz="2000" b="1" dirty="0"/>
              <a:t>narození</a:t>
            </a:r>
          </a:p>
          <a:p>
            <a:r>
              <a:rPr lang="cs-CZ" sz="2000" dirty="0"/>
              <a:t>umí chodit, umí … tisíc věcí (srov. lidské chválení)</a:t>
            </a:r>
          </a:p>
          <a:p>
            <a:r>
              <a:rPr lang="cs-CZ" sz="2000" b="1" dirty="0"/>
              <a:t>umí mluvit</a:t>
            </a:r>
          </a:p>
          <a:p>
            <a:r>
              <a:rPr lang="cs-CZ" sz="2000" dirty="0"/>
              <a:t>jde do </a:t>
            </a:r>
            <a:r>
              <a:rPr lang="cs-CZ" sz="2000" b="1" dirty="0"/>
              <a:t>školky</a:t>
            </a:r>
            <a:r>
              <a:rPr lang="cs-CZ" sz="2000" dirty="0"/>
              <a:t> (nároky instituce – různé nároky v různých zemích)</a:t>
            </a:r>
          </a:p>
          <a:p>
            <a:r>
              <a:rPr lang="cs-CZ" sz="2000" dirty="0"/>
              <a:t>jde do </a:t>
            </a:r>
            <a:r>
              <a:rPr lang="cs-CZ" sz="2000" b="1" dirty="0"/>
              <a:t>školy</a:t>
            </a:r>
            <a:r>
              <a:rPr lang="cs-CZ" sz="2000" dirty="0"/>
              <a:t> (nároky instituce)</a:t>
            </a:r>
          </a:p>
          <a:p>
            <a:r>
              <a:rPr lang="cs-CZ" sz="2000" b="1" dirty="0"/>
              <a:t>puberta</a:t>
            </a:r>
            <a:r>
              <a:rPr lang="cs-CZ" sz="2000" dirty="0"/>
              <a:t> – nově působí pohlavní pud; první veřejný partnerský svazek a někdy i první pohlavní styk; vývoj vztahu: zamilování, vztah, dlouhodobý vztah.</a:t>
            </a:r>
          </a:p>
          <a:p>
            <a:r>
              <a:rPr lang="cs-CZ" sz="2000" b="1" dirty="0"/>
              <a:t>adolescence</a:t>
            </a:r>
            <a:r>
              <a:rPr lang="cs-CZ" sz="2000" dirty="0"/>
              <a:t> – resp. právní dospělost, tj. zodpovědnost; ekonomická dospělost, tj. ekonomická nezávislost; aj.</a:t>
            </a:r>
          </a:p>
          <a:p>
            <a:r>
              <a:rPr lang="cs-CZ" sz="2000" b="1" dirty="0"/>
              <a:t>dospělost</a:t>
            </a:r>
            <a:r>
              <a:rPr lang="cs-CZ" sz="2000" dirty="0"/>
              <a:t> (od založení vlastní rodiny) - asi nejdelší období, tudíž obsahuje  obrovské změny, které se uvnitř jednoho období odehrávají.</a:t>
            </a:r>
          </a:p>
          <a:p>
            <a:r>
              <a:rPr lang="cs-CZ" sz="2000" b="1" dirty="0"/>
              <a:t>stáří</a:t>
            </a:r>
            <a:r>
              <a:rPr lang="cs-CZ" sz="2000" dirty="0"/>
              <a:t> (od desintegrace těla?) </a:t>
            </a:r>
          </a:p>
          <a:p>
            <a:r>
              <a:rPr lang="cs-CZ" sz="2000" dirty="0"/>
              <a:t>I </a:t>
            </a:r>
            <a:r>
              <a:rPr lang="cs-CZ" sz="2000" b="1" dirty="0"/>
              <a:t>smrt</a:t>
            </a:r>
            <a:r>
              <a:rPr lang="cs-CZ" sz="2000" dirty="0"/>
              <a:t> je slavena velkolepou oslavou! A hrob je označen viditelně, často i s obrazem zemřelého. Drazí zesnulí žijí v našich pamětech a příbězích dál.</a:t>
            </a:r>
            <a:endParaRPr lang="cs-CZ" sz="2000" b="1" dirty="0"/>
          </a:p>
        </p:txBody>
      </p:sp>
    </p:spTree>
    <p:extLst>
      <p:ext uri="{BB962C8B-B14F-4D97-AF65-F5344CB8AC3E}">
        <p14:creationId xmlns:p14="http://schemas.microsoft.com/office/powerpoint/2010/main" val="67442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57200" y="1628801"/>
            <a:ext cx="8229600" cy="5229200"/>
          </a:xfrm>
        </p:spPr>
        <p:txBody>
          <a:bodyPr>
            <a:normAutofit fontScale="77500" lnSpcReduction="20000"/>
          </a:bodyPr>
          <a:lstStyle/>
          <a:p>
            <a:r>
              <a:rPr lang="cs-CZ" dirty="0"/>
              <a:t>Student učitelství si musí osvojit </a:t>
            </a:r>
            <a:r>
              <a:rPr lang="cs-CZ" b="1" dirty="0"/>
              <a:t>pochopení psychiky člověka hlubší, než má běžný neškolený člověk</a:t>
            </a:r>
            <a:r>
              <a:rPr lang="cs-CZ" dirty="0"/>
              <a:t>. </a:t>
            </a:r>
          </a:p>
          <a:p>
            <a:r>
              <a:rPr lang="cs-CZ" dirty="0"/>
              <a:t>Musí znát více než jen </a:t>
            </a:r>
            <a:r>
              <a:rPr lang="cs-CZ" b="1" dirty="0"/>
              <a:t>lidovou psychologii </a:t>
            </a:r>
            <a:r>
              <a:rPr lang="cs-CZ" dirty="0"/>
              <a:t>(angl. </a:t>
            </a:r>
            <a:r>
              <a:rPr lang="cs-CZ" i="1" dirty="0"/>
              <a:t>folk psychology; že dnes dětem chybí disciplína, že dětem rozvedených rodičů chybí mužský vzor, že dítě musíme „hodit do vody“, že nejlepší je demokratický styl výchovy apod.</a:t>
            </a:r>
            <a:r>
              <a:rPr lang="cs-CZ" dirty="0"/>
              <a:t>). </a:t>
            </a:r>
          </a:p>
          <a:p>
            <a:endParaRPr lang="cs-CZ" dirty="0"/>
          </a:p>
          <a:p>
            <a:r>
              <a:rPr lang="cs-CZ" dirty="0"/>
              <a:t>Je prostě nutné vymanit svoje naivní psychologické poznání ze zajetí truismů, běžných zkreslení, předsudků či mýtů.  </a:t>
            </a:r>
          </a:p>
          <a:p>
            <a:r>
              <a:rPr lang="cs-CZ" dirty="0"/>
              <a:t>Vědecká psychologie není žádná sbírka lidových mouder (např. na zuřivé dítě platí vždy toto…; každý rodič musí dělat…; správný otec/správná matka musí být… apod.).</a:t>
            </a:r>
          </a:p>
          <a:p>
            <a:r>
              <a:rPr lang="cs-CZ" dirty="0"/>
              <a:t>K odpoutání se od lidové psychologie je nutné něco si o psychologii přečíst.</a:t>
            </a:r>
          </a:p>
        </p:txBody>
      </p:sp>
    </p:spTree>
    <p:extLst>
      <p:ext uri="{BB962C8B-B14F-4D97-AF65-F5344CB8AC3E}">
        <p14:creationId xmlns:p14="http://schemas.microsoft.com/office/powerpoint/2010/main" val="26160817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92500" lnSpcReduction="20000"/>
          </a:bodyPr>
          <a:lstStyle/>
          <a:p>
            <a:pPr marL="118872" indent="0">
              <a:buNone/>
            </a:pPr>
            <a:endParaRPr lang="cs-CZ" dirty="0"/>
          </a:p>
          <a:p>
            <a:r>
              <a:rPr lang="en-US" dirty="0"/>
              <a:t>Allport, G. W (1985). The Historical Background of Social Psychology. In G. </a:t>
            </a:r>
            <a:r>
              <a:rPr lang="en-US" dirty="0" err="1"/>
              <a:t>Lindzey</a:t>
            </a:r>
            <a:r>
              <a:rPr lang="en-US" dirty="0"/>
              <a:t> </a:t>
            </a:r>
            <a:r>
              <a:rPr lang="cs-CZ" dirty="0"/>
              <a:t>&amp;</a:t>
            </a:r>
            <a:r>
              <a:rPr lang="en-US" dirty="0"/>
              <a:t> E. Aronson (ed.). </a:t>
            </a:r>
            <a:r>
              <a:rPr lang="en-US" i="1" dirty="0"/>
              <a:t>The Handbook of Social Psychology</a:t>
            </a:r>
            <a:r>
              <a:rPr lang="en-US" dirty="0"/>
              <a:t>. New York: McGraw Hill. p. 5.</a:t>
            </a:r>
            <a:endParaRPr lang="cs-CZ" dirty="0"/>
          </a:p>
          <a:p>
            <a:r>
              <a:rPr lang="cs-CZ" dirty="0"/>
              <a:t>Freud, 1991. </a:t>
            </a:r>
            <a:r>
              <a:rPr lang="cs-CZ" i="1" dirty="0"/>
              <a:t>Vybrané spisy I</a:t>
            </a:r>
            <a:r>
              <a:rPr lang="cs-CZ" dirty="0"/>
              <a:t>. Praha: Avicenum.</a:t>
            </a:r>
          </a:p>
          <a:p>
            <a:r>
              <a:rPr lang="cs-CZ" dirty="0" err="1"/>
              <a:t>Hunt</a:t>
            </a:r>
            <a:r>
              <a:rPr lang="cs-CZ" dirty="0"/>
              <a:t>, . (2015). Dějiny psychologie. Praha: Portál.</a:t>
            </a:r>
          </a:p>
          <a:p>
            <a:r>
              <a:rPr lang="cs-CZ" dirty="0" err="1"/>
              <a:t>Imaiová</a:t>
            </a:r>
            <a:r>
              <a:rPr lang="cs-CZ" dirty="0"/>
              <a:t>, M. (2015). Jazyk a myšlení. Praha: Karolinum.</a:t>
            </a:r>
          </a:p>
          <a:p>
            <a:r>
              <a:rPr lang="cs-CZ" dirty="0"/>
              <a:t>Lurija, A. R. (1976). O historickém vývoji poznávacích procesů. Praha</a:t>
            </a:r>
            <a:r>
              <a:rPr lang="cs-CZ"/>
              <a:t>: Academia.</a:t>
            </a:r>
            <a:endParaRPr lang="cs-CZ" dirty="0"/>
          </a:p>
        </p:txBody>
      </p:sp>
    </p:spTree>
    <p:extLst>
      <p:ext uri="{BB962C8B-B14F-4D97-AF65-F5344CB8AC3E}">
        <p14:creationId xmlns:p14="http://schemas.microsoft.com/office/powerpoint/2010/main" val="351747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89936F-9DC3-4F2C-9544-6B966E087546}"/>
              </a:ext>
            </a:extLst>
          </p:cNvPr>
          <p:cNvSpPr>
            <a:spLocks noGrp="1"/>
          </p:cNvSpPr>
          <p:nvPr>
            <p:ph type="title"/>
          </p:nvPr>
        </p:nvSpPr>
        <p:spPr/>
        <p:txBody>
          <a:bodyPr/>
          <a:lstStyle/>
          <a:p>
            <a:r>
              <a:rPr lang="cs-CZ" dirty="0"/>
              <a:t>Profesní kompetence</a:t>
            </a:r>
          </a:p>
        </p:txBody>
      </p:sp>
      <p:sp>
        <p:nvSpPr>
          <p:cNvPr id="3" name="Zástupný obsah 2">
            <a:extLst>
              <a:ext uri="{FF2B5EF4-FFF2-40B4-BE49-F238E27FC236}">
                <a16:creationId xmlns:a16="http://schemas.microsoft.com/office/drawing/2014/main" id="{4F57EF14-C9E4-45EE-9417-C08CDE8777E0}"/>
              </a:ext>
            </a:extLst>
          </p:cNvPr>
          <p:cNvSpPr>
            <a:spLocks noGrp="1"/>
          </p:cNvSpPr>
          <p:nvPr>
            <p:ph idx="1"/>
          </p:nvPr>
        </p:nvSpPr>
        <p:spPr/>
        <p:txBody>
          <a:bodyPr>
            <a:normAutofit fontScale="85000" lnSpcReduction="20000"/>
          </a:bodyPr>
          <a:lstStyle/>
          <a:p>
            <a:pPr marL="118872" indent="0">
              <a:buNone/>
            </a:pPr>
            <a:r>
              <a:rPr lang="cs-CZ" dirty="0"/>
              <a:t>Celá řada profesních kompetencí učitele nebo speciálního pedagoga se týká sociální oblasti.</a:t>
            </a:r>
          </a:p>
          <a:p>
            <a:endParaRPr lang="cs-CZ" dirty="0"/>
          </a:p>
          <a:p>
            <a:pPr marL="118872" indent="0">
              <a:buNone/>
            </a:pPr>
            <a:r>
              <a:rPr lang="cs-CZ" dirty="0"/>
              <a:t>Ze sociální  psychologie může student/</a:t>
            </a:r>
            <a:r>
              <a:rPr lang="cs-CZ" dirty="0" err="1"/>
              <a:t>ka</a:t>
            </a:r>
            <a:r>
              <a:rPr lang="cs-CZ" dirty="0"/>
              <a:t> čerpat pro tyto oblasti:</a:t>
            </a:r>
          </a:p>
          <a:p>
            <a:r>
              <a:rPr lang="cs-CZ" dirty="0"/>
              <a:t>komunikačních schopností, </a:t>
            </a:r>
          </a:p>
          <a:p>
            <a:r>
              <a:rPr lang="cs-CZ" dirty="0"/>
              <a:t>práce se skupinou žáků či s jednotlivcem,</a:t>
            </a:r>
          </a:p>
          <a:p>
            <a:r>
              <a:rPr lang="cs-CZ" dirty="0"/>
              <a:t>porozumění vlastnímu sociálnímu chování,</a:t>
            </a:r>
          </a:p>
          <a:p>
            <a:r>
              <a:rPr lang="cs-CZ" dirty="0"/>
              <a:t>porozumění sociálnímu chování druhých.</a:t>
            </a:r>
          </a:p>
          <a:p>
            <a:pPr marL="118872" indent="0">
              <a:buNone/>
            </a:pPr>
            <a:endParaRPr lang="cs-CZ" dirty="0"/>
          </a:p>
          <a:p>
            <a:pPr marL="118872" indent="0">
              <a:buNone/>
            </a:pPr>
            <a:r>
              <a:rPr lang="cs-CZ" dirty="0"/>
              <a:t> Ze sociální  psychologie může student/</a:t>
            </a:r>
            <a:r>
              <a:rPr lang="cs-CZ" dirty="0" err="1"/>
              <a:t>ka</a:t>
            </a:r>
            <a:r>
              <a:rPr lang="cs-CZ" dirty="0"/>
              <a:t> získat benefit :</a:t>
            </a:r>
          </a:p>
          <a:p>
            <a:r>
              <a:rPr lang="cs-CZ" dirty="0"/>
              <a:t>při výkonu vlastního povolání,</a:t>
            </a:r>
          </a:p>
          <a:p>
            <a:r>
              <a:rPr lang="cs-CZ" dirty="0"/>
              <a:t>při výchově vlastních dětí i sebe sama.</a:t>
            </a:r>
          </a:p>
          <a:p>
            <a:endParaRPr lang="cs-CZ" dirty="0"/>
          </a:p>
        </p:txBody>
      </p:sp>
    </p:spTree>
    <p:extLst>
      <p:ext uri="{BB962C8B-B14F-4D97-AF65-F5344CB8AC3E}">
        <p14:creationId xmlns:p14="http://schemas.microsoft.com/office/powerpoint/2010/main" val="3451938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CE05EE-7DE6-6DC5-0FEE-A455460CBF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AEA6534-7404-F359-F210-DF6230EB0B94}"/>
              </a:ext>
            </a:extLst>
          </p:cNvPr>
          <p:cNvSpPr>
            <a:spLocks noGrp="1"/>
          </p:cNvSpPr>
          <p:nvPr>
            <p:ph idx="1"/>
          </p:nvPr>
        </p:nvSpPr>
        <p:spPr>
          <a:xfrm>
            <a:off x="457200" y="1556793"/>
            <a:ext cx="8229600" cy="5145760"/>
          </a:xfrm>
        </p:spPr>
        <p:txBody>
          <a:bodyPr>
            <a:normAutofit fontScale="77500" lnSpcReduction="20000"/>
          </a:bodyPr>
          <a:lstStyle/>
          <a:p>
            <a:r>
              <a:rPr lang="cs-CZ" dirty="0"/>
              <a:t>Z nejednoho výzkumu začínajících učitelů plyne, že začínající učitelé mají pocit, že </a:t>
            </a:r>
            <a:r>
              <a:rPr lang="cs-CZ" b="1" dirty="0"/>
              <a:t>vysokoškolská výuka je nepřipravila na realitu učitelské profese</a:t>
            </a:r>
            <a:r>
              <a:rPr lang="cs-CZ" dirty="0"/>
              <a:t>.</a:t>
            </a:r>
          </a:p>
          <a:p>
            <a:endParaRPr lang="cs-CZ" dirty="0"/>
          </a:p>
          <a:p>
            <a:r>
              <a:rPr lang="cs-CZ" dirty="0"/>
              <a:t>Čím to je? Studenti PdF jsou zcela zavaleni výukou oborů. </a:t>
            </a:r>
          </a:p>
          <a:p>
            <a:endParaRPr lang="cs-CZ" dirty="0"/>
          </a:p>
          <a:p>
            <a:r>
              <a:rPr lang="cs-CZ" dirty="0"/>
              <a:t>Jenže v praxi je jeden z nejdůležitějších aspektů učitelské profese mj. </a:t>
            </a:r>
            <a:r>
              <a:rPr lang="cs-CZ" b="1" dirty="0"/>
              <a:t>pozitivní vztah k žákům ve třídě</a:t>
            </a:r>
            <a:r>
              <a:rPr lang="cs-CZ" dirty="0"/>
              <a:t>. </a:t>
            </a:r>
          </a:p>
          <a:p>
            <a:endParaRPr lang="cs-CZ" dirty="0"/>
          </a:p>
          <a:p>
            <a:r>
              <a:rPr lang="cs-CZ" dirty="0"/>
              <a:t>Vaším úkolem je prospívat v oborových předmětech a nezapomínat na to, že tu jsou pro vás praktičtější předměty pedagogicko-psychologického základu. </a:t>
            </a:r>
          </a:p>
          <a:p>
            <a:r>
              <a:rPr lang="cs-CZ" dirty="0"/>
              <a:t>Jedním z praktických směrů v psychologii je </a:t>
            </a:r>
            <a:r>
              <a:rPr lang="cs-CZ" b="1" dirty="0"/>
              <a:t>pozitivní psychologie</a:t>
            </a:r>
            <a:r>
              <a:rPr lang="cs-CZ" dirty="0"/>
              <a:t>, která se snaží nalézt a popsat cesty, které vedou k životní spokojenosti člověka (pohoda=</a:t>
            </a:r>
            <a:r>
              <a:rPr lang="cs-CZ" dirty="0" err="1"/>
              <a:t>wellbeing</a:t>
            </a:r>
            <a:r>
              <a:rPr lang="cs-CZ" dirty="0"/>
              <a:t>).</a:t>
            </a:r>
          </a:p>
        </p:txBody>
      </p:sp>
    </p:spTree>
    <p:extLst>
      <p:ext uri="{BB962C8B-B14F-4D97-AF65-F5344CB8AC3E}">
        <p14:creationId xmlns:p14="http://schemas.microsoft.com/office/powerpoint/2010/main" val="1894598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4B7009-30C8-EFEF-C0CD-112A8775B2F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F5CFA-A771-E41A-3D50-C2E5490C15A6}"/>
              </a:ext>
            </a:extLst>
          </p:cNvPr>
          <p:cNvSpPr>
            <a:spLocks noGrp="1"/>
          </p:cNvSpPr>
          <p:nvPr>
            <p:ph idx="1"/>
          </p:nvPr>
        </p:nvSpPr>
        <p:spPr/>
        <p:txBody>
          <a:bodyPr>
            <a:normAutofit fontScale="92500"/>
          </a:bodyPr>
          <a:lstStyle/>
          <a:p>
            <a:r>
              <a:rPr lang="cs-CZ" dirty="0"/>
              <a:t>Jedním z nejčastějších příčin učitelského drop-outu je nedostatečná podpora začínajícího učitele ve škole, kam nastoupí (</a:t>
            </a:r>
            <a:r>
              <a:rPr lang="cs-CZ" dirty="0" err="1"/>
              <a:t>Warsam</a:t>
            </a:r>
            <a:r>
              <a:rPr lang="cs-CZ" dirty="0"/>
              <a:t> &amp; </a:t>
            </a:r>
            <a:r>
              <a:rPr lang="cs-CZ" dirty="0" err="1"/>
              <a:t>Valles</a:t>
            </a:r>
            <a:r>
              <a:rPr lang="cs-CZ" dirty="0"/>
              <a:t>, 2018; Píšová &amp; Hanušová, 2016).</a:t>
            </a:r>
          </a:p>
          <a:p>
            <a:endParaRPr lang="cs-CZ" dirty="0"/>
          </a:p>
          <a:p>
            <a:r>
              <a:rPr lang="cs-CZ" dirty="0"/>
              <a:t>Vám u výběrového řízení nejde jen o to, aby vás vzali, ale také zjistit, jaká je na dané škole kultura a atmosféra, kdo vás bude zaučovat atd.</a:t>
            </a:r>
          </a:p>
          <a:p>
            <a:r>
              <a:rPr lang="cs-CZ" dirty="0"/>
              <a:t>Špatná škola = brzký drop-out, nebo vyhoření.</a:t>
            </a:r>
          </a:p>
        </p:txBody>
      </p:sp>
    </p:spTree>
    <p:extLst>
      <p:ext uri="{BB962C8B-B14F-4D97-AF65-F5344CB8AC3E}">
        <p14:creationId xmlns:p14="http://schemas.microsoft.com/office/powerpoint/2010/main" val="3816911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Ukončení kurzu:</a:t>
            </a:r>
          </a:p>
        </p:txBody>
      </p:sp>
      <p:sp>
        <p:nvSpPr>
          <p:cNvPr id="3" name="Zástupný symbol pro obsah 2"/>
          <p:cNvSpPr>
            <a:spLocks noGrp="1"/>
          </p:cNvSpPr>
          <p:nvPr>
            <p:ph idx="1"/>
          </p:nvPr>
        </p:nvSpPr>
        <p:spPr/>
        <p:txBody>
          <a:bodyPr>
            <a:normAutofit/>
          </a:bodyPr>
          <a:lstStyle/>
          <a:p>
            <a:pPr>
              <a:buNone/>
            </a:pPr>
            <a:r>
              <a:rPr lang="cs-CZ" b="1" dirty="0"/>
              <a:t>Přednáška</a:t>
            </a:r>
            <a:r>
              <a:rPr lang="cs-CZ" dirty="0"/>
              <a:t>: </a:t>
            </a:r>
            <a:r>
              <a:rPr lang="cs-CZ" b="1" dirty="0"/>
              <a:t>Online test </a:t>
            </a:r>
            <a:r>
              <a:rPr lang="cs-CZ" dirty="0"/>
              <a:t>na 60%, tj. minimálně 12 z 20 bodů.</a:t>
            </a:r>
          </a:p>
          <a:p>
            <a:pPr>
              <a:buNone/>
            </a:pPr>
            <a:r>
              <a:rPr lang="cs-CZ" dirty="0"/>
              <a:t>Poslední týden semestru bude zpřístupněn cvičný online test.</a:t>
            </a:r>
          </a:p>
          <a:p>
            <a:pPr>
              <a:buNone/>
            </a:pPr>
            <a:r>
              <a:rPr lang="cs-CZ" dirty="0"/>
              <a:t>	</a:t>
            </a:r>
          </a:p>
          <a:p>
            <a:pPr>
              <a:buNone/>
            </a:pPr>
            <a:r>
              <a:rPr lang="cs-CZ" b="1" dirty="0"/>
              <a:t>Seminář</a:t>
            </a:r>
            <a:r>
              <a:rPr lang="cs-CZ" dirty="0"/>
              <a:t> (platí pouze pro prezenční studium): max. 1 neomluvená absence, aktivní účast.</a:t>
            </a:r>
          </a:p>
          <a:p>
            <a:endParaRPr lang="cs-CZ" dirty="0"/>
          </a:p>
        </p:txBody>
      </p:sp>
    </p:spTree>
    <p:extLst>
      <p:ext uri="{BB962C8B-B14F-4D97-AF65-F5344CB8AC3E}">
        <p14:creationId xmlns:p14="http://schemas.microsoft.com/office/powerpoint/2010/main" val="398723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9BD8A-9F42-4103-8BEB-CE5237A7CF69}"/>
              </a:ext>
            </a:extLst>
          </p:cNvPr>
          <p:cNvSpPr>
            <a:spLocks noGrp="1"/>
          </p:cNvSpPr>
          <p:nvPr>
            <p:ph type="title"/>
          </p:nvPr>
        </p:nvSpPr>
        <p:spPr/>
        <p:txBody>
          <a:bodyPr/>
          <a:lstStyle/>
          <a:p>
            <a:pPr algn="ctr"/>
            <a:r>
              <a:rPr lang="cs-CZ" dirty="0"/>
              <a:t>Sociální psychologie</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56970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Sylabus přednášek </a:t>
            </a:r>
          </a:p>
        </p:txBody>
      </p:sp>
      <p:sp>
        <p:nvSpPr>
          <p:cNvPr id="3" name="Zástupný symbol pro obsah 2"/>
          <p:cNvSpPr>
            <a:spLocks noGrp="1"/>
          </p:cNvSpPr>
          <p:nvPr>
            <p:ph idx="1"/>
          </p:nvPr>
        </p:nvSpPr>
        <p:spPr>
          <a:xfrm>
            <a:off x="467544" y="1700808"/>
            <a:ext cx="8229600" cy="4968552"/>
          </a:xfrm>
        </p:spPr>
        <p:txBody>
          <a:bodyPr>
            <a:normAutofit fontScale="85000" lnSpcReduction="20000"/>
          </a:bodyPr>
          <a:lstStyle/>
          <a:p>
            <a:pPr marL="137160" indent="0">
              <a:buNone/>
            </a:pPr>
            <a:r>
              <a:rPr lang="cs-CZ" dirty="0"/>
              <a:t>Témata přednášek:</a:t>
            </a:r>
          </a:p>
          <a:p>
            <a:pPr marL="651510" indent="-514350">
              <a:buFont typeface="+mj-lt"/>
              <a:buAutoNum type="arabicPeriod"/>
            </a:pPr>
            <a:r>
              <a:rPr lang="cs-CZ" b="1" dirty="0"/>
              <a:t>Socializace a lidská kultura</a:t>
            </a:r>
          </a:p>
          <a:p>
            <a:pPr marL="651510" indent="-514350">
              <a:buFont typeface="+mj-lt"/>
              <a:buAutoNum type="arabicPeriod"/>
            </a:pPr>
            <a:r>
              <a:rPr lang="cs-CZ" b="1" dirty="0"/>
              <a:t>Druhy učení a sociální učení</a:t>
            </a:r>
          </a:p>
          <a:p>
            <a:pPr marL="651510" indent="-514350">
              <a:buFont typeface="+mj-lt"/>
              <a:buAutoNum type="arabicPeriod"/>
            </a:pPr>
            <a:r>
              <a:rPr lang="cs-CZ" b="1" dirty="0"/>
              <a:t>Jak se náš mozek vyvinul do dnešní podoby? </a:t>
            </a:r>
            <a:r>
              <a:rPr lang="cs-CZ" i="1" dirty="0"/>
              <a:t>Modularita mysli. Kognitivní moduly a jejich evoluce. Kognitivní moduly v sociální oblasti.</a:t>
            </a:r>
          </a:p>
          <a:p>
            <a:pPr marL="651510" indent="-514350">
              <a:buFont typeface="+mj-lt"/>
              <a:buAutoNum type="arabicPeriod"/>
            </a:pPr>
            <a:r>
              <a:rPr lang="cs-CZ" b="1" dirty="0"/>
              <a:t>Vnímání druhých lidí</a:t>
            </a:r>
            <a:r>
              <a:rPr lang="cs-CZ" dirty="0"/>
              <a:t>, budování dojmu o druhých, teorie mysli (</a:t>
            </a:r>
            <a:r>
              <a:rPr lang="cs-CZ" b="1" dirty="0"/>
              <a:t>sociální kognice</a:t>
            </a:r>
            <a:r>
              <a:rPr lang="cs-CZ" dirty="0"/>
              <a:t>), kategorizace v sociální oblasti, sociální stereotypy a různá zkreslení</a:t>
            </a:r>
          </a:p>
          <a:p>
            <a:pPr marL="651510" indent="-514350">
              <a:buFont typeface="+mj-lt"/>
              <a:buAutoNum type="arabicPeriod"/>
            </a:pPr>
            <a:r>
              <a:rPr lang="cs-CZ" dirty="0"/>
              <a:t>Role </a:t>
            </a:r>
            <a:r>
              <a:rPr lang="cs-CZ" b="1" dirty="0"/>
              <a:t>emocí</a:t>
            </a:r>
            <a:r>
              <a:rPr lang="cs-CZ" dirty="0"/>
              <a:t> v komunikaci</a:t>
            </a:r>
          </a:p>
          <a:p>
            <a:pPr marL="651510" indent="-514350">
              <a:buFont typeface="+mj-lt"/>
              <a:buAutoNum type="arabicPeriod"/>
            </a:pPr>
            <a:r>
              <a:rPr lang="cs-CZ" dirty="0"/>
              <a:t>Druhy</a:t>
            </a:r>
            <a:r>
              <a:rPr lang="cs-CZ" b="1" dirty="0"/>
              <a:t> sociální komunikace a vývoj komunikace</a:t>
            </a:r>
          </a:p>
          <a:p>
            <a:pPr marL="651510" indent="-514350">
              <a:buFont typeface="+mj-lt"/>
              <a:buAutoNum type="arabicPeriod"/>
            </a:pPr>
            <a:r>
              <a:rPr lang="cs-CZ" dirty="0"/>
              <a:t>Vznik a </a:t>
            </a:r>
            <a:r>
              <a:rPr lang="cs-CZ" b="1" dirty="0"/>
              <a:t>dynamika</a:t>
            </a:r>
            <a:r>
              <a:rPr lang="cs-CZ" dirty="0"/>
              <a:t> </a:t>
            </a:r>
            <a:r>
              <a:rPr lang="cs-CZ" b="1" dirty="0"/>
              <a:t>sociálních skupin </a:t>
            </a:r>
            <a:r>
              <a:rPr lang="cs-CZ" dirty="0"/>
              <a:t>(skupinová dynamika a rolové chování), sociální </a:t>
            </a:r>
            <a:r>
              <a:rPr lang="cs-CZ" b="1" dirty="0"/>
              <a:t>ovlivňování</a:t>
            </a:r>
            <a:r>
              <a:rPr lang="cs-CZ" dirty="0"/>
              <a:t> </a:t>
            </a:r>
          </a:p>
          <a:p>
            <a:pPr marL="651510" indent="-514350">
              <a:buFont typeface="+mj-lt"/>
              <a:buAutoNum type="arabicPeriod"/>
            </a:pPr>
            <a:r>
              <a:rPr lang="cs-CZ" b="1" dirty="0" err="1"/>
              <a:t>Meziskupinové</a:t>
            </a:r>
            <a:r>
              <a:rPr lang="cs-CZ" b="1" dirty="0"/>
              <a:t> chování</a:t>
            </a:r>
          </a:p>
          <a:p>
            <a:pPr marL="137160" indent="0">
              <a:buNone/>
            </a:pPr>
            <a:endParaRPr lang="cs-CZ" dirty="0"/>
          </a:p>
          <a:p>
            <a:pPr marL="137160" indent="0">
              <a:buNone/>
            </a:pPr>
            <a:endParaRPr lang="cs-CZ" dirty="0"/>
          </a:p>
        </p:txBody>
      </p:sp>
    </p:spTree>
    <p:extLst>
      <p:ext uri="{BB962C8B-B14F-4D97-AF65-F5344CB8AC3E}">
        <p14:creationId xmlns:p14="http://schemas.microsoft.com/office/powerpoint/2010/main" val="344438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ADF601-5191-0EA3-FEE6-06C525EFF901}"/>
              </a:ext>
            </a:extLst>
          </p:cNvPr>
          <p:cNvSpPr>
            <a:spLocks noGrp="1"/>
          </p:cNvSpPr>
          <p:nvPr>
            <p:ph type="title"/>
          </p:nvPr>
        </p:nvSpPr>
        <p:spPr/>
        <p:txBody>
          <a:bodyPr/>
          <a:lstStyle/>
          <a:p>
            <a:r>
              <a:rPr lang="cs-CZ" dirty="0"/>
              <a:t>Aktuální témata soc. psych.</a:t>
            </a:r>
          </a:p>
        </p:txBody>
      </p:sp>
      <p:sp>
        <p:nvSpPr>
          <p:cNvPr id="3" name="Zástupný obsah 2">
            <a:extLst>
              <a:ext uri="{FF2B5EF4-FFF2-40B4-BE49-F238E27FC236}">
                <a16:creationId xmlns:a16="http://schemas.microsoft.com/office/drawing/2014/main" id="{FE1F3D12-913D-51DE-B08C-45117D1AFCF0}"/>
              </a:ext>
            </a:extLst>
          </p:cNvPr>
          <p:cNvSpPr>
            <a:spLocks noGrp="1"/>
          </p:cNvSpPr>
          <p:nvPr>
            <p:ph idx="1"/>
          </p:nvPr>
        </p:nvSpPr>
        <p:spPr/>
        <p:txBody>
          <a:bodyPr>
            <a:normAutofit fontScale="92500" lnSpcReduction="20000"/>
          </a:bodyPr>
          <a:lstStyle/>
          <a:p>
            <a:pPr>
              <a:buFont typeface="Arial" panose="020B0604020202020204" pitchFamily="34" charset="0"/>
              <a:buChar char="•"/>
            </a:pPr>
            <a:r>
              <a:rPr lang="cs-CZ" b="1" dirty="0"/>
              <a:t>Sociální média a digitální komunikace</a:t>
            </a:r>
            <a:endParaRPr lang="cs-CZ" dirty="0"/>
          </a:p>
          <a:p>
            <a:pPr>
              <a:buFont typeface="Arial" panose="020B0604020202020204" pitchFamily="34" charset="0"/>
              <a:buChar char="•"/>
            </a:pPr>
            <a:r>
              <a:rPr lang="cs-CZ" b="1" dirty="0"/>
              <a:t>Sociální nerovnost a diskriminace</a:t>
            </a:r>
          </a:p>
          <a:p>
            <a:pPr>
              <a:buFont typeface="Arial" panose="020B0604020202020204" pitchFamily="34" charset="0"/>
              <a:buChar char="•"/>
            </a:pPr>
            <a:r>
              <a:rPr lang="cs-CZ" b="1" dirty="0"/>
              <a:t>Zdraví a wellness</a:t>
            </a:r>
            <a:endParaRPr lang="cs-CZ" dirty="0"/>
          </a:p>
          <a:p>
            <a:pPr>
              <a:buFont typeface="Arial" panose="020B0604020202020204" pitchFamily="34" charset="0"/>
              <a:buChar char="•"/>
            </a:pPr>
            <a:r>
              <a:rPr lang="cs-CZ" b="1" dirty="0"/>
              <a:t>Politická polarizace a extremismus</a:t>
            </a:r>
            <a:endParaRPr lang="cs-CZ" dirty="0"/>
          </a:p>
          <a:p>
            <a:pPr>
              <a:buFont typeface="Arial" panose="020B0604020202020204" pitchFamily="34" charset="0"/>
              <a:buChar char="•"/>
            </a:pPr>
            <a:r>
              <a:rPr lang="cs-CZ" b="1" dirty="0"/>
              <a:t>Interpersonální vztahy:</a:t>
            </a:r>
            <a:r>
              <a:rPr lang="cs-CZ" dirty="0"/>
              <a:t> Láska, přátelství, konflikty, spolupráce, altruismus, agrese a jejich neurobiologické základy</a:t>
            </a:r>
          </a:p>
          <a:p>
            <a:pPr>
              <a:buFont typeface="Arial" panose="020B0604020202020204" pitchFamily="34" charset="0"/>
              <a:buChar char="•"/>
            </a:pPr>
            <a:r>
              <a:rPr lang="cs-CZ" b="1" dirty="0"/>
              <a:t>Skupinové procesy</a:t>
            </a:r>
          </a:p>
          <a:p>
            <a:pPr>
              <a:buFont typeface="Arial" panose="020B0604020202020204" pitchFamily="34" charset="0"/>
              <a:buChar char="•"/>
            </a:pPr>
            <a:r>
              <a:rPr lang="cs-CZ" b="1" dirty="0"/>
              <a:t>Kulturní psychologie:</a:t>
            </a:r>
            <a:r>
              <a:rPr lang="cs-CZ" dirty="0"/>
              <a:t> Jak kultura formuje naše myšlení, cítění a chování.</a:t>
            </a:r>
          </a:p>
          <a:p>
            <a:pPr>
              <a:buFont typeface="Arial" panose="020B0604020202020204" pitchFamily="34" charset="0"/>
              <a:buChar char="•"/>
            </a:pPr>
            <a:r>
              <a:rPr lang="cs-CZ" b="1" dirty="0"/>
              <a:t>Neurovědy a sociální psychologie</a:t>
            </a:r>
          </a:p>
          <a:p>
            <a:pPr>
              <a:buFont typeface="Arial" panose="020B0604020202020204" pitchFamily="34" charset="0"/>
              <a:buChar char="•"/>
            </a:pPr>
            <a:r>
              <a:rPr lang="cs-CZ" b="1" dirty="0"/>
              <a:t>Pozitivní psychologie</a:t>
            </a:r>
            <a:endParaRPr lang="cs-CZ" dirty="0"/>
          </a:p>
          <a:p>
            <a:endParaRPr lang="cs-CZ" dirty="0"/>
          </a:p>
        </p:txBody>
      </p:sp>
    </p:spTree>
    <p:extLst>
      <p:ext uri="{BB962C8B-B14F-4D97-AF65-F5344CB8AC3E}">
        <p14:creationId xmlns:p14="http://schemas.microsoft.com/office/powerpoint/2010/main" val="293039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Definice sociální psychologie</a:t>
            </a:r>
          </a:p>
        </p:txBody>
      </p:sp>
      <p:graphicFrame>
        <p:nvGraphicFramePr>
          <p:cNvPr id="5" name="Zástupný symbol pro obsah 2">
            <a:extLst>
              <a:ext uri="{FF2B5EF4-FFF2-40B4-BE49-F238E27FC236}">
                <a16:creationId xmlns:a16="http://schemas.microsoft.com/office/drawing/2014/main" id="{934B3311-F7DC-4205-97D4-87B89E5D3EAA}"/>
              </a:ext>
            </a:extLst>
          </p:cNvPr>
          <p:cNvGraphicFramePr>
            <a:graphicFrameLocks noGrp="1"/>
          </p:cNvGraphicFramePr>
          <p:nvPr>
            <p:ph idx="1"/>
            <p:extLst>
              <p:ext uri="{D42A27DB-BD31-4B8C-83A1-F6EECF244321}">
                <p14:modId xmlns:p14="http://schemas.microsoft.com/office/powerpoint/2010/main" val="1074109209"/>
              </p:ext>
            </p:extLst>
          </p:nvPr>
        </p:nvGraphicFramePr>
        <p:xfrm>
          <a:off x="457200" y="1700808"/>
          <a:ext cx="8229600" cy="530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a:extLst>
              <a:ext uri="{FF2B5EF4-FFF2-40B4-BE49-F238E27FC236}">
                <a16:creationId xmlns:a16="http://schemas.microsoft.com/office/drawing/2014/main" id="{F014BACF-4A51-411E-A5D8-93D33364F9D5}"/>
              </a:ext>
            </a:extLst>
          </p:cNvPr>
          <p:cNvSpPr txBox="1"/>
          <p:nvPr/>
        </p:nvSpPr>
        <p:spPr>
          <a:xfrm>
            <a:off x="457200" y="1733600"/>
            <a:ext cx="8435280" cy="923330"/>
          </a:xfrm>
          <a:prstGeom prst="rect">
            <a:avLst/>
          </a:prstGeom>
          <a:noFill/>
        </p:spPr>
        <p:txBody>
          <a:bodyPr wrap="square" rtlCol="0">
            <a:spAutoFit/>
          </a:bodyPr>
          <a:lstStyle/>
          <a:p>
            <a:r>
              <a:rPr lang="cs-CZ" dirty="0"/>
              <a:t>Definic sociální psychologie (=SP) je velké množství, protože SP zkoumá několik odlišných úrovní jevů: individuální (pocity, zkreslení), mezilidská (láska, rodina) a </a:t>
            </a:r>
            <a:r>
              <a:rPr lang="cs-CZ" dirty="0" err="1"/>
              <a:t>meziskupinovou</a:t>
            </a:r>
            <a:r>
              <a:rPr lang="cs-CZ" dirty="0"/>
              <a:t> (války, lynčování, genocida, Holokaust, migrace). </a:t>
            </a:r>
          </a:p>
        </p:txBody>
      </p:sp>
    </p:spTree>
    <p:extLst>
      <p:ext uri="{BB962C8B-B14F-4D97-AF65-F5344CB8AC3E}">
        <p14:creationId xmlns:p14="http://schemas.microsoft.com/office/powerpoint/2010/main" val="96263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se dozvíte v této přednášce?</a:t>
            </a:r>
          </a:p>
        </p:txBody>
      </p:sp>
      <p:sp>
        <p:nvSpPr>
          <p:cNvPr id="3" name="Zástupný symbol pro obsah 2"/>
          <p:cNvSpPr>
            <a:spLocks noGrp="1"/>
          </p:cNvSpPr>
          <p:nvPr>
            <p:ph idx="1"/>
          </p:nvPr>
        </p:nvSpPr>
        <p:spPr/>
        <p:txBody>
          <a:bodyPr>
            <a:normAutofit lnSpcReduction="10000"/>
          </a:bodyPr>
          <a:lstStyle/>
          <a:p>
            <a:r>
              <a:rPr lang="cs-CZ" b="1" dirty="0"/>
              <a:t>Jaké jsou biologické = vrozené základy sociálního chování</a:t>
            </a:r>
            <a:r>
              <a:rPr lang="cs-CZ" dirty="0"/>
              <a:t>?</a:t>
            </a:r>
          </a:p>
          <a:p>
            <a:r>
              <a:rPr lang="cs-CZ" b="1" dirty="0"/>
              <a:t>Jaké jsou kulturní základy sociálního chování</a:t>
            </a:r>
            <a:r>
              <a:rPr lang="cs-CZ" dirty="0"/>
              <a:t>?</a:t>
            </a:r>
          </a:p>
          <a:p>
            <a:r>
              <a:rPr lang="cs-CZ" dirty="0"/>
              <a:t>Jaké místo má v lidském životě </a:t>
            </a:r>
            <a:r>
              <a:rPr lang="cs-CZ" b="1" dirty="0"/>
              <a:t>učení</a:t>
            </a:r>
            <a:r>
              <a:rPr lang="cs-CZ" dirty="0"/>
              <a:t>?</a:t>
            </a:r>
          </a:p>
          <a:p>
            <a:r>
              <a:rPr lang="cs-CZ" dirty="0"/>
              <a:t>Čím je lidské učení v přírodě naprosto unikátní?</a:t>
            </a:r>
          </a:p>
          <a:p>
            <a:r>
              <a:rPr lang="cs-CZ" dirty="0"/>
              <a:t>Jaké místo má v lidském životě </a:t>
            </a:r>
            <a:r>
              <a:rPr lang="cs-CZ" b="1" dirty="0"/>
              <a:t>pochvala</a:t>
            </a:r>
            <a:r>
              <a:rPr lang="cs-CZ" dirty="0"/>
              <a:t>?</a:t>
            </a:r>
          </a:p>
          <a:p>
            <a:r>
              <a:rPr lang="cs-CZ" dirty="0"/>
              <a:t>Jak uspořádání lidského společenství (např. struktura rodiny) ovlivňuje socializaci?</a:t>
            </a:r>
          </a:p>
          <a:p>
            <a:endParaRPr lang="cs-CZ" dirty="0"/>
          </a:p>
        </p:txBody>
      </p:sp>
    </p:spTree>
    <p:extLst>
      <p:ext uri="{BB962C8B-B14F-4D97-AF65-F5344CB8AC3E}">
        <p14:creationId xmlns:p14="http://schemas.microsoft.com/office/powerpoint/2010/main" val="2949849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LIDSKÁ SOCIÁLNOST</a:t>
            </a:r>
            <a:br>
              <a:rPr lang="cs-CZ" dirty="0"/>
            </a:br>
            <a:r>
              <a:rPr lang="cs-CZ" dirty="0"/>
              <a:t>biologická část naší lidskosti</a:t>
            </a:r>
            <a:endParaRPr lang="cs-CZ" sz="2400" dirty="0">
              <a:solidFill>
                <a:srgbClr val="92D050"/>
              </a:solidFill>
            </a:endParaRPr>
          </a:p>
        </p:txBody>
      </p:sp>
      <p:pic>
        <p:nvPicPr>
          <p:cNvPr id="4098" name="Picture 2" descr="/// This has to be one of the top cute birdy pics. | Wonderful Pla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9886" y="1408175"/>
            <a:ext cx="3522313" cy="548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0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C01ACC-569D-46B3-BFEA-04DCE4000B8D}"/>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E47C436-1FBB-4D26-8B6F-A274D4FE5CC1}"/>
              </a:ext>
            </a:extLst>
          </p:cNvPr>
          <p:cNvSpPr>
            <a:spLocks noGrp="1"/>
          </p:cNvSpPr>
          <p:nvPr>
            <p:ph idx="1"/>
          </p:nvPr>
        </p:nvSpPr>
        <p:spPr>
          <a:xfrm>
            <a:off x="457200" y="1775191"/>
            <a:ext cx="8229600" cy="4822161"/>
          </a:xfrm>
        </p:spPr>
        <p:txBody>
          <a:bodyPr>
            <a:normAutofit/>
          </a:bodyPr>
          <a:lstStyle/>
          <a:p>
            <a:pPr>
              <a:spcAft>
                <a:spcPts val="1200"/>
              </a:spcAft>
            </a:pPr>
            <a:r>
              <a:rPr lang="cs-CZ" b="1" dirty="0"/>
              <a:t>Sociálnost (družení se) je velmi rozšířenou a velice účinnou adaptací</a:t>
            </a:r>
            <a:r>
              <a:rPr lang="cs-CZ" dirty="0"/>
              <a:t> v přírodní říši. </a:t>
            </a:r>
          </a:p>
          <a:p>
            <a:pPr>
              <a:spcAft>
                <a:spcPts val="1200"/>
              </a:spcAft>
            </a:pPr>
            <a:r>
              <a:rPr lang="cs-CZ" dirty="0"/>
              <a:t>Sociálnost není lidským vynálezem. </a:t>
            </a:r>
          </a:p>
          <a:p>
            <a:pPr>
              <a:spcAft>
                <a:spcPts val="1200"/>
              </a:spcAft>
            </a:pPr>
            <a:r>
              <a:rPr lang="cs-CZ" dirty="0"/>
              <a:t>ALE: Jsou i nesociální živočichové, např. draví tvorové: bezobratlí, ryby či plazi (viz přednáška </a:t>
            </a:r>
            <a:r>
              <a:rPr lang="cs-CZ" i="1" dirty="0"/>
              <a:t>Historie lidské komunikace</a:t>
            </a:r>
            <a:r>
              <a:rPr lang="cs-CZ" dirty="0"/>
              <a:t>).</a:t>
            </a:r>
          </a:p>
          <a:p>
            <a:pPr>
              <a:spcAft>
                <a:spcPts val="1200"/>
              </a:spcAft>
            </a:pPr>
            <a:r>
              <a:rPr lang="cs-CZ" dirty="0"/>
              <a:t>Ti se druží jen při páření, nebo zimování. </a:t>
            </a:r>
          </a:p>
          <a:p>
            <a:pPr>
              <a:spcAft>
                <a:spcPts val="1200"/>
              </a:spcAft>
            </a:pPr>
            <a:endParaRPr lang="cs-CZ" dirty="0"/>
          </a:p>
          <a:p>
            <a:endParaRPr lang="cs-CZ" dirty="0"/>
          </a:p>
        </p:txBody>
      </p:sp>
    </p:spTree>
    <p:extLst>
      <p:ext uri="{BB962C8B-B14F-4D97-AF65-F5344CB8AC3E}">
        <p14:creationId xmlns:p14="http://schemas.microsoft.com/office/powerpoint/2010/main" val="170215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„Hmyzí“ sociálnost</a:t>
            </a:r>
          </a:p>
        </p:txBody>
      </p:sp>
      <p:sp>
        <p:nvSpPr>
          <p:cNvPr id="3" name="Zástupný symbol pro obsah 2"/>
          <p:cNvSpPr>
            <a:spLocks noGrp="1"/>
          </p:cNvSpPr>
          <p:nvPr>
            <p:ph idx="1"/>
          </p:nvPr>
        </p:nvSpPr>
        <p:spPr>
          <a:xfrm>
            <a:off x="457200" y="1775191"/>
            <a:ext cx="8229600" cy="4927361"/>
          </a:xfrm>
        </p:spPr>
        <p:txBody>
          <a:bodyPr>
            <a:normAutofit fontScale="55000" lnSpcReduction="20000"/>
          </a:bodyPr>
          <a:lstStyle/>
          <a:p>
            <a:pPr marL="118872" marR="0" lvl="0" indent="0" algn="l" defTabSz="914400" rtl="0" eaLnBrk="1" fontAlgn="auto" latinLnBrk="0" hangingPunct="1">
              <a:lnSpc>
                <a:spcPct val="100000"/>
              </a:lnSpc>
              <a:spcBef>
                <a:spcPts val="0"/>
              </a:spcBef>
              <a:spcAft>
                <a:spcPts val="0"/>
              </a:spcAft>
              <a:buClr>
                <a:srgbClr val="F0AD00"/>
              </a:buClr>
              <a:buSzPct val="80000"/>
              <a:buNone/>
              <a:tabLst/>
              <a:defRPr/>
            </a:pPr>
            <a:r>
              <a:rPr lang="cs-CZ" sz="5100" dirty="0"/>
              <a:t>Vrcholem sociálnosti je </a:t>
            </a:r>
            <a:r>
              <a:rPr lang="cs-CZ" sz="5100" dirty="0" err="1"/>
              <a:t>eusociálnost</a:t>
            </a:r>
            <a:r>
              <a:rPr lang="cs-CZ" sz="5100" dirty="0"/>
              <a:t> (angl. </a:t>
            </a:r>
            <a:r>
              <a:rPr lang="cs-CZ" sz="5100" i="1" dirty="0" err="1"/>
              <a:t>eusociality</a:t>
            </a:r>
            <a:r>
              <a:rPr lang="cs-CZ" sz="5100" dirty="0"/>
              <a:t>) </a:t>
            </a:r>
          </a:p>
          <a:p>
            <a:pPr marL="118872" indent="0">
              <a:buNone/>
            </a:pPr>
            <a:r>
              <a:rPr lang="cs-CZ" sz="5100" dirty="0"/>
              <a:t>Znaky </a:t>
            </a:r>
            <a:r>
              <a:rPr lang="cs-CZ" sz="5100" dirty="0" err="1"/>
              <a:t>eusociálnosti</a:t>
            </a:r>
            <a:r>
              <a:rPr lang="cs-CZ" sz="5100" dirty="0"/>
              <a:t>: </a:t>
            </a:r>
          </a:p>
          <a:p>
            <a:pPr marL="118872" indent="0">
              <a:buNone/>
            </a:pPr>
            <a:r>
              <a:rPr lang="cs-CZ" sz="5100" dirty="0"/>
              <a:t>1. dělba práce (reprodukce a kasty); připomíná to hegemony starověkých kultur;</a:t>
            </a:r>
          </a:p>
          <a:p>
            <a:pPr marL="118872" indent="0">
              <a:buNone/>
            </a:pPr>
            <a:r>
              <a:rPr lang="cs-CZ" sz="5100" dirty="0"/>
              <a:t>2. překrývání generací v hnízdě (královna a desítky generací dělnic); </a:t>
            </a:r>
          </a:p>
          <a:p>
            <a:pPr marL="118872" indent="0">
              <a:buNone/>
            </a:pPr>
            <a:r>
              <a:rPr lang="cs-CZ" sz="5100" dirty="0"/>
              <a:t>3. </a:t>
            </a:r>
            <a:r>
              <a:rPr lang="cs-CZ" sz="5100" b="1" dirty="0"/>
              <a:t>společná péče o potomstvo </a:t>
            </a:r>
            <a:r>
              <a:rPr lang="cs-CZ" sz="5100" dirty="0"/>
              <a:t>(Wilson, 2004). </a:t>
            </a:r>
          </a:p>
          <a:p>
            <a:pPr marL="118872" indent="0">
              <a:buNone/>
            </a:pPr>
            <a:endParaRPr kumimoji="0" lang="cs-CZ" sz="3800" b="0" i="0" u="none" strike="noStrike" kern="1200" cap="none" spc="0" normalizeH="0" baseline="0" noProof="0" dirty="0">
              <a:ln>
                <a:noFill/>
              </a:ln>
              <a:solidFill>
                <a:prstClr val="black"/>
              </a:solidFill>
              <a:effectLst/>
              <a:uLnTx/>
              <a:uFillTx/>
              <a:latin typeface="Corbel"/>
              <a:ea typeface="+mn-ea"/>
              <a:cs typeface="+mn-cs"/>
            </a:endParaRPr>
          </a:p>
          <a:p>
            <a:pPr marL="118872" indent="0">
              <a:buNone/>
            </a:pPr>
            <a:r>
              <a:rPr kumimoji="0" lang="cs-CZ" sz="3800" b="0" i="0" u="none" strike="noStrike" kern="1200" cap="none" spc="0" normalizeH="0" baseline="0" noProof="0" dirty="0">
                <a:ln>
                  <a:noFill/>
                </a:ln>
                <a:solidFill>
                  <a:prstClr val="black"/>
                </a:solidFill>
                <a:effectLst/>
                <a:uLnTx/>
                <a:uFillTx/>
                <a:latin typeface="Corbel"/>
                <a:ea typeface="+mn-ea"/>
                <a:cs typeface="+mn-cs"/>
              </a:rPr>
              <a:t>Téměř všichni mravenci (10 tis. druhů), většina termitů (cca 2 tis. druhů), část včel, vos a čmeláků, určité krevety a dva savci (</a:t>
            </a:r>
            <a:r>
              <a:rPr kumimoji="0" lang="cs-CZ" sz="3800" b="0" i="0" u="none" strike="noStrike" kern="1200" cap="none" spc="0" normalizeH="0" baseline="0" noProof="0" dirty="0" err="1">
                <a:ln>
                  <a:noFill/>
                </a:ln>
                <a:solidFill>
                  <a:prstClr val="black"/>
                </a:solidFill>
                <a:effectLst/>
                <a:uLnTx/>
                <a:uFillTx/>
                <a:latin typeface="Corbel"/>
                <a:ea typeface="+mn-ea"/>
                <a:cs typeface="+mn-cs"/>
              </a:rPr>
              <a:t>rypoši</a:t>
            </a:r>
            <a:r>
              <a:rPr kumimoji="0" lang="cs-CZ" sz="3800" b="0" i="0" u="none" strike="noStrike" kern="1200" cap="none" spc="0" normalizeH="0" baseline="0" noProof="0" dirty="0">
                <a:ln>
                  <a:noFill/>
                </a:ln>
                <a:solidFill>
                  <a:prstClr val="black"/>
                </a:solidFill>
                <a:effectLst/>
                <a:uLnTx/>
                <a:uFillTx/>
                <a:latin typeface="Corbel"/>
                <a:ea typeface="+mn-ea"/>
                <a:cs typeface="+mn-cs"/>
              </a:rPr>
              <a:t>) žijí </a:t>
            </a:r>
            <a:r>
              <a:rPr kumimoji="0" lang="cs-CZ" sz="3800" b="0" i="0" u="none" strike="noStrike" kern="1200" cap="none" spc="0" normalizeH="0" baseline="0" noProof="0" dirty="0" err="1">
                <a:ln>
                  <a:noFill/>
                </a:ln>
                <a:solidFill>
                  <a:prstClr val="black"/>
                </a:solidFill>
                <a:effectLst/>
                <a:uLnTx/>
                <a:uFillTx/>
                <a:latin typeface="Corbel"/>
                <a:ea typeface="+mn-ea"/>
                <a:cs typeface="+mn-cs"/>
              </a:rPr>
              <a:t>eusociálně</a:t>
            </a:r>
            <a:r>
              <a:rPr kumimoji="0" lang="cs-CZ" sz="3800" b="0" i="0" u="none" strike="noStrike" kern="1200" cap="none" spc="0" normalizeH="0" baseline="0" noProof="0" dirty="0">
                <a:ln>
                  <a:noFill/>
                </a:ln>
                <a:solidFill>
                  <a:prstClr val="black"/>
                </a:solidFill>
                <a:effectLst/>
                <a:uLnTx/>
                <a:uFillTx/>
                <a:latin typeface="Corbel"/>
                <a:ea typeface="+mn-ea"/>
                <a:cs typeface="+mn-cs"/>
              </a:rPr>
              <a:t>. (</a:t>
            </a:r>
            <a:r>
              <a:rPr kumimoji="0" lang="cs-CZ" sz="3800" b="0" i="0" u="none" strike="noStrike" kern="1200" cap="none" spc="0" normalizeH="0" baseline="0" noProof="0" dirty="0" err="1">
                <a:ln>
                  <a:noFill/>
                </a:ln>
                <a:solidFill>
                  <a:prstClr val="black"/>
                </a:solidFill>
                <a:effectLst/>
                <a:uLnTx/>
                <a:uFillTx/>
                <a:latin typeface="Corbel"/>
                <a:ea typeface="+mn-ea"/>
                <a:cs typeface="+mn-cs"/>
              </a:rPr>
              <a:t>Ridley</a:t>
            </a:r>
            <a:r>
              <a:rPr kumimoji="0" lang="cs-CZ" sz="3800" b="0" i="0" u="none" strike="noStrike" kern="1200" cap="none" spc="0" normalizeH="0" baseline="0" noProof="0" dirty="0">
                <a:ln>
                  <a:noFill/>
                </a:ln>
                <a:solidFill>
                  <a:prstClr val="black"/>
                </a:solidFill>
                <a:effectLst/>
                <a:uLnTx/>
                <a:uFillTx/>
                <a:latin typeface="Corbel"/>
                <a:ea typeface="+mn-ea"/>
                <a:cs typeface="+mn-cs"/>
              </a:rPr>
              <a:t>, 1999).</a:t>
            </a:r>
          </a:p>
          <a:p>
            <a:pPr marL="118872" indent="0">
              <a:buNone/>
            </a:pPr>
            <a:endParaRPr lang="cs-CZ" sz="5100" dirty="0"/>
          </a:p>
          <a:p>
            <a:pPr marL="118872" indent="0">
              <a:buNone/>
            </a:pPr>
            <a:r>
              <a:rPr lang="cs-CZ" sz="2900" dirty="0"/>
              <a:t>Srov. lidskou hrůzu z hmyzího přístupu k péči o potomky v současné popkultuře (horrory). Srov. však, že ještě před osmdesáti léty to byl přístup, kterému se nevyhnuly ani státy vysoce rozvinuté (srov. týdenní jesle). Je také zajímavé, jak málo byla tehdy vývojová psychologie, resp. psychologie dítěte, rozvinutá, když tento „hmyzí“ přístup nikoho dopředu nevyděsil. </a:t>
            </a:r>
          </a:p>
          <a:p>
            <a:endParaRPr lang="cs-CZ" dirty="0"/>
          </a:p>
        </p:txBody>
      </p:sp>
    </p:spTree>
    <p:extLst>
      <p:ext uri="{BB962C8B-B14F-4D97-AF65-F5344CB8AC3E}">
        <p14:creationId xmlns:p14="http://schemas.microsoft.com/office/powerpoint/2010/main" val="1608709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D06555-FEB4-A2C0-241C-A3D9B8CC9DDD}"/>
              </a:ext>
            </a:extLst>
          </p:cNvPr>
          <p:cNvSpPr>
            <a:spLocks noGrp="1"/>
          </p:cNvSpPr>
          <p:nvPr>
            <p:ph type="title"/>
          </p:nvPr>
        </p:nvSpPr>
        <p:spPr/>
        <p:txBody>
          <a:bodyPr>
            <a:noAutofit/>
          </a:bodyPr>
          <a:lstStyle/>
          <a:p>
            <a:r>
              <a:rPr lang="cs-CZ" sz="2800" b="0" dirty="0"/>
              <a:t>https://www.youtube.com/watch?v=7_e0CA_nhaE&amp;ab_channel=</a:t>
            </a:r>
            <a:r>
              <a:rPr lang="cs-CZ" sz="2800" dirty="0"/>
              <a:t>Kurzgesagt</a:t>
            </a:r>
            <a:r>
              <a:rPr lang="cs-CZ" sz="2800" b="0" dirty="0"/>
              <a:t>%E2%80%93InaNutshell</a:t>
            </a:r>
          </a:p>
        </p:txBody>
      </p:sp>
      <p:pic>
        <p:nvPicPr>
          <p:cNvPr id="2050" name="Picture 2">
            <a:extLst>
              <a:ext uri="{FF2B5EF4-FFF2-40B4-BE49-F238E27FC236}">
                <a16:creationId xmlns:a16="http://schemas.microsoft.com/office/drawing/2014/main" id="{B390743F-5A81-31BE-3D85-DF43BAFA643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3006" y="1774825"/>
            <a:ext cx="7797987" cy="4625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09C3475-96BF-0070-D77F-75D13CA24FB9}"/>
              </a:ext>
            </a:extLst>
          </p:cNvPr>
          <p:cNvSpPr txBox="1"/>
          <p:nvPr/>
        </p:nvSpPr>
        <p:spPr>
          <a:xfrm>
            <a:off x="5652120" y="6406283"/>
            <a:ext cx="2464136" cy="369332"/>
          </a:xfrm>
          <a:prstGeom prst="rect">
            <a:avLst/>
          </a:prstGeom>
          <a:noFill/>
        </p:spPr>
        <p:txBody>
          <a:bodyPr wrap="none" rtlCol="0">
            <a:spAutoFit/>
          </a:bodyPr>
          <a:lstStyle/>
          <a:p>
            <a:r>
              <a:rPr lang="cs-CZ" b="1" i="0" dirty="0" err="1">
                <a:solidFill>
                  <a:srgbClr val="000000"/>
                </a:solidFill>
                <a:effectLst/>
                <a:latin typeface="SourceSansPro-SemiBold"/>
              </a:rPr>
              <a:t>Guanghong</a:t>
            </a:r>
            <a:r>
              <a:rPr lang="cs-CZ" b="1" i="0" dirty="0">
                <a:solidFill>
                  <a:srgbClr val="000000"/>
                </a:solidFill>
                <a:effectLst/>
                <a:latin typeface="SourceSansPro-SemiBold"/>
              </a:rPr>
              <a:t> et al., 2022)</a:t>
            </a:r>
            <a:endParaRPr lang="cs-CZ" dirty="0"/>
          </a:p>
        </p:txBody>
      </p:sp>
    </p:spTree>
    <p:extLst>
      <p:ext uri="{BB962C8B-B14F-4D97-AF65-F5344CB8AC3E}">
        <p14:creationId xmlns:p14="http://schemas.microsoft.com/office/powerpoint/2010/main" val="1863221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4AA2C-2D42-25B2-891B-782AAADEC0C3}"/>
              </a:ext>
            </a:extLst>
          </p:cNvPr>
          <p:cNvSpPr>
            <a:spLocks noGrp="1"/>
          </p:cNvSpPr>
          <p:nvPr>
            <p:ph type="title"/>
          </p:nvPr>
        </p:nvSpPr>
        <p:spPr/>
        <p:txBody>
          <a:bodyPr/>
          <a:lstStyle/>
          <a:p>
            <a:endParaRPr lang="cs-CZ"/>
          </a:p>
        </p:txBody>
      </p:sp>
      <p:pic>
        <p:nvPicPr>
          <p:cNvPr id="3074" name="Picture 2" descr="Termite mediated heterogeneity of soil and vegetation patterns in a  semi-arid savanna ecosystem in Namibia">
            <a:extLst>
              <a:ext uri="{FF2B5EF4-FFF2-40B4-BE49-F238E27FC236}">
                <a16:creationId xmlns:a16="http://schemas.microsoft.com/office/drawing/2014/main" id="{6D991082-B8D5-0D2C-36F8-CDA3D7CAE8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980728"/>
            <a:ext cx="4176464" cy="5575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ermite Mound Architecture, from Function to Construction | SpringerLink">
            <a:extLst>
              <a:ext uri="{FF2B5EF4-FFF2-40B4-BE49-F238E27FC236}">
                <a16:creationId xmlns:a16="http://schemas.microsoft.com/office/drawing/2014/main" id="{916752FF-A3A6-9C16-D0A1-8D86071ED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57756"/>
            <a:ext cx="3923995" cy="557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5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Obsah online testu:</a:t>
            </a:r>
          </a:p>
        </p:txBody>
      </p:sp>
      <p:sp>
        <p:nvSpPr>
          <p:cNvPr id="3" name="Zástupný symbol pro obsah 2"/>
          <p:cNvSpPr>
            <a:spLocks noGrp="1"/>
          </p:cNvSpPr>
          <p:nvPr>
            <p:ph idx="1"/>
          </p:nvPr>
        </p:nvSpPr>
        <p:spPr>
          <a:xfrm>
            <a:off x="457200" y="1628800"/>
            <a:ext cx="8229600" cy="5112568"/>
          </a:xfrm>
        </p:spPr>
        <p:txBody>
          <a:bodyPr>
            <a:normAutofit/>
          </a:bodyPr>
          <a:lstStyle/>
          <a:p>
            <a:pPr>
              <a:buNone/>
            </a:pPr>
            <a:r>
              <a:rPr lang="cs-CZ" b="1" dirty="0"/>
              <a:t>Znalost</a:t>
            </a:r>
            <a:r>
              <a:rPr lang="cs-CZ" dirty="0"/>
              <a:t> teorií, faktů, výzkumů, termínů a pojmů sociální psychologie (viz témata v sylabu).</a:t>
            </a:r>
          </a:p>
          <a:p>
            <a:pPr>
              <a:buNone/>
            </a:pPr>
            <a:r>
              <a:rPr lang="cs-CZ" dirty="0"/>
              <a:t>Testové otázky jsou zodpověditelné, pokud budete sledovat přednášky, pročtete si </a:t>
            </a:r>
            <a:r>
              <a:rPr lang="cs-CZ" b="1" dirty="0"/>
              <a:t>Interaktivní osnovu </a:t>
            </a:r>
            <a:r>
              <a:rPr lang="cs-CZ" dirty="0"/>
              <a:t>a </a:t>
            </a:r>
            <a:r>
              <a:rPr lang="cs-CZ" b="1" dirty="0"/>
              <a:t>povinnou literaturu </a:t>
            </a:r>
            <a:r>
              <a:rPr lang="cs-CZ" dirty="0"/>
              <a:t>(</a:t>
            </a:r>
            <a:r>
              <a:rPr lang="cs-CZ" dirty="0" err="1"/>
              <a:t>Helus</a:t>
            </a:r>
            <a:r>
              <a:rPr lang="cs-CZ" dirty="0"/>
              <a:t> a Řezáč).</a:t>
            </a:r>
          </a:p>
          <a:p>
            <a:pPr>
              <a:buNone/>
            </a:pPr>
            <a:endParaRPr lang="cs-CZ" b="1" dirty="0"/>
          </a:p>
          <a:p>
            <a:pPr>
              <a:buNone/>
            </a:pPr>
            <a:r>
              <a:rPr lang="cs-CZ" b="1" dirty="0"/>
              <a:t>Forma testu</a:t>
            </a:r>
            <a:r>
              <a:rPr lang="cs-CZ" dirty="0"/>
              <a:t>: 20 otázek výběr jedné správné odpovědi z několika (</a:t>
            </a:r>
            <a:r>
              <a:rPr lang="cs-CZ" i="1" dirty="0" err="1"/>
              <a:t>multiple</a:t>
            </a:r>
            <a:r>
              <a:rPr lang="cs-CZ" i="1" dirty="0"/>
              <a:t> </a:t>
            </a:r>
            <a:r>
              <a:rPr lang="cs-CZ" i="1" dirty="0" err="1"/>
              <a:t>choice</a:t>
            </a:r>
            <a:r>
              <a:rPr lang="cs-CZ" dirty="0"/>
              <a:t>).</a:t>
            </a:r>
          </a:p>
          <a:p>
            <a:pPr>
              <a:buNone/>
            </a:pPr>
            <a:endParaRPr lang="cs-CZ" dirty="0"/>
          </a:p>
          <a:p>
            <a:pPr>
              <a:buNone/>
            </a:pP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FDBB26-C98C-8F4C-156B-1E928B3E2576}"/>
              </a:ext>
            </a:extLst>
          </p:cNvPr>
          <p:cNvSpPr>
            <a:spLocks noGrp="1"/>
          </p:cNvSpPr>
          <p:nvPr>
            <p:ph type="title"/>
          </p:nvPr>
        </p:nvSpPr>
        <p:spPr/>
        <p:txBody>
          <a:bodyPr/>
          <a:lstStyle/>
          <a:p>
            <a:endParaRPr lang="cs-CZ" dirty="0"/>
          </a:p>
        </p:txBody>
      </p:sp>
      <p:pic>
        <p:nvPicPr>
          <p:cNvPr id="1026" name="Picture 2" descr="Aerial view on the Los Angeles city from above. View of the main highway along with huge city around it. Great wallpaper.">
            <a:extLst>
              <a:ext uri="{FF2B5EF4-FFF2-40B4-BE49-F238E27FC236}">
                <a16:creationId xmlns:a16="http://schemas.microsoft.com/office/drawing/2014/main" id="{04834487-724B-70F7-23CE-9F86954021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529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21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E0E08C-D9E4-0574-12D0-5479AF7E337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2FA5621-941A-F932-8344-374F52881C25}"/>
              </a:ext>
            </a:extLst>
          </p:cNvPr>
          <p:cNvSpPr>
            <a:spLocks noGrp="1"/>
          </p:cNvSpPr>
          <p:nvPr>
            <p:ph idx="1"/>
          </p:nvPr>
        </p:nvSpPr>
        <p:spPr/>
        <p:txBody>
          <a:bodyPr>
            <a:normAutofit fontScale="92500" lnSpcReduction="10000"/>
          </a:bodyPr>
          <a:lstStyle/>
          <a:p>
            <a:r>
              <a:rPr lang="cs-CZ" dirty="0"/>
              <a:t>Sociální chování </a:t>
            </a:r>
            <a:r>
              <a:rPr lang="cs-CZ" sz="3200" dirty="0"/>
              <a:t>hmyzu je určené hlavně feromony a </a:t>
            </a:r>
            <a:r>
              <a:rPr lang="cs-CZ" sz="3200" b="1" dirty="0"/>
              <a:t>hormony</a:t>
            </a:r>
            <a:r>
              <a:rPr lang="cs-CZ" sz="3200" dirty="0"/>
              <a:t> (a je proto více uniformní – srov. kasty mravenců: královna/matka, voják, pečovatelka o larvy, dělnice atd.). </a:t>
            </a:r>
          </a:p>
          <a:p>
            <a:endParaRPr lang="cs-CZ" sz="3200" dirty="0"/>
          </a:p>
          <a:p>
            <a:r>
              <a:rPr lang="cs-CZ" sz="3200" dirty="0"/>
              <a:t>Lidská sociálnost je sice také spoluurčována hormony a snad i feromony (srov. roli </a:t>
            </a:r>
            <a:r>
              <a:rPr lang="cs-CZ" sz="3200" b="1" dirty="0"/>
              <a:t>oxytocinu </a:t>
            </a:r>
            <a:r>
              <a:rPr lang="cs-CZ" sz="3200" dirty="0"/>
              <a:t>(</a:t>
            </a:r>
            <a:r>
              <a:rPr lang="cs-CZ" sz="3200" dirty="0" err="1"/>
              <a:t>Ridley</a:t>
            </a:r>
            <a:r>
              <a:rPr lang="cs-CZ" sz="3200" dirty="0"/>
              <a:t>, 2004, s. 41-46)</a:t>
            </a:r>
            <a:r>
              <a:rPr lang="cs-CZ" sz="3200" b="1" dirty="0"/>
              <a:t>, adrenalinu, tělesného pachu ad.</a:t>
            </a:r>
            <a:r>
              <a:rPr lang="cs-CZ" sz="3200" dirty="0"/>
              <a:t>), ale není vůbec uniformní</a:t>
            </a:r>
            <a:r>
              <a:rPr lang="cs-CZ" dirty="0"/>
              <a:t> a je mnohem složitější a proměnlivější</a:t>
            </a:r>
            <a:r>
              <a:rPr lang="cs-CZ" sz="3200" dirty="0"/>
              <a:t>.</a:t>
            </a:r>
          </a:p>
          <a:p>
            <a:endParaRPr lang="cs-CZ" dirty="0"/>
          </a:p>
        </p:txBody>
      </p:sp>
    </p:spTree>
    <p:extLst>
      <p:ext uri="{BB962C8B-B14F-4D97-AF65-F5344CB8AC3E}">
        <p14:creationId xmlns:p14="http://schemas.microsoft.com/office/powerpoint/2010/main" val="881024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3DF5F-09D9-4BE1-88CE-F589B2A4E96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D86B93C-1EA9-4BB7-B6D2-C800F8628FBE}"/>
              </a:ext>
            </a:extLst>
          </p:cNvPr>
          <p:cNvSpPr>
            <a:spLocks noGrp="1"/>
          </p:cNvSpPr>
          <p:nvPr>
            <p:ph idx="1"/>
          </p:nvPr>
        </p:nvSpPr>
        <p:spPr>
          <a:xfrm>
            <a:off x="469688" y="1700808"/>
            <a:ext cx="8229600" cy="4625609"/>
          </a:xfrm>
        </p:spPr>
        <p:txBody>
          <a:bodyPr>
            <a:normAutofit fontScale="92500" lnSpcReduction="10000"/>
          </a:bodyPr>
          <a:lstStyle/>
          <a:p>
            <a:r>
              <a:rPr lang="cs-CZ" sz="3200" dirty="0"/>
              <a:t>Základy sociálnosti jsou i u člověka </a:t>
            </a:r>
            <a:r>
              <a:rPr lang="cs-CZ" sz="3200" b="1" dirty="0"/>
              <a:t>vrozené (srov. např. </a:t>
            </a:r>
            <a:r>
              <a:rPr lang="cs-CZ" sz="3200" b="1" dirty="0" err="1"/>
              <a:t>attachmentové</a:t>
            </a:r>
            <a:r>
              <a:rPr lang="cs-CZ" sz="3200" b="1" dirty="0"/>
              <a:t> chování, pečovatelské chování, sexuální chování) </a:t>
            </a:r>
            <a:r>
              <a:rPr lang="cs-CZ" sz="3200" dirty="0"/>
              <a:t>ale vždy mají i individuální (popř. rodinnou) podobu. </a:t>
            </a:r>
          </a:p>
          <a:p>
            <a:r>
              <a:rPr lang="cs-CZ" sz="3200" dirty="0"/>
              <a:t>Pud </a:t>
            </a:r>
            <a:r>
              <a:rPr lang="cs-CZ" sz="3200" b="1" i="1" dirty="0" err="1"/>
              <a:t>attachmentu</a:t>
            </a:r>
            <a:r>
              <a:rPr lang="cs-CZ" b="1" i="1" dirty="0"/>
              <a:t> </a:t>
            </a:r>
            <a:r>
              <a:rPr lang="cs-CZ" sz="3200" dirty="0"/>
              <a:t>máme společný </a:t>
            </a:r>
            <a:r>
              <a:rPr lang="cs-CZ" dirty="0"/>
              <a:t>doložitelně se všemi primáty (pravděpodobně i se všemi savci a i s ptáky; popř. všemi tvory, kteří se starají o svá mláďata).</a:t>
            </a:r>
          </a:p>
          <a:p>
            <a:r>
              <a:rPr lang="cs-CZ" b="1" dirty="0"/>
              <a:t>O </a:t>
            </a:r>
            <a:r>
              <a:rPr lang="cs-CZ" b="1" dirty="0" err="1"/>
              <a:t>attachmentu</a:t>
            </a:r>
            <a:r>
              <a:rPr lang="cs-CZ" b="1" dirty="0"/>
              <a:t> se však mluví pouze v souvislosti s člověkem a primáty</a:t>
            </a:r>
            <a:r>
              <a:rPr lang="cs-CZ" dirty="0"/>
              <a:t>.</a:t>
            </a:r>
          </a:p>
          <a:p>
            <a:endParaRPr lang="cs-CZ" dirty="0"/>
          </a:p>
        </p:txBody>
      </p:sp>
    </p:spTree>
    <p:extLst>
      <p:ext uri="{BB962C8B-B14F-4D97-AF65-F5344CB8AC3E}">
        <p14:creationId xmlns:p14="http://schemas.microsoft.com/office/powerpoint/2010/main" val="1057163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40AB5F-45A9-C323-780E-828F3C1FFB4E}"/>
              </a:ext>
            </a:extLst>
          </p:cNvPr>
          <p:cNvSpPr>
            <a:spLocks noGrp="1"/>
          </p:cNvSpPr>
          <p:nvPr>
            <p:ph type="title"/>
          </p:nvPr>
        </p:nvSpPr>
        <p:spPr/>
        <p:txBody>
          <a:bodyPr/>
          <a:lstStyle/>
          <a:p>
            <a:r>
              <a:rPr lang="cs-CZ" dirty="0" err="1"/>
              <a:t>Attachment</a:t>
            </a:r>
            <a:endParaRPr lang="cs-CZ" dirty="0"/>
          </a:p>
        </p:txBody>
      </p:sp>
      <p:sp>
        <p:nvSpPr>
          <p:cNvPr id="3" name="Zástupný obsah 2">
            <a:extLst>
              <a:ext uri="{FF2B5EF4-FFF2-40B4-BE49-F238E27FC236}">
                <a16:creationId xmlns:a16="http://schemas.microsoft.com/office/drawing/2014/main" id="{43112B9D-49A6-6524-C3D7-44007BCE3A45}"/>
              </a:ext>
            </a:extLst>
          </p:cNvPr>
          <p:cNvSpPr>
            <a:spLocks noGrp="1"/>
          </p:cNvSpPr>
          <p:nvPr>
            <p:ph idx="1"/>
          </p:nvPr>
        </p:nvSpPr>
        <p:spPr/>
        <p:txBody>
          <a:bodyPr/>
          <a:lstStyle/>
          <a:p>
            <a:r>
              <a:rPr lang="cs-CZ" dirty="0"/>
              <a:t>Funkcí </a:t>
            </a:r>
            <a:r>
              <a:rPr lang="cs-CZ" dirty="0" err="1"/>
              <a:t>attachmentu</a:t>
            </a:r>
            <a:r>
              <a:rPr lang="cs-CZ" dirty="0"/>
              <a:t> je navození blízkosti. Tento primární vzorec chování „se aktivuje v případě ohrožení, nebo pokud dítě cítí, že není zajištěna dostupnost významné pečující osoby. Za těchto okolností je mnoho ostatních vzorců chování potlačeno a cílem je obnovení blízkosti. Jakmile je obnoven stav bezpečí, vzorec se deaktivuje a dítě se věnuje jiným činnostem.“ (</a:t>
            </a:r>
            <a:r>
              <a:rPr lang="cs-CZ" dirty="0" err="1"/>
              <a:t>Mentzos</a:t>
            </a:r>
            <a:r>
              <a:rPr lang="cs-CZ" dirty="0"/>
              <a:t>, 2012, s. 54)</a:t>
            </a:r>
          </a:p>
        </p:txBody>
      </p:sp>
    </p:spTree>
    <p:extLst>
      <p:ext uri="{BB962C8B-B14F-4D97-AF65-F5344CB8AC3E}">
        <p14:creationId xmlns:p14="http://schemas.microsoft.com/office/powerpoint/2010/main" val="2363373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DB11AD-FBF3-4388-A7D3-257979156B20}"/>
              </a:ext>
            </a:extLst>
          </p:cNvPr>
          <p:cNvSpPr>
            <a:spLocks noGrp="1"/>
          </p:cNvSpPr>
          <p:nvPr>
            <p:ph type="title"/>
          </p:nvPr>
        </p:nvSpPr>
        <p:spPr/>
        <p:txBody>
          <a:bodyPr/>
          <a:lstStyle/>
          <a:p>
            <a:r>
              <a:rPr lang="cs-CZ" dirty="0" err="1"/>
              <a:t>Attachment</a:t>
            </a:r>
            <a:r>
              <a:rPr lang="cs-CZ" dirty="0"/>
              <a:t> </a:t>
            </a:r>
          </a:p>
        </p:txBody>
      </p:sp>
      <p:sp>
        <p:nvSpPr>
          <p:cNvPr id="3" name="Zástupný obsah 2">
            <a:extLst>
              <a:ext uri="{FF2B5EF4-FFF2-40B4-BE49-F238E27FC236}">
                <a16:creationId xmlns:a16="http://schemas.microsoft.com/office/drawing/2014/main" id="{26B0DEDD-80BC-3A08-71EE-D2FDB8EC4C1D}"/>
              </a:ext>
            </a:extLst>
          </p:cNvPr>
          <p:cNvSpPr>
            <a:spLocks noGrp="1"/>
          </p:cNvSpPr>
          <p:nvPr>
            <p:ph idx="1"/>
          </p:nvPr>
        </p:nvSpPr>
        <p:spPr/>
        <p:txBody>
          <a:bodyPr>
            <a:normAutofit fontScale="92500" lnSpcReduction="20000"/>
          </a:bodyPr>
          <a:lstStyle/>
          <a:p>
            <a:r>
              <a:rPr lang="cs-CZ" dirty="0"/>
              <a:t>A. je něco, na čem jsme v dětství extrémně závislí.</a:t>
            </a:r>
          </a:p>
          <a:p>
            <a:r>
              <a:rPr lang="cs-CZ" dirty="0"/>
              <a:t>V dospívání se naučíme tuto vazbu k rodičům stáhnout zpět.</a:t>
            </a:r>
          </a:p>
          <a:p>
            <a:r>
              <a:rPr lang="cs-CZ" dirty="0"/>
              <a:t>Jenže nedokážeme příliš dlouho žít bez vztahu k druhým – vytváříme od malička přátelství a od puberty i partnerství.</a:t>
            </a:r>
          </a:p>
          <a:p>
            <a:r>
              <a:rPr lang="cs-CZ" dirty="0"/>
              <a:t>Přátelství je pro nás důležité. Přežívá partnerství.</a:t>
            </a:r>
          </a:p>
          <a:p>
            <a:r>
              <a:rPr lang="cs-CZ" dirty="0"/>
              <a:t>Partnerství dříve či později také.</a:t>
            </a:r>
          </a:p>
          <a:p>
            <a:r>
              <a:rPr lang="cs-CZ" dirty="0"/>
              <a:t>S partnery (oproti přátelům) sdílíme intimitu. </a:t>
            </a:r>
          </a:p>
          <a:p>
            <a:r>
              <a:rPr lang="cs-CZ" dirty="0"/>
              <a:t>V partnerství jsme otevřeni asi jako v dětství: nestydíme se za nahotu, tělesné projevy, touhy…</a:t>
            </a:r>
          </a:p>
        </p:txBody>
      </p:sp>
    </p:spTree>
    <p:extLst>
      <p:ext uri="{BB962C8B-B14F-4D97-AF65-F5344CB8AC3E}">
        <p14:creationId xmlns:p14="http://schemas.microsoft.com/office/powerpoint/2010/main" val="1154375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Evoluce sociálnosti: rodičovství</a:t>
            </a:r>
          </a:p>
        </p:txBody>
      </p:sp>
      <p:sp>
        <p:nvSpPr>
          <p:cNvPr id="3" name="Zástupný symbol pro obsah 2"/>
          <p:cNvSpPr>
            <a:spLocks noGrp="1"/>
          </p:cNvSpPr>
          <p:nvPr>
            <p:ph idx="1"/>
          </p:nvPr>
        </p:nvSpPr>
        <p:spPr>
          <a:xfrm>
            <a:off x="457200" y="1775191"/>
            <a:ext cx="8229600" cy="4894169"/>
          </a:xfrm>
        </p:spPr>
        <p:txBody>
          <a:bodyPr>
            <a:normAutofit fontScale="92500"/>
          </a:bodyPr>
          <a:lstStyle/>
          <a:p>
            <a:pPr marL="118872" indent="0">
              <a:buNone/>
            </a:pPr>
            <a:r>
              <a:rPr lang="cs-CZ" dirty="0"/>
              <a:t>U savců a ptáků je sociálnost spojená s péčí o potomstvo!</a:t>
            </a:r>
          </a:p>
          <a:p>
            <a:pPr marL="118872" indent="0">
              <a:buNone/>
            </a:pPr>
            <a:r>
              <a:rPr lang="cs-CZ" sz="1600" dirty="0"/>
              <a:t>Schopnost péče o potomstvo se u suchozemských obratlovců rozvinula asi ne dříve než před 300 milióny lety s nástupem </a:t>
            </a:r>
            <a:r>
              <a:rPr lang="cs-CZ" sz="1600" dirty="0" err="1"/>
              <a:t>therapsidů</a:t>
            </a:r>
            <a:r>
              <a:rPr lang="cs-CZ" sz="1600" dirty="0"/>
              <a:t> a dinosaurů.</a:t>
            </a:r>
          </a:p>
          <a:p>
            <a:pPr marL="118872" indent="0">
              <a:buNone/>
            </a:pPr>
            <a:endParaRPr lang="cs-CZ" dirty="0"/>
          </a:p>
          <a:p>
            <a:pPr marL="118872" indent="0">
              <a:buNone/>
            </a:pPr>
            <a:r>
              <a:rPr lang="cs-CZ" dirty="0"/>
              <a:t>Péče o potomstvo je mj. spojená s podnětným sociobiologickým termínem </a:t>
            </a:r>
            <a:r>
              <a:rPr lang="cs-CZ" b="1" i="1" dirty="0" err="1"/>
              <a:t>parental</a:t>
            </a:r>
            <a:r>
              <a:rPr lang="cs-CZ" b="1" i="1" dirty="0"/>
              <a:t> </a:t>
            </a:r>
            <a:r>
              <a:rPr lang="cs-CZ" b="1" i="1" dirty="0" err="1"/>
              <a:t>investment</a:t>
            </a:r>
            <a:r>
              <a:rPr lang="cs-CZ" b="1" i="1" dirty="0"/>
              <a:t>  </a:t>
            </a:r>
            <a:r>
              <a:rPr lang="cs-CZ" i="1" dirty="0"/>
              <a:t>(= </a:t>
            </a:r>
            <a:r>
              <a:rPr lang="cs-CZ" b="1" i="1" dirty="0"/>
              <a:t>investice do rodičovství</a:t>
            </a:r>
            <a:r>
              <a:rPr lang="cs-CZ" dirty="0"/>
              <a:t>). Teorie </a:t>
            </a:r>
            <a:r>
              <a:rPr lang="cs-CZ" i="1" dirty="0"/>
              <a:t>investice do rodičovství </a:t>
            </a:r>
            <a:r>
              <a:rPr lang="cs-CZ" dirty="0"/>
              <a:t>dobře vysvětluje různé proměny sexuálního chování druhu ve vztahu k péči o potomky, k velikosti a uspořádání skupiny apod.</a:t>
            </a:r>
          </a:p>
          <a:p>
            <a:pPr marL="118872" indent="0">
              <a:buNone/>
            </a:pPr>
            <a:endParaRPr lang="cs-CZ" sz="2200" dirty="0"/>
          </a:p>
        </p:txBody>
      </p:sp>
    </p:spTree>
    <p:extLst>
      <p:ext uri="{BB962C8B-B14F-4D97-AF65-F5344CB8AC3E}">
        <p14:creationId xmlns:p14="http://schemas.microsoft.com/office/powerpoint/2010/main" val="3618822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2F5B91-83AC-4976-A2A4-0E81DFB8D60C}"/>
              </a:ext>
            </a:extLst>
          </p:cNvPr>
          <p:cNvSpPr>
            <a:spLocks noGrp="1"/>
          </p:cNvSpPr>
          <p:nvPr>
            <p:ph type="title"/>
          </p:nvPr>
        </p:nvSpPr>
        <p:spPr/>
        <p:txBody>
          <a:bodyPr>
            <a:normAutofit fontScale="90000"/>
          </a:bodyPr>
          <a:lstStyle/>
          <a:p>
            <a:pPr algn="ctr"/>
            <a:r>
              <a:rPr lang="cs-CZ" dirty="0"/>
              <a:t>PROČ JE LIDSKÝ MOZEK </a:t>
            </a:r>
            <a:br>
              <a:rPr lang="cs-CZ" dirty="0"/>
            </a:br>
            <a:r>
              <a:rPr lang="cs-CZ" dirty="0"/>
              <a:t>TAK VELKÝ?</a:t>
            </a:r>
          </a:p>
        </p:txBody>
      </p:sp>
      <p:sp>
        <p:nvSpPr>
          <p:cNvPr id="3" name="Zástupný obsah 2">
            <a:extLst>
              <a:ext uri="{FF2B5EF4-FFF2-40B4-BE49-F238E27FC236}">
                <a16:creationId xmlns:a16="http://schemas.microsoft.com/office/drawing/2014/main" id="{FA33C01A-E8B5-4BFF-8D8B-21D9A570F084}"/>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768560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Lidský mozek – proč je tak velký?</a:t>
            </a:r>
          </a:p>
        </p:txBody>
      </p:sp>
      <p:sp>
        <p:nvSpPr>
          <p:cNvPr id="3" name="Zástupný symbol pro obsah 2"/>
          <p:cNvSpPr>
            <a:spLocks noGrp="1"/>
          </p:cNvSpPr>
          <p:nvPr>
            <p:ph idx="1"/>
          </p:nvPr>
        </p:nvSpPr>
        <p:spPr/>
        <p:txBody>
          <a:bodyPr>
            <a:normAutofit/>
          </a:bodyPr>
          <a:lstStyle/>
          <a:p>
            <a:pPr marL="118872" indent="0">
              <a:buNone/>
            </a:pPr>
            <a:r>
              <a:rPr lang="cs-CZ" dirty="0"/>
              <a:t>Lidský mozek váží 2 % hmotnosti, nicméně spotřebuje 20 – 25 % zdrojů.</a:t>
            </a:r>
          </a:p>
          <a:p>
            <a:pPr marL="118872" indent="0">
              <a:buNone/>
            </a:pPr>
            <a:r>
              <a:rPr lang="cs-CZ" dirty="0"/>
              <a:t>Mozková kůra člověka má 4 krát větší plochu než mozek šimpanze. </a:t>
            </a:r>
            <a:r>
              <a:rPr lang="cs-CZ" sz="2000" dirty="0" err="1"/>
              <a:t>Gyrifikace</a:t>
            </a:r>
            <a:r>
              <a:rPr lang="cs-CZ" sz="2000" dirty="0"/>
              <a:t> je výsledkem velké plochy neokortexu v malé dutině lebeční. Potkan má mozek zcela plochý – i proto se používá v neuro-výzkumu.</a:t>
            </a:r>
          </a:p>
          <a:p>
            <a:pPr marL="118872" indent="0">
              <a:buNone/>
            </a:pPr>
            <a:endParaRPr lang="cs-CZ" dirty="0"/>
          </a:p>
          <a:p>
            <a:pPr marL="118872" indent="0">
              <a:buNone/>
            </a:pPr>
            <a:endParaRPr lang="cs-CZ" dirty="0"/>
          </a:p>
          <a:p>
            <a:pPr marL="118872" indent="0">
              <a:buNone/>
            </a:pPr>
            <a:endParaRPr lang="cs-CZ" dirty="0"/>
          </a:p>
          <a:p>
            <a:pPr marL="118872" indent="0">
              <a:buNone/>
            </a:pPr>
            <a:endParaRPr lang="cs-CZ" dirty="0"/>
          </a:p>
        </p:txBody>
      </p:sp>
      <p:pic>
        <p:nvPicPr>
          <p:cNvPr id="5" name="Obrázek 4"/>
          <p:cNvPicPr>
            <a:picLocks noChangeAspect="1"/>
          </p:cNvPicPr>
          <p:nvPr/>
        </p:nvPicPr>
        <p:blipFill>
          <a:blip r:embed="rId2"/>
          <a:stretch>
            <a:fillRect/>
          </a:stretch>
        </p:blipFill>
        <p:spPr>
          <a:xfrm>
            <a:off x="4582344" y="4293096"/>
            <a:ext cx="4104456" cy="2371155"/>
          </a:xfrm>
          <a:prstGeom prst="rect">
            <a:avLst/>
          </a:prstGeom>
        </p:spPr>
      </p:pic>
      <p:pic>
        <p:nvPicPr>
          <p:cNvPr id="1028" name="Picture 4" descr="How (structurally) different is a human brain from a chimpanzee brain?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67564"/>
            <a:ext cx="3667125"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59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82" name="Picture 10"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2843"/>
            <a:ext cx="7344816" cy="664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22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https://upload.wikimedia.org/wikipedia/commons/thumb/1/1b/Brain-body_mass_ratio_for_some_animals_diagram.svg/1280px-Brain-body_mass_ratio_for_some_animals_diagram.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3838" y="1774825"/>
            <a:ext cx="7476323" cy="4625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a:cxnSpLocks/>
          </p:cNvCxnSpPr>
          <p:nvPr/>
        </p:nvCxnSpPr>
        <p:spPr>
          <a:xfrm>
            <a:off x="5364088" y="2421892"/>
            <a:ext cx="0" cy="2014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50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Povinná studijní literatura:</a:t>
            </a:r>
          </a:p>
        </p:txBody>
      </p:sp>
      <p:pic>
        <p:nvPicPr>
          <p:cNvPr id="4" name="Picture 3"/>
          <p:cNvPicPr>
            <a:picLocks noChangeAspect="1" noChangeArrowheads="1"/>
          </p:cNvPicPr>
          <p:nvPr/>
        </p:nvPicPr>
        <p:blipFill>
          <a:blip r:embed="rId2" cstate="print"/>
          <a:srcRect/>
          <a:stretch>
            <a:fillRect/>
          </a:stretch>
        </p:blipFill>
        <p:spPr bwMode="auto">
          <a:xfrm>
            <a:off x="611560" y="4327996"/>
            <a:ext cx="1512167" cy="2217401"/>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D842378F-FB01-4149-B6EB-29C062EE9BD5}"/>
              </a:ext>
            </a:extLst>
          </p:cNvPr>
          <p:cNvSpPr txBox="1"/>
          <p:nvPr/>
        </p:nvSpPr>
        <p:spPr>
          <a:xfrm>
            <a:off x="2339752" y="4327996"/>
            <a:ext cx="6105736" cy="1384995"/>
          </a:xfrm>
          <a:prstGeom prst="rect">
            <a:avLst/>
          </a:prstGeom>
          <a:noFill/>
        </p:spPr>
        <p:txBody>
          <a:bodyPr wrap="square">
            <a:spAutoFit/>
          </a:bodyPr>
          <a:lstStyle/>
          <a:p>
            <a:r>
              <a:rPr lang="cs-CZ" sz="2800" dirty="0"/>
              <a:t>Řezáč, J. (1998). Sociální psychologie. </a:t>
            </a:r>
          </a:p>
          <a:p>
            <a:r>
              <a:rPr lang="cs-CZ" sz="2800" dirty="0"/>
              <a:t>Brno: </a:t>
            </a:r>
            <a:r>
              <a:rPr lang="cs-CZ" sz="2800" dirty="0" err="1"/>
              <a:t>Paido</a:t>
            </a:r>
            <a:r>
              <a:rPr lang="cs-CZ" sz="2800" dirty="0"/>
              <a:t>. </a:t>
            </a:r>
            <a:r>
              <a:rPr lang="cs-CZ" sz="2800" b="1" dirty="0"/>
              <a:t>Vloženo do interaktivní osnovy.</a:t>
            </a:r>
          </a:p>
        </p:txBody>
      </p:sp>
      <p:pic>
        <p:nvPicPr>
          <p:cNvPr id="12" name="Picture 2" descr="Sociální psychologie pro pedagogy [E-kniha] - Zdeněk Helus | KOSMAS.cz -  vaše internetové knihkupectví">
            <a:extLst>
              <a:ext uri="{FF2B5EF4-FFF2-40B4-BE49-F238E27FC236}">
                <a16:creationId xmlns:a16="http://schemas.microsoft.com/office/drawing/2014/main" id="{345F315A-FA5A-4F3B-BED0-CD54D3346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11" y="1794413"/>
            <a:ext cx="1425216" cy="20954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C9FB985A-202B-46B9-8CF9-1F904F6AADB8}"/>
              </a:ext>
            </a:extLst>
          </p:cNvPr>
          <p:cNvSpPr txBox="1"/>
          <p:nvPr/>
        </p:nvSpPr>
        <p:spPr>
          <a:xfrm>
            <a:off x="2339753" y="1814643"/>
            <a:ext cx="6480720" cy="1569660"/>
          </a:xfrm>
          <a:prstGeom prst="rect">
            <a:avLst/>
          </a:prstGeom>
          <a:noFill/>
        </p:spPr>
        <p:txBody>
          <a:bodyPr wrap="square">
            <a:spAutoFit/>
          </a:bodyPr>
          <a:lstStyle/>
          <a:p>
            <a:r>
              <a:rPr lang="cs-CZ" sz="3200" dirty="0" err="1"/>
              <a:t>Helus</a:t>
            </a:r>
            <a:r>
              <a:rPr lang="cs-CZ" sz="3200" dirty="0"/>
              <a:t>, Z. (2007 či 2015). </a:t>
            </a:r>
          </a:p>
          <a:p>
            <a:r>
              <a:rPr lang="cs-CZ" sz="3200" dirty="0"/>
              <a:t>Sociální psychologie pro pedagogy. </a:t>
            </a:r>
          </a:p>
          <a:p>
            <a:r>
              <a:rPr lang="cs-CZ" sz="3200" dirty="0"/>
              <a:t>Grada: Praha. </a:t>
            </a:r>
          </a:p>
        </p:txBody>
      </p:sp>
    </p:spTree>
    <p:extLst>
      <p:ext uri="{BB962C8B-B14F-4D97-AF65-F5344CB8AC3E}">
        <p14:creationId xmlns:p14="http://schemas.microsoft.com/office/powerpoint/2010/main" val="297024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err="1"/>
              <a:t>Encefalizační</a:t>
            </a:r>
            <a:r>
              <a:rPr lang="cs-CZ" dirty="0"/>
              <a:t> kvocient mají typičtí savci 1, šimpanzi 2,1 a lidé 5, 1. </a:t>
            </a:r>
          </a:p>
          <a:p>
            <a:endParaRPr lang="cs-CZ" dirty="0"/>
          </a:p>
          <a:p>
            <a:r>
              <a:rPr lang="cs-CZ" dirty="0"/>
              <a:t>Mozek člověka zčtyřnásobí svoji velikost od narození (330 ccm) do 7 let (1400 ccm).</a:t>
            </a:r>
          </a:p>
          <a:p>
            <a:r>
              <a:rPr lang="cs-CZ" dirty="0"/>
              <a:t>Mozky nám rostou déle a rychleji než šimpanzům. Máme zhruba dvojnásobný počet neuronů než šimpanz. (</a:t>
            </a:r>
            <a:r>
              <a:rPr lang="cs-CZ" dirty="0" err="1"/>
              <a:t>Lierberman</a:t>
            </a:r>
            <a:r>
              <a:rPr lang="cs-CZ" dirty="0"/>
              <a:t>, 2016, s. 122)</a:t>
            </a:r>
          </a:p>
          <a:p>
            <a:r>
              <a:rPr lang="cs-CZ" dirty="0"/>
              <a:t>Odtud pramení důležitost postnatální péče o jedince, čili socializace a výchova! </a:t>
            </a:r>
          </a:p>
          <a:p>
            <a:endParaRPr lang="cs-CZ" dirty="0"/>
          </a:p>
          <a:p>
            <a:pPr marL="118872" indent="0">
              <a:buNone/>
            </a:pPr>
            <a:endParaRPr lang="cs-CZ" dirty="0"/>
          </a:p>
        </p:txBody>
      </p:sp>
    </p:spTree>
    <p:extLst>
      <p:ext uri="{BB962C8B-B14F-4D97-AF65-F5344CB8AC3E}">
        <p14:creationId xmlns:p14="http://schemas.microsoft.com/office/powerpoint/2010/main" val="2324192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fferences between male pelvis and female pelvis - Online Science Notes">
            <a:extLst>
              <a:ext uri="{FF2B5EF4-FFF2-40B4-BE49-F238E27FC236}">
                <a16:creationId xmlns:a16="http://schemas.microsoft.com/office/drawing/2014/main" id="{1B89FF6E-2327-AFF7-9C2A-B5BDE2F28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084" y="4685430"/>
            <a:ext cx="3213316" cy="21745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9E1F05C-8BA2-5059-2EAB-69701E4F028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75D4EDD7-3C16-55A9-0F26-00C9C12BCA9A}"/>
              </a:ext>
            </a:extLst>
          </p:cNvPr>
          <p:cNvSpPr>
            <a:spLocks noGrp="1"/>
          </p:cNvSpPr>
          <p:nvPr>
            <p:ph idx="1"/>
          </p:nvPr>
        </p:nvSpPr>
        <p:spPr/>
        <p:txBody>
          <a:bodyPr>
            <a:normAutofit fontScale="92500" lnSpcReduction="20000"/>
          </a:bodyPr>
          <a:lstStyle/>
          <a:p>
            <a:r>
              <a:rPr lang="cs-CZ" dirty="0"/>
              <a:t>Kombinace velkého mozku a relativně limitované šíře pánve (kvůli bipedii) způsobuje </a:t>
            </a:r>
            <a:r>
              <a:rPr lang="cs-CZ" b="1" dirty="0"/>
              <a:t>porodní problémy</a:t>
            </a:r>
            <a:r>
              <a:rPr lang="cs-CZ" dirty="0"/>
              <a:t>: Aby se lidské děti narodily v pořádku, musí se rodit velmi nedovyvinuté. </a:t>
            </a:r>
          </a:p>
          <a:p>
            <a:r>
              <a:rPr lang="cs-CZ" dirty="0"/>
              <a:t>Na naši velikost těla a délku života je doba těhotenství tím pádem relativně krátká. Člověk má proto nejméně vyvinutý mozek po narození ze všech primátů – </a:t>
            </a:r>
            <a:r>
              <a:rPr lang="cs-CZ" b="1" dirty="0"/>
              <a:t>jen cca 25 %</a:t>
            </a:r>
            <a:r>
              <a:rPr lang="cs-CZ" dirty="0"/>
              <a:t>. V tom se podobáme spíš myšatům:</a:t>
            </a:r>
          </a:p>
          <a:p>
            <a:r>
              <a:rPr lang="cs-CZ" dirty="0"/>
              <a:t>Neumíme se hýbat, ani příliš držet matky, vyžadujeme absolutní péči, krmení.</a:t>
            </a:r>
          </a:p>
        </p:txBody>
      </p:sp>
    </p:spTree>
    <p:extLst>
      <p:ext uri="{BB962C8B-B14F-4D97-AF65-F5344CB8AC3E}">
        <p14:creationId xmlns:p14="http://schemas.microsoft.com/office/powerpoint/2010/main" val="3257310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5BEB1-96D7-A59A-B1E1-F253122588E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0379CC-64D7-0F10-4FF3-E27D2D13915A}"/>
              </a:ext>
            </a:extLst>
          </p:cNvPr>
          <p:cNvSpPr>
            <a:spLocks noGrp="1"/>
          </p:cNvSpPr>
          <p:nvPr>
            <p:ph idx="1"/>
          </p:nvPr>
        </p:nvSpPr>
        <p:spPr/>
        <p:txBody>
          <a:bodyPr>
            <a:normAutofit fontScale="85000" lnSpcReduction="10000"/>
          </a:bodyPr>
          <a:lstStyle/>
          <a:p>
            <a:r>
              <a:rPr lang="cs-CZ" dirty="0"/>
              <a:t>Teoreticky by lidské těhotenství mělo být o 12 měsíců delší. V tu dobu už umí děti chodit a učí se říkat první slova. (srov. předčasně narozené děti)</a:t>
            </a:r>
          </a:p>
          <a:p>
            <a:r>
              <a:rPr lang="cs-CZ" dirty="0"/>
              <a:t>Jenže my se rodíme mnohem dříve. V tom je sice nevýhoda ve zranitelnosti organismu dítěte. </a:t>
            </a:r>
          </a:p>
          <a:p>
            <a:r>
              <a:rPr lang="cs-CZ" b="1" dirty="0"/>
              <a:t>Výhodou</a:t>
            </a:r>
            <a:r>
              <a:rPr lang="cs-CZ" dirty="0"/>
              <a:t> je, že mnohem dříve může být náš mozek stimulován vnějším světem (např. lidmi). Čili může být relativně lépe a dříve vyladěn na vnější svět. </a:t>
            </a:r>
          </a:p>
          <a:p>
            <a:r>
              <a:rPr lang="cs-CZ" dirty="0"/>
              <a:t>Všimněte si, že úplně nejdříve se náš mozek vylaďuje v </a:t>
            </a:r>
            <a:r>
              <a:rPr lang="cs-CZ" b="1" dirty="0"/>
              <a:t>oblasti sociální </a:t>
            </a:r>
            <a:r>
              <a:rPr lang="cs-CZ" dirty="0"/>
              <a:t>(nutně, protože dítě je zcela závislé na rodičích). Teprve odtud, jako z bezpečné základny, se dítě vydává do světa a rozvíjí se i v jiných oblastech.</a:t>
            </a:r>
          </a:p>
        </p:txBody>
      </p:sp>
    </p:spTree>
    <p:extLst>
      <p:ext uri="{BB962C8B-B14F-4D97-AF65-F5344CB8AC3E}">
        <p14:creationId xmlns:p14="http://schemas.microsoft.com/office/powerpoint/2010/main" val="2758575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Otázka:</a:t>
            </a:r>
          </a:p>
        </p:txBody>
      </p:sp>
      <p:sp>
        <p:nvSpPr>
          <p:cNvPr id="3" name="Zástupný symbol pro obsah 2"/>
          <p:cNvSpPr>
            <a:spLocks noGrp="1"/>
          </p:cNvSpPr>
          <p:nvPr>
            <p:ph idx="1"/>
          </p:nvPr>
        </p:nvSpPr>
        <p:spPr/>
        <p:txBody>
          <a:bodyPr>
            <a:normAutofit fontScale="85000" lnSpcReduction="20000"/>
          </a:bodyPr>
          <a:lstStyle/>
          <a:p>
            <a:r>
              <a:rPr lang="cs-CZ" dirty="0"/>
              <a:t>Výhody velkého mozku převážily nevýhody riskantního porodu a bezbranného dětství. </a:t>
            </a:r>
          </a:p>
          <a:p>
            <a:r>
              <a:rPr lang="cs-CZ" dirty="0"/>
              <a:t>Jaké jsou tedy ty výhody velkého mozku?</a:t>
            </a:r>
          </a:p>
          <a:p>
            <a:endParaRPr lang="cs-CZ" b="1" dirty="0"/>
          </a:p>
          <a:p>
            <a:r>
              <a:rPr lang="cs-CZ" b="1" dirty="0"/>
              <a:t>Proč máme my, moderní lidé, tak velký mozek?</a:t>
            </a:r>
          </a:p>
          <a:p>
            <a:r>
              <a:rPr lang="cs-CZ" dirty="0"/>
              <a:t>K čemu je? A kde se to vzalo?</a:t>
            </a:r>
          </a:p>
          <a:p>
            <a:r>
              <a:rPr lang="cs-CZ" dirty="0"/>
              <a:t>Jaká skutečnost, či jaká adaptace (na co?) vede k vzrůstu relativní velikosti mozku?</a:t>
            </a:r>
          </a:p>
          <a:p>
            <a:endParaRPr lang="cs-CZ" dirty="0"/>
          </a:p>
          <a:p>
            <a:r>
              <a:rPr lang="cs-CZ" dirty="0"/>
              <a:t>Moderní lidské vynálezy jako písmo, matematika, počítače velikost mozku těžko vysvětlí, neboť zhruba stejnou velikost měl mozek moderního člověka již před 400-300 tisíci lety.</a:t>
            </a:r>
          </a:p>
          <a:p>
            <a:endParaRPr lang="cs-CZ" dirty="0"/>
          </a:p>
        </p:txBody>
      </p:sp>
    </p:spTree>
    <p:extLst>
      <p:ext uri="{BB962C8B-B14F-4D97-AF65-F5344CB8AC3E}">
        <p14:creationId xmlns:p14="http://schemas.microsoft.com/office/powerpoint/2010/main" val="3174680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464104-0D29-FE52-1C91-074CA0BD0D92}"/>
              </a:ext>
            </a:extLst>
          </p:cNvPr>
          <p:cNvSpPr>
            <a:spLocks noGrp="1"/>
          </p:cNvSpPr>
          <p:nvPr>
            <p:ph type="title"/>
          </p:nvPr>
        </p:nvSpPr>
        <p:spPr/>
        <p:txBody>
          <a:bodyPr/>
          <a:lstStyle/>
          <a:p>
            <a:r>
              <a:rPr lang="cs-CZ" dirty="0"/>
              <a:t>Otázka</a:t>
            </a:r>
          </a:p>
        </p:txBody>
      </p:sp>
      <p:sp>
        <p:nvSpPr>
          <p:cNvPr id="3" name="Zástupný obsah 2">
            <a:extLst>
              <a:ext uri="{FF2B5EF4-FFF2-40B4-BE49-F238E27FC236}">
                <a16:creationId xmlns:a16="http://schemas.microsoft.com/office/drawing/2014/main" id="{F312B81C-94F3-4D19-D80C-465278A69E0A}"/>
              </a:ext>
            </a:extLst>
          </p:cNvPr>
          <p:cNvSpPr>
            <a:spLocks noGrp="1"/>
          </p:cNvSpPr>
          <p:nvPr>
            <p:ph idx="1"/>
          </p:nvPr>
        </p:nvSpPr>
        <p:spPr/>
        <p:txBody>
          <a:bodyPr>
            <a:normAutofit fontScale="92500" lnSpcReduction="20000"/>
          </a:bodyPr>
          <a:lstStyle/>
          <a:p>
            <a:r>
              <a:rPr lang="cs-CZ" dirty="0"/>
              <a:t>Proč se touto otázkou vůbec zabývat? </a:t>
            </a:r>
          </a:p>
          <a:p>
            <a:r>
              <a:rPr lang="cs-CZ" dirty="0"/>
              <a:t>K čemu je to vědět?</a:t>
            </a:r>
          </a:p>
          <a:p>
            <a:pPr marL="118872" indent="0">
              <a:buNone/>
            </a:pPr>
            <a:r>
              <a:rPr lang="cs-CZ" dirty="0"/>
              <a:t>Každý tvor může mít nějaký orgán (či více) větší, nebo rozvinutější než jiní tvorové. Vždy to značí adaptaci nějakým směrem.</a:t>
            </a:r>
          </a:p>
          <a:p>
            <a:pPr marL="118872" indent="0">
              <a:buNone/>
            </a:pPr>
            <a:r>
              <a:rPr lang="cs-CZ" dirty="0"/>
              <a:t>Např. sokolovití ptáci mají obří oči a celkem slušné drápy: oba orgány slouží lovu kořisti. </a:t>
            </a:r>
          </a:p>
          <a:p>
            <a:pPr marL="118872" indent="0">
              <a:buNone/>
            </a:pPr>
            <a:r>
              <a:rPr lang="cs-CZ" dirty="0"/>
              <a:t>Macaráti jeskynní mají naopak oči zakrnělé – nepotřebují je.</a:t>
            </a:r>
          </a:p>
          <a:p>
            <a:pPr marL="118872" indent="0">
              <a:buNone/>
            </a:pPr>
            <a:endParaRPr lang="cs-CZ" dirty="0"/>
          </a:p>
          <a:p>
            <a:pPr marL="118872" indent="0">
              <a:buNone/>
            </a:pPr>
            <a:r>
              <a:rPr lang="cs-CZ" b="1" dirty="0"/>
              <a:t>Na co potřebuje člověk tak velký mozek?</a:t>
            </a:r>
          </a:p>
          <a:p>
            <a:pPr marL="118872" indent="0">
              <a:buNone/>
            </a:pPr>
            <a:endParaRPr lang="cs-CZ" b="1" dirty="0"/>
          </a:p>
          <a:p>
            <a:pPr marL="118872" indent="0">
              <a:buNone/>
            </a:pPr>
            <a:endParaRPr lang="cs-CZ" b="1" dirty="0"/>
          </a:p>
        </p:txBody>
      </p:sp>
    </p:spTree>
    <p:extLst>
      <p:ext uri="{BB962C8B-B14F-4D97-AF65-F5344CB8AC3E}">
        <p14:creationId xmlns:p14="http://schemas.microsoft.com/office/powerpoint/2010/main" val="3476305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19014-61E8-5FFA-BB2F-F0C2E9E55F66}"/>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6B311C5D-DB7E-1AB9-3B5E-7F69D2D9BFD5}"/>
              </a:ext>
            </a:extLst>
          </p:cNvPr>
          <p:cNvSpPr>
            <a:spLocks noGrp="1"/>
          </p:cNvSpPr>
          <p:nvPr>
            <p:ph idx="1"/>
          </p:nvPr>
        </p:nvSpPr>
        <p:spPr>
          <a:xfrm>
            <a:off x="457200" y="1775191"/>
            <a:ext cx="8229600" cy="4927361"/>
          </a:xfrm>
        </p:spPr>
        <p:txBody>
          <a:bodyPr>
            <a:normAutofit fontScale="92500" lnSpcReduction="10000"/>
          </a:bodyPr>
          <a:lstStyle/>
          <a:p>
            <a:r>
              <a:rPr lang="cs-CZ" sz="2400" b="1" dirty="0"/>
              <a:t>Prvotní odpověď</a:t>
            </a:r>
            <a:r>
              <a:rPr lang="cs-CZ" sz="2400" dirty="0"/>
              <a:t>: Lidé mají vědomí, znají kulturu a uvědomují si sebe sama, používají nástroje atd., u zvířat nic podobného nenajdeme.</a:t>
            </a:r>
          </a:p>
          <a:p>
            <a:endParaRPr lang="cs-CZ" sz="2400" dirty="0"/>
          </a:p>
          <a:p>
            <a:r>
              <a:rPr lang="cs-CZ" sz="2400" b="1" dirty="0"/>
              <a:t>Kritika</a:t>
            </a:r>
            <a:r>
              <a:rPr lang="cs-CZ" sz="2400" dirty="0"/>
              <a:t>: Od druhé poloviny 20. stol., díky výzkumům v zoologii a etologii, je jasné, že jiní živočichové mnoho z toho mají. Jde o rozdíly ve stupni, nikoli v podstatě (</a:t>
            </a:r>
            <a:r>
              <a:rPr lang="cs-CZ" sz="2400" dirty="0" err="1"/>
              <a:t>Ridley</a:t>
            </a:r>
            <a:r>
              <a:rPr lang="cs-CZ" sz="2400" dirty="0"/>
              <a:t>, 1999, s. 253)</a:t>
            </a:r>
          </a:p>
          <a:p>
            <a:r>
              <a:rPr lang="cs-CZ" sz="2400" dirty="0"/>
              <a:t>Kytovci a včely mají také </a:t>
            </a:r>
            <a:r>
              <a:rPr lang="cs-CZ" sz="2400" b="1" dirty="0"/>
              <a:t>jazyk</a:t>
            </a:r>
            <a:r>
              <a:rPr lang="cs-CZ" sz="2400" dirty="0"/>
              <a:t>, i když je to jazyk pravděpodobně mnohokrát jednodušší než lidský jazyk. Minimálně všichni savci, resp. obratlovci mají nějaký typ </a:t>
            </a:r>
            <a:r>
              <a:rPr lang="cs-CZ" sz="2400" b="1" dirty="0"/>
              <a:t>vědomí</a:t>
            </a:r>
            <a:r>
              <a:rPr lang="cs-CZ" sz="2400" dirty="0"/>
              <a:t>. Sloni, krkavcovití, lidoopy se </a:t>
            </a:r>
            <a:r>
              <a:rPr lang="cs-CZ" sz="2400" b="1" dirty="0"/>
              <a:t>poznají v zrcadle </a:t>
            </a:r>
            <a:r>
              <a:rPr lang="cs-CZ" sz="2400" dirty="0"/>
              <a:t>(</a:t>
            </a:r>
            <a:r>
              <a:rPr lang="cs-CZ" sz="2400" dirty="0" err="1"/>
              <a:t>Mirror</a:t>
            </a:r>
            <a:r>
              <a:rPr lang="cs-CZ" sz="2400" dirty="0"/>
              <a:t> </a:t>
            </a:r>
            <a:r>
              <a:rPr lang="cs-CZ" sz="2400" dirty="0" err="1"/>
              <a:t>self-recognition</a:t>
            </a:r>
            <a:r>
              <a:rPr lang="cs-CZ" sz="2400" dirty="0"/>
              <a:t> test). Japonští makakové červenolící v Japonsku si předávají znalost </a:t>
            </a:r>
            <a:r>
              <a:rPr lang="cs-CZ" sz="2400" b="1" dirty="0"/>
              <a:t>hry</a:t>
            </a:r>
            <a:r>
              <a:rPr lang="cs-CZ" sz="2400" dirty="0"/>
              <a:t> s kamínky (</a:t>
            </a:r>
            <a:r>
              <a:rPr lang="cs-CZ" sz="2400" dirty="0" err="1"/>
              <a:t>Mcgrew</a:t>
            </a:r>
            <a:r>
              <a:rPr lang="cs-CZ" sz="2400" dirty="0"/>
              <a:t> et al., 2014).</a:t>
            </a:r>
          </a:p>
          <a:p>
            <a:r>
              <a:rPr lang="cs-CZ" sz="2400" dirty="0"/>
              <a:t>Sice je člověk v těchto schopnostech dál, ale zvířata je znají také a velké mozky k tomu nepotřebují.</a:t>
            </a:r>
          </a:p>
        </p:txBody>
      </p:sp>
    </p:spTree>
    <p:extLst>
      <p:ext uri="{BB962C8B-B14F-4D97-AF65-F5344CB8AC3E}">
        <p14:creationId xmlns:p14="http://schemas.microsoft.com/office/powerpoint/2010/main" val="4087126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F22AA4-4FF1-79AB-8292-23AE4CFAC9D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073CA61-C481-8652-0E96-2FBC503C3F6B}"/>
              </a:ext>
            </a:extLst>
          </p:cNvPr>
          <p:cNvSpPr>
            <a:spLocks noGrp="1"/>
          </p:cNvSpPr>
          <p:nvPr>
            <p:ph idx="1"/>
          </p:nvPr>
        </p:nvSpPr>
        <p:spPr/>
        <p:txBody>
          <a:bodyPr/>
          <a:lstStyle/>
          <a:p>
            <a:r>
              <a:rPr lang="cs-CZ" b="1" dirty="0"/>
              <a:t>Kritika 2</a:t>
            </a:r>
            <a:r>
              <a:rPr lang="cs-CZ" dirty="0"/>
              <a:t>: Navíc technologie, spíše než aby vyžadovaly inteligenci, inteligenci nahrazují. Jízda na kole či v autě, praní na valše, počítání na kalkulačce atd. Nevyžadují ani příliš pozornosti, protože jsou zautomatizované. (</a:t>
            </a:r>
            <a:r>
              <a:rPr lang="cs-CZ" dirty="0" err="1"/>
              <a:t>Humprey</a:t>
            </a:r>
            <a:r>
              <a:rPr lang="cs-CZ" dirty="0"/>
              <a:t>, 1976)</a:t>
            </a:r>
          </a:p>
          <a:p>
            <a:r>
              <a:rPr lang="cs-CZ" b="1" dirty="0"/>
              <a:t>Současní lidé nejsou inteligentnější než naši předci – jen využíváme více nástrojů</a:t>
            </a:r>
            <a:r>
              <a:rPr lang="cs-CZ" dirty="0"/>
              <a:t>.</a:t>
            </a:r>
          </a:p>
          <a:p>
            <a:endParaRPr lang="cs-CZ" dirty="0"/>
          </a:p>
        </p:txBody>
      </p:sp>
    </p:spTree>
    <p:extLst>
      <p:ext uri="{BB962C8B-B14F-4D97-AF65-F5344CB8AC3E}">
        <p14:creationId xmlns:p14="http://schemas.microsoft.com/office/powerpoint/2010/main" val="309055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5C97B-5983-209E-5E3D-203DC3393D1A}"/>
              </a:ext>
            </a:extLst>
          </p:cNvPr>
          <p:cNvSpPr>
            <a:spLocks noGrp="1"/>
          </p:cNvSpPr>
          <p:nvPr>
            <p:ph type="title"/>
          </p:nvPr>
        </p:nvSpPr>
        <p:spPr/>
        <p:txBody>
          <a:bodyPr>
            <a:normAutofit/>
          </a:bodyPr>
          <a:lstStyle/>
          <a:p>
            <a:r>
              <a:rPr lang="cs-CZ" dirty="0" err="1"/>
              <a:t>Mcgrew</a:t>
            </a:r>
            <a:r>
              <a:rPr lang="cs-CZ" dirty="0"/>
              <a:t> et al., 2014</a:t>
            </a:r>
          </a:p>
        </p:txBody>
      </p:sp>
      <p:sp>
        <p:nvSpPr>
          <p:cNvPr id="3" name="Zástupný obsah 2">
            <a:extLst>
              <a:ext uri="{FF2B5EF4-FFF2-40B4-BE49-F238E27FC236}">
                <a16:creationId xmlns:a16="http://schemas.microsoft.com/office/drawing/2014/main" id="{0EF3414E-833A-814B-904A-02BBFECB4B72}"/>
              </a:ext>
            </a:extLst>
          </p:cNvPr>
          <p:cNvSpPr>
            <a:spLocks noGrp="1"/>
          </p:cNvSpPr>
          <p:nvPr>
            <p:ph idx="1"/>
          </p:nvPr>
        </p:nvSpPr>
        <p:spPr>
          <a:xfrm>
            <a:off x="457200" y="6067903"/>
            <a:ext cx="8229600" cy="723452"/>
          </a:xfrm>
        </p:spPr>
        <p:txBody>
          <a:bodyPr>
            <a:normAutofit fontScale="47500" lnSpcReduction="20000"/>
          </a:bodyPr>
          <a:lstStyle/>
          <a:p>
            <a:pPr marL="118872" indent="0">
              <a:buNone/>
            </a:pPr>
            <a:r>
              <a:rPr lang="cs-CZ" dirty="0">
                <a:hlinkClick r:id="rId2"/>
              </a:rPr>
              <a:t>https://www.youtube.com/watch?v=ZfDXbd3yAPo&amp;ab_channel=Jean-BaptisteLeca</a:t>
            </a:r>
            <a:endParaRPr lang="cs-CZ" dirty="0"/>
          </a:p>
          <a:p>
            <a:pPr marL="118872" indent="0">
              <a:buNone/>
            </a:pPr>
            <a:endParaRPr lang="cs-CZ" dirty="0"/>
          </a:p>
          <a:p>
            <a:pPr marL="118872" indent="0">
              <a:buNone/>
            </a:pPr>
            <a:r>
              <a:rPr lang="cs-CZ" dirty="0">
                <a:hlinkClick r:id="rId3"/>
              </a:rPr>
              <a:t>https://www.youtube.com/watch?v=wjml9iYgnQ0&amp;ab_channel=YutakaYoshida</a:t>
            </a:r>
            <a:r>
              <a:rPr lang="cs-CZ" dirty="0"/>
              <a:t> </a:t>
            </a:r>
          </a:p>
        </p:txBody>
      </p:sp>
      <p:pic>
        <p:nvPicPr>
          <p:cNvPr id="8" name="Obrázek 7">
            <a:extLst>
              <a:ext uri="{FF2B5EF4-FFF2-40B4-BE49-F238E27FC236}">
                <a16:creationId xmlns:a16="http://schemas.microsoft.com/office/drawing/2014/main" id="{19609802-7600-E2A2-0F81-058C7F468452}"/>
              </a:ext>
            </a:extLst>
          </p:cNvPr>
          <p:cNvPicPr>
            <a:picLocks noChangeAspect="1"/>
          </p:cNvPicPr>
          <p:nvPr/>
        </p:nvPicPr>
        <p:blipFill>
          <a:blip r:embed="rId4"/>
          <a:stretch>
            <a:fillRect/>
          </a:stretch>
        </p:blipFill>
        <p:spPr>
          <a:xfrm>
            <a:off x="4139952" y="1652354"/>
            <a:ext cx="4546848" cy="4171371"/>
          </a:xfrm>
          <a:prstGeom prst="rect">
            <a:avLst/>
          </a:prstGeom>
        </p:spPr>
      </p:pic>
      <p:pic>
        <p:nvPicPr>
          <p:cNvPr id="10" name="Obrázek 9">
            <a:extLst>
              <a:ext uri="{FF2B5EF4-FFF2-40B4-BE49-F238E27FC236}">
                <a16:creationId xmlns:a16="http://schemas.microsoft.com/office/drawing/2014/main" id="{0CB7B49B-C693-5333-7D3A-F2C806F28778}"/>
              </a:ext>
            </a:extLst>
          </p:cNvPr>
          <p:cNvPicPr>
            <a:picLocks noChangeAspect="1"/>
          </p:cNvPicPr>
          <p:nvPr/>
        </p:nvPicPr>
        <p:blipFill>
          <a:blip r:embed="rId5"/>
          <a:stretch>
            <a:fillRect/>
          </a:stretch>
        </p:blipFill>
        <p:spPr>
          <a:xfrm>
            <a:off x="452394" y="1419126"/>
            <a:ext cx="3183502" cy="4552683"/>
          </a:xfrm>
          <a:prstGeom prst="rect">
            <a:avLst/>
          </a:prstGeom>
        </p:spPr>
      </p:pic>
    </p:spTree>
    <p:extLst>
      <p:ext uri="{BB962C8B-B14F-4D97-AF65-F5344CB8AC3E}">
        <p14:creationId xmlns:p14="http://schemas.microsoft.com/office/powerpoint/2010/main" val="2943116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2942C-E1D2-A7B7-D388-DE380F679AE5}"/>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B44DF1A2-8D32-1CE6-BAB7-A987B11EBBE9}"/>
              </a:ext>
            </a:extLst>
          </p:cNvPr>
          <p:cNvSpPr>
            <a:spLocks noGrp="1"/>
          </p:cNvSpPr>
          <p:nvPr>
            <p:ph idx="1"/>
          </p:nvPr>
        </p:nvSpPr>
        <p:spPr/>
        <p:txBody>
          <a:bodyPr>
            <a:normAutofit fontScale="77500" lnSpcReduction="20000"/>
          </a:bodyPr>
          <a:lstStyle/>
          <a:p>
            <a:pPr marL="118872" indent="0">
              <a:buNone/>
            </a:pPr>
            <a:r>
              <a:rPr lang="cs-CZ" dirty="0"/>
              <a:t>1. specifická hypotéza, která na tuto otázku odpovídala byla: </a:t>
            </a:r>
            <a:r>
              <a:rPr lang="cs-CZ" dirty="0" err="1"/>
              <a:t>Oakleyho</a:t>
            </a:r>
            <a:r>
              <a:rPr lang="cs-CZ" dirty="0"/>
              <a:t> </a:t>
            </a:r>
            <a:r>
              <a:rPr lang="cs-CZ" b="1" i="1" dirty="0"/>
              <a:t>Man </a:t>
            </a:r>
            <a:r>
              <a:rPr lang="cs-CZ" b="1" i="1" dirty="0" err="1"/>
              <a:t>the</a:t>
            </a:r>
            <a:r>
              <a:rPr lang="cs-CZ" b="1" i="1" dirty="0"/>
              <a:t> </a:t>
            </a:r>
            <a:r>
              <a:rPr lang="cs-CZ" b="1" i="1" dirty="0" err="1"/>
              <a:t>toolmaker</a:t>
            </a:r>
            <a:r>
              <a:rPr lang="cs-CZ" b="1" i="1" dirty="0"/>
              <a:t> </a:t>
            </a:r>
            <a:r>
              <a:rPr lang="cs-CZ" dirty="0"/>
              <a:t>(1949). Člověk je jediným, kdo vyrábí nástroje, které se navíc exponenciálně zesložiťují. </a:t>
            </a:r>
            <a:r>
              <a:rPr lang="cs-CZ" b="1" dirty="0"/>
              <a:t>Velký mozek máme proto, abychom mohli vytvářet nástroje</a:t>
            </a:r>
            <a:r>
              <a:rPr lang="cs-CZ" dirty="0"/>
              <a:t>.</a:t>
            </a:r>
          </a:p>
          <a:p>
            <a:pPr marL="118872" indent="0">
              <a:buNone/>
            </a:pPr>
            <a:endParaRPr lang="cs-CZ" dirty="0"/>
          </a:p>
          <a:p>
            <a:pPr marL="118872" indent="0">
              <a:buNone/>
            </a:pPr>
            <a:r>
              <a:rPr lang="cs-CZ" b="1" dirty="0"/>
              <a:t>Kritika</a:t>
            </a:r>
            <a:r>
              <a:rPr lang="cs-CZ" dirty="0"/>
              <a:t>: v dobách, kdy rapidně narůstá kapacita mozkovny se technologie výroby ani tvar kamenných nástrojů neměnily. Mód 1 a mód 2 byly vyráběny dohromady cca 3 milióny let! Tvarové a typové inovace přicházejí až s módem 3 (před cca 350 tis. lety) a módem 4 (před cca 50 tis. lety).</a:t>
            </a:r>
          </a:p>
          <a:p>
            <a:pPr marL="118872" indent="0">
              <a:buNone/>
            </a:pPr>
            <a:r>
              <a:rPr lang="cs-CZ" dirty="0"/>
              <a:t>Navíc i </a:t>
            </a:r>
            <a:r>
              <a:rPr lang="cs-CZ" b="1" dirty="0"/>
              <a:t>šimpanzi, pěnkavy, vrány, straky, sloni, vydry </a:t>
            </a:r>
            <a:r>
              <a:rPr lang="cs-CZ" dirty="0"/>
              <a:t>atd. také vyrábějí nástroje. Divoké kaledonské vrány vyrábějí dokonce i </a:t>
            </a:r>
            <a:r>
              <a:rPr lang="cs-CZ" dirty="0" err="1"/>
              <a:t>metanástroje</a:t>
            </a:r>
            <a:r>
              <a:rPr lang="cs-CZ" dirty="0"/>
              <a:t>. A velké mozky na to nepotřebují.</a:t>
            </a:r>
          </a:p>
        </p:txBody>
      </p:sp>
    </p:spTree>
    <p:extLst>
      <p:ext uri="{BB962C8B-B14F-4D97-AF65-F5344CB8AC3E}">
        <p14:creationId xmlns:p14="http://schemas.microsoft.com/office/powerpoint/2010/main" val="2303563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4AA15-EEA9-7857-647C-11493ED02DA7}"/>
              </a:ext>
            </a:extLst>
          </p:cNvPr>
          <p:cNvSpPr>
            <a:spLocks noGrp="1"/>
          </p:cNvSpPr>
          <p:nvPr>
            <p:ph type="title"/>
          </p:nvPr>
        </p:nvSpPr>
        <p:spPr/>
        <p:txBody>
          <a:bodyPr/>
          <a:lstStyle/>
          <a:p>
            <a:endParaRPr lang="cs-CZ"/>
          </a:p>
        </p:txBody>
      </p:sp>
      <p:pic>
        <p:nvPicPr>
          <p:cNvPr id="5124" name="Picture 4" descr="Human Evolution through Unnatural Selection | by Ram TR | Medium">
            <a:extLst>
              <a:ext uri="{FF2B5EF4-FFF2-40B4-BE49-F238E27FC236}">
                <a16:creationId xmlns:a16="http://schemas.microsoft.com/office/drawing/2014/main" id="{4C67F3C2-3C3A-80F4-E655-811ABEA50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551754"/>
            <a:ext cx="6828399" cy="51213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08B6167C-E3C0-F40F-DC98-BA27C10EFF2B}"/>
              </a:ext>
            </a:extLst>
          </p:cNvPr>
          <p:cNvSpPr/>
          <p:nvPr/>
        </p:nvSpPr>
        <p:spPr>
          <a:xfrm>
            <a:off x="7081545" y="1700808"/>
            <a:ext cx="1512168" cy="20882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257333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8F789-B46B-4D13-83C6-E9B5DBDFC87E}"/>
              </a:ext>
            </a:extLst>
          </p:cNvPr>
          <p:cNvSpPr>
            <a:spLocks noGrp="1"/>
          </p:cNvSpPr>
          <p:nvPr>
            <p:ph type="title"/>
          </p:nvPr>
        </p:nvSpPr>
        <p:spPr/>
        <p:txBody>
          <a:bodyPr/>
          <a:lstStyle/>
          <a:p>
            <a:r>
              <a:rPr lang="cs-CZ" dirty="0"/>
              <a:t>Doporučená literatura:</a:t>
            </a:r>
          </a:p>
        </p:txBody>
      </p:sp>
      <p:pic>
        <p:nvPicPr>
          <p:cNvPr id="4" name="Picture 2" descr="http://knihy.abz.cz/imgs/products/img_206144_orig.jpg">
            <a:extLst>
              <a:ext uri="{FF2B5EF4-FFF2-40B4-BE49-F238E27FC236}">
                <a16:creationId xmlns:a16="http://schemas.microsoft.com/office/drawing/2014/main" id="{B13F7B7E-A460-42E5-8BB4-502B999DD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79" y="1775191"/>
            <a:ext cx="1512167" cy="2154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8D7795-65CE-42D8-AE11-53C64A4432C5}"/>
              </a:ext>
            </a:extLst>
          </p:cNvPr>
          <p:cNvSpPr txBox="1"/>
          <p:nvPr/>
        </p:nvSpPr>
        <p:spPr>
          <a:xfrm>
            <a:off x="2565525" y="1793920"/>
            <a:ext cx="5823196" cy="1477328"/>
          </a:xfrm>
          <a:prstGeom prst="rect">
            <a:avLst/>
          </a:prstGeom>
          <a:noFill/>
        </p:spPr>
        <p:txBody>
          <a:bodyPr wrap="square">
            <a:spAutoFit/>
          </a:bodyPr>
          <a:lstStyle/>
          <a:p>
            <a:r>
              <a:rPr lang="cs-CZ" sz="2400" dirty="0" err="1"/>
              <a:t>Hewstone</a:t>
            </a:r>
            <a:r>
              <a:rPr lang="cs-CZ" sz="2400" dirty="0"/>
              <a:t>, M., </a:t>
            </a:r>
            <a:r>
              <a:rPr lang="cs-CZ" sz="2400" dirty="0" err="1"/>
              <a:t>Stroebe</a:t>
            </a:r>
            <a:r>
              <a:rPr lang="cs-CZ" sz="2400" dirty="0"/>
              <a:t>, W. (2006). </a:t>
            </a:r>
          </a:p>
          <a:p>
            <a:r>
              <a:rPr lang="cs-CZ" sz="2400" dirty="0"/>
              <a:t>Sociální psychologie. Praha: Portál.</a:t>
            </a:r>
          </a:p>
          <a:p>
            <a:r>
              <a:rPr lang="cs-CZ" sz="2400" dirty="0"/>
              <a:t>	</a:t>
            </a:r>
            <a:endParaRPr lang="cs-CZ" dirty="0"/>
          </a:p>
          <a:p>
            <a:r>
              <a:rPr lang="cs-CZ" b="1" dirty="0"/>
              <a:t>vybrané kapitoly ve Studijních materiálech</a:t>
            </a:r>
          </a:p>
        </p:txBody>
      </p:sp>
      <p:pic>
        <p:nvPicPr>
          <p:cNvPr id="13" name="Picture 2" descr="Obálka titulu Základy sociální psychologie">
            <a:extLst>
              <a:ext uri="{FF2B5EF4-FFF2-40B4-BE49-F238E27FC236}">
                <a16:creationId xmlns:a16="http://schemas.microsoft.com/office/drawing/2014/main" id="{322911E4-DF6C-4179-9296-A8068937CEDC}"/>
              </a:ext>
            </a:extLst>
          </p:cNvPr>
          <p:cNvPicPr>
            <a:picLocks noChangeAspect="1" noChangeArrowheads="1"/>
          </p:cNvPicPr>
          <p:nvPr/>
        </p:nvPicPr>
        <p:blipFill>
          <a:blip r:embed="rId3" cstate="print"/>
          <a:srcRect/>
          <a:stretch>
            <a:fillRect/>
          </a:stretch>
        </p:blipFill>
        <p:spPr bwMode="auto">
          <a:xfrm>
            <a:off x="755279" y="4087995"/>
            <a:ext cx="1512167" cy="2383949"/>
          </a:xfrm>
          <a:prstGeom prst="rect">
            <a:avLst/>
          </a:prstGeom>
          <a:noFill/>
          <a:ln w="9525">
            <a:noFill/>
            <a:miter lim="800000"/>
            <a:headEnd/>
            <a:tailEnd/>
          </a:ln>
        </p:spPr>
      </p:pic>
      <p:sp>
        <p:nvSpPr>
          <p:cNvPr id="17" name="TextovéPole 16">
            <a:extLst>
              <a:ext uri="{FF2B5EF4-FFF2-40B4-BE49-F238E27FC236}">
                <a16:creationId xmlns:a16="http://schemas.microsoft.com/office/drawing/2014/main" id="{FF4476BE-7CA9-41DF-A6AB-33C6FE277B8F}"/>
              </a:ext>
            </a:extLst>
          </p:cNvPr>
          <p:cNvSpPr txBox="1"/>
          <p:nvPr/>
        </p:nvSpPr>
        <p:spPr>
          <a:xfrm>
            <a:off x="2483767" y="3982208"/>
            <a:ext cx="5904953" cy="830997"/>
          </a:xfrm>
          <a:prstGeom prst="rect">
            <a:avLst/>
          </a:prstGeom>
          <a:noFill/>
        </p:spPr>
        <p:txBody>
          <a:bodyPr wrap="square">
            <a:spAutoFit/>
          </a:bodyPr>
          <a:lstStyle/>
          <a:p>
            <a:r>
              <a:rPr lang="cs-CZ" sz="2400" dirty="0"/>
              <a:t>Hayesová, N. (2007). Základy sociální psychologie. Portál: Praha. </a:t>
            </a:r>
          </a:p>
        </p:txBody>
      </p:sp>
    </p:spTree>
    <p:extLst>
      <p:ext uri="{BB962C8B-B14F-4D97-AF65-F5344CB8AC3E}">
        <p14:creationId xmlns:p14="http://schemas.microsoft.com/office/powerpoint/2010/main" val="2601093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DAC5C-80AD-9116-328B-80CBD53EBBC5}"/>
              </a:ext>
            </a:extLst>
          </p:cNvPr>
          <p:cNvSpPr>
            <a:spLocks noGrp="1"/>
          </p:cNvSpPr>
          <p:nvPr>
            <p:ph type="title"/>
          </p:nvPr>
        </p:nvSpPr>
        <p:spPr/>
        <p:txBody>
          <a:bodyPr/>
          <a:lstStyle/>
          <a:p>
            <a:endParaRPr lang="cs-CZ"/>
          </a:p>
        </p:txBody>
      </p:sp>
      <p:pic>
        <p:nvPicPr>
          <p:cNvPr id="6146" name="Picture 2" descr="The parietal lobe evolution and the emergence of material culture in the  human genus | SpringerLink">
            <a:extLst>
              <a:ext uri="{FF2B5EF4-FFF2-40B4-BE49-F238E27FC236}">
                <a16:creationId xmlns:a16="http://schemas.microsoft.com/office/drawing/2014/main" id="{4E329913-83AA-7D1A-3120-FD8F460BDC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408712" cy="497727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1B1461F7-46FB-0230-AB66-3A98D47C008E}"/>
              </a:ext>
            </a:extLst>
          </p:cNvPr>
          <p:cNvSpPr txBox="1"/>
          <p:nvPr/>
        </p:nvSpPr>
        <p:spPr>
          <a:xfrm>
            <a:off x="2987824" y="5877272"/>
            <a:ext cx="1440160" cy="369332"/>
          </a:xfrm>
          <a:prstGeom prst="rect">
            <a:avLst/>
          </a:prstGeom>
          <a:noFill/>
        </p:spPr>
        <p:txBody>
          <a:bodyPr wrap="square" rtlCol="0">
            <a:spAutoFit/>
          </a:bodyPr>
          <a:lstStyle/>
          <a:p>
            <a:pPr algn="ctr"/>
            <a:r>
              <a:rPr lang="cs-CZ" b="1" dirty="0"/>
              <a:t>MÓD 1</a:t>
            </a:r>
          </a:p>
        </p:txBody>
      </p:sp>
      <p:sp>
        <p:nvSpPr>
          <p:cNvPr id="4" name="TextovéPole 3">
            <a:extLst>
              <a:ext uri="{FF2B5EF4-FFF2-40B4-BE49-F238E27FC236}">
                <a16:creationId xmlns:a16="http://schemas.microsoft.com/office/drawing/2014/main" id="{179B2BB8-09CC-81F9-96A4-3A03FE1AC430}"/>
              </a:ext>
            </a:extLst>
          </p:cNvPr>
          <p:cNvSpPr txBox="1"/>
          <p:nvPr/>
        </p:nvSpPr>
        <p:spPr>
          <a:xfrm>
            <a:off x="4884987" y="5157192"/>
            <a:ext cx="1440160" cy="369332"/>
          </a:xfrm>
          <a:prstGeom prst="rect">
            <a:avLst/>
          </a:prstGeom>
          <a:noFill/>
        </p:spPr>
        <p:txBody>
          <a:bodyPr wrap="square" rtlCol="0">
            <a:spAutoFit/>
          </a:bodyPr>
          <a:lstStyle/>
          <a:p>
            <a:pPr algn="ctr"/>
            <a:r>
              <a:rPr lang="cs-CZ" b="1" dirty="0"/>
              <a:t>MÓD 2</a:t>
            </a:r>
          </a:p>
        </p:txBody>
      </p:sp>
      <p:sp>
        <p:nvSpPr>
          <p:cNvPr id="5" name="TextovéPole 4">
            <a:extLst>
              <a:ext uri="{FF2B5EF4-FFF2-40B4-BE49-F238E27FC236}">
                <a16:creationId xmlns:a16="http://schemas.microsoft.com/office/drawing/2014/main" id="{67D484C2-6516-09E1-B6B7-727A76201D24}"/>
              </a:ext>
            </a:extLst>
          </p:cNvPr>
          <p:cNvSpPr txBox="1"/>
          <p:nvPr/>
        </p:nvSpPr>
        <p:spPr>
          <a:xfrm>
            <a:off x="5784953" y="4086896"/>
            <a:ext cx="1440160" cy="369332"/>
          </a:xfrm>
          <a:prstGeom prst="rect">
            <a:avLst/>
          </a:prstGeom>
          <a:noFill/>
        </p:spPr>
        <p:txBody>
          <a:bodyPr wrap="square" rtlCol="0">
            <a:spAutoFit/>
          </a:bodyPr>
          <a:lstStyle/>
          <a:p>
            <a:pPr algn="ctr"/>
            <a:r>
              <a:rPr lang="cs-CZ" b="1" dirty="0"/>
              <a:t>MÓD 3</a:t>
            </a:r>
          </a:p>
        </p:txBody>
      </p:sp>
      <p:sp>
        <p:nvSpPr>
          <p:cNvPr id="6" name="TextovéPole 5">
            <a:extLst>
              <a:ext uri="{FF2B5EF4-FFF2-40B4-BE49-F238E27FC236}">
                <a16:creationId xmlns:a16="http://schemas.microsoft.com/office/drawing/2014/main" id="{87869CDB-73F1-4673-8DA3-425DE8A62DFF}"/>
              </a:ext>
            </a:extLst>
          </p:cNvPr>
          <p:cNvSpPr txBox="1"/>
          <p:nvPr/>
        </p:nvSpPr>
        <p:spPr>
          <a:xfrm>
            <a:off x="6588224" y="3372320"/>
            <a:ext cx="1440160" cy="369332"/>
          </a:xfrm>
          <a:prstGeom prst="rect">
            <a:avLst/>
          </a:prstGeom>
          <a:noFill/>
        </p:spPr>
        <p:txBody>
          <a:bodyPr wrap="square" rtlCol="0">
            <a:spAutoFit/>
          </a:bodyPr>
          <a:lstStyle/>
          <a:p>
            <a:pPr algn="ctr"/>
            <a:r>
              <a:rPr lang="cs-CZ" b="1" dirty="0"/>
              <a:t>MÓD 4</a:t>
            </a:r>
          </a:p>
        </p:txBody>
      </p:sp>
    </p:spTree>
    <p:extLst>
      <p:ext uri="{BB962C8B-B14F-4D97-AF65-F5344CB8AC3E}">
        <p14:creationId xmlns:p14="http://schemas.microsoft.com/office/powerpoint/2010/main" val="2511486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3DF5BE6-7FD1-B217-F64C-3F8733F65705}"/>
              </a:ext>
            </a:extLst>
          </p:cNvPr>
          <p:cNvSpPr>
            <a:spLocks noGrp="1"/>
          </p:cNvSpPr>
          <p:nvPr>
            <p:ph type="title"/>
          </p:nvPr>
        </p:nvSpPr>
        <p:spPr>
          <a:xfrm>
            <a:off x="457200" y="155448"/>
            <a:ext cx="8229600" cy="1252728"/>
          </a:xfrm>
        </p:spPr>
        <p:txBody>
          <a:bodyPr/>
          <a:lstStyle/>
          <a:p>
            <a:endParaRPr lang="en-US"/>
          </a:p>
        </p:txBody>
      </p:sp>
      <p:pic>
        <p:nvPicPr>
          <p:cNvPr id="2050" name="Picture 2" descr="Stony Brook Scientists Discover Oldest Stone Tools on Record | | SBU News">
            <a:extLst>
              <a:ext uri="{FF2B5EF4-FFF2-40B4-BE49-F238E27FC236}">
                <a16:creationId xmlns:a16="http://schemas.microsoft.com/office/drawing/2014/main" id="{9AAFD86F-E87E-8C52-5DCA-D1A13DBB2B4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7584" y="792697"/>
            <a:ext cx="7416824" cy="5952001"/>
          </a:xfrm>
          <a:prstGeom prst="rect">
            <a:avLst/>
          </a:prstGeom>
          <a:solidFill>
            <a:srgbClr val="FFFFFF"/>
          </a:solidFill>
        </p:spPr>
      </p:pic>
    </p:spTree>
    <p:extLst>
      <p:ext uri="{BB962C8B-B14F-4D97-AF65-F5344CB8AC3E}">
        <p14:creationId xmlns:p14="http://schemas.microsoft.com/office/powerpoint/2010/main" val="4556521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843517-CD0D-6BDD-1F8F-9703C8600935}"/>
              </a:ext>
            </a:extLst>
          </p:cNvPr>
          <p:cNvSpPr>
            <a:spLocks noGrp="1"/>
          </p:cNvSpPr>
          <p:nvPr>
            <p:ph type="title"/>
          </p:nvPr>
        </p:nvSpPr>
        <p:spPr/>
        <p:txBody>
          <a:bodyPr/>
          <a:lstStyle/>
          <a:p>
            <a:endParaRPr lang="cs-CZ"/>
          </a:p>
        </p:txBody>
      </p:sp>
      <p:pic>
        <p:nvPicPr>
          <p:cNvPr id="3074" name="Picture 2" descr="The Evolutionary Timeline Retooled | Discover Magazine">
            <a:extLst>
              <a:ext uri="{FF2B5EF4-FFF2-40B4-BE49-F238E27FC236}">
                <a16:creationId xmlns:a16="http://schemas.microsoft.com/office/drawing/2014/main" id="{95C3D915-D71E-C8E1-8001-90F32D0004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20759"/>
            <a:ext cx="8229600" cy="31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18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F0BCE-5747-115B-69BB-9046A28BF276}"/>
              </a:ext>
            </a:extLst>
          </p:cNvPr>
          <p:cNvSpPr>
            <a:spLocks noGrp="1"/>
          </p:cNvSpPr>
          <p:nvPr>
            <p:ph type="title"/>
          </p:nvPr>
        </p:nvSpPr>
        <p:spPr/>
        <p:txBody>
          <a:bodyPr/>
          <a:lstStyle/>
          <a:p>
            <a:endParaRPr lang="cs-CZ"/>
          </a:p>
        </p:txBody>
      </p:sp>
      <p:pic>
        <p:nvPicPr>
          <p:cNvPr id="4098" name="Picture 2" descr="Defining Moment in Human Evolution: Turbulent Era Sparked Leap in Human  Behavior, Technology 320,000 Years Ago">
            <a:extLst>
              <a:ext uri="{FF2B5EF4-FFF2-40B4-BE49-F238E27FC236}">
                <a16:creationId xmlns:a16="http://schemas.microsoft.com/office/drawing/2014/main" id="{579F0548-2284-2D19-B7AE-DAEF79D9B8E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8452" y="1774825"/>
            <a:ext cx="8067095"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913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C1093-6CA6-FA7A-B42D-8602991BE8E8}"/>
              </a:ext>
            </a:extLst>
          </p:cNvPr>
          <p:cNvSpPr>
            <a:spLocks noGrp="1"/>
          </p:cNvSpPr>
          <p:nvPr>
            <p:ph type="title"/>
          </p:nvPr>
        </p:nvSpPr>
        <p:spPr/>
        <p:txBody>
          <a:bodyPr/>
          <a:lstStyle/>
          <a:p>
            <a:r>
              <a:rPr lang="cs-CZ" dirty="0"/>
              <a:t>Mód 3 – </a:t>
            </a:r>
            <a:r>
              <a:rPr lang="cs-CZ" dirty="0" err="1"/>
              <a:t>levalloiská</a:t>
            </a:r>
            <a:r>
              <a:rPr lang="cs-CZ" dirty="0"/>
              <a:t> technika</a:t>
            </a:r>
          </a:p>
        </p:txBody>
      </p:sp>
      <p:pic>
        <p:nvPicPr>
          <p:cNvPr id="1026" name="Picture 2" descr="Levallois technique - Wikipedia">
            <a:extLst>
              <a:ext uri="{FF2B5EF4-FFF2-40B4-BE49-F238E27FC236}">
                <a16:creationId xmlns:a16="http://schemas.microsoft.com/office/drawing/2014/main" id="{55F975FE-5059-42E1-453E-BE5DA10789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1729" y="1199341"/>
            <a:ext cx="5480541" cy="565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199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2EBB14-E3B5-522B-9F72-07AA2B5478FA}"/>
              </a:ext>
            </a:extLst>
          </p:cNvPr>
          <p:cNvSpPr>
            <a:spLocks noGrp="1"/>
          </p:cNvSpPr>
          <p:nvPr>
            <p:ph type="title"/>
          </p:nvPr>
        </p:nvSpPr>
        <p:spPr/>
        <p:txBody>
          <a:bodyPr/>
          <a:lstStyle/>
          <a:p>
            <a:r>
              <a:rPr lang="cs-CZ" dirty="0"/>
              <a:t>Mód 4 – čepelová technika</a:t>
            </a:r>
          </a:p>
        </p:txBody>
      </p:sp>
      <p:pic>
        <p:nvPicPr>
          <p:cNvPr id="7170" name="Picture 2" descr="flint knapping | EXARC">
            <a:extLst>
              <a:ext uri="{FF2B5EF4-FFF2-40B4-BE49-F238E27FC236}">
                <a16:creationId xmlns:a16="http://schemas.microsoft.com/office/drawing/2014/main" id="{A2040C25-C1AA-0142-7348-F9F55F35C4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092" y="1988840"/>
            <a:ext cx="864867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93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188895-8B34-FA68-2BA2-1E2D612E206F}"/>
              </a:ext>
            </a:extLst>
          </p:cNvPr>
          <p:cNvSpPr>
            <a:spLocks noGrp="1"/>
          </p:cNvSpPr>
          <p:nvPr>
            <p:ph type="title"/>
          </p:nvPr>
        </p:nvSpPr>
        <p:spPr/>
        <p:txBody>
          <a:bodyPr/>
          <a:lstStyle/>
          <a:p>
            <a:r>
              <a:rPr lang="cs-CZ" dirty="0"/>
              <a:t>Mód 4 – čepelová technika</a:t>
            </a:r>
          </a:p>
        </p:txBody>
      </p:sp>
      <p:pic>
        <p:nvPicPr>
          <p:cNvPr id="5122" name="Picture 2" descr="Obrázek">
            <a:extLst>
              <a:ext uri="{FF2B5EF4-FFF2-40B4-BE49-F238E27FC236}">
                <a16:creationId xmlns:a16="http://schemas.microsoft.com/office/drawing/2014/main" id="{D4919FA6-710D-B0CC-8B65-B75C559F7B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3849"/>
            <a:ext cx="9034425" cy="519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708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8C342-A9CA-8FB5-2798-70A11E2E2D4C}"/>
              </a:ext>
            </a:extLst>
          </p:cNvPr>
          <p:cNvSpPr>
            <a:spLocks noGrp="1"/>
          </p:cNvSpPr>
          <p:nvPr>
            <p:ph type="title"/>
          </p:nvPr>
        </p:nvSpPr>
        <p:spPr/>
        <p:txBody>
          <a:bodyPr>
            <a:normAutofit fontScale="90000"/>
          </a:bodyPr>
          <a:lstStyle/>
          <a:p>
            <a:r>
              <a:rPr lang="cs-CZ" dirty="0"/>
              <a:t>Mezolit, kultura </a:t>
            </a:r>
            <a:r>
              <a:rPr lang="cs-CZ" dirty="0" err="1"/>
              <a:t>kongemoose</a:t>
            </a:r>
            <a:r>
              <a:rPr lang="cs-CZ" dirty="0"/>
              <a:t>, </a:t>
            </a:r>
            <a:r>
              <a:rPr lang="cs-CZ" dirty="0" err="1"/>
              <a:t>Broom</a:t>
            </a:r>
            <a:r>
              <a:rPr lang="cs-CZ" dirty="0"/>
              <a:t> </a:t>
            </a:r>
            <a:r>
              <a:rPr lang="cs-CZ" dirty="0" err="1"/>
              <a:t>hill</a:t>
            </a:r>
            <a:r>
              <a:rPr lang="cs-CZ" dirty="0"/>
              <a:t>, UK)</a:t>
            </a:r>
          </a:p>
        </p:txBody>
      </p:sp>
      <p:pic>
        <p:nvPicPr>
          <p:cNvPr id="2050" name="Picture 2" descr="Stone Age « Hampshire Archaeology">
            <a:extLst>
              <a:ext uri="{FF2B5EF4-FFF2-40B4-BE49-F238E27FC236}">
                <a16:creationId xmlns:a16="http://schemas.microsoft.com/office/drawing/2014/main" id="{AD88B9E9-CF9D-82E3-A125-6DC6A76A029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60848"/>
            <a:ext cx="3977983" cy="371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E28DF58-42A3-0536-FABF-0226C5A87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45067"/>
            <a:ext cx="5038216" cy="394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6A38F-7FDD-B155-5D80-71923E03EABA}"/>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879768E4-8308-E1B6-05E2-9A6B5FB524AD}"/>
              </a:ext>
            </a:extLst>
          </p:cNvPr>
          <p:cNvSpPr>
            <a:spLocks noGrp="1"/>
          </p:cNvSpPr>
          <p:nvPr>
            <p:ph idx="1"/>
          </p:nvPr>
        </p:nvSpPr>
        <p:spPr/>
        <p:txBody>
          <a:bodyPr>
            <a:normAutofit fontScale="92500" lnSpcReduction="20000"/>
          </a:bodyPr>
          <a:lstStyle/>
          <a:p>
            <a:pPr marL="118872" indent="0">
              <a:buNone/>
            </a:pPr>
            <a:r>
              <a:rPr lang="cs-CZ" dirty="0"/>
              <a:t>2. hypotéza :</a:t>
            </a:r>
          </a:p>
          <a:p>
            <a:pPr marL="118872" indent="0">
              <a:buNone/>
            </a:pPr>
            <a:r>
              <a:rPr lang="cs-CZ" b="1" dirty="0"/>
              <a:t>Člověk lovec </a:t>
            </a:r>
            <a:r>
              <a:rPr lang="cs-CZ" dirty="0"/>
              <a:t>Raymonda </a:t>
            </a:r>
            <a:r>
              <a:rPr lang="cs-CZ" dirty="0" err="1"/>
              <a:t>Darta</a:t>
            </a:r>
            <a:r>
              <a:rPr lang="cs-CZ" dirty="0"/>
              <a:t> (1954): člověk je jediný primát, který se specializuje na masitou potravu. Lov vyžaduje plánování, lstivost, koordinaci a vzájemné předávání informací o tom, kde se kořist zrovna nachází a jak se jí dostat na kobylku (</a:t>
            </a:r>
            <a:r>
              <a:rPr lang="cs-CZ" dirty="0" err="1"/>
              <a:t>Ridley</a:t>
            </a:r>
            <a:r>
              <a:rPr lang="cs-CZ" dirty="0"/>
              <a:t>, 1999, s. 264)</a:t>
            </a:r>
          </a:p>
          <a:p>
            <a:pPr marL="118872" indent="0">
              <a:buNone/>
            </a:pPr>
            <a:endParaRPr lang="cs-CZ" dirty="0"/>
          </a:p>
          <a:p>
            <a:pPr marL="118872" indent="0">
              <a:buNone/>
            </a:pPr>
            <a:r>
              <a:rPr lang="cs-CZ" b="1" dirty="0"/>
              <a:t>Kritika</a:t>
            </a:r>
            <a:r>
              <a:rPr lang="cs-CZ" dirty="0"/>
              <a:t>: Jenže spousta dalších vrcholových predátorů (vlci, lvi, kosatky atd.) dělá totéž a velké mozky k tomu nepotřebují.</a:t>
            </a:r>
          </a:p>
        </p:txBody>
      </p:sp>
    </p:spTree>
    <p:extLst>
      <p:ext uri="{BB962C8B-B14F-4D97-AF65-F5344CB8AC3E}">
        <p14:creationId xmlns:p14="http://schemas.microsoft.com/office/powerpoint/2010/main" val="1108905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7AD47-961F-A07E-8B9B-0CB279C9979B}"/>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2F7DF2C7-6A9C-FFF9-A318-A9D8AAC080FF}"/>
              </a:ext>
            </a:extLst>
          </p:cNvPr>
          <p:cNvSpPr>
            <a:spLocks noGrp="1"/>
          </p:cNvSpPr>
          <p:nvPr>
            <p:ph idx="1"/>
          </p:nvPr>
        </p:nvSpPr>
        <p:spPr>
          <a:xfrm>
            <a:off x="457200" y="1775191"/>
            <a:ext cx="8229600" cy="4927361"/>
          </a:xfrm>
        </p:spPr>
        <p:txBody>
          <a:bodyPr>
            <a:normAutofit fontScale="77500" lnSpcReduction="20000"/>
          </a:bodyPr>
          <a:lstStyle/>
          <a:p>
            <a:pPr marL="118872" indent="0">
              <a:buNone/>
            </a:pPr>
            <a:r>
              <a:rPr lang="cs-CZ" dirty="0"/>
              <a:t>3. hypotéza :</a:t>
            </a:r>
          </a:p>
          <a:p>
            <a:pPr marL="118872" indent="0">
              <a:buNone/>
            </a:pPr>
            <a:r>
              <a:rPr lang="cs-CZ" b="1" dirty="0"/>
              <a:t>Žena sběračka </a:t>
            </a:r>
            <a:r>
              <a:rPr lang="cs-CZ" dirty="0"/>
              <a:t>(</a:t>
            </a:r>
            <a:r>
              <a:rPr lang="cs-CZ" dirty="0" err="1"/>
              <a:t>Ardrey</a:t>
            </a:r>
            <a:r>
              <a:rPr lang="cs-CZ" dirty="0"/>
              <a:t>, 1966): k zapamatování všech zdrojů a znalostí o přírodě (např. jako mají !</a:t>
            </a:r>
            <a:r>
              <a:rPr lang="cs-CZ" dirty="0" err="1"/>
              <a:t>Kungové</a:t>
            </a:r>
            <a:r>
              <a:rPr lang="cs-CZ" dirty="0"/>
              <a:t> – </a:t>
            </a:r>
            <a:r>
              <a:rPr lang="cs-CZ" dirty="0" err="1"/>
              <a:t>Konner</a:t>
            </a:r>
            <a:r>
              <a:rPr lang="cs-CZ" dirty="0"/>
              <a:t>, 1982), potřebujete velký mozek.</a:t>
            </a:r>
          </a:p>
          <a:p>
            <a:pPr marL="118872" indent="0">
              <a:buNone/>
            </a:pPr>
            <a:endParaRPr lang="cs-CZ" dirty="0"/>
          </a:p>
          <a:p>
            <a:pPr marL="118872" indent="0">
              <a:buNone/>
            </a:pPr>
            <a:r>
              <a:rPr lang="cs-CZ" b="1" dirty="0"/>
              <a:t>Kritika</a:t>
            </a:r>
            <a:r>
              <a:rPr lang="cs-CZ" dirty="0"/>
              <a:t>: Spousta jiných tvorů zná mnoho specifických či skrytých zdrojů, např. šimpanzi či jeleni znají rostliny, které je zbaví červů, paviáni, sojky, datli si ukrývají potravu atd.</a:t>
            </a:r>
          </a:p>
          <a:p>
            <a:pPr marL="118872" indent="0">
              <a:buNone/>
            </a:pPr>
            <a:r>
              <a:rPr lang="cs-CZ" dirty="0"/>
              <a:t>„Každý dostatečně dlouhověký živočich žijící v dostatečně velkých skupinách je schopen pouhým napodobováním nashromáždit a předávat slušné znalosti praktického přírodopisu.“ (</a:t>
            </a:r>
            <a:r>
              <a:rPr lang="cs-CZ" dirty="0" err="1"/>
              <a:t>Ridley</a:t>
            </a:r>
            <a:r>
              <a:rPr lang="cs-CZ" dirty="0"/>
              <a:t>, 1999, s. 265)</a:t>
            </a:r>
          </a:p>
          <a:p>
            <a:pPr marL="118872" indent="0">
              <a:buNone/>
            </a:pPr>
            <a:endParaRPr lang="cs-CZ" dirty="0"/>
          </a:p>
          <a:p>
            <a:pPr marL="118872" indent="0">
              <a:buNone/>
            </a:pPr>
            <a:r>
              <a:rPr lang="cs-CZ" dirty="0"/>
              <a:t>Srov. dále </a:t>
            </a:r>
            <a:r>
              <a:rPr lang="cs-CZ" dirty="0" err="1"/>
              <a:t>Whiten</a:t>
            </a:r>
            <a:r>
              <a:rPr lang="cs-CZ" dirty="0"/>
              <a:t> et al., 1999.</a:t>
            </a:r>
          </a:p>
        </p:txBody>
      </p:sp>
    </p:spTree>
    <p:extLst>
      <p:ext uri="{BB962C8B-B14F-4D97-AF65-F5344CB8AC3E}">
        <p14:creationId xmlns:p14="http://schemas.microsoft.com/office/powerpoint/2010/main" val="79876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2BB990-41E7-45B4-5DDA-FD27DC40D396}"/>
              </a:ext>
            </a:extLst>
          </p:cNvPr>
          <p:cNvSpPr>
            <a:spLocks noGrp="1"/>
          </p:cNvSpPr>
          <p:nvPr>
            <p:ph type="title"/>
          </p:nvPr>
        </p:nvSpPr>
        <p:spPr/>
        <p:txBody>
          <a:bodyPr/>
          <a:lstStyle/>
          <a:p>
            <a:r>
              <a:rPr lang="cs-CZ" dirty="0"/>
              <a:t>Další zajímavé tituly:</a:t>
            </a:r>
          </a:p>
        </p:txBody>
      </p:sp>
      <p:sp>
        <p:nvSpPr>
          <p:cNvPr id="3" name="Zástupný obsah 2">
            <a:extLst>
              <a:ext uri="{FF2B5EF4-FFF2-40B4-BE49-F238E27FC236}">
                <a16:creationId xmlns:a16="http://schemas.microsoft.com/office/drawing/2014/main" id="{838546A8-874A-E6F6-B15E-5EA548F390D7}"/>
              </a:ext>
            </a:extLst>
          </p:cNvPr>
          <p:cNvSpPr>
            <a:spLocks noGrp="1"/>
          </p:cNvSpPr>
          <p:nvPr>
            <p:ph idx="1"/>
          </p:nvPr>
        </p:nvSpPr>
        <p:spPr>
          <a:xfrm>
            <a:off x="457200" y="1700809"/>
            <a:ext cx="8229600" cy="5001744"/>
          </a:xfrm>
        </p:spPr>
        <p:txBody>
          <a:bodyPr>
            <a:normAutofit fontScale="62500" lnSpcReduction="20000"/>
          </a:bodyPr>
          <a:lstStyle/>
          <a:p>
            <a:r>
              <a:rPr lang="cs-CZ" dirty="0" err="1">
                <a:effectLst/>
              </a:rPr>
              <a:t>Barrett</a:t>
            </a:r>
            <a:r>
              <a:rPr lang="cs-CZ" dirty="0">
                <a:effectLst/>
              </a:rPr>
              <a:t>, L., </a:t>
            </a:r>
            <a:r>
              <a:rPr lang="cs-CZ" dirty="0" err="1">
                <a:effectLst/>
              </a:rPr>
              <a:t>Dunbar</a:t>
            </a:r>
            <a:r>
              <a:rPr lang="cs-CZ" dirty="0">
                <a:effectLst/>
              </a:rPr>
              <a:t>, R. &amp; </a:t>
            </a:r>
            <a:r>
              <a:rPr lang="cs-CZ" dirty="0" err="1">
                <a:effectLst/>
              </a:rPr>
              <a:t>Liccett</a:t>
            </a:r>
            <a:r>
              <a:rPr lang="cs-CZ" dirty="0">
                <a:effectLst/>
              </a:rPr>
              <a:t>, J. (2007). </a:t>
            </a:r>
            <a:r>
              <a:rPr lang="cs-CZ" i="1" dirty="0">
                <a:effectLst/>
              </a:rPr>
              <a:t>Evoluční psychologie člověka</a:t>
            </a:r>
            <a:r>
              <a:rPr lang="cs-CZ" dirty="0">
                <a:effectLst/>
              </a:rPr>
              <a:t>. Praha: Portál.</a:t>
            </a:r>
            <a:br>
              <a:rPr lang="cs-CZ" dirty="0">
                <a:effectLst/>
              </a:rPr>
            </a:br>
            <a:endParaRPr lang="cs-CZ" dirty="0">
              <a:effectLst/>
            </a:endParaRPr>
          </a:p>
          <a:p>
            <a:r>
              <a:rPr lang="cs-CZ" dirty="0" err="1">
                <a:effectLst/>
              </a:rPr>
              <a:t>Dennett</a:t>
            </a:r>
            <a:r>
              <a:rPr lang="cs-CZ" dirty="0">
                <a:effectLst/>
              </a:rPr>
              <a:t>, D. (2017). </a:t>
            </a:r>
            <a:r>
              <a:rPr lang="cs-CZ" i="1" dirty="0" err="1">
                <a:effectLst/>
              </a:rPr>
              <a:t>From</a:t>
            </a:r>
            <a:r>
              <a:rPr lang="cs-CZ" i="1" dirty="0">
                <a:effectLst/>
              </a:rPr>
              <a:t> </a:t>
            </a:r>
            <a:r>
              <a:rPr lang="cs-CZ" i="1" dirty="0" err="1">
                <a:effectLst/>
              </a:rPr>
              <a:t>bacteria</a:t>
            </a:r>
            <a:r>
              <a:rPr lang="cs-CZ" i="1" dirty="0">
                <a:effectLst/>
              </a:rPr>
              <a:t> to Bach and </a:t>
            </a:r>
            <a:r>
              <a:rPr lang="cs-CZ" i="1" dirty="0" err="1">
                <a:effectLst/>
              </a:rPr>
              <a:t>back</a:t>
            </a:r>
            <a:r>
              <a:rPr lang="cs-CZ" i="1" dirty="0">
                <a:effectLst/>
              </a:rPr>
              <a:t>: </a:t>
            </a:r>
            <a:r>
              <a:rPr lang="cs-CZ" i="1" dirty="0" err="1">
                <a:effectLst/>
              </a:rPr>
              <a:t>Evolution</a:t>
            </a:r>
            <a:r>
              <a:rPr lang="cs-CZ" i="1" dirty="0">
                <a:effectLst/>
              </a:rPr>
              <a:t> </a:t>
            </a:r>
            <a:r>
              <a:rPr lang="cs-CZ" i="1" dirty="0" err="1">
                <a:effectLst/>
              </a:rPr>
              <a:t>of</a:t>
            </a:r>
            <a:r>
              <a:rPr lang="cs-CZ" i="1" dirty="0">
                <a:effectLst/>
              </a:rPr>
              <a:t> </a:t>
            </a:r>
            <a:r>
              <a:rPr lang="cs-CZ" i="1" dirty="0" err="1">
                <a:effectLst/>
              </a:rPr>
              <a:t>minds</a:t>
            </a:r>
            <a:r>
              <a:rPr lang="cs-CZ" dirty="0">
                <a:effectLst/>
              </a:rPr>
              <a:t>. New York: </a:t>
            </a:r>
            <a:r>
              <a:rPr lang="cs-CZ" dirty="0" err="1">
                <a:effectLst/>
              </a:rPr>
              <a:t>Norton</a:t>
            </a:r>
            <a:r>
              <a:rPr lang="cs-CZ" dirty="0">
                <a:effectLst/>
              </a:rPr>
              <a:t>.</a:t>
            </a:r>
          </a:p>
          <a:p>
            <a:endParaRPr lang="cs-CZ" b="1" dirty="0">
              <a:effectLst/>
            </a:endParaRPr>
          </a:p>
          <a:p>
            <a:r>
              <a:rPr lang="cs-CZ" dirty="0" err="1">
                <a:effectLst/>
              </a:rPr>
              <a:t>Diamond</a:t>
            </a:r>
            <a:r>
              <a:rPr lang="cs-CZ" dirty="0">
                <a:effectLst/>
              </a:rPr>
              <a:t>, J. (2003). </a:t>
            </a:r>
            <a:r>
              <a:rPr lang="cs-CZ" i="1" dirty="0">
                <a:effectLst/>
              </a:rPr>
              <a:t>Proč máme rádi sex</a:t>
            </a:r>
            <a:r>
              <a:rPr lang="cs-CZ" dirty="0">
                <a:effectLst/>
              </a:rPr>
              <a:t>. Praha: Academia.</a:t>
            </a:r>
          </a:p>
          <a:p>
            <a:endParaRPr lang="cs-CZ" dirty="0">
              <a:effectLst/>
            </a:endParaRPr>
          </a:p>
          <a:p>
            <a:r>
              <a:rPr lang="cs-CZ" b="1" dirty="0" err="1"/>
              <a:t>Diamond</a:t>
            </a:r>
            <a:r>
              <a:rPr lang="cs-CZ" b="1" dirty="0"/>
              <a:t>, J. (2014). </a:t>
            </a:r>
            <a:r>
              <a:rPr lang="cs-CZ" b="1" i="1" dirty="0"/>
              <a:t>Svět, který skončil včera</a:t>
            </a:r>
            <a:r>
              <a:rPr lang="cs-CZ" b="1" dirty="0"/>
              <a:t>. Praha: Jan </a:t>
            </a:r>
            <a:r>
              <a:rPr lang="cs-CZ" b="1" dirty="0" err="1"/>
              <a:t>Melvil</a:t>
            </a:r>
            <a:r>
              <a:rPr lang="cs-CZ" b="1" dirty="0"/>
              <a:t>.</a:t>
            </a:r>
            <a:br>
              <a:rPr lang="cs-CZ" dirty="0">
                <a:effectLst/>
              </a:rPr>
            </a:br>
            <a:endParaRPr lang="cs-CZ" dirty="0">
              <a:effectLst/>
            </a:endParaRPr>
          </a:p>
          <a:p>
            <a:r>
              <a:rPr lang="cs-CZ" b="1" dirty="0" err="1">
                <a:effectLst/>
              </a:rPr>
              <a:t>Ridley</a:t>
            </a:r>
            <a:r>
              <a:rPr lang="cs-CZ" b="1" dirty="0">
                <a:effectLst/>
              </a:rPr>
              <a:t>, M. (1999). </a:t>
            </a:r>
            <a:r>
              <a:rPr lang="cs-CZ" b="1" i="1" dirty="0">
                <a:effectLst/>
              </a:rPr>
              <a:t>Červená královna</a:t>
            </a:r>
            <a:r>
              <a:rPr lang="cs-CZ" b="1" dirty="0">
                <a:effectLst/>
              </a:rPr>
              <a:t>. Praha: Portál.</a:t>
            </a:r>
            <a:br>
              <a:rPr lang="cs-CZ" b="1" dirty="0">
                <a:effectLst/>
              </a:rPr>
            </a:br>
            <a:endParaRPr lang="cs-CZ" b="1" dirty="0">
              <a:effectLst/>
            </a:endParaRPr>
          </a:p>
          <a:p>
            <a:r>
              <a:rPr lang="cs-CZ" dirty="0">
                <a:effectLst/>
              </a:rPr>
              <a:t>Rychlík, M. (2022). </a:t>
            </a:r>
            <a:r>
              <a:rPr lang="cs-CZ" i="1" dirty="0">
                <a:effectLst/>
              </a:rPr>
              <a:t>Dějiny lidí: Pestrost lidstva v 73 kapitolách</a:t>
            </a:r>
            <a:r>
              <a:rPr lang="cs-CZ" dirty="0">
                <a:effectLst/>
              </a:rPr>
              <a:t>. Praha: Academia.</a:t>
            </a:r>
          </a:p>
          <a:p>
            <a:endParaRPr lang="cs-CZ" dirty="0">
              <a:effectLst/>
            </a:endParaRPr>
          </a:p>
          <a:p>
            <a:r>
              <a:rPr lang="cs-CZ" dirty="0">
                <a:effectLst/>
              </a:rPr>
              <a:t>Soukup, M. (2013). </a:t>
            </a:r>
            <a:r>
              <a:rPr lang="cs-CZ" i="1" dirty="0">
                <a:effectLst/>
              </a:rPr>
              <a:t>Antropologie a Melanésie</a:t>
            </a:r>
            <a:r>
              <a:rPr lang="cs-CZ" dirty="0">
                <a:effectLst/>
              </a:rPr>
              <a:t>. Praha: </a:t>
            </a:r>
            <a:r>
              <a:rPr lang="cs-CZ" dirty="0" err="1">
                <a:effectLst/>
              </a:rPr>
              <a:t>Carolinum</a:t>
            </a:r>
            <a:r>
              <a:rPr lang="cs-CZ" dirty="0">
                <a:effectLst/>
              </a:rPr>
              <a:t>.</a:t>
            </a:r>
          </a:p>
          <a:p>
            <a:endParaRPr lang="cs-CZ" dirty="0">
              <a:effectLst/>
            </a:endParaRPr>
          </a:p>
          <a:p>
            <a:r>
              <a:rPr lang="cs-CZ" dirty="0"/>
              <a:t>Výrost, J., Slaměník, I. &amp; </a:t>
            </a:r>
            <a:r>
              <a:rPr lang="cs-CZ" dirty="0" err="1"/>
              <a:t>Sollárová</a:t>
            </a:r>
            <a:r>
              <a:rPr lang="cs-CZ" dirty="0"/>
              <a:t> E. (2019). </a:t>
            </a:r>
            <a:r>
              <a:rPr lang="cs-CZ" i="1" dirty="0"/>
              <a:t>Sociální psychologie</a:t>
            </a:r>
            <a:r>
              <a:rPr lang="cs-CZ" dirty="0"/>
              <a:t>. Praha: Grada.</a:t>
            </a:r>
          </a:p>
        </p:txBody>
      </p:sp>
    </p:spTree>
    <p:extLst>
      <p:ext uri="{BB962C8B-B14F-4D97-AF65-F5344CB8AC3E}">
        <p14:creationId xmlns:p14="http://schemas.microsoft.com/office/powerpoint/2010/main" val="36362205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6B18C-F269-2964-F9F0-1EE6CA4CE3A0}"/>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3487946-D5C2-2CA7-D45D-42B57591D980}"/>
              </a:ext>
            </a:extLst>
          </p:cNvPr>
          <p:cNvSpPr>
            <a:spLocks noGrp="1"/>
          </p:cNvSpPr>
          <p:nvPr>
            <p:ph idx="1"/>
          </p:nvPr>
        </p:nvSpPr>
        <p:spPr/>
        <p:txBody>
          <a:bodyPr>
            <a:normAutofit fontScale="85000" lnSpcReduction="10000"/>
          </a:bodyPr>
          <a:lstStyle/>
          <a:p>
            <a:pPr marL="118872" indent="0">
              <a:buNone/>
            </a:pPr>
            <a:r>
              <a:rPr lang="cs-CZ" dirty="0"/>
              <a:t>4. hypotéza</a:t>
            </a:r>
          </a:p>
          <a:p>
            <a:pPr marL="118872" indent="0">
              <a:buNone/>
            </a:pPr>
            <a:r>
              <a:rPr lang="cs-CZ" dirty="0"/>
              <a:t>Tzv. </a:t>
            </a:r>
            <a:r>
              <a:rPr lang="cs-CZ" b="1" dirty="0"/>
              <a:t>neutrální hypotéza</a:t>
            </a:r>
            <a:r>
              <a:rPr lang="cs-CZ" dirty="0"/>
              <a:t>, kterou popularizoval mj. Stephen J. </a:t>
            </a:r>
            <a:r>
              <a:rPr lang="cs-CZ" dirty="0" err="1"/>
              <a:t>Gould</a:t>
            </a:r>
            <a:r>
              <a:rPr lang="cs-CZ" dirty="0"/>
              <a:t> (1981): velký mozek vznikl jako </a:t>
            </a:r>
            <a:r>
              <a:rPr lang="cs-CZ" b="1" dirty="0"/>
              <a:t>vedlejší produkt</a:t>
            </a:r>
            <a:r>
              <a:rPr lang="cs-CZ" dirty="0"/>
              <a:t> lidské </a:t>
            </a:r>
            <a:r>
              <a:rPr lang="cs-CZ" b="1" dirty="0"/>
              <a:t>tendence k neotenii </a:t>
            </a:r>
            <a:r>
              <a:rPr lang="cs-CZ" dirty="0"/>
              <a:t>(</a:t>
            </a:r>
            <a:r>
              <a:rPr lang="cs-CZ" dirty="0" err="1"/>
              <a:t>Montagu</a:t>
            </a:r>
            <a:r>
              <a:rPr lang="cs-CZ" dirty="0"/>
              <a:t>, 1961): spolu s relativně velkým mozkem máme i malé čelisti, štíhlé končetiny, neochlupené tělo, později nám roste chrup, později dospíváme (oproti ostatním lidoopům i oproti starším </a:t>
            </a:r>
            <a:r>
              <a:rPr lang="cs-CZ" dirty="0" err="1"/>
              <a:t>homininům</a:t>
            </a:r>
            <a:r>
              <a:rPr lang="cs-CZ" dirty="0"/>
              <a:t>). </a:t>
            </a:r>
          </a:p>
          <a:p>
            <a:pPr marL="118872" indent="0">
              <a:buNone/>
            </a:pPr>
            <a:r>
              <a:rPr lang="cs-CZ" b="1" dirty="0"/>
              <a:t>Kritika</a:t>
            </a:r>
            <a:r>
              <a:rPr lang="cs-CZ" dirty="0"/>
              <a:t>: Nic v přírodě, natožpak žrout energie (mozek), nevzniká jen tak pro nic (srov. paroží jelenů či paví chvost). Velký mozek musí k něčemu být. Oči v jeskyni také nakonec zaniknou (srov. termity).</a:t>
            </a:r>
          </a:p>
        </p:txBody>
      </p:sp>
    </p:spTree>
    <p:extLst>
      <p:ext uri="{BB962C8B-B14F-4D97-AF65-F5344CB8AC3E}">
        <p14:creationId xmlns:p14="http://schemas.microsoft.com/office/powerpoint/2010/main" val="26227461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FF659-1C92-D77B-056A-DCFFCB6E741C}"/>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71E17AA8-373F-4D83-7D2F-B8C358B6AE1C}"/>
              </a:ext>
            </a:extLst>
          </p:cNvPr>
          <p:cNvSpPr>
            <a:spLocks noGrp="1"/>
          </p:cNvSpPr>
          <p:nvPr>
            <p:ph idx="1"/>
          </p:nvPr>
        </p:nvSpPr>
        <p:spPr>
          <a:xfrm>
            <a:off x="457200" y="1775191"/>
            <a:ext cx="8229600" cy="4822161"/>
          </a:xfrm>
        </p:spPr>
        <p:txBody>
          <a:bodyPr>
            <a:normAutofit/>
          </a:bodyPr>
          <a:lstStyle/>
          <a:p>
            <a:pPr marL="118872" indent="0">
              <a:buNone/>
            </a:pPr>
            <a:r>
              <a:rPr lang="cs-CZ" dirty="0"/>
              <a:t>5. hypotéza </a:t>
            </a:r>
            <a:r>
              <a:rPr lang="cs-CZ" b="1" dirty="0" err="1"/>
              <a:t>neteorie</a:t>
            </a:r>
            <a:r>
              <a:rPr lang="cs-CZ" dirty="0"/>
              <a:t>:</a:t>
            </a:r>
          </a:p>
          <a:p>
            <a:pPr marL="118872" indent="0">
              <a:buNone/>
            </a:pPr>
            <a:r>
              <a:rPr lang="cs-CZ" b="1" dirty="0"/>
              <a:t>Velký mozek máme kvůli inteligenci</a:t>
            </a:r>
            <a:r>
              <a:rPr lang="cs-CZ" dirty="0"/>
              <a:t>. Kvůli vědomí.</a:t>
            </a:r>
          </a:p>
          <a:p>
            <a:pPr marL="118872" indent="0">
              <a:buNone/>
            </a:pPr>
            <a:endParaRPr lang="cs-CZ" dirty="0"/>
          </a:p>
          <a:p>
            <a:pPr marL="118872" indent="0">
              <a:buNone/>
            </a:pPr>
            <a:r>
              <a:rPr lang="cs-CZ" dirty="0"/>
              <a:t>Jenže k čemu je nám dobrá ta inteligence či ono vědomí? K lepší adaptaci </a:t>
            </a:r>
          </a:p>
          <a:p>
            <a:pPr marL="118872" indent="0">
              <a:buNone/>
            </a:pPr>
            <a:r>
              <a:rPr lang="cs-CZ" dirty="0"/>
              <a:t>= motání se v kruhu</a:t>
            </a:r>
          </a:p>
          <a:p>
            <a:pPr marL="118872" indent="0">
              <a:buNone/>
            </a:pPr>
            <a:endParaRPr lang="cs-CZ" dirty="0"/>
          </a:p>
          <a:p>
            <a:pPr marL="118872" indent="0">
              <a:buNone/>
            </a:pPr>
            <a:endParaRPr lang="cs-CZ" dirty="0"/>
          </a:p>
          <a:p>
            <a:pPr marL="118872" indent="0">
              <a:buNone/>
            </a:pPr>
            <a:endParaRPr lang="cs-CZ" dirty="0"/>
          </a:p>
        </p:txBody>
      </p:sp>
    </p:spTree>
    <p:extLst>
      <p:ext uri="{BB962C8B-B14F-4D97-AF65-F5344CB8AC3E}">
        <p14:creationId xmlns:p14="http://schemas.microsoft.com/office/powerpoint/2010/main" val="2947751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DCB8D-C74D-6BC1-A61D-9AB60FA63BF3}"/>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908EAAE5-D7AD-C6FC-DAA6-4C68812C8003}"/>
              </a:ext>
            </a:extLst>
          </p:cNvPr>
          <p:cNvSpPr>
            <a:spLocks noGrp="1"/>
          </p:cNvSpPr>
          <p:nvPr>
            <p:ph idx="1"/>
          </p:nvPr>
        </p:nvSpPr>
        <p:spPr/>
        <p:txBody>
          <a:bodyPr/>
          <a:lstStyle/>
          <a:p>
            <a:r>
              <a:rPr lang="cs-CZ" dirty="0"/>
              <a:t>Inteligentním zvířetem je např. gorila. Její život je však po technické stránce nenáročný, jak jen si můžeme představit. Živí se listím stromu, kterého je všude dostatek. </a:t>
            </a:r>
          </a:p>
          <a:p>
            <a:endParaRPr lang="cs-CZ" dirty="0"/>
          </a:p>
        </p:txBody>
      </p:sp>
    </p:spTree>
    <p:extLst>
      <p:ext uri="{BB962C8B-B14F-4D97-AF65-F5344CB8AC3E}">
        <p14:creationId xmlns:p14="http://schemas.microsoft.com/office/powerpoint/2010/main" val="42722150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AB630-48E9-2C9B-52F7-3E6FF132A291}"/>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DAA37D1F-A049-B9A3-B032-51DF046AAE37}"/>
              </a:ext>
            </a:extLst>
          </p:cNvPr>
          <p:cNvSpPr>
            <a:spLocks noGrp="1"/>
          </p:cNvSpPr>
          <p:nvPr>
            <p:ph idx="1"/>
          </p:nvPr>
        </p:nvSpPr>
        <p:spPr>
          <a:xfrm>
            <a:off x="323528" y="1628800"/>
            <a:ext cx="8363272" cy="4927361"/>
          </a:xfrm>
        </p:spPr>
        <p:txBody>
          <a:bodyPr>
            <a:normAutofit fontScale="77500" lnSpcReduction="20000"/>
          </a:bodyPr>
          <a:lstStyle/>
          <a:p>
            <a:pPr marL="118872" indent="0">
              <a:buNone/>
            </a:pPr>
            <a:r>
              <a:rPr lang="cs-CZ" dirty="0"/>
              <a:t>6. hypotéza</a:t>
            </a:r>
          </a:p>
          <a:p>
            <a:pPr marL="118872" indent="0">
              <a:buNone/>
            </a:pPr>
            <a:r>
              <a:rPr lang="cs-CZ" b="1" dirty="0" err="1"/>
              <a:t>Machiavelliánská</a:t>
            </a:r>
            <a:r>
              <a:rPr lang="cs-CZ" b="1" dirty="0"/>
              <a:t> hypotéza </a:t>
            </a:r>
            <a:r>
              <a:rPr lang="cs-CZ" dirty="0"/>
              <a:t>Alexandra (1957) a </a:t>
            </a:r>
            <a:r>
              <a:rPr lang="cs-CZ" dirty="0" err="1"/>
              <a:t>Humpreyho</a:t>
            </a:r>
            <a:r>
              <a:rPr lang="cs-CZ" dirty="0"/>
              <a:t> (1976): </a:t>
            </a:r>
          </a:p>
          <a:p>
            <a:pPr marL="118872" indent="0">
              <a:buNone/>
            </a:pPr>
            <a:r>
              <a:rPr lang="cs-CZ" b="1" dirty="0"/>
              <a:t>Nejčastější problémy, se kterými se gorila setkává, jsou problémy s ostatními gorilami</a:t>
            </a:r>
            <a:r>
              <a:rPr lang="cs-CZ" dirty="0"/>
              <a:t>! (</a:t>
            </a:r>
            <a:r>
              <a:rPr lang="cs-CZ" dirty="0" err="1"/>
              <a:t>Ridley</a:t>
            </a:r>
            <a:r>
              <a:rPr lang="cs-CZ" dirty="0"/>
              <a:t>, 1999, s. 269)</a:t>
            </a:r>
          </a:p>
          <a:p>
            <a:pPr marL="118872" indent="0">
              <a:buNone/>
            </a:pPr>
            <a:r>
              <a:rPr lang="cs-CZ" dirty="0"/>
              <a:t>Primáti potřebují svojí mysl na to, aby manipulovali druhými, aby konspirovali, kuli pikle, zašívali se, klevetili (srov. </a:t>
            </a:r>
            <a:r>
              <a:rPr lang="cs-CZ" i="1" dirty="0" err="1"/>
              <a:t>gossip</a:t>
            </a:r>
            <a:r>
              <a:rPr lang="cs-CZ" i="1" dirty="0"/>
              <a:t> </a:t>
            </a:r>
            <a:r>
              <a:rPr lang="cs-CZ" i="1" dirty="0" err="1"/>
              <a:t>theory</a:t>
            </a:r>
            <a:r>
              <a:rPr lang="cs-CZ" i="1" dirty="0"/>
              <a:t> </a:t>
            </a:r>
            <a:r>
              <a:rPr lang="cs-CZ" dirty="0"/>
              <a:t>R. </a:t>
            </a:r>
            <a:r>
              <a:rPr lang="cs-CZ" dirty="0" err="1"/>
              <a:t>Dunbara</a:t>
            </a:r>
            <a:r>
              <a:rPr lang="cs-CZ" dirty="0"/>
              <a:t>) a přemýšleli o druhých (srov. koncept </a:t>
            </a:r>
            <a:r>
              <a:rPr lang="cs-CZ" i="1" dirty="0"/>
              <a:t>default mode network </a:t>
            </a:r>
            <a:r>
              <a:rPr lang="cs-CZ" dirty="0"/>
              <a:t>v neuropsychologii). </a:t>
            </a:r>
          </a:p>
          <a:p>
            <a:pPr marL="118872" indent="0">
              <a:buNone/>
            </a:pPr>
            <a:endParaRPr lang="cs-CZ" dirty="0"/>
          </a:p>
          <a:p>
            <a:pPr marL="118872" indent="0">
              <a:buNone/>
            </a:pPr>
            <a:r>
              <a:rPr lang="cs-CZ" b="1" dirty="0"/>
              <a:t>Kritika</a:t>
            </a:r>
            <a:r>
              <a:rPr lang="cs-CZ" dirty="0"/>
              <a:t>: I v chování ostatních lidoopů a primátů se setkáme s velmi složitými způsoby manipulace, které vyžadují </a:t>
            </a:r>
            <a:r>
              <a:rPr lang="cs-CZ" b="1" dirty="0"/>
              <a:t>teorii mysli </a:t>
            </a:r>
            <a:r>
              <a:rPr lang="cs-CZ" dirty="0"/>
              <a:t>(srov. prezentaci Teorie mysli). Srov. </a:t>
            </a:r>
            <a:r>
              <a:rPr lang="cs-CZ" dirty="0" err="1"/>
              <a:t>Ridley</a:t>
            </a:r>
            <a:r>
              <a:rPr lang="cs-CZ" dirty="0"/>
              <a:t> (1999, s. 273) Srov. výzkumy </a:t>
            </a:r>
            <a:r>
              <a:rPr lang="cs-CZ" dirty="0" err="1"/>
              <a:t>machiavelliánské</a:t>
            </a:r>
            <a:r>
              <a:rPr lang="cs-CZ" dirty="0"/>
              <a:t> inteligence u lidoopů.</a:t>
            </a:r>
          </a:p>
          <a:p>
            <a:pPr marL="118872" indent="0">
              <a:buNone/>
            </a:pPr>
            <a:endParaRPr lang="cs-CZ" dirty="0"/>
          </a:p>
        </p:txBody>
      </p:sp>
    </p:spTree>
    <p:extLst>
      <p:ext uri="{BB962C8B-B14F-4D97-AF65-F5344CB8AC3E}">
        <p14:creationId xmlns:p14="http://schemas.microsoft.com/office/powerpoint/2010/main" val="276952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1062B-03C4-F7EB-9D3A-4A93618AA58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319EFB0-F44D-F2EB-9602-9CA7E71CFC82}"/>
              </a:ext>
            </a:extLst>
          </p:cNvPr>
          <p:cNvSpPr>
            <a:spLocks noGrp="1"/>
          </p:cNvSpPr>
          <p:nvPr>
            <p:ph idx="1"/>
          </p:nvPr>
        </p:nvSpPr>
        <p:spPr/>
        <p:txBody>
          <a:bodyPr/>
          <a:lstStyle/>
          <a:p>
            <a:r>
              <a:rPr lang="cs-CZ" dirty="0" err="1"/>
              <a:t>Machiavelliánská</a:t>
            </a:r>
            <a:r>
              <a:rPr lang="cs-CZ" dirty="0"/>
              <a:t> hypotéza ukázala, kdo proti nám stojí: nejsou to dravci jako lev, či vlci, ale </a:t>
            </a:r>
            <a:r>
              <a:rPr lang="cs-CZ" b="1" dirty="0"/>
              <a:t>druzí lidé</a:t>
            </a:r>
            <a:r>
              <a:rPr lang="cs-CZ" dirty="0"/>
              <a:t>.</a:t>
            </a:r>
          </a:p>
          <a:p>
            <a:pPr marL="118872" indent="0">
              <a:buNone/>
            </a:pPr>
            <a:endParaRPr lang="cs-CZ" dirty="0"/>
          </a:p>
        </p:txBody>
      </p:sp>
    </p:spTree>
    <p:extLst>
      <p:ext uri="{BB962C8B-B14F-4D97-AF65-F5344CB8AC3E}">
        <p14:creationId xmlns:p14="http://schemas.microsoft.com/office/powerpoint/2010/main" val="378522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B56A7-2746-F7C2-0904-1B93167AADD2}"/>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07BA63B-4B09-2C21-F352-90CB3EF20FCB}"/>
              </a:ext>
            </a:extLst>
          </p:cNvPr>
          <p:cNvSpPr>
            <a:spLocks noGrp="1"/>
          </p:cNvSpPr>
          <p:nvPr>
            <p:ph idx="1"/>
          </p:nvPr>
        </p:nvSpPr>
        <p:spPr>
          <a:xfrm>
            <a:off x="457200" y="1775191"/>
            <a:ext cx="8229600" cy="4927361"/>
          </a:xfrm>
        </p:spPr>
        <p:txBody>
          <a:bodyPr>
            <a:normAutofit/>
          </a:bodyPr>
          <a:lstStyle/>
          <a:p>
            <a:pPr marL="118872" indent="0">
              <a:buNone/>
            </a:pPr>
            <a:r>
              <a:rPr lang="cs-CZ" dirty="0"/>
              <a:t>7. </a:t>
            </a:r>
            <a:r>
              <a:rPr lang="cs-CZ" b="1" dirty="0"/>
              <a:t>Hypotéza dvoření</a:t>
            </a:r>
            <a:r>
              <a:rPr lang="cs-CZ" dirty="0"/>
              <a:t> </a:t>
            </a:r>
            <a:r>
              <a:rPr lang="cs-CZ" dirty="0" err="1"/>
              <a:t>Geoffreye</a:t>
            </a:r>
            <a:r>
              <a:rPr lang="cs-CZ" dirty="0"/>
              <a:t> Millera (1992):</a:t>
            </a:r>
          </a:p>
          <a:p>
            <a:pPr marL="118872" indent="0">
              <a:buNone/>
            </a:pPr>
            <a:r>
              <a:rPr lang="cs-CZ" dirty="0"/>
              <a:t>„</a:t>
            </a:r>
            <a:r>
              <a:rPr lang="cs-CZ" b="1" dirty="0"/>
              <a:t>Šedá kůra mozková je uzpůsobena k okouzlení, získání a udržení si sexuálních partnerů</a:t>
            </a:r>
            <a:r>
              <a:rPr lang="cs-CZ" dirty="0"/>
              <a:t>. Evoluce ji uzpůsobila tak, abychom s její pomocí zaujali a stimulovali jiné lidi, a abychom hodnotili stimulační úsilí přicházející z jejich strany.“ (Miller, 1992)</a:t>
            </a:r>
          </a:p>
          <a:p>
            <a:pPr marL="118872" indent="0">
              <a:buNone/>
            </a:pPr>
            <a:r>
              <a:rPr lang="cs-CZ" dirty="0"/>
              <a:t>Naše mysl generovaná velkým mozkem je obdobou pavího chvostu.</a:t>
            </a:r>
          </a:p>
        </p:txBody>
      </p:sp>
    </p:spTree>
    <p:extLst>
      <p:ext uri="{BB962C8B-B14F-4D97-AF65-F5344CB8AC3E}">
        <p14:creationId xmlns:p14="http://schemas.microsoft.com/office/powerpoint/2010/main" val="3898475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99276F-3B20-3B36-1FC7-9078B49FABD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9DD96D2-7DA1-40FB-AC83-864BF70392E1}"/>
              </a:ext>
            </a:extLst>
          </p:cNvPr>
          <p:cNvSpPr>
            <a:spLocks noGrp="1"/>
          </p:cNvSpPr>
          <p:nvPr>
            <p:ph idx="1"/>
          </p:nvPr>
        </p:nvSpPr>
        <p:spPr/>
        <p:txBody>
          <a:bodyPr>
            <a:normAutofit fontScale="92500" lnSpcReduction="10000"/>
          </a:bodyPr>
          <a:lstStyle/>
          <a:p>
            <a:r>
              <a:rPr lang="cs-CZ" dirty="0" err="1"/>
              <a:t>Ridley</a:t>
            </a:r>
            <a:r>
              <a:rPr lang="cs-CZ" dirty="0"/>
              <a:t> (1999): „</a:t>
            </a:r>
            <a:r>
              <a:rPr lang="cs-CZ" b="1" dirty="0"/>
              <a:t>Naše vybíravost při hledání partnerů přinutila lidskou mysl k horečnatému rozvoji, jehož jedinou příčinou bylo, že vtip, virtuozita, nápaditost a originální osobnost vzrušují naše bližní. Tento pohled na úlohu člověka ve světě je poněkud méně povznášející než pohledy, jaké nám předkládají tradiční náboženství, současně nás však osvobozuje. Buďme sami sebou.</a:t>
            </a:r>
            <a:r>
              <a:rPr lang="cs-CZ" dirty="0"/>
              <a:t>“ (1999, s. 280)</a:t>
            </a:r>
          </a:p>
          <a:p>
            <a:endParaRPr lang="cs-CZ" dirty="0"/>
          </a:p>
        </p:txBody>
      </p:sp>
    </p:spTree>
    <p:extLst>
      <p:ext uri="{BB962C8B-B14F-4D97-AF65-F5344CB8AC3E}">
        <p14:creationId xmlns:p14="http://schemas.microsoft.com/office/powerpoint/2010/main" val="3729164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Teorie sociálního mozku 1 </a:t>
            </a:r>
          </a:p>
        </p:txBody>
      </p:sp>
      <p:sp>
        <p:nvSpPr>
          <p:cNvPr id="3" name="Zástupný symbol pro obsah 2"/>
          <p:cNvSpPr>
            <a:spLocks noGrp="1"/>
          </p:cNvSpPr>
          <p:nvPr>
            <p:ph idx="1"/>
          </p:nvPr>
        </p:nvSpPr>
        <p:spPr>
          <a:xfrm>
            <a:off x="457200" y="1628800"/>
            <a:ext cx="8229600" cy="2654301"/>
          </a:xfrm>
        </p:spPr>
        <p:txBody>
          <a:bodyPr>
            <a:normAutofit fontScale="77500" lnSpcReduction="20000"/>
          </a:bodyPr>
          <a:lstStyle/>
          <a:p>
            <a:pPr marL="118872" indent="0">
              <a:buNone/>
            </a:pPr>
            <a:r>
              <a:rPr lang="cs-CZ" dirty="0"/>
              <a:t>Robin </a:t>
            </a:r>
            <a:r>
              <a:rPr lang="cs-CZ" dirty="0" err="1"/>
              <a:t>Dunbar</a:t>
            </a:r>
            <a:r>
              <a:rPr lang="cs-CZ" dirty="0"/>
              <a:t> (2009) a jeho </a:t>
            </a:r>
            <a:r>
              <a:rPr lang="cs-CZ" b="1" i="1" dirty="0" err="1"/>
              <a:t>social</a:t>
            </a:r>
            <a:r>
              <a:rPr lang="cs-CZ" b="1" i="1" dirty="0"/>
              <a:t> brain </a:t>
            </a:r>
            <a:r>
              <a:rPr lang="cs-CZ" b="1" i="1" dirty="0" err="1"/>
              <a:t>hypothesis</a:t>
            </a:r>
            <a:r>
              <a:rPr lang="cs-CZ" b="1" i="1" dirty="0"/>
              <a:t> </a:t>
            </a:r>
            <a:r>
              <a:rPr lang="cs-CZ" dirty="0"/>
              <a:t>odpovídá na otázku obecněji, má však silnou podporu v datech: Primáti si vyvinuli neobyčejně velký mozek (v poměru k tělu), aby dokázali žít v neobyčejně velkých sociálních systémech.</a:t>
            </a:r>
          </a:p>
          <a:p>
            <a:pPr marL="118872" indent="0">
              <a:buNone/>
            </a:pPr>
            <a:endParaRPr lang="cs-CZ" b="1" dirty="0"/>
          </a:p>
          <a:p>
            <a:pPr marL="118872" indent="0">
              <a:buNone/>
            </a:pPr>
            <a:r>
              <a:rPr lang="cs-CZ" b="1" dirty="0"/>
              <a:t>Počet sociálních vazeb (resp. velikost skupin) je u primátů přímo úměrný velikosti mozku</a:t>
            </a:r>
            <a:r>
              <a:rPr lang="cs-CZ" dirty="0"/>
              <a:t>. </a:t>
            </a:r>
          </a:p>
        </p:txBody>
      </p:sp>
      <p:pic>
        <p:nvPicPr>
          <p:cNvPr id="1028" name="Picture 4" descr="VÃ½sledek obrÃ¡zku pro robin dun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155788"/>
            <a:ext cx="4104456" cy="249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92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Social</a:t>
            </a:r>
            <a:r>
              <a:rPr lang="cs-CZ" dirty="0"/>
              <a:t> brain </a:t>
            </a:r>
            <a:r>
              <a:rPr lang="cs-CZ" dirty="0" err="1"/>
              <a:t>hypothesis</a:t>
            </a:r>
            <a:endParaRPr lang="cs-CZ" dirty="0"/>
          </a:p>
        </p:txBody>
      </p:sp>
      <p:pic>
        <p:nvPicPr>
          <p:cNvPr id="4" name="Picture 2" descr="Výsledek obrázku pro social brain hypothes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3262" y="1844824"/>
            <a:ext cx="5357476"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33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8" name="Picture 4" descr="Image result for robin dunbar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8800"/>
            <a:ext cx="8382000" cy="407670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p:txBody>
          <a:bodyPr/>
          <a:lstStyle/>
          <a:p>
            <a:endParaRPr lang="cs-CZ" dirty="0"/>
          </a:p>
        </p:txBody>
      </p:sp>
      <p:sp>
        <p:nvSpPr>
          <p:cNvPr id="3" name="TextovéPole 2"/>
          <p:cNvSpPr txBox="1"/>
          <p:nvPr/>
        </p:nvSpPr>
        <p:spPr>
          <a:xfrm>
            <a:off x="971600" y="5445224"/>
            <a:ext cx="6408712" cy="923330"/>
          </a:xfrm>
          <a:prstGeom prst="rect">
            <a:avLst/>
          </a:prstGeom>
          <a:noFill/>
        </p:spPr>
        <p:txBody>
          <a:bodyPr wrap="square" rtlCol="0">
            <a:spAutoFit/>
          </a:bodyPr>
          <a:lstStyle/>
          <a:p>
            <a:r>
              <a:rPr lang="cs-CZ" dirty="0" err="1"/>
              <a:t>Dunbarovo</a:t>
            </a:r>
            <a:r>
              <a:rPr lang="cs-CZ" dirty="0"/>
              <a:t> číslo 150 neznamená, že lidské tlupy měly/mají maximální velikost 150. Vždyť i ty nejmenší kmeny mají několik tisíc jedinců. Toto číslo je omezením jedince, nikoli skupin!</a:t>
            </a:r>
          </a:p>
        </p:txBody>
      </p:sp>
    </p:spTree>
    <p:extLst>
      <p:ext uri="{BB962C8B-B14F-4D97-AF65-F5344CB8AC3E}">
        <p14:creationId xmlns:p14="http://schemas.microsoft.com/office/powerpoint/2010/main" val="29846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5C7A1C-33FD-93D4-E977-A2D6D638F574}"/>
              </a:ext>
            </a:extLst>
          </p:cNvPr>
          <p:cNvSpPr>
            <a:spLocks noGrp="1"/>
          </p:cNvSpPr>
          <p:nvPr>
            <p:ph type="title"/>
          </p:nvPr>
        </p:nvSpPr>
        <p:spPr/>
        <p:txBody>
          <a:bodyPr/>
          <a:lstStyle/>
          <a:p>
            <a:endParaRPr lang="cs-CZ"/>
          </a:p>
        </p:txBody>
      </p:sp>
      <p:pic>
        <p:nvPicPr>
          <p:cNvPr id="1026" name="Picture 2">
            <a:extLst>
              <a:ext uri="{FF2B5EF4-FFF2-40B4-BE49-F238E27FC236}">
                <a16:creationId xmlns:a16="http://schemas.microsoft.com/office/drawing/2014/main" id="{973D597E-57CA-AF81-AB41-02D4BC11D6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701" y="1774825"/>
            <a:ext cx="4024598"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572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6" name="Picture 4" descr="SouvisejÃ­cÃ­ obrÃ¡ze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9" y="2060848"/>
            <a:ext cx="4900367" cy="3331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robin dunbar social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88840"/>
            <a:ext cx="3960440" cy="403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05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5899D8-33C6-76E1-4A32-EA253C3AC2F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EA2F026-8433-4B53-076E-0E26D23E814D}"/>
              </a:ext>
            </a:extLst>
          </p:cNvPr>
          <p:cNvSpPr>
            <a:spLocks noGrp="1"/>
          </p:cNvSpPr>
          <p:nvPr>
            <p:ph idx="1"/>
          </p:nvPr>
        </p:nvSpPr>
        <p:spPr>
          <a:xfrm>
            <a:off x="457200" y="1775191"/>
            <a:ext cx="8229600" cy="4927361"/>
          </a:xfrm>
        </p:spPr>
        <p:txBody>
          <a:bodyPr>
            <a:normAutofit fontScale="92500" lnSpcReduction="20000"/>
          </a:bodyPr>
          <a:lstStyle/>
          <a:p>
            <a:r>
              <a:rPr lang="cs-CZ" dirty="0"/>
              <a:t>Nedokážeme zjistit, co ze zmíněných schopností (sebereflexe, jazyk, </a:t>
            </a:r>
            <a:r>
              <a:rPr lang="cs-CZ" b="1" dirty="0"/>
              <a:t>teorie mysli</a:t>
            </a:r>
            <a:r>
              <a:rPr lang="cs-CZ" dirty="0"/>
              <a:t>, kreativita a imaginace) a v jakém poměru, vede k většímu mozku. </a:t>
            </a:r>
          </a:p>
          <a:p>
            <a:r>
              <a:rPr lang="cs-CZ" dirty="0"/>
              <a:t>Je však jasné, že to souvisí s velikostí sociální skupiny. </a:t>
            </a:r>
          </a:p>
          <a:p>
            <a:r>
              <a:rPr lang="cs-CZ" dirty="0"/>
              <a:t>Podle velikosti mozku máme my, lidé, velké skupiny (jsou zhruba dvojnásobné než ty největší skupiny u ostatních primátů).</a:t>
            </a:r>
          </a:p>
          <a:p>
            <a:r>
              <a:rPr lang="cs-CZ" dirty="0"/>
              <a:t>?Na co potřebujeme tu „výpočetní kapacitu“, aby to souviselo s počtem členů ve skupině? Např. na individuální reprezentace mysli konkrétních jedinců (bližních). </a:t>
            </a:r>
            <a:r>
              <a:rPr lang="cs-CZ" sz="2100" dirty="0"/>
              <a:t>– viz prezentace Teorie mysli</a:t>
            </a:r>
            <a:endParaRPr lang="cs-CZ" dirty="0"/>
          </a:p>
          <a:p>
            <a:endParaRPr lang="cs-CZ" dirty="0"/>
          </a:p>
        </p:txBody>
      </p:sp>
    </p:spTree>
    <p:extLst>
      <p:ext uri="{BB962C8B-B14F-4D97-AF65-F5344CB8AC3E}">
        <p14:creationId xmlns:p14="http://schemas.microsoft.com/office/powerpoint/2010/main" val="17623773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mozek 2 </a:t>
            </a:r>
          </a:p>
        </p:txBody>
      </p:sp>
      <p:sp>
        <p:nvSpPr>
          <p:cNvPr id="3" name="Zástupný symbol pro obsah 2"/>
          <p:cNvSpPr>
            <a:spLocks noGrp="1"/>
          </p:cNvSpPr>
          <p:nvPr>
            <p:ph idx="1"/>
          </p:nvPr>
        </p:nvSpPr>
        <p:spPr>
          <a:xfrm>
            <a:off x="457200" y="1775191"/>
            <a:ext cx="8507288" cy="4894169"/>
          </a:xfrm>
        </p:spPr>
        <p:txBody>
          <a:bodyPr>
            <a:normAutofit fontScale="85000" lnSpcReduction="20000"/>
          </a:bodyPr>
          <a:lstStyle/>
          <a:p>
            <a:pPr marL="118872" indent="0">
              <a:buNone/>
            </a:pPr>
            <a:r>
              <a:rPr lang="cs-CZ" dirty="0" err="1"/>
              <a:t>Dunbar</a:t>
            </a:r>
            <a:r>
              <a:rPr lang="cs-CZ" dirty="0"/>
              <a:t> (2009): Další výzkum: u ostatních savců (jiných než primátů) a u ptáků </a:t>
            </a:r>
            <a:r>
              <a:rPr lang="cs-CZ" b="1" dirty="0"/>
              <a:t>neplatí</a:t>
            </a:r>
            <a:r>
              <a:rPr lang="cs-CZ" dirty="0"/>
              <a:t> zmíněná závislost velikosti </a:t>
            </a:r>
            <a:r>
              <a:rPr lang="cs-CZ" dirty="0" err="1"/>
              <a:t>neokortexu</a:t>
            </a:r>
            <a:r>
              <a:rPr lang="cs-CZ" dirty="0"/>
              <a:t> a velikosti skupiny. ALE platí, že </a:t>
            </a:r>
            <a:r>
              <a:rPr lang="cs-CZ" b="1" dirty="0"/>
              <a:t>větší mozek mají druhy, které žijí a rozmnožují se párově</a:t>
            </a:r>
            <a:r>
              <a:rPr lang="cs-CZ" dirty="0"/>
              <a:t>.</a:t>
            </a:r>
          </a:p>
          <a:p>
            <a:pPr marL="118872" indent="0">
              <a:buNone/>
            </a:pPr>
            <a:r>
              <a:rPr lang="cs-CZ" dirty="0" err="1"/>
              <a:t>Dunbar</a:t>
            </a:r>
            <a:r>
              <a:rPr lang="cs-CZ" dirty="0"/>
              <a:t> (2009) vyslovuje hypotézu, zda sociální systémy, které vytvořili primáti, nejsou odvozeny zobecněním párové vazby na další jedince ve skupině? – Srov.: </a:t>
            </a:r>
            <a:r>
              <a:rPr lang="cs-CZ" b="1" dirty="0"/>
              <a:t>monogamní pár v rámci kolonie </a:t>
            </a:r>
            <a:r>
              <a:rPr lang="cs-CZ" dirty="0"/>
              <a:t>u tučňáků.</a:t>
            </a:r>
          </a:p>
          <a:p>
            <a:pPr marL="118872" indent="0">
              <a:buNone/>
            </a:pPr>
            <a:endParaRPr lang="cs-CZ" dirty="0"/>
          </a:p>
          <a:p>
            <a:pPr marL="118872" indent="0">
              <a:buNone/>
            </a:pPr>
            <a:r>
              <a:rPr lang="cs-CZ" dirty="0"/>
              <a:t>Odevzdanost jedince skupině je skutečně celkem podobná odevzdanosti v partnerské lásce. Jak ve skupině, tak v partnerství lze spatřovat jevy jako je: </a:t>
            </a:r>
            <a:r>
              <a:rPr lang="cs-CZ" b="1" dirty="0"/>
              <a:t>soc. konformita </a:t>
            </a:r>
            <a:r>
              <a:rPr lang="cs-CZ" dirty="0"/>
              <a:t>(motorická i postojová, synchronizace), </a:t>
            </a:r>
            <a:r>
              <a:rPr lang="cs-CZ" b="1" dirty="0"/>
              <a:t>soc. koheze </a:t>
            </a:r>
            <a:r>
              <a:rPr lang="cs-CZ" dirty="0"/>
              <a:t>ad.</a:t>
            </a:r>
          </a:p>
        </p:txBody>
      </p:sp>
    </p:spTree>
    <p:extLst>
      <p:ext uri="{BB962C8B-B14F-4D97-AF65-F5344CB8AC3E}">
        <p14:creationId xmlns:p14="http://schemas.microsoft.com/office/powerpoint/2010/main" val="2643877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8330D-6803-D4FB-9E3C-247A859C9BA9}"/>
              </a:ext>
            </a:extLst>
          </p:cNvPr>
          <p:cNvSpPr>
            <a:spLocks noGrp="1"/>
          </p:cNvSpPr>
          <p:nvPr>
            <p:ph type="title"/>
          </p:nvPr>
        </p:nvSpPr>
        <p:spPr/>
        <p:txBody>
          <a:bodyPr/>
          <a:lstStyle/>
          <a:p>
            <a:r>
              <a:rPr lang="cs-CZ" dirty="0"/>
              <a:t>Shrnutí:</a:t>
            </a:r>
          </a:p>
        </p:txBody>
      </p:sp>
      <p:sp>
        <p:nvSpPr>
          <p:cNvPr id="3" name="Zástupný obsah 2">
            <a:extLst>
              <a:ext uri="{FF2B5EF4-FFF2-40B4-BE49-F238E27FC236}">
                <a16:creationId xmlns:a16="http://schemas.microsoft.com/office/drawing/2014/main" id="{B3336694-1B1A-D418-0898-72886C03FBAF}"/>
              </a:ext>
            </a:extLst>
          </p:cNvPr>
          <p:cNvSpPr>
            <a:spLocks noGrp="1"/>
          </p:cNvSpPr>
          <p:nvPr>
            <p:ph idx="1"/>
          </p:nvPr>
        </p:nvSpPr>
        <p:spPr/>
        <p:txBody>
          <a:bodyPr/>
          <a:lstStyle/>
          <a:p>
            <a:r>
              <a:rPr lang="cs-CZ" dirty="0"/>
              <a:t>Velikost mozku (resp. neokortexu) u primátů souvisí s velikostí skupin, ve kterých druh žije. </a:t>
            </a:r>
          </a:p>
          <a:p>
            <a:endParaRPr lang="cs-CZ" dirty="0"/>
          </a:p>
          <a:p>
            <a:r>
              <a:rPr lang="cs-CZ" dirty="0"/>
              <a:t>My, lidé, máme neobyčejně velký mozek, proto/že žijeme ve velmi </a:t>
            </a:r>
            <a:r>
              <a:rPr lang="cs-CZ" dirty="0" err="1"/>
              <a:t>početnýcha</a:t>
            </a:r>
            <a:r>
              <a:rPr lang="cs-CZ" dirty="0"/>
              <a:t> tudíž i kooperativních společenstvích. </a:t>
            </a:r>
          </a:p>
          <a:p>
            <a:r>
              <a:rPr lang="cs-CZ" dirty="0"/>
              <a:t>Tlupa – kmen – stát.</a:t>
            </a:r>
          </a:p>
          <a:p>
            <a:pPr marL="118872" indent="0">
              <a:buNone/>
            </a:pPr>
            <a:endParaRPr lang="cs-CZ" dirty="0"/>
          </a:p>
        </p:txBody>
      </p:sp>
    </p:spTree>
    <p:extLst>
      <p:ext uri="{BB962C8B-B14F-4D97-AF65-F5344CB8AC3E}">
        <p14:creationId xmlns:p14="http://schemas.microsoft.com/office/powerpoint/2010/main" val="39901800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0B232-554E-483C-BC7B-3FAC0E397E75}"/>
              </a:ext>
            </a:extLst>
          </p:cNvPr>
          <p:cNvSpPr>
            <a:spLocks noGrp="1"/>
          </p:cNvSpPr>
          <p:nvPr>
            <p:ph type="title"/>
          </p:nvPr>
        </p:nvSpPr>
        <p:spPr/>
        <p:txBody>
          <a:bodyPr/>
          <a:lstStyle/>
          <a:p>
            <a:r>
              <a:rPr lang="cs-CZ" dirty="0"/>
              <a:t>Otázky k diskusi</a:t>
            </a:r>
            <a:r>
              <a:rPr lang="cs-CZ" sz="4800" dirty="0"/>
              <a:t> 		</a:t>
            </a:r>
            <a:r>
              <a:rPr lang="cs-CZ" sz="2800" dirty="0"/>
              <a:t>(2h)</a:t>
            </a:r>
            <a:endParaRPr lang="cs-CZ" dirty="0"/>
          </a:p>
        </p:txBody>
      </p:sp>
      <p:sp>
        <p:nvSpPr>
          <p:cNvPr id="3" name="Zástupný obsah 2">
            <a:extLst>
              <a:ext uri="{FF2B5EF4-FFF2-40B4-BE49-F238E27FC236}">
                <a16:creationId xmlns:a16="http://schemas.microsoft.com/office/drawing/2014/main" id="{6850ED01-9FF5-4AFB-8CC2-01AC9B796E03}"/>
              </a:ext>
            </a:extLst>
          </p:cNvPr>
          <p:cNvSpPr>
            <a:spLocks noGrp="1"/>
          </p:cNvSpPr>
          <p:nvPr>
            <p:ph idx="1"/>
          </p:nvPr>
        </p:nvSpPr>
        <p:spPr/>
        <p:txBody>
          <a:bodyPr/>
          <a:lstStyle/>
          <a:p>
            <a:r>
              <a:rPr lang="cs-CZ" dirty="0"/>
              <a:t>Je „samotka“ nejtěžším druhem vězení? (Dopady samotky na psychiku člověka; Jack London – Tulák po hvězdách a terapie tmou).</a:t>
            </a:r>
          </a:p>
          <a:p>
            <a:r>
              <a:rPr lang="cs-CZ" dirty="0"/>
              <a:t>Proč má sociální kontakt dobrý vliv na kognitivní funkce v seniorním věku?</a:t>
            </a:r>
          </a:p>
          <a:p>
            <a:r>
              <a:rPr lang="cs-CZ" dirty="0"/>
              <a:t>Jak to, že může zooterapie (canisterapie, hipoterapie atd.) přinášet pozitivní účinky? </a:t>
            </a:r>
            <a:r>
              <a:rPr lang="cs-CZ" b="1" dirty="0"/>
              <a:t>Jak si lze představit trajektorii působení této metody?</a:t>
            </a:r>
          </a:p>
          <a:p>
            <a:endParaRPr lang="cs-CZ" dirty="0"/>
          </a:p>
        </p:txBody>
      </p:sp>
    </p:spTree>
    <p:extLst>
      <p:ext uri="{BB962C8B-B14F-4D97-AF65-F5344CB8AC3E}">
        <p14:creationId xmlns:p14="http://schemas.microsoft.com/office/powerpoint/2010/main" val="18116861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Rozdíly mezi člověkem a ostatními primáty: pohled komparativní psychologie</a:t>
            </a:r>
          </a:p>
        </p:txBody>
      </p:sp>
      <p:sp>
        <p:nvSpPr>
          <p:cNvPr id="3" name="Zástupný symbol pro obsah 2"/>
          <p:cNvSpPr>
            <a:spLocks noGrp="1"/>
          </p:cNvSpPr>
          <p:nvPr>
            <p:ph idx="1"/>
          </p:nvPr>
        </p:nvSpPr>
        <p:spPr/>
        <p:txBody>
          <a:bodyPr>
            <a:normAutofit/>
          </a:bodyPr>
          <a:lstStyle/>
          <a:p>
            <a:pPr marL="118872" indent="0">
              <a:buNone/>
            </a:pPr>
            <a:endParaRPr lang="cs-CZ" dirty="0"/>
          </a:p>
        </p:txBody>
      </p:sp>
    </p:spTree>
    <p:extLst>
      <p:ext uri="{BB962C8B-B14F-4D97-AF65-F5344CB8AC3E}">
        <p14:creationId xmlns:p14="http://schemas.microsoft.com/office/powerpoint/2010/main" val="1589668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4D7E7-3272-ACF1-A949-B4BDC9A0436D}"/>
              </a:ext>
            </a:extLst>
          </p:cNvPr>
          <p:cNvSpPr>
            <a:spLocks noGrp="1"/>
          </p:cNvSpPr>
          <p:nvPr>
            <p:ph type="title"/>
          </p:nvPr>
        </p:nvSpPr>
        <p:spPr/>
        <p:txBody>
          <a:bodyPr/>
          <a:lstStyle/>
          <a:p>
            <a:r>
              <a:rPr lang="cs-CZ" dirty="0"/>
              <a:t>Sociální systémy lidoopů</a:t>
            </a:r>
          </a:p>
        </p:txBody>
      </p:sp>
      <p:sp>
        <p:nvSpPr>
          <p:cNvPr id="3" name="Zástupný obsah 2">
            <a:extLst>
              <a:ext uri="{FF2B5EF4-FFF2-40B4-BE49-F238E27FC236}">
                <a16:creationId xmlns:a16="http://schemas.microsoft.com/office/drawing/2014/main" id="{779A4652-2F90-DD2F-6CDC-434467483D43}"/>
              </a:ext>
            </a:extLst>
          </p:cNvPr>
          <p:cNvSpPr>
            <a:spLocks noGrp="1"/>
          </p:cNvSpPr>
          <p:nvPr>
            <p:ph idx="1"/>
          </p:nvPr>
        </p:nvSpPr>
        <p:spPr>
          <a:xfrm>
            <a:off x="179512" y="1537830"/>
            <a:ext cx="8784976" cy="5419562"/>
          </a:xfrm>
        </p:spPr>
        <p:txBody>
          <a:bodyPr>
            <a:normAutofit fontScale="77500" lnSpcReduction="20000"/>
          </a:bodyPr>
          <a:lstStyle/>
          <a:p>
            <a:r>
              <a:rPr lang="cs-CZ" b="1" dirty="0"/>
              <a:t>Gorila</a:t>
            </a:r>
            <a:r>
              <a:rPr lang="cs-CZ" dirty="0"/>
              <a:t>: vůdčí samec a harém samic.</a:t>
            </a:r>
          </a:p>
          <a:p>
            <a:r>
              <a:rPr lang="cs-CZ" b="1" dirty="0" err="1"/>
              <a:t>Giboni</a:t>
            </a:r>
            <a:r>
              <a:rPr lang="cs-CZ" dirty="0"/>
              <a:t>: párově a osamoceně.</a:t>
            </a:r>
          </a:p>
          <a:p>
            <a:r>
              <a:rPr lang="cs-CZ" b="1" dirty="0"/>
              <a:t>Orangutani</a:t>
            </a:r>
            <a:r>
              <a:rPr lang="cs-CZ" dirty="0"/>
              <a:t>: Samci jsou solitérní a obývají rozsáhlá území s více samicemi. Samice jsou solitární, ale občas vytvářejí volné asociace s dalšími samicemi a jejich mláďaty. (</a:t>
            </a:r>
            <a:r>
              <a:rPr lang="de-DE" dirty="0" err="1"/>
              <a:t>Wich</a:t>
            </a:r>
            <a:r>
              <a:rPr lang="de-DE" dirty="0"/>
              <a:t>, S. A., &amp; Nater, A.</a:t>
            </a:r>
            <a:r>
              <a:rPr lang="cs-CZ" dirty="0"/>
              <a:t>, </a:t>
            </a:r>
            <a:r>
              <a:rPr lang="de-DE" dirty="0"/>
              <a:t>2004). </a:t>
            </a:r>
            <a:endParaRPr lang="cs-CZ" dirty="0"/>
          </a:p>
          <a:p>
            <a:r>
              <a:rPr lang="cs-CZ" b="1" dirty="0"/>
              <a:t>Šimpanzi</a:t>
            </a:r>
            <a:r>
              <a:rPr lang="cs-CZ" dirty="0"/>
              <a:t>: vůdčí skupina samců a podřízená skupina samic. Používají nástroje. Znají celkově cca 50 technologií. LCA s námi před 8 mil. lety. S </a:t>
            </a:r>
            <a:r>
              <a:rPr lang="cs-CZ" dirty="0" err="1"/>
              <a:t>bonobem</a:t>
            </a:r>
            <a:r>
              <a:rPr lang="cs-CZ" dirty="0"/>
              <a:t> před 2 mil. lety; severně od řeky Kongo.</a:t>
            </a:r>
          </a:p>
          <a:p>
            <a:r>
              <a:rPr lang="cs-CZ" b="1" dirty="0" err="1"/>
              <a:t>Bonobové</a:t>
            </a:r>
            <a:r>
              <a:rPr lang="cs-CZ" b="1" dirty="0"/>
              <a:t> </a:t>
            </a:r>
            <a:r>
              <a:rPr lang="cs-CZ" dirty="0"/>
              <a:t>(rozdíl 0,4 v genomu od šimpanzů): spíše matriarchát, vůdčí starší samice, jinak rovnováha mezi pohlavími. Pohlavní styk slouží i k uvolnění stresu. (</a:t>
            </a:r>
            <a:r>
              <a:rPr lang="de-DE" dirty="0"/>
              <a:t>Hohmann, G., &amp; Fruth, B. </a:t>
            </a:r>
            <a:r>
              <a:rPr lang="cs-CZ" dirty="0"/>
              <a:t>, </a:t>
            </a:r>
            <a:r>
              <a:rPr lang="de-DE" dirty="0"/>
              <a:t>2002)</a:t>
            </a:r>
            <a:r>
              <a:rPr lang="cs-CZ" dirty="0"/>
              <a:t> Téměř neužívají nástrojů.</a:t>
            </a:r>
          </a:p>
          <a:p>
            <a:r>
              <a:rPr lang="cs-CZ" b="1" dirty="0"/>
              <a:t>Člověk</a:t>
            </a:r>
            <a:r>
              <a:rPr lang="cs-CZ" dirty="0"/>
              <a:t>: Lovci a sběrači jsou rovnostářští, nemají vůdce ani žádnou hierarchii, žije spolu několik rodin (monogamních párů s dětmi) spojených explicitním příbuzenstvím. </a:t>
            </a:r>
          </a:p>
        </p:txBody>
      </p:sp>
    </p:spTree>
    <p:extLst>
      <p:ext uri="{BB962C8B-B14F-4D97-AF65-F5344CB8AC3E}">
        <p14:creationId xmlns:p14="http://schemas.microsoft.com/office/powerpoint/2010/main" val="3074810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(dle </a:t>
            </a:r>
            <a:r>
              <a:rPr lang="cs-CZ" dirty="0" err="1"/>
              <a:t>Matsuzawa</a:t>
            </a:r>
            <a:r>
              <a:rPr lang="cs-CZ" dirty="0"/>
              <a:t>, 2012)</a:t>
            </a:r>
          </a:p>
        </p:txBody>
      </p:sp>
      <p:sp>
        <p:nvSpPr>
          <p:cNvPr id="3" name="Zástupný symbol pro obsah 2"/>
          <p:cNvSpPr>
            <a:spLocks noGrp="1"/>
          </p:cNvSpPr>
          <p:nvPr>
            <p:ph idx="1"/>
          </p:nvPr>
        </p:nvSpPr>
        <p:spPr>
          <a:xfrm>
            <a:off x="457200" y="1845733"/>
            <a:ext cx="8579295" cy="4679611"/>
          </a:xfrm>
        </p:spPr>
        <p:txBody>
          <a:bodyPr>
            <a:normAutofit fontScale="92500" lnSpcReduction="20000"/>
          </a:bodyPr>
          <a:lstStyle/>
          <a:p>
            <a:pPr>
              <a:spcBef>
                <a:spcPts val="0"/>
              </a:spcBef>
              <a:spcAft>
                <a:spcPts val="0"/>
              </a:spcAft>
            </a:pPr>
            <a:r>
              <a:rPr lang="cs-CZ" dirty="0"/>
              <a:t>Lidský a šimpanzí genom se liší pouze v 1.23 %,  přesto jsme na první pohled naprosto odlišní. (Člověk = „třetí šimpanz“ </a:t>
            </a:r>
            <a:r>
              <a:rPr lang="cs-CZ" dirty="0" err="1"/>
              <a:t>Diamond</a:t>
            </a:r>
            <a:r>
              <a:rPr lang="cs-CZ" dirty="0"/>
              <a:t>, 1992)  </a:t>
            </a:r>
          </a:p>
          <a:p>
            <a:pPr>
              <a:spcBef>
                <a:spcPts val="0"/>
              </a:spcBef>
              <a:spcAft>
                <a:spcPts val="0"/>
              </a:spcAft>
            </a:pPr>
            <a:r>
              <a:rPr lang="cs-CZ" dirty="0"/>
              <a:t>(Od goril se lišíme v cca 2 % genomu).</a:t>
            </a:r>
          </a:p>
          <a:p>
            <a:pPr>
              <a:spcBef>
                <a:spcPts val="0"/>
              </a:spcBef>
              <a:spcAft>
                <a:spcPts val="0"/>
              </a:spcAft>
            </a:pPr>
            <a:r>
              <a:rPr lang="cs-CZ" b="1" dirty="0"/>
              <a:t>Šimpanzi</a:t>
            </a:r>
            <a:r>
              <a:rPr lang="cs-CZ" dirty="0"/>
              <a:t> žijí promiskuitně, samice v říji svádí co nejvíc samců a samci zabíjejí děti všech neznámých samic, se kterými se nespářili. Neexistuje žádné lidské společenství s takovýmto uspořádáním. (</a:t>
            </a:r>
            <a:r>
              <a:rPr lang="cs-CZ" dirty="0" err="1"/>
              <a:t>Ridley</a:t>
            </a:r>
            <a:r>
              <a:rPr lang="cs-CZ" dirty="0"/>
              <a:t>, 1999, s. 11)</a:t>
            </a:r>
          </a:p>
          <a:p>
            <a:pPr>
              <a:spcBef>
                <a:spcPts val="0"/>
              </a:spcBef>
              <a:spcAft>
                <a:spcPts val="0"/>
              </a:spcAft>
            </a:pPr>
            <a:r>
              <a:rPr lang="cs-CZ" b="1" dirty="0"/>
              <a:t>Šimpanzi</a:t>
            </a:r>
            <a:r>
              <a:rPr lang="cs-CZ" dirty="0"/>
              <a:t> dospívají cca v 12 letech a mají děti po cca 5 letech. Ne dříve. Šimpanzice jsou plodné až do smrti (nemají menopauzu).</a:t>
            </a:r>
          </a:p>
        </p:txBody>
      </p:sp>
    </p:spTree>
    <p:extLst>
      <p:ext uri="{BB962C8B-B14F-4D97-AF65-F5344CB8AC3E}">
        <p14:creationId xmlns:p14="http://schemas.microsoft.com/office/powerpoint/2010/main" val="7937801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57200" y="1484784"/>
            <a:ext cx="8229600" cy="5256584"/>
          </a:xfrm>
        </p:spPr>
        <p:txBody>
          <a:bodyPr>
            <a:normAutofit lnSpcReduction="10000"/>
          </a:bodyPr>
          <a:lstStyle/>
          <a:p>
            <a:r>
              <a:rPr lang="cs-CZ" b="1" dirty="0"/>
              <a:t>Člověk</a:t>
            </a:r>
            <a:r>
              <a:rPr lang="cs-CZ" dirty="0"/>
              <a:t> (žena) začíná rodit cca </a:t>
            </a:r>
            <a:r>
              <a:rPr lang="cs-CZ"/>
              <a:t>v 18-30 </a:t>
            </a:r>
            <a:r>
              <a:rPr lang="cs-CZ" dirty="0"/>
              <a:t>letech. </a:t>
            </a:r>
          </a:p>
          <a:p>
            <a:r>
              <a:rPr lang="cs-CZ" dirty="0"/>
              <a:t>Děti má po sobě po dvou, po třech, ale i po jednom roce. Lidské děti jsou přitom „soběstačné“ nejdříve kolem osmi let (spíš mnohem později), nikoli po odstavení (v 0,5 – 3 letech). </a:t>
            </a:r>
          </a:p>
          <a:p>
            <a:endParaRPr lang="cs-CZ" dirty="0"/>
          </a:p>
          <a:p>
            <a:r>
              <a:rPr lang="cs-CZ" dirty="0"/>
              <a:t>1. Jak je tedy možné, že lidské matky rodí </a:t>
            </a:r>
            <a:r>
              <a:rPr lang="cs-CZ" b="1" dirty="0"/>
              <a:t>po</a:t>
            </a:r>
            <a:r>
              <a:rPr lang="cs-CZ" dirty="0"/>
              <a:t> </a:t>
            </a:r>
            <a:r>
              <a:rPr lang="cs-CZ" b="1" dirty="0"/>
              <a:t>méně letech</a:t>
            </a:r>
            <a:r>
              <a:rPr lang="cs-CZ" dirty="0"/>
              <a:t>?</a:t>
            </a:r>
          </a:p>
          <a:p>
            <a:r>
              <a:rPr lang="cs-CZ" dirty="0"/>
              <a:t>2. jak je možné, že </a:t>
            </a:r>
            <a:r>
              <a:rPr lang="cs-CZ" b="1" dirty="0"/>
              <a:t>uživí více dětí zaráz</a:t>
            </a:r>
            <a:r>
              <a:rPr lang="cs-CZ" dirty="0"/>
              <a:t>? </a:t>
            </a:r>
          </a:p>
          <a:p>
            <a:r>
              <a:rPr lang="cs-CZ" dirty="0"/>
              <a:t>(šimpanzice by to jednoduše nedokázaly).</a:t>
            </a:r>
          </a:p>
          <a:p>
            <a:endParaRPr lang="cs-CZ" dirty="0"/>
          </a:p>
        </p:txBody>
      </p:sp>
    </p:spTree>
    <p:extLst>
      <p:ext uri="{BB962C8B-B14F-4D97-AF65-F5344CB8AC3E}">
        <p14:creationId xmlns:p14="http://schemas.microsoft.com/office/powerpoint/2010/main" val="18263462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594BCC-D922-40EA-3C3E-7E08136B139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AB43820-BBB3-B372-1902-8F9D8BFE9238}"/>
              </a:ext>
            </a:extLst>
          </p:cNvPr>
          <p:cNvSpPr>
            <a:spLocks noGrp="1"/>
          </p:cNvSpPr>
          <p:nvPr>
            <p:ph idx="1"/>
          </p:nvPr>
        </p:nvSpPr>
        <p:spPr/>
        <p:txBody>
          <a:bodyPr>
            <a:normAutofit lnSpcReduction="10000"/>
          </a:bodyPr>
          <a:lstStyle/>
          <a:p>
            <a:r>
              <a:rPr lang="cs-CZ" dirty="0"/>
              <a:t>Protože rodičovství se účastní i otcové. A navíc i babičky, sourozenci, dědové, strýcové, příbuzní, či jen sousedé atd. </a:t>
            </a:r>
          </a:p>
          <a:p>
            <a:r>
              <a:rPr lang="cs-CZ" dirty="0"/>
              <a:t>U ostatních primátů jsou tyto pečovatelské vztahy ze strany otce a širší komunity zcela výjimečné! Srov. velikost našeho mozku!</a:t>
            </a:r>
          </a:p>
          <a:p>
            <a:r>
              <a:rPr lang="cs-CZ" b="1" dirty="0"/>
              <a:t>Odtud role otců, prarodičů, ale i sourozenců v lidském životě</a:t>
            </a:r>
            <a:r>
              <a:rPr lang="cs-CZ" dirty="0"/>
              <a:t>! </a:t>
            </a:r>
          </a:p>
          <a:p>
            <a:r>
              <a:rPr lang="cs-CZ" dirty="0"/>
              <a:t>I proto jsou komunity lidí mnohem kooperativnější než u ostatních primátů.</a:t>
            </a:r>
          </a:p>
          <a:p>
            <a:endParaRPr lang="cs-CZ" dirty="0"/>
          </a:p>
        </p:txBody>
      </p:sp>
    </p:spTree>
    <p:extLst>
      <p:ext uri="{BB962C8B-B14F-4D97-AF65-F5344CB8AC3E}">
        <p14:creationId xmlns:p14="http://schemas.microsoft.com/office/powerpoint/2010/main" val="8975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8F7441-BA0B-E1B5-E136-039DBF8105E1}"/>
              </a:ext>
            </a:extLst>
          </p:cNvPr>
          <p:cNvSpPr>
            <a:spLocks noGrp="1"/>
          </p:cNvSpPr>
          <p:nvPr>
            <p:ph type="title"/>
          </p:nvPr>
        </p:nvSpPr>
        <p:spPr>
          <a:xfrm>
            <a:off x="457200" y="155448"/>
            <a:ext cx="8229600" cy="1252728"/>
          </a:xfrm>
        </p:spPr>
        <p:txBody>
          <a:bodyPr/>
          <a:lstStyle/>
          <a:p>
            <a:endParaRPr lang="en-US"/>
          </a:p>
        </p:txBody>
      </p:sp>
      <p:pic>
        <p:nvPicPr>
          <p:cNvPr id="5" name="Zástupný obsah 4" descr="Obsah obrázku text, obloha, snímek obrazovky, venku&#10;&#10;Popis byl vytvořen automaticky">
            <a:extLst>
              <a:ext uri="{FF2B5EF4-FFF2-40B4-BE49-F238E27FC236}">
                <a16:creationId xmlns:a16="http://schemas.microsoft.com/office/drawing/2014/main" id="{CEE84020-ED24-F985-28D0-F1CCBAFE7A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734" y="908660"/>
            <a:ext cx="8178549" cy="5786326"/>
          </a:xfrm>
          <a:noFill/>
        </p:spPr>
      </p:pic>
    </p:spTree>
    <p:extLst>
      <p:ext uri="{BB962C8B-B14F-4D97-AF65-F5344CB8AC3E}">
        <p14:creationId xmlns:p14="http://schemas.microsoft.com/office/powerpoint/2010/main" val="3441142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Vítejte na OrcoAida stránkách - Divoké kosatky - Kosatka dravá (orcinus  orca)">
            <a:extLst>
              <a:ext uri="{FF2B5EF4-FFF2-40B4-BE49-F238E27FC236}">
                <a16:creationId xmlns:a16="http://schemas.microsoft.com/office/drawing/2014/main" id="{BE466D41-867A-6387-E3D3-2DF399C60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4262681"/>
            <a:ext cx="4608512" cy="259532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7AE97989-6E09-4E56-88E1-D52547BAFFAF}"/>
              </a:ext>
            </a:extLst>
          </p:cNvPr>
          <p:cNvSpPr>
            <a:spLocks noGrp="1"/>
          </p:cNvSpPr>
          <p:nvPr>
            <p:ph type="title"/>
          </p:nvPr>
        </p:nvSpPr>
        <p:spPr/>
        <p:txBody>
          <a:bodyPr>
            <a:normAutofit/>
          </a:bodyPr>
          <a:lstStyle/>
          <a:p>
            <a:r>
              <a:rPr lang="cs-CZ" dirty="0"/>
              <a:t>Menopauza </a:t>
            </a:r>
          </a:p>
        </p:txBody>
      </p:sp>
      <p:sp>
        <p:nvSpPr>
          <p:cNvPr id="3" name="Zástupný obsah 2">
            <a:extLst>
              <a:ext uri="{FF2B5EF4-FFF2-40B4-BE49-F238E27FC236}">
                <a16:creationId xmlns:a16="http://schemas.microsoft.com/office/drawing/2014/main" id="{99FA7DE6-7D24-4154-A355-5509BFD5E644}"/>
              </a:ext>
            </a:extLst>
          </p:cNvPr>
          <p:cNvSpPr>
            <a:spLocks noGrp="1"/>
          </p:cNvSpPr>
          <p:nvPr>
            <p:ph idx="1"/>
          </p:nvPr>
        </p:nvSpPr>
        <p:spPr>
          <a:xfrm>
            <a:off x="487478" y="1816420"/>
            <a:ext cx="8229600" cy="4625609"/>
          </a:xfrm>
        </p:spPr>
        <p:txBody>
          <a:bodyPr/>
          <a:lstStyle/>
          <a:p>
            <a:r>
              <a:rPr lang="cs-CZ" dirty="0"/>
              <a:t>U člověka (u žen) existuje </a:t>
            </a:r>
            <a:r>
              <a:rPr lang="cs-CZ" b="1" dirty="0"/>
              <a:t>menopauza </a:t>
            </a:r>
            <a:r>
              <a:rPr lang="cs-CZ" dirty="0"/>
              <a:t>(cca 45 – 55 let), po které ženy žijí cca ještě 30-50 let. </a:t>
            </a:r>
          </a:p>
          <a:p>
            <a:r>
              <a:rPr lang="cs-CZ" dirty="0"/>
              <a:t>K čemu toto plýtvání reprodukčním potenciálem?</a:t>
            </a:r>
          </a:p>
          <a:p>
            <a:endParaRPr lang="cs-CZ" dirty="0"/>
          </a:p>
          <a:p>
            <a:r>
              <a:rPr lang="cs-CZ" dirty="0"/>
              <a:t>Menopauzu má pouze 5 savců, např.: </a:t>
            </a:r>
          </a:p>
          <a:p>
            <a:pPr marL="118872" indent="0">
              <a:buNone/>
            </a:pPr>
            <a:r>
              <a:rPr lang="cs-CZ" sz="2800" dirty="0"/>
              <a:t>kulohlavec </a:t>
            </a:r>
            <a:r>
              <a:rPr lang="cs-CZ" sz="2800" dirty="0" err="1"/>
              <a:t>Sieboldův</a:t>
            </a:r>
            <a:r>
              <a:rPr lang="cs-CZ" sz="2800" dirty="0"/>
              <a:t>, kosatka dravá, narval </a:t>
            </a:r>
          </a:p>
        </p:txBody>
      </p:sp>
      <p:pic>
        <p:nvPicPr>
          <p:cNvPr id="6146" name="Picture 2" descr="Výsledek obrázku pro kulohlavec Sieboldův">
            <a:extLst>
              <a:ext uri="{FF2B5EF4-FFF2-40B4-BE49-F238E27FC236}">
                <a16:creationId xmlns:a16="http://schemas.microsoft.com/office/drawing/2014/main" id="{3790EC69-613B-F468-1B7A-44A33EFAA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02" y="5434270"/>
            <a:ext cx="3730238" cy="126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87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D1070-3FE0-4C05-B91C-DA4EC1E8242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5ABBC46-E109-F7A5-25C8-524636E0D830}"/>
              </a:ext>
            </a:extLst>
          </p:cNvPr>
          <p:cNvSpPr>
            <a:spLocks noGrp="1"/>
          </p:cNvSpPr>
          <p:nvPr>
            <p:ph idx="1"/>
          </p:nvPr>
        </p:nvSpPr>
        <p:spPr/>
        <p:txBody>
          <a:bodyPr/>
          <a:lstStyle/>
          <a:p>
            <a:r>
              <a:rPr lang="cs-CZ" dirty="0"/>
              <a:t>Menopauza ženám umožňuje </a:t>
            </a:r>
            <a:r>
              <a:rPr lang="cs-CZ" b="1" dirty="0"/>
              <a:t>roli prarodiče </a:t>
            </a:r>
            <a:r>
              <a:rPr lang="cs-CZ" dirty="0"/>
              <a:t>(babičky + dědečka). (Williams, 1957)</a:t>
            </a:r>
          </a:p>
          <a:p>
            <a:endParaRPr lang="cs-CZ" dirty="0"/>
          </a:p>
          <a:p>
            <a:r>
              <a:rPr lang="cs-CZ" dirty="0"/>
              <a:t>Výzkumy ukazují, že děti (zvlášť v chudém prostředí), které mají babičky, prospívají mnohem lépe než děti bez babiček.</a:t>
            </a:r>
          </a:p>
          <a:p>
            <a:r>
              <a:rPr lang="cs-CZ" dirty="0"/>
              <a:t>Přítomnost babičky zkracuje dobu mezi porody u dcer babičky.</a:t>
            </a:r>
          </a:p>
          <a:p>
            <a:endParaRPr lang="cs-CZ" dirty="0"/>
          </a:p>
        </p:txBody>
      </p:sp>
    </p:spTree>
    <p:extLst>
      <p:ext uri="{BB962C8B-B14F-4D97-AF65-F5344CB8AC3E}">
        <p14:creationId xmlns:p14="http://schemas.microsoft.com/office/powerpoint/2010/main" val="21633758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Skrytá ovulace</a:t>
            </a:r>
            <a:endParaRPr lang="cs-CZ" dirty="0"/>
          </a:p>
        </p:txBody>
      </p:sp>
      <p:sp>
        <p:nvSpPr>
          <p:cNvPr id="3" name="Zástupný symbol pro obsah 2"/>
          <p:cNvSpPr>
            <a:spLocks noGrp="1"/>
          </p:cNvSpPr>
          <p:nvPr>
            <p:ph idx="1"/>
          </p:nvPr>
        </p:nvSpPr>
        <p:spPr>
          <a:xfrm>
            <a:off x="323528" y="1775191"/>
            <a:ext cx="8496944" cy="4894169"/>
          </a:xfrm>
        </p:spPr>
        <p:txBody>
          <a:bodyPr>
            <a:normAutofit lnSpcReduction="10000"/>
          </a:bodyPr>
          <a:lstStyle/>
          <a:p>
            <a:pPr marL="118872" indent="0">
              <a:buNone/>
            </a:pPr>
            <a:r>
              <a:rPr lang="cs-CZ" dirty="0"/>
              <a:t>Lidské ženy mají </a:t>
            </a:r>
            <a:r>
              <a:rPr lang="cs-CZ" b="1" dirty="0"/>
              <a:t>skrytou ovulaci </a:t>
            </a:r>
            <a:r>
              <a:rPr lang="cs-CZ" dirty="0"/>
              <a:t>(to je opět zcela raritní mezi živočichy!!), resp. nemají patrnou říji (estrus). </a:t>
            </a:r>
          </a:p>
          <a:p>
            <a:pPr marL="118872" indent="0">
              <a:buNone/>
            </a:pPr>
            <a:r>
              <a:rPr lang="cs-CZ" dirty="0"/>
              <a:t>Šimpanzí samice inzerují svoji ovulaci stejně jako </a:t>
            </a:r>
            <a:r>
              <a:rPr lang="cs-CZ" b="1" dirty="0"/>
              <a:t>všichni</a:t>
            </a:r>
            <a:r>
              <a:rPr lang="cs-CZ" dirty="0"/>
              <a:t> ostatní živočichové velice jasně. </a:t>
            </a:r>
          </a:p>
          <a:p>
            <a:pPr marL="118872" indent="0">
              <a:buNone/>
            </a:pPr>
            <a:endParaRPr lang="cs-CZ" dirty="0"/>
          </a:p>
          <a:p>
            <a:pPr marL="118872" indent="0">
              <a:buNone/>
            </a:pPr>
            <a:r>
              <a:rPr lang="cs-CZ" dirty="0"/>
              <a:t>Jak a proč může existovat něco jako skrytá ovulace? (Lund &amp; Miller, 2014)</a:t>
            </a:r>
          </a:p>
          <a:p>
            <a:pPr marL="118872" indent="0">
              <a:buNone/>
            </a:pPr>
            <a:r>
              <a:rPr lang="cs-CZ" sz="2000" dirty="0"/>
              <a:t>Sexuální aktivita žen (N = 20 tis.) nevykazuje během cyklu (krom menses) žádné podstatné změny (</a:t>
            </a:r>
            <a:r>
              <a:rPr lang="cs-CZ" sz="2000" dirty="0" err="1"/>
              <a:t>Brewis</a:t>
            </a:r>
            <a:r>
              <a:rPr lang="cs-CZ" sz="2000" dirty="0"/>
              <a:t> &amp; </a:t>
            </a:r>
            <a:r>
              <a:rPr lang="cs-CZ" sz="2000" dirty="0" err="1"/>
              <a:t>Meyer</a:t>
            </a:r>
            <a:r>
              <a:rPr lang="cs-CZ" sz="2000" dirty="0"/>
              <a:t>, 2005). Existují jen jemné změny motivů a chování žen v plodné fázi (</a:t>
            </a:r>
            <a:r>
              <a:rPr lang="cs-CZ" sz="2000" dirty="0" err="1"/>
              <a:t>Gangestad</a:t>
            </a:r>
            <a:r>
              <a:rPr lang="cs-CZ" sz="2000" dirty="0"/>
              <a:t> &amp; </a:t>
            </a:r>
            <a:r>
              <a:rPr lang="cs-CZ" sz="2000" dirty="0" err="1"/>
              <a:t>Thornhill</a:t>
            </a:r>
            <a:r>
              <a:rPr lang="cs-CZ" sz="2000" dirty="0"/>
              <a:t>, 2008).</a:t>
            </a:r>
          </a:p>
        </p:txBody>
      </p:sp>
    </p:spTree>
    <p:extLst>
      <p:ext uri="{BB962C8B-B14F-4D97-AF65-F5344CB8AC3E}">
        <p14:creationId xmlns:p14="http://schemas.microsoft.com/office/powerpoint/2010/main" val="6367530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endParaRPr lang="cs-CZ" dirty="0"/>
          </a:p>
        </p:txBody>
      </p:sp>
      <p:sp>
        <p:nvSpPr>
          <p:cNvPr id="3" name="Zástupný symbol pro obsah 2"/>
          <p:cNvSpPr>
            <a:spLocks noGrp="1"/>
          </p:cNvSpPr>
          <p:nvPr>
            <p:ph idx="1"/>
          </p:nvPr>
        </p:nvSpPr>
        <p:spPr>
          <a:xfrm>
            <a:off x="457200" y="1556792"/>
            <a:ext cx="8229600" cy="5145759"/>
          </a:xfrm>
        </p:spPr>
        <p:txBody>
          <a:bodyPr>
            <a:normAutofit/>
          </a:bodyPr>
          <a:lstStyle/>
          <a:p>
            <a:r>
              <a:rPr lang="cs-CZ" dirty="0"/>
              <a:t>Adaptací mužů na skrytou ovulaci žen (aby zajistili svoje otcovství, a tedy zúročili svůj </a:t>
            </a:r>
            <a:r>
              <a:rPr lang="cs-CZ" i="1" dirty="0" err="1"/>
              <a:t>parental</a:t>
            </a:r>
            <a:r>
              <a:rPr lang="cs-CZ" i="1" dirty="0"/>
              <a:t> </a:t>
            </a:r>
            <a:r>
              <a:rPr lang="cs-CZ" i="1" dirty="0" err="1"/>
              <a:t>investment</a:t>
            </a:r>
            <a:r>
              <a:rPr lang="cs-CZ" dirty="0"/>
              <a:t>) je patrně tzv. </a:t>
            </a:r>
            <a:r>
              <a:rPr lang="cs-CZ" i="1" dirty="0"/>
              <a:t>mate </a:t>
            </a:r>
            <a:r>
              <a:rPr lang="cs-CZ" i="1" dirty="0" err="1"/>
              <a:t>guarding</a:t>
            </a:r>
            <a:r>
              <a:rPr lang="cs-CZ" dirty="0"/>
              <a:t> – </a:t>
            </a:r>
            <a:r>
              <a:rPr lang="cs-CZ" i="1" dirty="0"/>
              <a:t>hlídání partnerky </a:t>
            </a:r>
            <a:r>
              <a:rPr lang="cs-CZ" dirty="0"/>
              <a:t>(</a:t>
            </a:r>
            <a:r>
              <a:rPr lang="cs-CZ" dirty="0" err="1"/>
              <a:t>Diamond</a:t>
            </a:r>
            <a:r>
              <a:rPr lang="cs-CZ" dirty="0"/>
              <a:t>, 2003 podle </a:t>
            </a:r>
            <a:r>
              <a:rPr lang="cs-CZ" dirty="0" err="1"/>
              <a:t>Etkin</a:t>
            </a:r>
            <a:r>
              <a:rPr lang="cs-CZ" dirty="0"/>
              <a:t>, 1954), čili tendence k celoživotnímu soužití s jednou partnerkou, čili </a:t>
            </a:r>
            <a:r>
              <a:rPr lang="cs-CZ" b="1" dirty="0"/>
              <a:t>monogamie</a:t>
            </a:r>
            <a:r>
              <a:rPr lang="cs-CZ" dirty="0"/>
              <a:t>, resp. sériová monogamie.</a:t>
            </a:r>
            <a:r>
              <a:rPr lang="cs-CZ" b="1" dirty="0"/>
              <a:t> </a:t>
            </a:r>
          </a:p>
          <a:p>
            <a:r>
              <a:rPr lang="cs-CZ" i="1" dirty="0"/>
              <a:t>Mate </a:t>
            </a:r>
            <a:r>
              <a:rPr lang="cs-CZ" i="1" dirty="0" err="1"/>
              <a:t>guarding</a:t>
            </a:r>
            <a:r>
              <a:rPr lang="cs-CZ" i="1" dirty="0"/>
              <a:t> </a:t>
            </a:r>
            <a:r>
              <a:rPr lang="cs-CZ" dirty="0"/>
              <a:t>existuje i u šimpanzů, ale v mnohem menší míře.</a:t>
            </a:r>
          </a:p>
          <a:p>
            <a:endParaRPr lang="cs-CZ" dirty="0"/>
          </a:p>
        </p:txBody>
      </p:sp>
    </p:spTree>
    <p:extLst>
      <p:ext uri="{BB962C8B-B14F-4D97-AF65-F5344CB8AC3E}">
        <p14:creationId xmlns:p14="http://schemas.microsoft.com/office/powerpoint/2010/main" val="2223989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7B5A40-7ED3-274B-082B-5DD8CDCA17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25C07EB-0CBD-2D32-DCEC-78CB6A5A3591}"/>
              </a:ext>
            </a:extLst>
          </p:cNvPr>
          <p:cNvSpPr>
            <a:spLocks noGrp="1"/>
          </p:cNvSpPr>
          <p:nvPr>
            <p:ph idx="1"/>
          </p:nvPr>
        </p:nvSpPr>
        <p:spPr/>
        <p:txBody>
          <a:bodyPr>
            <a:normAutofit fontScale="92500" lnSpcReduction="20000"/>
          </a:bodyPr>
          <a:lstStyle/>
          <a:p>
            <a:r>
              <a:rPr lang="cs-CZ" sz="3200" dirty="0"/>
              <a:t>Navíc je lidská žena ochotna mít sex i mimo ovulaci. (Samci bývají v pohotovosti pokaždé: jako psi, gorily apod.; jindy jen synchronně se samicemi).</a:t>
            </a:r>
          </a:p>
          <a:p>
            <a:r>
              <a:rPr lang="cs-CZ" dirty="0"/>
              <a:t>Následkem toho je i </a:t>
            </a:r>
            <a:r>
              <a:rPr lang="cs-CZ" b="1" dirty="0"/>
              <a:t>odpoutání sexu od plození</a:t>
            </a:r>
            <a:r>
              <a:rPr lang="cs-CZ" dirty="0"/>
              <a:t>. Člověk je po </a:t>
            </a:r>
            <a:r>
              <a:rPr lang="cs-CZ" dirty="0" err="1"/>
              <a:t>bonobovi</a:t>
            </a:r>
            <a:r>
              <a:rPr lang="cs-CZ" dirty="0"/>
              <a:t> druhým tvorem, který používá sex k zpevnění a harmonizaci sociálních vztahů (a nejen k reprodukci). </a:t>
            </a:r>
          </a:p>
          <a:p>
            <a:r>
              <a:rPr lang="cs-CZ" dirty="0"/>
              <a:t>Doklad: Každý pár, který neužívá antikoncepci a má sex v co největší míře, má pouze 28 % šanci, že během menstruačního cyklu počne. (U krávy je to 75 %. </a:t>
            </a:r>
            <a:r>
              <a:rPr lang="cs-CZ" dirty="0" err="1"/>
              <a:t>Diamond</a:t>
            </a:r>
            <a:r>
              <a:rPr lang="cs-CZ" dirty="0"/>
              <a:t>, 2004, s. 79) </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290133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A53ED7-C580-EF35-E9CA-2FD791BBE4D1}"/>
              </a:ext>
            </a:extLst>
          </p:cNvPr>
          <p:cNvSpPr>
            <a:spLocks noGrp="1"/>
          </p:cNvSpPr>
          <p:nvPr>
            <p:ph type="title"/>
          </p:nvPr>
        </p:nvSpPr>
        <p:spPr/>
        <p:txBody>
          <a:bodyPr/>
          <a:lstStyle/>
          <a:p>
            <a:r>
              <a:rPr lang="cs-CZ" dirty="0"/>
              <a:t>Vybíravost</a:t>
            </a:r>
          </a:p>
        </p:txBody>
      </p:sp>
      <p:sp>
        <p:nvSpPr>
          <p:cNvPr id="3" name="Zástupný obsah 2">
            <a:extLst>
              <a:ext uri="{FF2B5EF4-FFF2-40B4-BE49-F238E27FC236}">
                <a16:creationId xmlns:a16="http://schemas.microsoft.com/office/drawing/2014/main" id="{5774E6DB-D13A-6922-126D-0B7C3B1E4391}"/>
              </a:ext>
            </a:extLst>
          </p:cNvPr>
          <p:cNvSpPr>
            <a:spLocks noGrp="1"/>
          </p:cNvSpPr>
          <p:nvPr>
            <p:ph idx="1"/>
          </p:nvPr>
        </p:nvSpPr>
        <p:spPr>
          <a:xfrm>
            <a:off x="457200" y="1484784"/>
            <a:ext cx="8229600" cy="5217769"/>
          </a:xfrm>
        </p:spPr>
        <p:txBody>
          <a:bodyPr>
            <a:normAutofit/>
          </a:bodyPr>
          <a:lstStyle/>
          <a:p>
            <a:r>
              <a:rPr lang="cs-CZ" dirty="0"/>
              <a:t>Protože je člověk monogamní,  je donucen k větší vybíravosti mezi partnery (než např. šimpanzi). (</a:t>
            </a:r>
            <a:r>
              <a:rPr lang="cs-CZ" dirty="0" err="1"/>
              <a:t>Ridley</a:t>
            </a:r>
            <a:r>
              <a:rPr lang="cs-CZ" dirty="0"/>
              <a:t>, 1999, s. 19) Žijí spolu po celý život a reprodukují se.</a:t>
            </a:r>
          </a:p>
          <a:p>
            <a:r>
              <a:rPr lang="cs-CZ" dirty="0"/>
              <a:t>Obojí pohlaví si vybírají, i když to pohlaví, které nese větší náklady na reprodukci, je vybíravější (samice 99 %, i samci: koník, </a:t>
            </a:r>
            <a:r>
              <a:rPr lang="cs-CZ" dirty="0" err="1"/>
              <a:t>lyskonohové</a:t>
            </a:r>
            <a:r>
              <a:rPr lang="cs-CZ" dirty="0"/>
              <a:t>, ostnáci + 30 dalších ptáků). </a:t>
            </a:r>
          </a:p>
          <a:p>
            <a:r>
              <a:rPr lang="cs-CZ" dirty="0"/>
              <a:t>Ženy jsou vybíravější než muži a muži jsou více soutěživí (</a:t>
            </a:r>
            <a:r>
              <a:rPr lang="cs-CZ" dirty="0" err="1"/>
              <a:t>Saad</a:t>
            </a:r>
            <a:r>
              <a:rPr lang="cs-CZ" dirty="0"/>
              <a:t> &amp; Gill, 2001).</a:t>
            </a:r>
          </a:p>
        </p:txBody>
      </p:sp>
    </p:spTree>
    <p:extLst>
      <p:ext uri="{BB962C8B-B14F-4D97-AF65-F5344CB8AC3E}">
        <p14:creationId xmlns:p14="http://schemas.microsoft.com/office/powerpoint/2010/main" val="40628169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DE4C3E-3E7E-1FB6-9103-E0B0FA3C3EC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4D24C0-9D68-F147-DED4-A26F5E473677}"/>
              </a:ext>
            </a:extLst>
          </p:cNvPr>
          <p:cNvSpPr>
            <a:spLocks noGrp="1"/>
          </p:cNvSpPr>
          <p:nvPr>
            <p:ph idx="1"/>
          </p:nvPr>
        </p:nvSpPr>
        <p:spPr/>
        <p:txBody>
          <a:bodyPr/>
          <a:lstStyle/>
          <a:p>
            <a:r>
              <a:rPr lang="cs-CZ" dirty="0"/>
              <a:t>Ženy hledají dlouhodobější závazky a muže posuzují i podle jejich schopnosti zajistit suroviny, tj. bohatství (tj. dle míry investice do rodičovství). </a:t>
            </a:r>
          </a:p>
          <a:p>
            <a:r>
              <a:rPr lang="cs-CZ" dirty="0"/>
              <a:t>Někdy je výhodnější i pro ženy polygamie (když je muž opravdu bohatý).</a:t>
            </a:r>
          </a:p>
          <a:p>
            <a:endParaRPr lang="cs-CZ" dirty="0"/>
          </a:p>
          <a:p>
            <a:r>
              <a:rPr lang="cs-CZ" dirty="0"/>
              <a:t>Polygamie versus komunity </a:t>
            </a:r>
            <a:r>
              <a:rPr lang="cs-CZ" dirty="0" err="1"/>
              <a:t>hippies</a:t>
            </a:r>
            <a:r>
              <a:rPr lang="cs-CZ" dirty="0"/>
              <a:t>, Adamité, polyamorie ad.</a:t>
            </a:r>
          </a:p>
          <a:p>
            <a:endParaRPr lang="cs-CZ" dirty="0"/>
          </a:p>
        </p:txBody>
      </p:sp>
    </p:spTree>
    <p:extLst>
      <p:ext uri="{BB962C8B-B14F-4D97-AF65-F5344CB8AC3E}">
        <p14:creationId xmlns:p14="http://schemas.microsoft.com/office/powerpoint/2010/main" val="192915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Evoluce lidského uspořádání rodiny</a:t>
            </a:r>
          </a:p>
        </p:txBody>
      </p:sp>
      <p:sp>
        <p:nvSpPr>
          <p:cNvPr id="3" name="Zástupný symbol pro obsah 2"/>
          <p:cNvSpPr>
            <a:spLocks noGrp="1"/>
          </p:cNvSpPr>
          <p:nvPr>
            <p:ph idx="1"/>
          </p:nvPr>
        </p:nvSpPr>
        <p:spPr>
          <a:xfrm>
            <a:off x="457200" y="1775191"/>
            <a:ext cx="8229600" cy="4822161"/>
          </a:xfrm>
        </p:spPr>
        <p:txBody>
          <a:bodyPr>
            <a:normAutofit fontScale="85000" lnSpcReduction="20000"/>
          </a:bodyPr>
          <a:lstStyle/>
          <a:p>
            <a:pPr marL="118872" indent="0">
              <a:buNone/>
            </a:pPr>
            <a:r>
              <a:rPr lang="cs-CZ" dirty="0"/>
              <a:t>U raných </a:t>
            </a:r>
            <a:r>
              <a:rPr lang="cs-CZ" dirty="0" err="1"/>
              <a:t>homininů</a:t>
            </a:r>
            <a:r>
              <a:rPr lang="cs-CZ" dirty="0"/>
              <a:t> (H. </a:t>
            </a:r>
            <a:r>
              <a:rPr lang="cs-CZ" dirty="0" err="1"/>
              <a:t>rudolfensis</a:t>
            </a:r>
            <a:r>
              <a:rPr lang="cs-CZ" dirty="0"/>
              <a:t>, H. </a:t>
            </a:r>
            <a:r>
              <a:rPr lang="cs-CZ" dirty="0" err="1"/>
              <a:t>habilis</a:t>
            </a:r>
            <a:r>
              <a:rPr lang="cs-CZ" dirty="0"/>
              <a:t>) se ještě setkáváme s velkým pohlavním dimorfizmem (poměr 1,4), který je dokladem harémového uspořádání sociálního života (srov. gorily (2x); rypouš sloní (9x); </a:t>
            </a:r>
            <a:r>
              <a:rPr lang="cs-CZ" dirty="0" err="1"/>
              <a:t>gibon</a:t>
            </a:r>
            <a:r>
              <a:rPr lang="cs-CZ" dirty="0"/>
              <a:t> (stejní).</a:t>
            </a:r>
          </a:p>
          <a:p>
            <a:pPr marL="118872" indent="0">
              <a:buNone/>
            </a:pPr>
            <a:endParaRPr lang="cs-CZ" dirty="0"/>
          </a:p>
          <a:p>
            <a:pPr marL="118872" indent="0">
              <a:buNone/>
            </a:pPr>
            <a:r>
              <a:rPr lang="cs-CZ" dirty="0"/>
              <a:t>Snížení pohlavního dimorfizmu (z 1,4 na 1,2-1,08) zhruba s H. </a:t>
            </a:r>
            <a:r>
              <a:rPr lang="cs-CZ" dirty="0" err="1"/>
              <a:t>ergaster</a:t>
            </a:r>
            <a:r>
              <a:rPr lang="cs-CZ" dirty="0"/>
              <a:t> a H. </a:t>
            </a:r>
            <a:r>
              <a:rPr lang="cs-CZ" dirty="0" err="1"/>
              <a:t>erectus</a:t>
            </a:r>
            <a:r>
              <a:rPr lang="cs-CZ" dirty="0"/>
              <a:t> před cca 1,8 mil lety je dokladem posunu k párovému uspořádání společností a tedy ke stavu, který je podobný našemu stavu, kdy základ rodiny tvoří </a:t>
            </a:r>
            <a:r>
              <a:rPr lang="cs-CZ" b="1" dirty="0"/>
              <a:t>dyáda</a:t>
            </a:r>
            <a:r>
              <a:rPr lang="cs-CZ" dirty="0"/>
              <a:t> (nikoli harém). </a:t>
            </a:r>
          </a:p>
          <a:p>
            <a:pPr marL="118872" indent="0">
              <a:buNone/>
            </a:pPr>
            <a:r>
              <a:rPr lang="cs-CZ" dirty="0"/>
              <a:t>Samice si nyní jako partnera nevybírá největšího rváče, ale podle jiného klíče. </a:t>
            </a:r>
          </a:p>
          <a:p>
            <a:pPr marL="118872" indent="0">
              <a:buNone/>
            </a:pPr>
            <a:r>
              <a:rPr lang="cs-CZ" dirty="0"/>
              <a:t>Podle čeho si ženy vybírají muže?</a:t>
            </a:r>
          </a:p>
        </p:txBody>
      </p:sp>
    </p:spTree>
    <p:extLst>
      <p:ext uri="{BB962C8B-B14F-4D97-AF65-F5344CB8AC3E}">
        <p14:creationId xmlns:p14="http://schemas.microsoft.com/office/powerpoint/2010/main" val="4166951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9ABCCA-D370-0AD8-11C8-11F394BE7C0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EED38C1-DE1C-756A-5AE1-6496BB8527EB}"/>
              </a:ext>
            </a:extLst>
          </p:cNvPr>
          <p:cNvSpPr>
            <a:spLocks noGrp="1"/>
          </p:cNvSpPr>
          <p:nvPr>
            <p:ph idx="1"/>
          </p:nvPr>
        </p:nvSpPr>
        <p:spPr/>
        <p:txBody>
          <a:bodyPr/>
          <a:lstStyle/>
          <a:p>
            <a:r>
              <a:rPr lang="cs-CZ" dirty="0"/>
              <a:t>I podle úrovně tzv. měkkých dovedností (intelektu, </a:t>
            </a:r>
            <a:r>
              <a:rPr lang="cs-CZ" dirty="0" err="1"/>
              <a:t>ozdobenosti</a:t>
            </a:r>
            <a:r>
              <a:rPr lang="cs-CZ" dirty="0"/>
              <a:t>, schopnosti zpěvu, tance, tvorby umění, vtipů atp.) a sociálního postavení.</a:t>
            </a:r>
          </a:p>
          <a:p>
            <a:r>
              <a:rPr lang="cs-CZ" dirty="0"/>
              <a:t>srov. dříve zmíněnou </a:t>
            </a:r>
            <a:r>
              <a:rPr lang="cs-CZ" b="1" dirty="0"/>
              <a:t>hypotézu dvoření </a:t>
            </a:r>
            <a:r>
              <a:rPr lang="cs-CZ" dirty="0" err="1"/>
              <a:t>Geoffreyho</a:t>
            </a:r>
            <a:r>
              <a:rPr lang="cs-CZ" dirty="0"/>
              <a:t> Millera (1992).</a:t>
            </a:r>
          </a:p>
        </p:txBody>
      </p:sp>
    </p:spTree>
    <p:extLst>
      <p:ext uri="{BB962C8B-B14F-4D97-AF65-F5344CB8AC3E}">
        <p14:creationId xmlns:p14="http://schemas.microsoft.com/office/powerpoint/2010/main" val="145228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7B6391-7CB5-4116-8248-1F58E9919C97}"/>
              </a:ext>
            </a:extLst>
          </p:cNvPr>
          <p:cNvSpPr>
            <a:spLocks noGrp="1"/>
          </p:cNvSpPr>
          <p:nvPr>
            <p:ph type="title"/>
          </p:nvPr>
        </p:nvSpPr>
        <p:spPr/>
        <p:txBody>
          <a:bodyPr/>
          <a:lstStyle/>
          <a:p>
            <a:r>
              <a:rPr lang="cs-CZ" dirty="0"/>
              <a:t>Kmen </a:t>
            </a:r>
            <a:r>
              <a:rPr lang="cs-CZ" dirty="0" err="1"/>
              <a:t>Wodaabe</a:t>
            </a:r>
            <a:r>
              <a:rPr lang="cs-CZ" dirty="0"/>
              <a:t>, Sahel</a:t>
            </a:r>
          </a:p>
        </p:txBody>
      </p:sp>
      <p:sp>
        <p:nvSpPr>
          <p:cNvPr id="5" name="TextovéPole 4">
            <a:extLst>
              <a:ext uri="{FF2B5EF4-FFF2-40B4-BE49-F238E27FC236}">
                <a16:creationId xmlns:a16="http://schemas.microsoft.com/office/drawing/2014/main" id="{45D0B8EF-0AA6-48FE-A260-C0E42C77515C}"/>
              </a:ext>
            </a:extLst>
          </p:cNvPr>
          <p:cNvSpPr txBox="1"/>
          <p:nvPr/>
        </p:nvSpPr>
        <p:spPr>
          <a:xfrm>
            <a:off x="251520" y="6211669"/>
            <a:ext cx="8435280" cy="646331"/>
          </a:xfrm>
          <a:prstGeom prst="rect">
            <a:avLst/>
          </a:prstGeom>
          <a:noFill/>
        </p:spPr>
        <p:txBody>
          <a:bodyPr wrap="square">
            <a:spAutoFit/>
          </a:bodyPr>
          <a:lstStyle/>
          <a:p>
            <a:r>
              <a:rPr lang="cs-CZ" dirty="0"/>
              <a:t>https://en.wikipedia.org/wiki/File:Niger_Foudouk_Geerewol_der_Wodaabe_Sept._05-SD_(extrait).webm</a:t>
            </a:r>
          </a:p>
        </p:txBody>
      </p:sp>
      <p:pic>
        <p:nvPicPr>
          <p:cNvPr id="1026" name="Picture 2" descr="Have You Heard About The Wodaabe Wife Stealing Festival In Niger? | The  African Exponent.">
            <a:extLst>
              <a:ext uri="{FF2B5EF4-FFF2-40B4-BE49-F238E27FC236}">
                <a16:creationId xmlns:a16="http://schemas.microsoft.com/office/drawing/2014/main" id="{4F52964D-C1D0-4F03-A21F-497D85852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30006"/>
            <a:ext cx="8229600" cy="3681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587DD5D-A50E-4154-8D72-1E447D55246A}"/>
              </a:ext>
            </a:extLst>
          </p:cNvPr>
          <p:cNvSpPr txBox="1"/>
          <p:nvPr/>
        </p:nvSpPr>
        <p:spPr>
          <a:xfrm>
            <a:off x="354360" y="1599759"/>
            <a:ext cx="8435280" cy="369332"/>
          </a:xfrm>
          <a:prstGeom prst="rect">
            <a:avLst/>
          </a:prstGeom>
          <a:noFill/>
        </p:spPr>
        <p:txBody>
          <a:bodyPr wrap="square">
            <a:spAutoFit/>
          </a:bodyPr>
          <a:lstStyle/>
          <a:p>
            <a:r>
              <a:rPr lang="cs-CZ" dirty="0">
                <a:hlinkClick r:id="rId3"/>
              </a:rPr>
              <a:t>https://www.youtube.com/watch?v=2EBAbSjZW4c&amp;ab_channel=NewAtlantisTRIBES</a:t>
            </a:r>
            <a:r>
              <a:rPr lang="cs-CZ" dirty="0"/>
              <a:t> </a:t>
            </a:r>
          </a:p>
        </p:txBody>
      </p:sp>
    </p:spTree>
    <p:extLst>
      <p:ext uri="{BB962C8B-B14F-4D97-AF65-F5344CB8AC3E}">
        <p14:creationId xmlns:p14="http://schemas.microsoft.com/office/powerpoint/2010/main" val="2726809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98652D-D8FE-142D-A807-1EC2B563636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391D8FC-DB0D-34B1-D478-0E0CF06ECE31}"/>
              </a:ext>
            </a:extLst>
          </p:cNvPr>
          <p:cNvSpPr>
            <a:spLocks noGrp="1"/>
          </p:cNvSpPr>
          <p:nvPr>
            <p:ph idx="1"/>
          </p:nvPr>
        </p:nvSpPr>
        <p:spPr/>
        <p:txBody>
          <a:bodyPr>
            <a:normAutofit lnSpcReduction="10000"/>
          </a:bodyPr>
          <a:lstStyle/>
          <a:p>
            <a:pPr>
              <a:buNone/>
            </a:pPr>
            <a:r>
              <a:rPr lang="cs-CZ" b="1" dirty="0"/>
              <a:t>Interaktivní osnova </a:t>
            </a:r>
            <a:r>
              <a:rPr lang="cs-CZ" dirty="0"/>
              <a:t>obsahuje:</a:t>
            </a:r>
          </a:p>
          <a:p>
            <a:pPr>
              <a:buNone/>
            </a:pPr>
            <a:endParaRPr lang="cs-CZ" dirty="0"/>
          </a:p>
          <a:p>
            <a:r>
              <a:rPr lang="cs-CZ" dirty="0"/>
              <a:t>základní informace o kurzu,</a:t>
            </a:r>
          </a:p>
          <a:p>
            <a:r>
              <a:rPr lang="cs-CZ" b="1" dirty="0"/>
              <a:t>prezentace</a:t>
            </a:r>
            <a:r>
              <a:rPr lang="cs-CZ" dirty="0"/>
              <a:t> (v nich slova vyznačena </a:t>
            </a:r>
            <a:r>
              <a:rPr lang="cs-CZ" b="1" dirty="0"/>
              <a:t>tučně </a:t>
            </a:r>
            <a:r>
              <a:rPr lang="cs-CZ" dirty="0"/>
              <a:t>jsou základní termíny, které musíte znát), </a:t>
            </a:r>
          </a:p>
          <a:p>
            <a:r>
              <a:rPr lang="cs-CZ" dirty="0"/>
              <a:t>nahrávky přednášek,</a:t>
            </a:r>
          </a:p>
          <a:p>
            <a:r>
              <a:rPr lang="cs-CZ" b="1" dirty="0"/>
              <a:t>texty</a:t>
            </a:r>
            <a:r>
              <a:rPr lang="cs-CZ" dirty="0"/>
              <a:t> (4 texty z učebnice </a:t>
            </a:r>
            <a:r>
              <a:rPr lang="cs-CZ" i="1" dirty="0" err="1"/>
              <a:t>Hewstone</a:t>
            </a:r>
            <a:r>
              <a:rPr lang="cs-CZ" i="1" dirty="0"/>
              <a:t> &amp; </a:t>
            </a:r>
            <a:r>
              <a:rPr lang="cs-CZ" i="1" dirty="0" err="1"/>
              <a:t>Stroebe</a:t>
            </a:r>
            <a:r>
              <a:rPr lang="cs-CZ" i="1" dirty="0"/>
              <a:t>)</a:t>
            </a:r>
          </a:p>
          <a:p>
            <a:r>
              <a:rPr lang="cs-CZ" dirty="0"/>
              <a:t>doplňující informace a otázky (některé budou v závěrečném testu),</a:t>
            </a:r>
          </a:p>
          <a:p>
            <a:r>
              <a:rPr lang="cs-CZ" dirty="0"/>
              <a:t>odkazy na zdroje.</a:t>
            </a:r>
          </a:p>
          <a:p>
            <a:endParaRPr lang="cs-CZ" dirty="0"/>
          </a:p>
        </p:txBody>
      </p:sp>
    </p:spTree>
    <p:extLst>
      <p:ext uri="{BB962C8B-B14F-4D97-AF65-F5344CB8AC3E}">
        <p14:creationId xmlns:p14="http://schemas.microsoft.com/office/powerpoint/2010/main" val="1223427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Schopnost učit se u člověka</a:t>
            </a:r>
          </a:p>
        </p:txBody>
      </p:sp>
      <p:sp>
        <p:nvSpPr>
          <p:cNvPr id="3" name="Zástupný symbol pro obsah 2"/>
          <p:cNvSpPr>
            <a:spLocks noGrp="1"/>
          </p:cNvSpPr>
          <p:nvPr>
            <p:ph idx="1"/>
          </p:nvPr>
        </p:nvSpPr>
        <p:spPr>
          <a:xfrm>
            <a:off x="457200" y="1775191"/>
            <a:ext cx="8229600" cy="4894169"/>
          </a:xfrm>
        </p:spPr>
        <p:txBody>
          <a:bodyPr>
            <a:normAutofit/>
          </a:bodyPr>
          <a:lstStyle/>
          <a:p>
            <a:pPr marL="137160" indent="0">
              <a:buNone/>
            </a:pPr>
            <a:endParaRPr lang="cs-CZ" dirty="0"/>
          </a:p>
          <a:p>
            <a:pPr marL="137160" indent="0">
              <a:buNone/>
            </a:pPr>
            <a:r>
              <a:rPr lang="cs-CZ" dirty="0"/>
              <a:t>Člověk se nejenom stará o potomky, ale zároveň je také </a:t>
            </a:r>
            <a:r>
              <a:rPr lang="cs-CZ" b="1" dirty="0"/>
              <a:t>učí</a:t>
            </a:r>
            <a:r>
              <a:rPr lang="cs-CZ" dirty="0"/>
              <a:t>. To je mezi živočichy zcela ojedinělé! A </a:t>
            </a:r>
            <a:r>
              <a:rPr lang="cs-CZ" b="1" dirty="0"/>
              <a:t>učení</a:t>
            </a:r>
            <a:r>
              <a:rPr lang="cs-CZ" dirty="0"/>
              <a:t> je jednou z výsadních a základních adaptací </a:t>
            </a:r>
            <a:r>
              <a:rPr lang="cs-CZ" dirty="0" err="1"/>
              <a:t>homininů</a:t>
            </a:r>
            <a:r>
              <a:rPr lang="cs-CZ" dirty="0"/>
              <a:t> (linie rodu Homo).</a:t>
            </a:r>
          </a:p>
          <a:p>
            <a:pPr marL="137160" indent="0">
              <a:buNone/>
            </a:pPr>
            <a:endParaRPr lang="cs-CZ" dirty="0"/>
          </a:p>
          <a:p>
            <a:pPr marL="137160" indent="0">
              <a:buNone/>
            </a:pPr>
            <a:endParaRPr lang="cs-CZ" dirty="0"/>
          </a:p>
          <a:p>
            <a:endParaRPr lang="cs-CZ" dirty="0"/>
          </a:p>
        </p:txBody>
      </p:sp>
    </p:spTree>
    <p:extLst>
      <p:ext uri="{BB962C8B-B14F-4D97-AF65-F5344CB8AC3E}">
        <p14:creationId xmlns:p14="http://schemas.microsoft.com/office/powerpoint/2010/main" val="38150643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p:txBody>
          <a:bodyPr>
            <a:normAutofit fontScale="85000" lnSpcReduction="10000"/>
          </a:bodyPr>
          <a:lstStyle/>
          <a:p>
            <a:r>
              <a:rPr lang="cs-CZ" sz="4000" dirty="0"/>
              <a:t>Lidé vytvořili explicitní kumulativní </a:t>
            </a:r>
            <a:r>
              <a:rPr lang="cs-CZ" sz="4000" b="1" dirty="0"/>
              <a:t>kolektivní paměť </a:t>
            </a:r>
            <a:r>
              <a:rPr lang="cs-CZ" sz="4000" dirty="0"/>
              <a:t>na objevené technologie a znalosti (= </a:t>
            </a:r>
            <a:r>
              <a:rPr lang="cs-CZ" sz="4000" b="1" dirty="0"/>
              <a:t>kulturu</a:t>
            </a:r>
            <a:r>
              <a:rPr lang="cs-CZ" sz="4000" dirty="0"/>
              <a:t>). Srov. memy.</a:t>
            </a:r>
          </a:p>
          <a:p>
            <a:r>
              <a:rPr lang="cs-CZ" sz="4000" dirty="0"/>
              <a:t>Šimpanzi znají jen hrstku (cca 50)  technologií a kulturní transmise je u nich velmi pomalá a nejistá. </a:t>
            </a:r>
          </a:p>
          <a:p>
            <a:r>
              <a:rPr lang="cs-CZ" sz="4000" dirty="0"/>
              <a:t>My,</a:t>
            </a:r>
            <a:r>
              <a:rPr lang="cs-CZ" sz="4000" b="1" dirty="0"/>
              <a:t> AMH</a:t>
            </a:r>
            <a:r>
              <a:rPr lang="cs-CZ" sz="4000" dirty="0"/>
              <a:t> (</a:t>
            </a:r>
            <a:r>
              <a:rPr lang="cs-CZ" i="1" dirty="0" err="1"/>
              <a:t>anatomically</a:t>
            </a:r>
            <a:r>
              <a:rPr lang="cs-CZ" i="1" dirty="0"/>
              <a:t> </a:t>
            </a:r>
            <a:r>
              <a:rPr lang="cs-CZ" i="1" dirty="0" err="1"/>
              <a:t>modern</a:t>
            </a:r>
            <a:r>
              <a:rPr lang="cs-CZ" i="1" dirty="0"/>
              <a:t> </a:t>
            </a:r>
            <a:r>
              <a:rPr lang="cs-CZ" i="1" dirty="0" err="1"/>
              <a:t>humans</a:t>
            </a:r>
            <a:r>
              <a:rPr lang="cs-CZ" i="1" dirty="0"/>
              <a:t> = anatomicky moderní lidé</a:t>
            </a:r>
            <a:r>
              <a:rPr lang="cs-CZ" b="1" dirty="0"/>
              <a:t>)</a:t>
            </a:r>
            <a:r>
              <a:rPr lang="cs-CZ" sz="4000" dirty="0"/>
              <a:t> jsme mistry učenlivosti. </a:t>
            </a:r>
          </a:p>
          <a:p>
            <a:pPr marL="118872" indent="0">
              <a:buNone/>
            </a:pPr>
            <a:endParaRPr lang="cs-CZ" sz="4000" dirty="0"/>
          </a:p>
          <a:p>
            <a:endParaRPr lang="cs-CZ" dirty="0"/>
          </a:p>
        </p:txBody>
      </p:sp>
    </p:spTree>
    <p:extLst>
      <p:ext uri="{BB962C8B-B14F-4D97-AF65-F5344CB8AC3E}">
        <p14:creationId xmlns:p14="http://schemas.microsoft.com/office/powerpoint/2010/main" val="32708522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73968" y="1556792"/>
            <a:ext cx="8229600" cy="4625609"/>
          </a:xfrm>
        </p:spPr>
        <p:txBody>
          <a:bodyPr>
            <a:noAutofit/>
          </a:bodyPr>
          <a:lstStyle/>
          <a:p>
            <a:pPr marL="118872" indent="0">
              <a:buNone/>
            </a:pPr>
            <a:r>
              <a:rPr lang="cs-CZ" dirty="0"/>
              <a:t>Šimpanzi mají také různé </a:t>
            </a:r>
            <a:r>
              <a:rPr lang="cs-CZ" i="1" dirty="0"/>
              <a:t>kultury</a:t>
            </a:r>
            <a:r>
              <a:rPr lang="cs-CZ" dirty="0"/>
              <a:t>, které se rozvíjejí: např. šimpanzi z </a:t>
            </a:r>
            <a:r>
              <a:rPr lang="cs-CZ" dirty="0" err="1"/>
              <a:t>Gombe</a:t>
            </a:r>
            <a:r>
              <a:rPr lang="cs-CZ" dirty="0"/>
              <a:t> používají větvičky, aby s nimi lovili termity; šimpanzi z </a:t>
            </a:r>
            <a:r>
              <a:rPr lang="cs-CZ" dirty="0" err="1"/>
              <a:t>Bossou</a:t>
            </a:r>
            <a:r>
              <a:rPr lang="cs-CZ" dirty="0"/>
              <a:t> zase používají kameny k rozbíjení ořechů atd.</a:t>
            </a:r>
          </a:p>
          <a:p>
            <a:pPr marL="118872" indent="0">
              <a:buNone/>
            </a:pPr>
            <a:endParaRPr lang="cs-CZ" dirty="0"/>
          </a:p>
          <a:p>
            <a:pPr marL="118872" indent="0">
              <a:buNone/>
            </a:pPr>
            <a:r>
              <a:rPr lang="cs-CZ" dirty="0" err="1"/>
              <a:t>Meziskupinová</a:t>
            </a:r>
            <a:r>
              <a:rPr lang="cs-CZ" dirty="0"/>
              <a:t> transmise kultury je však u šimpanzů (oproti člověku) velmi omezená.</a:t>
            </a:r>
          </a:p>
        </p:txBody>
      </p:sp>
    </p:spTree>
    <p:extLst>
      <p:ext uri="{BB962C8B-B14F-4D97-AF65-F5344CB8AC3E}">
        <p14:creationId xmlns:p14="http://schemas.microsoft.com/office/powerpoint/2010/main" val="862136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the cultures of chimpanze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752528" cy="6526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9512" y="2492896"/>
            <a:ext cx="1872208" cy="2031325"/>
          </a:xfrm>
          <a:prstGeom prst="rect">
            <a:avLst/>
          </a:prstGeom>
          <a:noFill/>
        </p:spPr>
        <p:txBody>
          <a:bodyPr wrap="square" rtlCol="0">
            <a:spAutoFit/>
          </a:bodyPr>
          <a:lstStyle/>
          <a:p>
            <a:r>
              <a:rPr lang="cs-CZ" dirty="0"/>
              <a:t>Přehled technologií u různých </a:t>
            </a:r>
            <a:r>
              <a:rPr lang="cs-CZ" dirty="0" err="1"/>
              <a:t>šimpazích</a:t>
            </a:r>
            <a:r>
              <a:rPr lang="cs-CZ" dirty="0"/>
              <a:t> komunit</a:t>
            </a:r>
          </a:p>
          <a:p>
            <a:r>
              <a:rPr lang="cs-CZ" dirty="0"/>
              <a:t>(z </a:t>
            </a:r>
            <a:r>
              <a:rPr lang="cs-CZ" dirty="0" err="1"/>
              <a:t>Whiten</a:t>
            </a:r>
            <a:r>
              <a:rPr lang="cs-CZ" dirty="0"/>
              <a:t> et al. 1999)</a:t>
            </a:r>
          </a:p>
        </p:txBody>
      </p:sp>
    </p:spTree>
    <p:extLst>
      <p:ext uri="{BB962C8B-B14F-4D97-AF65-F5344CB8AC3E}">
        <p14:creationId xmlns:p14="http://schemas.microsoft.com/office/powerpoint/2010/main" val="39128254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F9ED23-BA69-4FC4-AB7A-C9395F2E8EF5}"/>
              </a:ext>
            </a:extLst>
          </p:cNvPr>
          <p:cNvSpPr>
            <a:spLocks noGrp="1"/>
          </p:cNvSpPr>
          <p:nvPr>
            <p:ph type="title"/>
          </p:nvPr>
        </p:nvSpPr>
        <p:spPr>
          <a:xfrm>
            <a:off x="457200" y="155448"/>
            <a:ext cx="8229600" cy="1252728"/>
          </a:xfrm>
        </p:spPr>
        <p:txBody>
          <a:bodyPr>
            <a:normAutofit fontScale="90000"/>
          </a:bodyPr>
          <a:lstStyle/>
          <a:p>
            <a:r>
              <a:rPr lang="cs-CZ" dirty="0"/>
              <a:t>Používání nástrojů k získání medu u různých komunit šimpanzů.</a:t>
            </a:r>
            <a:endParaRPr lang="en-US" dirty="0"/>
          </a:p>
        </p:txBody>
      </p:sp>
      <p:pic>
        <p:nvPicPr>
          <p:cNvPr id="5" name="Zástupný obsah 4" descr="Obsah obrázku mapa&#10;&#10;Popis byl vytvořen automaticky">
            <a:extLst>
              <a:ext uri="{FF2B5EF4-FFF2-40B4-BE49-F238E27FC236}">
                <a16:creationId xmlns:a16="http://schemas.microsoft.com/office/drawing/2014/main" id="{B44916FB-9026-4692-88E7-971D5A0FF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64327"/>
            <a:ext cx="8229600" cy="3847337"/>
          </a:xfrm>
          <a:noFill/>
        </p:spPr>
      </p:pic>
      <p:sp>
        <p:nvSpPr>
          <p:cNvPr id="6" name="TextovéPole 5">
            <a:extLst>
              <a:ext uri="{FF2B5EF4-FFF2-40B4-BE49-F238E27FC236}">
                <a16:creationId xmlns:a16="http://schemas.microsoft.com/office/drawing/2014/main" id="{4B27A1D5-048B-4F06-8982-EE8A34BA3FE2}"/>
              </a:ext>
            </a:extLst>
          </p:cNvPr>
          <p:cNvSpPr txBox="1"/>
          <p:nvPr/>
        </p:nvSpPr>
        <p:spPr>
          <a:xfrm flipH="1">
            <a:off x="1979712" y="6453336"/>
            <a:ext cx="6552728" cy="646331"/>
          </a:xfrm>
          <a:prstGeom prst="rect">
            <a:avLst/>
          </a:prstGeom>
          <a:noFill/>
        </p:spPr>
        <p:txBody>
          <a:bodyPr wrap="square" rtlCol="0">
            <a:spAutoFit/>
          </a:bodyPr>
          <a:lstStyle/>
          <a:p>
            <a:pPr algn="l"/>
            <a:r>
              <a:rPr lang="cs-CZ" dirty="0" err="1"/>
              <a:t>Sanz</a:t>
            </a:r>
            <a:r>
              <a:rPr lang="cs-CZ" dirty="0"/>
              <a:t> &amp; Morgan, 2009. </a:t>
            </a:r>
            <a:r>
              <a:rPr lang="cs-CZ" b="0" i="0" dirty="0">
                <a:solidFill>
                  <a:srgbClr val="777777"/>
                </a:solidFill>
                <a:effectLst/>
                <a:latin typeface="Roboto" panose="02000000000000000000" pitchFamily="2" charset="0"/>
              </a:rPr>
              <a:t>DOI: </a:t>
            </a:r>
            <a:r>
              <a:rPr lang="cs-CZ" b="0" i="0" u="sng" dirty="0">
                <a:solidFill>
                  <a:srgbClr val="777777"/>
                </a:solidFill>
                <a:effectLst/>
                <a:latin typeface="inherit"/>
                <a:hlinkClick r:id="rId3"/>
              </a:rPr>
              <a:t>10.1007/s10764-009-9350-5</a:t>
            </a:r>
            <a:endParaRPr lang="cs-CZ" b="0" i="0" dirty="0">
              <a:solidFill>
                <a:srgbClr val="777777"/>
              </a:solidFill>
              <a:effectLst/>
              <a:latin typeface="Roboto" panose="02000000000000000000" pitchFamily="2" charset="0"/>
            </a:endParaRPr>
          </a:p>
          <a:p>
            <a:endParaRPr lang="cs-CZ" dirty="0"/>
          </a:p>
        </p:txBody>
      </p:sp>
    </p:spTree>
    <p:extLst>
      <p:ext uri="{BB962C8B-B14F-4D97-AF65-F5344CB8AC3E}">
        <p14:creationId xmlns:p14="http://schemas.microsoft.com/office/powerpoint/2010/main" val="106121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učit se u člověka</a:t>
            </a:r>
          </a:p>
        </p:txBody>
      </p:sp>
      <p:sp>
        <p:nvSpPr>
          <p:cNvPr id="3" name="Zástupný symbol pro obsah 2"/>
          <p:cNvSpPr>
            <a:spLocks noGrp="1"/>
          </p:cNvSpPr>
          <p:nvPr>
            <p:ph idx="1"/>
          </p:nvPr>
        </p:nvSpPr>
        <p:spPr>
          <a:xfrm>
            <a:off x="457200" y="1628801"/>
            <a:ext cx="8507288" cy="5040560"/>
          </a:xfrm>
        </p:spPr>
        <p:txBody>
          <a:bodyPr>
            <a:normAutofit fontScale="85000" lnSpcReduction="20000"/>
          </a:bodyPr>
          <a:lstStyle/>
          <a:p>
            <a:pPr marL="118872" indent="0">
              <a:buNone/>
            </a:pPr>
            <a:r>
              <a:rPr lang="cs-CZ" b="1" dirty="0"/>
              <a:t>Dospělí šimpanzi vůbec nevěnují pozornost mladým</a:t>
            </a:r>
            <a:r>
              <a:rPr lang="cs-CZ" dirty="0"/>
              <a:t>.</a:t>
            </a:r>
          </a:p>
          <a:p>
            <a:pPr marL="118872" indent="0">
              <a:buNone/>
            </a:pPr>
            <a:endParaRPr lang="cs-CZ" dirty="0"/>
          </a:p>
          <a:p>
            <a:pPr marL="118872" indent="0">
              <a:buNone/>
            </a:pPr>
            <a:r>
              <a:rPr lang="cs-CZ" dirty="0"/>
              <a:t>U šimpanzů se výchovy (cca 4-5 let) účastní pouze </a:t>
            </a:r>
            <a:r>
              <a:rPr lang="cs-CZ" b="1" dirty="0"/>
              <a:t>matky</a:t>
            </a:r>
            <a:r>
              <a:rPr lang="cs-CZ" dirty="0"/>
              <a:t>. Samci pouze zajišťují matkám s dětmi ochranu a přístup ke zdrojům potravy.</a:t>
            </a:r>
          </a:p>
          <a:p>
            <a:pPr marL="118872" indent="0">
              <a:buNone/>
            </a:pPr>
            <a:endParaRPr lang="cs-CZ" dirty="0"/>
          </a:p>
          <a:p>
            <a:pPr marL="118872" indent="0">
              <a:buNone/>
            </a:pPr>
            <a:r>
              <a:rPr lang="cs-CZ" dirty="0"/>
              <a:t>Děti se učí pouze </a:t>
            </a:r>
            <a:r>
              <a:rPr lang="cs-CZ" b="1" dirty="0"/>
              <a:t>observačním učením </a:t>
            </a:r>
            <a:r>
              <a:rPr lang="cs-CZ" dirty="0"/>
              <a:t>(tj. pozorováním). Matky nikdy svoje děti neučí instrukcí či modelací činnosti: neukazují jim pohyby, aby to pochopily; nepodají jim vhodný kámen k louskání; nevytvarují jim ruku tak, aby dobře provedla pohyb. Natož, aby jim cokoli říkaly. </a:t>
            </a:r>
          </a:p>
          <a:p>
            <a:pPr marL="118872" indent="0">
              <a:buNone/>
            </a:pPr>
            <a:r>
              <a:rPr lang="cs-CZ" dirty="0"/>
              <a:t>Pouze jim umožňují, aby se dívaly. </a:t>
            </a:r>
          </a:p>
          <a:p>
            <a:pPr marL="118872" indent="0">
              <a:buNone/>
            </a:pPr>
            <a:r>
              <a:rPr lang="cs-CZ" dirty="0"/>
              <a:t>Takto se šimpanzi naučí jakž takž louskat ořechy po třech až pěti letech! </a:t>
            </a:r>
          </a:p>
          <a:p>
            <a:pPr marL="118872" indent="0">
              <a:buNone/>
            </a:pPr>
            <a:endParaRPr lang="cs-CZ" dirty="0"/>
          </a:p>
        </p:txBody>
      </p:sp>
    </p:spTree>
    <p:extLst>
      <p:ext uri="{BB962C8B-B14F-4D97-AF65-F5344CB8AC3E}">
        <p14:creationId xmlns:p14="http://schemas.microsoft.com/office/powerpoint/2010/main" val="40100652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Schopnost učit se u člověka</a:t>
            </a:r>
          </a:p>
        </p:txBody>
      </p:sp>
      <p:sp>
        <p:nvSpPr>
          <p:cNvPr id="3" name="Zástupný symbol pro obsah 2"/>
          <p:cNvSpPr>
            <a:spLocks noGrp="1"/>
          </p:cNvSpPr>
          <p:nvPr>
            <p:ph idx="1"/>
          </p:nvPr>
        </p:nvSpPr>
        <p:spPr>
          <a:xfrm>
            <a:off x="457200" y="1628801"/>
            <a:ext cx="8229600" cy="4968552"/>
          </a:xfrm>
        </p:spPr>
        <p:txBody>
          <a:bodyPr>
            <a:normAutofit fontScale="85000" lnSpcReduction="20000"/>
          </a:bodyPr>
          <a:lstStyle/>
          <a:p>
            <a:pPr marL="118872" indent="0">
              <a:buNone/>
            </a:pPr>
            <a:r>
              <a:rPr lang="cs-CZ" dirty="0"/>
              <a:t>U lidí je tomu zcela jinak! Základní lidskou adaptací je </a:t>
            </a:r>
            <a:r>
              <a:rPr lang="cs-CZ" b="1" dirty="0"/>
              <a:t>vyučování dětí = socializace</a:t>
            </a:r>
            <a:r>
              <a:rPr lang="cs-CZ" dirty="0"/>
              <a:t>.</a:t>
            </a:r>
          </a:p>
          <a:p>
            <a:pPr marL="118872" indent="0">
              <a:buNone/>
            </a:pPr>
            <a:endParaRPr lang="cs-CZ" dirty="0"/>
          </a:p>
          <a:p>
            <a:pPr marL="118872" indent="0">
              <a:buNone/>
            </a:pPr>
            <a:r>
              <a:rPr lang="cs-CZ" dirty="0"/>
              <a:t>Člověk prodlužuje tzv. období </a:t>
            </a:r>
            <a:r>
              <a:rPr lang="cs-CZ" b="1" dirty="0"/>
              <a:t>učení se </a:t>
            </a:r>
            <a:r>
              <a:rPr lang="cs-CZ" dirty="0"/>
              <a:t>co do délky (ve 14-15 letech končí povinná školní docházka, což je nejdelší absolutní délka času dětství u mnohobuněčných organismů, společně se slony). Navíc přesahuje doba učení i z období dětství a adolescence i do dospělosti a stáří (srov. U3V).</a:t>
            </a:r>
          </a:p>
          <a:p>
            <a:pPr marL="118872" indent="0">
              <a:buNone/>
            </a:pPr>
            <a:endParaRPr lang="cs-CZ" dirty="0"/>
          </a:p>
          <a:p>
            <a:pPr marL="118872" indent="0">
              <a:buNone/>
            </a:pPr>
            <a:r>
              <a:rPr lang="cs-CZ" b="1" dirty="0"/>
              <a:t>Učitelé jsou profesní skupinou, která přejala část socializace od rodičů </a:t>
            </a:r>
            <a:r>
              <a:rPr lang="cs-CZ" dirty="0"/>
              <a:t>na svá bedra. Učitelé jsou profesionálové v socializaci dané věkové skupiny.</a:t>
            </a:r>
          </a:p>
          <a:p>
            <a:pPr marL="118872" indent="0">
              <a:buNone/>
            </a:pPr>
            <a:r>
              <a:rPr lang="cs-CZ" dirty="0"/>
              <a:t>Odtud plyne zásadní role učitelů v lidské kultuře.</a:t>
            </a:r>
          </a:p>
          <a:p>
            <a:endParaRPr lang="cs-CZ" dirty="0"/>
          </a:p>
        </p:txBody>
      </p:sp>
    </p:spTree>
    <p:extLst>
      <p:ext uri="{BB962C8B-B14F-4D97-AF65-F5344CB8AC3E}">
        <p14:creationId xmlns:p14="http://schemas.microsoft.com/office/powerpoint/2010/main" val="2508647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Pochvala a učení</a:t>
            </a:r>
          </a:p>
        </p:txBody>
      </p:sp>
      <p:sp>
        <p:nvSpPr>
          <p:cNvPr id="3" name="Zástupný symbol pro obsah 2"/>
          <p:cNvSpPr>
            <a:spLocks noGrp="1"/>
          </p:cNvSpPr>
          <p:nvPr>
            <p:ph idx="1"/>
          </p:nvPr>
        </p:nvSpPr>
        <p:spPr>
          <a:xfrm>
            <a:off x="457200" y="1700809"/>
            <a:ext cx="8229600" cy="5001744"/>
          </a:xfrm>
        </p:spPr>
        <p:txBody>
          <a:bodyPr>
            <a:normAutofit fontScale="85000" lnSpcReduction="20000"/>
          </a:bodyPr>
          <a:lstStyle/>
          <a:p>
            <a:pPr marL="118872" indent="0">
              <a:buNone/>
            </a:pPr>
            <a:r>
              <a:rPr lang="cs-CZ" sz="2800" dirty="0"/>
              <a:t>Šimpanzí matky svoje děti nikdy neplísní, nebijí ani je nezanedbávají. </a:t>
            </a:r>
          </a:p>
          <a:p>
            <a:pPr marL="118872" indent="0">
              <a:buNone/>
            </a:pPr>
            <a:endParaRPr lang="cs-CZ" sz="2800" b="1" dirty="0"/>
          </a:p>
          <a:p>
            <a:pPr marL="118872" indent="0">
              <a:buNone/>
            </a:pPr>
            <a:r>
              <a:rPr lang="cs-CZ" sz="2800" b="1" dirty="0"/>
              <a:t>Ale (!) </a:t>
            </a:r>
            <a:r>
              <a:rPr lang="cs-CZ" sz="2800" dirty="0"/>
              <a:t>nepoužívají v takové míře jako člověk pozitivní ujištění (</a:t>
            </a:r>
            <a:r>
              <a:rPr lang="cs-CZ" sz="2800" b="1" dirty="0"/>
              <a:t>pochvalu</a:t>
            </a:r>
            <a:r>
              <a:rPr lang="cs-CZ" sz="2800" dirty="0"/>
              <a:t>). Lidské dítě (i „dítě“ v nás) je závislé na pochvale.</a:t>
            </a:r>
          </a:p>
          <a:p>
            <a:pPr marL="118872" indent="0">
              <a:buNone/>
            </a:pPr>
            <a:endParaRPr lang="cs-CZ" sz="2800" dirty="0"/>
          </a:p>
          <a:p>
            <a:pPr marL="118872" indent="0">
              <a:buNone/>
            </a:pPr>
            <a:r>
              <a:rPr lang="cs-CZ" sz="2800" dirty="0"/>
              <a:t>Všichni tvorové (obratlovci přinejmenším) reagují na pochvalu: pes, kůň, papoušek… Ale nikdy ji nedokázali využít aktivně.</a:t>
            </a:r>
          </a:p>
          <a:p>
            <a:pPr marL="118872" indent="0">
              <a:buNone/>
            </a:pPr>
            <a:r>
              <a:rPr lang="cs-CZ" sz="2800" dirty="0"/>
              <a:t>Člověk je jediný tvor, který záměrně využívá sílu pochvaly k socializaci.</a:t>
            </a:r>
          </a:p>
          <a:p>
            <a:pPr marL="118872" indent="0">
              <a:buNone/>
            </a:pPr>
            <a:endParaRPr lang="cs-CZ" sz="2800" b="1" dirty="0"/>
          </a:p>
          <a:p>
            <a:pPr marL="118872" indent="0">
              <a:buNone/>
            </a:pPr>
            <a:r>
              <a:rPr lang="cs-CZ" sz="2800" b="1" dirty="0"/>
              <a:t>Pochvala je základním a asi i nejsilnějším nástrojem socializace, tedy i učitele</a:t>
            </a:r>
            <a:r>
              <a:rPr lang="cs-CZ" sz="2800" dirty="0"/>
              <a:t>. </a:t>
            </a:r>
          </a:p>
          <a:p>
            <a:pPr marL="118872" indent="0">
              <a:buNone/>
            </a:pPr>
            <a:endParaRPr lang="cs-CZ" sz="2800" dirty="0"/>
          </a:p>
          <a:p>
            <a:pPr marL="118872" indent="0">
              <a:buNone/>
            </a:pPr>
            <a:r>
              <a:rPr lang="cs-CZ" sz="2800" b="1" dirty="0"/>
              <a:t>Žák musí ve škole zažívat pocity úspěchu pravidelně!</a:t>
            </a:r>
            <a:endParaRPr lang="cs-CZ" sz="2800" dirty="0"/>
          </a:p>
        </p:txBody>
      </p:sp>
    </p:spTree>
    <p:extLst>
      <p:ext uri="{BB962C8B-B14F-4D97-AF65-F5344CB8AC3E}">
        <p14:creationId xmlns:p14="http://schemas.microsoft.com/office/powerpoint/2010/main" val="37292063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člověka - shrnutí</a:t>
            </a:r>
          </a:p>
        </p:txBody>
      </p:sp>
      <p:sp>
        <p:nvSpPr>
          <p:cNvPr id="3" name="Zástupný symbol pro obsah 2"/>
          <p:cNvSpPr>
            <a:spLocks noGrp="1"/>
          </p:cNvSpPr>
          <p:nvPr>
            <p:ph idx="1"/>
          </p:nvPr>
        </p:nvSpPr>
        <p:spPr/>
        <p:txBody>
          <a:bodyPr/>
          <a:lstStyle/>
          <a:p>
            <a:pPr marL="118872" indent="0">
              <a:buNone/>
            </a:pPr>
            <a:r>
              <a:rPr lang="cs-CZ" dirty="0"/>
              <a:t>Výsledkem evoluce je skupina sociálních tvorů </a:t>
            </a:r>
          </a:p>
          <a:p>
            <a:r>
              <a:rPr lang="cs-CZ" dirty="0"/>
              <a:t>s velmi rozvinutou schopností </a:t>
            </a:r>
            <a:r>
              <a:rPr lang="cs-CZ" b="1" dirty="0"/>
              <a:t>kooperace</a:t>
            </a:r>
            <a:r>
              <a:rPr lang="cs-CZ" dirty="0"/>
              <a:t>,</a:t>
            </a:r>
          </a:p>
          <a:p>
            <a:r>
              <a:rPr lang="cs-CZ" dirty="0"/>
              <a:t>složená z rodinných jednotek tvořených </a:t>
            </a:r>
            <a:r>
              <a:rPr lang="cs-CZ" b="1" dirty="0"/>
              <a:t>monogamním</a:t>
            </a:r>
            <a:r>
              <a:rPr lang="cs-CZ" dirty="0"/>
              <a:t> párem,</a:t>
            </a:r>
          </a:p>
          <a:p>
            <a:r>
              <a:rPr lang="cs-CZ" dirty="0"/>
              <a:t>jejímž hlavním nástrojem adaptace je </a:t>
            </a:r>
            <a:r>
              <a:rPr lang="cs-CZ" b="1" dirty="0"/>
              <a:t>učení</a:t>
            </a:r>
            <a:r>
              <a:rPr lang="cs-CZ" dirty="0"/>
              <a:t> a učení se (</a:t>
            </a:r>
            <a:r>
              <a:rPr lang="cs-CZ" b="1" dirty="0"/>
              <a:t>socializace</a:t>
            </a:r>
            <a:r>
              <a:rPr lang="cs-CZ" dirty="0"/>
              <a:t>),</a:t>
            </a:r>
          </a:p>
          <a:p>
            <a:r>
              <a:rPr lang="cs-CZ" dirty="0"/>
              <a:t>v čemž mimo jiné pomáhá i specifická role </a:t>
            </a:r>
            <a:r>
              <a:rPr lang="cs-CZ" b="1" dirty="0"/>
              <a:t>prarodičů</a:t>
            </a:r>
            <a:r>
              <a:rPr lang="cs-CZ" dirty="0"/>
              <a:t> a výchovné vlivy dalších příbuzných.</a:t>
            </a:r>
          </a:p>
          <a:p>
            <a:endParaRPr lang="cs-CZ" dirty="0"/>
          </a:p>
          <a:p>
            <a:endParaRPr lang="cs-CZ" dirty="0"/>
          </a:p>
        </p:txBody>
      </p:sp>
    </p:spTree>
    <p:extLst>
      <p:ext uri="{BB962C8B-B14F-4D97-AF65-F5344CB8AC3E}">
        <p14:creationId xmlns:p14="http://schemas.microsoft.com/office/powerpoint/2010/main" val="3472620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ostatními primáty – další rozdíly</a:t>
            </a:r>
          </a:p>
        </p:txBody>
      </p:sp>
      <p:sp>
        <p:nvSpPr>
          <p:cNvPr id="3" name="Zástupný symbol pro obsah 2"/>
          <p:cNvSpPr>
            <a:spLocks noGrp="1"/>
          </p:cNvSpPr>
          <p:nvPr>
            <p:ph idx="1"/>
          </p:nvPr>
        </p:nvSpPr>
        <p:spPr>
          <a:xfrm>
            <a:off x="822959" y="1556792"/>
            <a:ext cx="7543801" cy="5301208"/>
          </a:xfrm>
        </p:spPr>
        <p:txBody>
          <a:bodyPr>
            <a:normAutofit fontScale="85000" lnSpcReduction="20000"/>
          </a:bodyPr>
          <a:lstStyle/>
          <a:p>
            <a:pPr marL="118872" indent="0">
              <a:buNone/>
            </a:pPr>
            <a:r>
              <a:rPr lang="cs-CZ" sz="2800" dirty="0"/>
              <a:t>Člověk (industriálních kultur) je jediným primátem, u kterého jsou matka s dítětem (před odstavením) </a:t>
            </a:r>
            <a:r>
              <a:rPr lang="cs-CZ" sz="2800" b="1" dirty="0"/>
              <a:t>separováni od sebe </a:t>
            </a:r>
            <a:r>
              <a:rPr lang="cs-CZ" sz="2800" dirty="0"/>
              <a:t>po delší časové úseky ( tak je tomu jen u některých poloopic, kdy matky opouštějí děti, aby se nakrmily). </a:t>
            </a:r>
          </a:p>
          <a:p>
            <a:pPr marL="118872" indent="0">
              <a:buNone/>
            </a:pPr>
            <a:r>
              <a:rPr lang="cs-CZ" sz="2800" dirty="0"/>
              <a:t>U všech ostatních primátů se dítě drží matčiny srsti (srov. úchopový reflex) a žije v její blízkosti. U opic matka navíc dítě objímá rukou (přidržuje ho). Nikoli u poloopic (tam se mládě jen drží). </a:t>
            </a:r>
          </a:p>
          <a:p>
            <a:pPr marL="118872" indent="0">
              <a:buNone/>
            </a:pPr>
            <a:endParaRPr lang="cs-CZ" sz="2800" dirty="0"/>
          </a:p>
          <a:p>
            <a:pPr marL="118872" indent="0">
              <a:buNone/>
            </a:pPr>
            <a:endParaRPr lang="cs-CZ" sz="2800" dirty="0"/>
          </a:p>
          <a:p>
            <a:pPr marL="118872" indent="0">
              <a:buNone/>
            </a:pPr>
            <a:r>
              <a:rPr lang="cs-CZ" sz="2800" dirty="0"/>
              <a:t>Lidská </a:t>
            </a:r>
            <a:r>
              <a:rPr lang="cs-CZ" sz="2800" b="1" dirty="0"/>
              <a:t>poloha lehu na zádech </a:t>
            </a:r>
            <a:r>
              <a:rPr lang="cs-CZ" sz="2800" dirty="0"/>
              <a:t>je zcela ojedinělá mezi primáty a savci vůbec. (srov. doporučení proti SIDS!) ALE: Umožňuje mj. dítěti procvičovat si jemnou motoriku dříve než umí stát vzpřímeně a uvolní si ruce. </a:t>
            </a:r>
          </a:p>
          <a:p>
            <a:pPr marL="118872" indent="0">
              <a:buNone/>
            </a:pPr>
            <a:r>
              <a:rPr lang="cs-CZ" sz="2800" dirty="0"/>
              <a:t>Všichni živočichové jsou po odstavení samostatní (člověk nikoli). </a:t>
            </a:r>
          </a:p>
        </p:txBody>
      </p:sp>
    </p:spTree>
    <p:extLst>
      <p:ext uri="{BB962C8B-B14F-4D97-AF65-F5344CB8AC3E}">
        <p14:creationId xmlns:p14="http://schemas.microsoft.com/office/powerpoint/2010/main" val="8994158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35320</TotalTime>
  <Words>9581</Words>
  <Application>Microsoft Office PowerPoint</Application>
  <PresentationFormat>Předvádění na obrazovce (4:3)</PresentationFormat>
  <Paragraphs>655</Paragraphs>
  <Slides>160</Slides>
  <Notes>0</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160</vt:i4>
      </vt:variant>
    </vt:vector>
  </HeadingPairs>
  <TitlesOfParts>
    <vt:vector size="171" baseType="lpstr">
      <vt:lpstr>-apple-system</vt:lpstr>
      <vt:lpstr>Arial</vt:lpstr>
      <vt:lpstr>Corbel</vt:lpstr>
      <vt:lpstr>inherit</vt:lpstr>
      <vt:lpstr>Open Sans</vt:lpstr>
      <vt:lpstr>Roboto</vt:lpstr>
      <vt:lpstr>SourceSansPro-SemiBold</vt:lpstr>
      <vt:lpstr>Wingdings</vt:lpstr>
      <vt:lpstr>Wingdings 2</vt:lpstr>
      <vt:lpstr>Wingdings 3</vt:lpstr>
      <vt:lpstr>Modul</vt:lpstr>
      <vt:lpstr>Sociální psychologie 1 Socializace</vt:lpstr>
      <vt:lpstr>Ukončení kurzu:</vt:lpstr>
      <vt:lpstr>Obsah online testu:</vt:lpstr>
      <vt:lpstr>Povinná studijní literatura:</vt:lpstr>
      <vt:lpstr>Doporučená literatura:</vt:lpstr>
      <vt:lpstr>Další zajímavé tituly: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Moorův zákon exponenciálního růstu výpočetní kapacity v praxi</vt:lpstr>
      <vt:lpstr>Cíle kurzu psychologie:</vt:lpstr>
      <vt:lpstr>Prezentace aplikace PowerPoint</vt:lpstr>
      <vt:lpstr>Prezentace aplikace PowerPoint</vt:lpstr>
      <vt:lpstr>Profesní kompetence</vt:lpstr>
      <vt:lpstr>Prezentace aplikace PowerPoint</vt:lpstr>
      <vt:lpstr>Prezentace aplikace PowerPoint</vt:lpstr>
      <vt:lpstr>Sociální psychologie</vt:lpstr>
      <vt:lpstr>Sylabus přednášek </vt:lpstr>
      <vt:lpstr>Aktuální témata soc. psych.</vt:lpstr>
      <vt:lpstr>Definice sociální psychologie</vt:lpstr>
      <vt:lpstr>Co se dozvíte v této přednášce?</vt:lpstr>
      <vt:lpstr>LIDSKÁ SOCIÁLNOST biologická část naší lidskosti</vt:lpstr>
      <vt:lpstr>Prezentace aplikace PowerPoint</vt:lpstr>
      <vt:lpstr>„Hmyzí“ sociálnost</vt:lpstr>
      <vt:lpstr>https://www.youtube.com/watch?v=7_e0CA_nhaE&amp;ab_channel=Kurzgesagt%E2%80%93InaNutshell</vt:lpstr>
      <vt:lpstr>Prezentace aplikace PowerPoint</vt:lpstr>
      <vt:lpstr>Prezentace aplikace PowerPoint</vt:lpstr>
      <vt:lpstr>Prezentace aplikace PowerPoint</vt:lpstr>
      <vt:lpstr>Prezentace aplikace PowerPoint</vt:lpstr>
      <vt:lpstr>Attachment</vt:lpstr>
      <vt:lpstr>Attachment </vt:lpstr>
      <vt:lpstr>Evoluce sociálnosti: rodičovství</vt:lpstr>
      <vt:lpstr>PROČ JE LIDSKÝ MOZEK  TAK VELKÝ?</vt:lpstr>
      <vt:lpstr>Lidský mozek – proč je tak velký?</vt:lpstr>
      <vt:lpstr>Prezentace aplikace PowerPoint</vt:lpstr>
      <vt:lpstr>Prezentace aplikace PowerPoint</vt:lpstr>
      <vt:lpstr>Prezentace aplikace PowerPoint</vt:lpstr>
      <vt:lpstr>Prezentace aplikace PowerPoint</vt:lpstr>
      <vt:lpstr>Prezentace aplikace PowerPoint</vt:lpstr>
      <vt:lpstr>Otázka:</vt:lpstr>
      <vt:lpstr>Otázka</vt:lpstr>
      <vt:lpstr>Proč máme tak velký mozek?</vt:lpstr>
      <vt:lpstr>Prezentace aplikace PowerPoint</vt:lpstr>
      <vt:lpstr>Mcgrew et al., 2014</vt:lpstr>
      <vt:lpstr>Proč máme tak velký mozek?</vt:lpstr>
      <vt:lpstr>Prezentace aplikace PowerPoint</vt:lpstr>
      <vt:lpstr>Prezentace aplikace PowerPoint</vt:lpstr>
      <vt:lpstr>Prezentace aplikace PowerPoint</vt:lpstr>
      <vt:lpstr>Prezentace aplikace PowerPoint</vt:lpstr>
      <vt:lpstr>Prezentace aplikace PowerPoint</vt:lpstr>
      <vt:lpstr>Mód 3 – levalloiská technika</vt:lpstr>
      <vt:lpstr>Mód 4 – čepelová technika</vt:lpstr>
      <vt:lpstr>Mód 4 – čepelová technika</vt:lpstr>
      <vt:lpstr>Mezolit, kultura kongemoose, Broom hill, UK)</vt:lpstr>
      <vt:lpstr>Proč máme tak velký mozek?</vt:lpstr>
      <vt:lpstr>Proč máme tak velký mozek?</vt:lpstr>
      <vt:lpstr>Proč máme tak velký mozek?</vt:lpstr>
      <vt:lpstr>Proč máme tak velký mozek?</vt:lpstr>
      <vt:lpstr>Proč máme tak velký mozek?</vt:lpstr>
      <vt:lpstr>Proč máme tak velký mozek?</vt:lpstr>
      <vt:lpstr>Prezentace aplikace PowerPoint</vt:lpstr>
      <vt:lpstr>Proč máme tak velký mozek?</vt:lpstr>
      <vt:lpstr>Prezentace aplikace PowerPoint</vt:lpstr>
      <vt:lpstr>Teorie sociálního mozku 1 </vt:lpstr>
      <vt:lpstr>Social brain hypothesis</vt:lpstr>
      <vt:lpstr>Prezentace aplikace PowerPoint</vt:lpstr>
      <vt:lpstr>Prezentace aplikace PowerPoint</vt:lpstr>
      <vt:lpstr>Prezentace aplikace PowerPoint</vt:lpstr>
      <vt:lpstr>Sociální mozek 2 </vt:lpstr>
      <vt:lpstr>Shrnutí:</vt:lpstr>
      <vt:lpstr>Otázky k diskusi   (2h)</vt:lpstr>
      <vt:lpstr>Rozdíly mezi člověkem a ostatními primáty: pohled komparativní psychologie</vt:lpstr>
      <vt:lpstr>Sociální systémy lidoopů</vt:lpstr>
      <vt:lpstr>Rozdíly mezi člověkem a šimpanzi (dle Matsuzawa, 2012)</vt:lpstr>
      <vt:lpstr>Rozdíly mezi člověkem a šimpanzi </vt:lpstr>
      <vt:lpstr>Prezentace aplikace PowerPoint</vt:lpstr>
      <vt:lpstr>Menopauza </vt:lpstr>
      <vt:lpstr>Prezentace aplikace PowerPoint</vt:lpstr>
      <vt:lpstr>Skrytá ovulace</vt:lpstr>
      <vt:lpstr>Prezentace aplikace PowerPoint</vt:lpstr>
      <vt:lpstr>Prezentace aplikace PowerPoint</vt:lpstr>
      <vt:lpstr>Vybíravost</vt:lpstr>
      <vt:lpstr>Prezentace aplikace PowerPoint</vt:lpstr>
      <vt:lpstr>Evoluce lidského uspořádání rodiny</vt:lpstr>
      <vt:lpstr>Prezentace aplikace PowerPoint</vt:lpstr>
      <vt:lpstr>Kmen Wodaabe, Sahel</vt:lpstr>
      <vt:lpstr>Schopnost učit se u člověka</vt:lpstr>
      <vt:lpstr>Rozdíly mezi člověkem a šimpanzi </vt:lpstr>
      <vt:lpstr>Rozdíly mezi člověkem a šimpanzi </vt:lpstr>
      <vt:lpstr>Prezentace aplikace PowerPoint</vt:lpstr>
      <vt:lpstr>Používání nástrojů k získání medu u různých komunit šimpanzů.</vt:lpstr>
      <vt:lpstr>Schopnost učit se u člověka</vt:lpstr>
      <vt:lpstr>Schopnost učit se u člověka</vt:lpstr>
      <vt:lpstr>Pochvala a učení</vt:lpstr>
      <vt:lpstr>Sociálnost člověka - shrnutí</vt:lpstr>
      <vt:lpstr>Rozdíly mezi člověkem a ostatními primáty – další rozdíly</vt:lpstr>
      <vt:lpstr>Prezentace aplikace PowerPoint</vt:lpstr>
      <vt:lpstr>Kulturní základy sociálního chování člověka - socializace</vt:lpstr>
      <vt:lpstr>2. Socializace a kultura</vt:lpstr>
      <vt:lpstr>Faktory vývoje</vt:lpstr>
      <vt:lpstr>Model adaptace v mezikulturní psychologii  (Berry, 2004)</vt:lpstr>
      <vt:lpstr>Socializace (kultura): co to je?</vt:lpstr>
      <vt:lpstr>Kultura: co to je?</vt:lpstr>
      <vt:lpstr>Papua-Nová Guinea</vt:lpstr>
      <vt:lpstr>Daniové (centrální západní Papua, údolí řeky Baliem)</vt:lpstr>
      <vt:lpstr>Daniové (Papua-Nová Guinea)</vt:lpstr>
      <vt:lpstr>Prezentace aplikace PowerPoint</vt:lpstr>
      <vt:lpstr>Prezentace aplikace PowerPoint</vt:lpstr>
      <vt:lpstr>Pronikání kultur</vt:lpstr>
      <vt:lpstr>Prezentace aplikace PowerPoint</vt:lpstr>
      <vt:lpstr>Prezentace aplikace PowerPoint</vt:lpstr>
      <vt:lpstr>Gargas ve Francii, 25. tisíc př. l.</vt:lpstr>
      <vt:lpstr>Gargas</vt:lpstr>
      <vt:lpstr>Prezentace aplikace PowerPoint</vt:lpstr>
      <vt:lpstr>Prezentace aplikace PowerPoint</vt:lpstr>
      <vt:lpstr>The tiny, blackened, shrunken figure he carries was Agat Mamete Mabel, the chieftain that ruled over this remote village in Indonesian Papua some 250 years ago.Honoured upon death with a custom reserved only for important elders and local heroes among the Dani people — he was embalmed and preserved with smoke and animal oil.Nine generations on and his descendent Eli Mabel is the current chieftain in Wogi village — an isolated hamlet outside Wamena that can be reached only by hiking and canoe.He said the exact age of Agat Mamete Mabel was not known, but told AFP this ancestor was the last of the village to receive such a funeral. Once common among his forebears, the ritual method of smoke embalming was no longer practised, he explained. https://coconuts.co/jakarta/papuan-tribe-persevere-keep-ancient-rite-mummification-alive/</vt:lpstr>
      <vt:lpstr>Daniové bojují v různých koalicích vesnic proti sobě, dělají nájezdy a ritualizované války. Umírá obdobné  procento populace jako v WWII (0,1 – 5 %, Diamond, 2014, s. 128).</vt:lpstr>
      <vt:lpstr>Karl Heider, Garden of war, 1961</vt:lpstr>
      <vt:lpstr>Prezentace aplikace PowerPoint</vt:lpstr>
      <vt:lpstr>Prezentace aplikace PowerPoint</vt:lpstr>
      <vt:lpstr>Figure of samula kayaula (a particular river), Oluvilei, Trobriand Islands, Papua New Guinea (Vandendriessche, 2007)</vt:lpstr>
      <vt:lpstr>Srovnání</vt:lpstr>
      <vt:lpstr>Prezentace aplikace PowerPoint</vt:lpstr>
      <vt:lpstr>Socializace: co to je?</vt:lpstr>
      <vt:lpstr>Prezentace aplikace PowerPoint</vt:lpstr>
      <vt:lpstr>Rozporuplné prvky naší kultury</vt:lpstr>
      <vt:lpstr>Prezentace aplikace PowerPoint</vt:lpstr>
      <vt:lpstr>Cíle socializace</vt:lpstr>
      <vt:lpstr>Prezentace aplikace PowerPoint</vt:lpstr>
      <vt:lpstr>Krocení zvířete</vt:lpstr>
      <vt:lpstr>Péče o duši</vt:lpstr>
      <vt:lpstr>Prezentace aplikace PowerPoint</vt:lpstr>
      <vt:lpstr>Prezentace aplikace PowerPoint</vt:lpstr>
      <vt:lpstr>Příroda a kultura a jedinec</vt:lpstr>
      <vt:lpstr>Model osobnosti</vt:lpstr>
      <vt:lpstr>Socializace: co to je?</vt:lpstr>
      <vt:lpstr>Oxana Malaja, nalezená v 7 letech</vt:lpstr>
      <vt:lpstr>Prezentace aplikace PowerPoint</vt:lpstr>
      <vt:lpstr>Modální osobnost</vt:lpstr>
      <vt:lpstr>Transkulturní psychiatrie</vt:lpstr>
      <vt:lpstr>Prezentace aplikace PowerPoint</vt:lpstr>
      <vt:lpstr>Průběh socializace</vt:lpstr>
      <vt:lpstr>Prezentace aplikace PowerPoint</vt:lpstr>
      <vt:lpstr>Prezentace aplikace PowerPoint</vt:lpstr>
      <vt:lpstr>Prezentace aplikace PowerPoint</vt:lpstr>
      <vt:lpstr>Prezentace aplikace PowerPoint</vt:lpstr>
      <vt:lpstr>Socializace</vt:lpstr>
      <vt:lpstr>Prezentace aplikace PowerPoint</vt:lpstr>
      <vt:lpstr>Socializace</vt:lpstr>
      <vt:lpstr>Prezentace aplikace PowerPoint</vt:lpstr>
      <vt:lpstr>Prezentace aplikace PowerPoint</vt:lpstr>
      <vt:lpstr>Aktéři socializace</vt:lpstr>
      <vt:lpstr>Kanály socializace</vt:lpstr>
      <vt:lpstr>Vliv genů a prostředí</vt:lpstr>
      <vt:lpstr>Prezentace aplikace PowerPoint</vt:lpstr>
      <vt:lpstr>Sociálnost lidského vývoje</vt:lpstr>
      <vt:lpstr>LITERATURA:</vt:lpstr>
    </vt:vector>
  </TitlesOfParts>
  <Company>Pedagogicka fakulta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psychologie 1</dc:title>
  <dc:creator>Krasa</dc:creator>
  <cp:lastModifiedBy>Jan Krása</cp:lastModifiedBy>
  <cp:revision>514</cp:revision>
  <dcterms:created xsi:type="dcterms:W3CDTF">2015-10-20T07:43:33Z</dcterms:created>
  <dcterms:modified xsi:type="dcterms:W3CDTF">2025-02-17T13:17:33Z</dcterms:modified>
</cp:coreProperties>
</file>