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9"/>
  </p:notesMasterIdLst>
  <p:sldIdLst>
    <p:sldId id="256" r:id="rId2"/>
    <p:sldId id="338" r:id="rId3"/>
    <p:sldId id="439" r:id="rId4"/>
    <p:sldId id="430" r:id="rId5"/>
    <p:sldId id="360" r:id="rId6"/>
    <p:sldId id="397" r:id="rId7"/>
    <p:sldId id="382" r:id="rId8"/>
    <p:sldId id="450" r:id="rId9"/>
    <p:sldId id="451" r:id="rId10"/>
    <p:sldId id="452" r:id="rId11"/>
    <p:sldId id="431" r:id="rId12"/>
    <p:sldId id="398" r:id="rId13"/>
    <p:sldId id="441" r:id="rId14"/>
    <p:sldId id="432" r:id="rId15"/>
    <p:sldId id="428" r:id="rId16"/>
    <p:sldId id="442" r:id="rId17"/>
    <p:sldId id="443" r:id="rId18"/>
    <p:sldId id="453" r:id="rId19"/>
    <p:sldId id="445" r:id="rId20"/>
    <p:sldId id="444" r:id="rId21"/>
    <p:sldId id="446" r:id="rId22"/>
    <p:sldId id="455" r:id="rId23"/>
    <p:sldId id="454" r:id="rId24"/>
    <p:sldId id="448" r:id="rId25"/>
    <p:sldId id="456" r:id="rId26"/>
    <p:sldId id="449" r:id="rId27"/>
    <p:sldId id="447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0" d="100"/>
          <a:sy n="70" d="100"/>
        </p:scale>
        <p:origin x="141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6F855-BB6D-41EB-8E50-EB05DFEDD891}" type="datetimeFigureOut">
              <a:rPr lang="cs-CZ" smtClean="0"/>
              <a:pPr/>
              <a:t>01.12.2024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9EE4B-35EB-4516-8BF0-423235DFC5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151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None/>
            </a:pPr>
            <a:r>
              <a:rPr lang="cs-CZ" dirty="0"/>
              <a:t>2.</a:t>
            </a:r>
            <a:r>
              <a:rPr lang="cs-CZ" baseline="0" dirty="0"/>
              <a:t> </a:t>
            </a:r>
            <a:r>
              <a:rPr lang="cs-CZ" baseline="0" dirty="0" err="1"/>
              <a:t>Desires</a:t>
            </a:r>
            <a:r>
              <a:rPr lang="cs-CZ" baseline="0" dirty="0"/>
              <a:t> &amp; </a:t>
            </a:r>
            <a:r>
              <a:rPr lang="cs-CZ" baseline="0" dirty="0" err="1"/>
              <a:t>beliefs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9EE4B-35EB-4516-8BF0-423235DFC5C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4560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1.</a:t>
            </a:r>
            <a:r>
              <a:rPr lang="cs-CZ" baseline="0" dirty="0"/>
              <a:t> národ?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9EE4B-35EB-4516-8BF0-423235DFC5C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7169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01.12.2024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01.12.2024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01.12.2024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01.12.2024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01.12.2024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01.12.2024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01.12.2024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01.12.2024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01.12.2024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01.12.2024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8477655-785F-4480-948D-E4C995D59F62}" type="datetimeFigureOut">
              <a:rPr lang="cs-CZ" smtClean="0"/>
              <a:pPr/>
              <a:t>01.12.2024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477655-785F-4480-948D-E4C995D59F62}" type="datetimeFigureOut">
              <a:rPr lang="cs-CZ" smtClean="0"/>
              <a:pPr/>
              <a:t>01.12.2024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zQ-Xry0GZM&amp;ab_channel=N%C3%A1vrat%2Co.z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140968"/>
            <a:ext cx="8077200" cy="1673352"/>
          </a:xfrm>
        </p:spPr>
        <p:txBody>
          <a:bodyPr>
            <a:normAutofit/>
          </a:bodyPr>
          <a:lstStyle/>
          <a:p>
            <a:r>
              <a:rPr lang="cs-CZ" dirty="0"/>
              <a:t>Sociální psychologie</a:t>
            </a:r>
            <a:br>
              <a:rPr lang="cs-CZ" dirty="0"/>
            </a:br>
            <a:r>
              <a:rPr lang="cs-CZ" dirty="0"/>
              <a:t>Sociální skupiny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157192"/>
            <a:ext cx="8077200" cy="1499616"/>
          </a:xfrm>
        </p:spPr>
        <p:txBody>
          <a:bodyPr/>
          <a:lstStyle/>
          <a:p>
            <a:r>
              <a:rPr lang="cs-CZ" dirty="0"/>
              <a:t>Mgr. Jan Krása, Ph.D., Katedra psychologie, Pedagogická fakulta, MUNI</a:t>
            </a:r>
          </a:p>
        </p:txBody>
      </p:sp>
      <p:pic>
        <p:nvPicPr>
          <p:cNvPr id="5" name="Obrázek 4" descr="Obsah obrázku text, snímek obrazovky, hodiny, Písmo&#10;&#10;Popis byl vytvořen automaticky">
            <a:extLst>
              <a:ext uri="{FF2B5EF4-FFF2-40B4-BE49-F238E27FC236}">
                <a16:creationId xmlns:a16="http://schemas.microsoft.com/office/drawing/2014/main" id="{26A8194B-FB50-20CD-CD05-B0206CB1ED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794" y="859564"/>
            <a:ext cx="5486411" cy="193853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72DEAA-BD02-C5FA-0C36-4715C784D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Subkultury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74CF50-E058-CD88-BB18-941E125EFD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„Termín </a:t>
            </a:r>
            <a:r>
              <a:rPr lang="cs-CZ" i="1" dirty="0"/>
              <a:t>s.</a:t>
            </a:r>
            <a:r>
              <a:rPr lang="cs-CZ" dirty="0"/>
              <a:t> se také vztahuje na </a:t>
            </a:r>
            <a:r>
              <a:rPr lang="cs-CZ" dirty="0" err="1"/>
              <a:t>specif</a:t>
            </a:r>
            <a:r>
              <a:rPr lang="cs-CZ" dirty="0"/>
              <a:t>. skupinu, která je tvůrkyní a nositelem zvláštních, odlišných norem, hodnot, vzorců chování a zejm. životního stylu, i když se podílí na dominantní kultuře a na fungování širšího společenství.“ (Sociologický slovník AV)</a:t>
            </a:r>
          </a:p>
        </p:txBody>
      </p:sp>
    </p:spTree>
    <p:extLst>
      <p:ext uri="{BB962C8B-B14F-4D97-AF65-F5344CB8AC3E}">
        <p14:creationId xmlns:p14="http://schemas.microsoft.com/office/powerpoint/2010/main" val="147711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skupina?</a:t>
            </a:r>
          </a:p>
        </p:txBody>
      </p:sp>
      <p:pic>
        <p:nvPicPr>
          <p:cNvPr id="2050" name="Picture 2" descr="Výsledek obrázku pro queue for toile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44824"/>
            <a:ext cx="8229600" cy="4621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2933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Agregáty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/>
              <a:t>Ne všechna shromáždění lidí jsou soc. skupiny: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lidé na autobusové zastávce</a:t>
            </a:r>
          </a:p>
          <a:p>
            <a:pPr>
              <a:buNone/>
            </a:pPr>
            <a:r>
              <a:rPr lang="cs-CZ" dirty="0"/>
              <a:t>lidé na pláži…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Jsou to tzv. </a:t>
            </a:r>
            <a:r>
              <a:rPr lang="cs-CZ" b="1" dirty="0"/>
              <a:t>agregáty</a:t>
            </a:r>
            <a:r>
              <a:rPr lang="cs-CZ" dirty="0"/>
              <a:t>.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I v agregátech dodržujeme určitá pravidla.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Dav je specifický druh agregátu s ohromným počtem jedinců.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kategorie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cs-CZ" b="1" dirty="0"/>
              <a:t>Sociální kategorie </a:t>
            </a:r>
            <a:r>
              <a:rPr lang="cs-CZ" dirty="0"/>
              <a:t>je skupina osob, které vykazují jeden či více společných znaků, přičemž mezi těmito osobami neexistuje přímá interakce a komunikace (čili nejsou to nutně soc. skupiny!). </a:t>
            </a:r>
          </a:p>
          <a:p>
            <a:pPr marL="118872" indent="0">
              <a:buNone/>
            </a:pPr>
            <a:r>
              <a:rPr lang="cs-CZ" dirty="0"/>
              <a:t>Soc. kategorie jsou výsledkem operacionalizace ve výzkumu a kategorizace při vnímání skupin. (např. nezletilé děti, studenti SŠ, ženy na mateřské dovolené). </a:t>
            </a:r>
          </a:p>
          <a:p>
            <a:pPr marL="118872" indent="0">
              <a:buNone/>
            </a:pPr>
            <a:r>
              <a:rPr lang="cs-CZ" dirty="0"/>
              <a:t>Členové těchto sociálních kategorií mají společné určité charakteristiky, v některých ohledech jednají stejně.</a:t>
            </a:r>
          </a:p>
          <a:p>
            <a:pPr marL="118872" indent="0">
              <a:buNone/>
            </a:pPr>
            <a:r>
              <a:rPr lang="cs-CZ" dirty="0"/>
              <a:t>Nemají však např. stanovené společné cíle.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1039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363272" cy="1252728"/>
          </a:xfrm>
        </p:spPr>
        <p:txBody>
          <a:bodyPr>
            <a:normAutofit fontScale="90000"/>
          </a:bodyPr>
          <a:lstStyle/>
          <a:p>
            <a:r>
              <a:rPr lang="cs-CZ" dirty="0"/>
              <a:t>Sociální organizace a jejich struktura</a:t>
            </a:r>
          </a:p>
        </p:txBody>
      </p:sp>
      <p:pic>
        <p:nvPicPr>
          <p:cNvPr id="3074" name="Picture 2" descr="Výsledek obrázku pro česká armáda přehlídk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744" y="1385678"/>
            <a:ext cx="8229056" cy="5472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31556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435280" cy="1252728"/>
          </a:xfrm>
        </p:spPr>
        <p:txBody>
          <a:bodyPr>
            <a:normAutofit/>
          </a:bodyPr>
          <a:lstStyle/>
          <a:p>
            <a:r>
              <a:rPr lang="cs-CZ" dirty="0"/>
              <a:t>Organizace a jejich 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22161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dirty="0"/>
              <a:t>Moderní armáda (od raného novověku) – velmi tradiční organizace (od eneolitu, kdy asi vznikl „trojí lid“?). </a:t>
            </a:r>
          </a:p>
          <a:p>
            <a:pPr marL="118872" indent="0">
              <a:buNone/>
            </a:pPr>
            <a:r>
              <a:rPr lang="cs-CZ" dirty="0"/>
              <a:t>Armáda je: vysoce </a:t>
            </a:r>
            <a:r>
              <a:rPr lang="cs-CZ" b="1" dirty="0"/>
              <a:t>formální</a:t>
            </a:r>
            <a:r>
              <a:rPr lang="cs-CZ" dirty="0"/>
              <a:t>, dlouhodobá, velká, s jasnými cíli, uzavřená, s voleným členstvím (krom mobilizace), s úzkou organizační strukturou a maximální hierarchizací.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Typická armádní hierarchie s názvy hodností, s rozdílnými znaky na uniformě, s vlastním ubytováním (vojáci, důstojníci), s vlastními ceremoniemi, dokonce i s vlastním právem! – toť zesílené a rozvinuté znaky každé soc. skupiny.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Jiné příklady archaických organizací: státní správa (římská), církevní řády, stavební hutě, cechy atd. </a:t>
            </a:r>
          </a:p>
          <a:p>
            <a:pPr marL="118872" indent="0">
              <a:buNone/>
            </a:pPr>
            <a:r>
              <a:rPr lang="cs-CZ" dirty="0"/>
              <a:t>Dnes: moderní výrobní organizace. (srov. nárůst velikosti továren od poloviny 19. stol do současnosti).</a:t>
            </a:r>
          </a:p>
        </p:txBody>
      </p:sp>
    </p:spTree>
    <p:extLst>
      <p:ext uri="{BB962C8B-B14F-4D97-AF65-F5344CB8AC3E}">
        <p14:creationId xmlns:p14="http://schemas.microsoft.com/office/powerpoint/2010/main" val="924356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2C6D50-4CDF-472F-9B42-0BEB5D57A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986B45-C9DA-4940-BA3B-29C11ED57B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b="1" dirty="0"/>
              <a:t>Školní třída</a:t>
            </a:r>
            <a:r>
              <a:rPr lang="cs-CZ" dirty="0"/>
              <a:t>: </a:t>
            </a:r>
          </a:p>
          <a:p>
            <a:pPr marL="118872" indent="0">
              <a:buNone/>
            </a:pPr>
            <a:r>
              <a:rPr lang="cs-CZ" dirty="0"/>
              <a:t>malá, </a:t>
            </a:r>
          </a:p>
          <a:p>
            <a:pPr marL="118872" indent="0">
              <a:buNone/>
            </a:pPr>
            <a:r>
              <a:rPr lang="cs-CZ" dirty="0"/>
              <a:t>střednědobá (4-5 let) až dlouhodobá (9 let), </a:t>
            </a:r>
          </a:p>
          <a:p>
            <a:pPr marL="118872" indent="0">
              <a:buNone/>
            </a:pPr>
            <a:r>
              <a:rPr lang="cs-CZ" dirty="0"/>
              <a:t>neformální, </a:t>
            </a:r>
          </a:p>
          <a:p>
            <a:pPr marL="118872" indent="0">
              <a:buNone/>
            </a:pPr>
            <a:r>
              <a:rPr lang="cs-CZ" dirty="0"/>
              <a:t>spíš uzavřená (fluktuace členů je totiž velmi malá), </a:t>
            </a:r>
          </a:p>
          <a:p>
            <a:pPr marL="118872" indent="0">
              <a:buNone/>
            </a:pPr>
            <a:r>
              <a:rPr lang="cs-CZ" dirty="0"/>
              <a:t>uměle vytvořená soc. sk., </a:t>
            </a:r>
          </a:p>
          <a:p>
            <a:pPr marL="118872" indent="0">
              <a:buNone/>
            </a:pPr>
            <a:r>
              <a:rPr lang="cs-CZ" dirty="0"/>
              <a:t>ale přesto zásadní pro život.</a:t>
            </a:r>
          </a:p>
        </p:txBody>
      </p:sp>
    </p:spTree>
    <p:extLst>
      <p:ext uri="{BB962C8B-B14F-4D97-AF65-F5344CB8AC3E}">
        <p14:creationId xmlns:p14="http://schemas.microsoft.com/office/powerpoint/2010/main" val="21893634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33492C-384E-042F-DF14-F3AC332FB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skupiny </a:t>
            </a:r>
            <a:r>
              <a:rPr lang="cs-CZ"/>
              <a:t>v životě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B44017-761C-E9D4-9C30-217B62330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93375"/>
            <a:ext cx="8229600" cy="5294377"/>
          </a:xfrm>
        </p:spPr>
        <p:txBody>
          <a:bodyPr>
            <a:normAutofit/>
          </a:bodyPr>
          <a:lstStyle/>
          <a:p>
            <a:r>
              <a:rPr lang="cs-CZ" dirty="0"/>
              <a:t>Základní jednotkou lidského společenství je rodina (většinou tvořená monogamním párem). </a:t>
            </a:r>
          </a:p>
          <a:p>
            <a:r>
              <a:rPr lang="cs-CZ" dirty="0"/>
              <a:t>Žijeme-li v rodově spřízněných skupinách a aby nedocházelo k většímu křížení, ustanovily společnosti různé složité struktury společnosti (moiety, totemy ad.).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46634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435751-BF92-88FC-81B1-F04511E4E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Manželský systém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17D8D3-93F4-8807-F5B6-484397CE8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Manželský systém řídí hlavně vztahy mezi bratranci (nikoli mezi sourozenci či rodiči: touhy po rodičích navzdory tomu, co říkal Freud, jsou zcela výjimečné – srov. </a:t>
            </a:r>
            <a:r>
              <a:rPr lang="cs-CZ" dirty="0" err="1"/>
              <a:t>Westermarckův</a:t>
            </a:r>
            <a:r>
              <a:rPr lang="cs-CZ" dirty="0"/>
              <a:t> efekt (kritické období do cca 3 let); ostatně Oidipus nevěděl, že </a:t>
            </a:r>
            <a:r>
              <a:rPr lang="cs-CZ" dirty="0" err="1"/>
              <a:t>Iokasté</a:t>
            </a:r>
            <a:r>
              <a:rPr lang="cs-CZ" dirty="0"/>
              <a:t> je jeho matka a nežil s ní v dětství.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38666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784427-3151-B985-E684-C7C5CE350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3D6FAA-8279-80C7-5CD3-7C6D3BC19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Děti se už v předškolním věku chovají jinak ve školce a doma. </a:t>
            </a:r>
          </a:p>
          <a:p>
            <a:endParaRPr lang="cs-CZ" dirty="0"/>
          </a:p>
          <a:p>
            <a:r>
              <a:rPr lang="cs-CZ" dirty="0"/>
              <a:t>Začínají se přizpůsobovat sociální roli – kolektivu dětí s učitelkami. 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33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 na minulou přednášku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Jaké jsou 3 funkce emocí?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1. </a:t>
            </a:r>
            <a:r>
              <a:rPr lang="cs-CZ" b="1" dirty="0"/>
              <a:t>informační</a:t>
            </a:r>
            <a:r>
              <a:rPr lang="cs-CZ" dirty="0"/>
              <a:t> funkce (biologická podstata): city, pocity, prožitky.</a:t>
            </a:r>
          </a:p>
          <a:p>
            <a:pPr marL="118872" indent="0">
              <a:buNone/>
            </a:pPr>
            <a:r>
              <a:rPr lang="cs-CZ" dirty="0"/>
              <a:t>2. </a:t>
            </a:r>
            <a:r>
              <a:rPr lang="cs-CZ" b="1" dirty="0"/>
              <a:t>komunikační</a:t>
            </a:r>
            <a:r>
              <a:rPr lang="cs-CZ" dirty="0"/>
              <a:t> funkci (sociální podstata): chování.</a:t>
            </a:r>
          </a:p>
          <a:p>
            <a:pPr marL="118872" indent="0">
              <a:buNone/>
            </a:pPr>
            <a:r>
              <a:rPr lang="cs-CZ" dirty="0"/>
              <a:t>3. </a:t>
            </a:r>
            <a:r>
              <a:rPr lang="cs-CZ" b="1" dirty="0"/>
              <a:t>motivační</a:t>
            </a:r>
            <a:r>
              <a:rPr lang="cs-CZ" dirty="0"/>
              <a:t> funkce (biologická i sociální podstata): hodnoty, cíle.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B3B35A-90F5-F87E-E2FE-569685B3E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skupiny a násilí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0B6024-DC07-E288-E414-9661C79C0D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96543"/>
          </a:xfrm>
        </p:spPr>
        <p:txBody>
          <a:bodyPr>
            <a:normAutofit/>
          </a:bodyPr>
          <a:lstStyle/>
          <a:p>
            <a:r>
              <a:rPr lang="cs-CZ" dirty="0"/>
              <a:t>I sociální tvorové spolu bojují! A není to protimluv. Dokonce je to častý stav.</a:t>
            </a:r>
          </a:p>
          <a:p>
            <a:endParaRPr lang="cs-CZ" dirty="0"/>
          </a:p>
          <a:p>
            <a:r>
              <a:rPr lang="cs-CZ" dirty="0"/>
              <a:t>Ačkoli jsou jednoho rodu, nesnesou se predátoři nebo dominantní samci s jinými samci a bojují spolu. Někdy více v rámci vlastního druhu než mimo něj.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60203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4C6EB6-E134-D7BE-2D99-CE38DECDB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4B8EC9-A8A0-0208-CA4A-E1E7910AF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785"/>
            <a:ext cx="8229600" cy="5217768"/>
          </a:xfrm>
        </p:spPr>
        <p:txBody>
          <a:bodyPr>
            <a:normAutofit/>
          </a:bodyPr>
          <a:lstStyle/>
          <a:p>
            <a:r>
              <a:rPr lang="cs-CZ" dirty="0"/>
              <a:t>Teprve hegemoni (králové králů, „císaři“) z doby bronzové začali spojovat různé národy do společných celků. </a:t>
            </a:r>
          </a:p>
          <a:p>
            <a:r>
              <a:rPr lang="cs-CZ" dirty="0"/>
              <a:t>Státní celky byly v minulosti multinárodní (např. Rakousko-Uhersko; tedy EU není první pokus, ale  poslední).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55491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C58B92-B4CB-9B11-7191-7A647FA17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Vládcové a genocidy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18EA17-4359-0DD0-3E06-4EA8E25A4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Menší národy byly odjakživa despoty vyvražďovány.</a:t>
            </a:r>
          </a:p>
          <a:p>
            <a:r>
              <a:rPr lang="cs-CZ" dirty="0"/>
              <a:t>Srov. soupis hlavních genocid (srov. </a:t>
            </a:r>
            <a:r>
              <a:rPr lang="cs-CZ" dirty="0" err="1"/>
              <a:t>Diamond</a:t>
            </a:r>
            <a:r>
              <a:rPr lang="cs-CZ" dirty="0"/>
              <a:t>, 2004, s. 268-299): zdaleka největší genocidu způsobili Belgičané v Kongu (10 miliónů) a Nacisté na Židech (6 miliónů) a pak Rusové sami na sobě v dobách Stalina (3-8,7 miliónů), Ukrajinský </a:t>
            </a:r>
            <a:r>
              <a:rPr lang="cs-CZ" dirty="0" err="1"/>
              <a:t>holodomor</a:t>
            </a:r>
            <a:r>
              <a:rPr lang="cs-CZ" dirty="0"/>
              <a:t> (3-5 miliónů), obyvatelé Amerik a Austrálie (miliony), Kambodžané (1,5-3 miliony vlastních), </a:t>
            </a:r>
            <a:r>
              <a:rPr lang="cs-CZ" dirty="0" err="1"/>
              <a:t>Arménci</a:t>
            </a:r>
            <a:r>
              <a:rPr lang="cs-CZ" dirty="0"/>
              <a:t> (1,5 miliónů), Bengálci (0,3-3 milióny) ad.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45327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075DEA-F5B2-355A-7CBB-0573408E0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17265F-3257-0DCF-FF65-B3416545D7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Všimněte si, kolik filmů a seriálů je o válkách </a:t>
            </a:r>
          </a:p>
          <a:p>
            <a:endParaRPr lang="cs-CZ" dirty="0"/>
          </a:p>
          <a:p>
            <a:r>
              <a:rPr lang="cs-CZ" dirty="0"/>
              <a:t>Někdy ani ne reálných (Švejk, Na západní frontě klid), ale zcela vymyšlených: </a:t>
            </a:r>
            <a:r>
              <a:rPr lang="cs-CZ" dirty="0" err="1"/>
              <a:t>StarWars</a:t>
            </a:r>
            <a:r>
              <a:rPr lang="cs-CZ" dirty="0"/>
              <a:t>, </a:t>
            </a:r>
            <a:r>
              <a:rPr lang="cs-CZ" dirty="0" err="1"/>
              <a:t>Starship</a:t>
            </a:r>
            <a:r>
              <a:rPr lang="cs-CZ" dirty="0"/>
              <a:t> </a:t>
            </a:r>
            <a:r>
              <a:rPr lang="cs-CZ" dirty="0" err="1"/>
              <a:t>troopers</a:t>
            </a:r>
            <a:r>
              <a:rPr lang="cs-CZ" dirty="0"/>
              <a:t>, Star </a:t>
            </a:r>
            <a:r>
              <a:rPr lang="cs-CZ" dirty="0" err="1"/>
              <a:t>Trek</a:t>
            </a:r>
            <a:r>
              <a:rPr lang="cs-CZ" dirty="0"/>
              <a:t>, Pán prstenů, Harry Potter </a:t>
            </a:r>
          </a:p>
          <a:p>
            <a:r>
              <a:rPr lang="cs-CZ" dirty="0"/>
              <a:t>Válka je téma (srov. prezentaci Socializace o válčení </a:t>
            </a:r>
            <a:r>
              <a:rPr lang="cs-CZ" dirty="0" err="1"/>
              <a:t>Daniů</a:t>
            </a:r>
            <a:r>
              <a:rPr lang="cs-CZ" dirty="0"/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21545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52B6-52A8-1B77-1C02-C763E38C8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Industriální společnosti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845A69-AEE6-A048-C695-1E666DFD6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556792"/>
            <a:ext cx="8640960" cy="5301207"/>
          </a:xfrm>
        </p:spPr>
        <p:txBody>
          <a:bodyPr>
            <a:normAutofit/>
          </a:bodyPr>
          <a:lstStyle/>
          <a:p>
            <a:r>
              <a:rPr lang="cs-CZ" dirty="0"/>
              <a:t>My, industriální lidé, žijeme ve velkoměstech mezi </a:t>
            </a:r>
            <a:r>
              <a:rPr lang="cs-CZ" b="1" dirty="0"/>
              <a:t>lidmi nejen nepříbuznými</a:t>
            </a:r>
            <a:r>
              <a:rPr lang="cs-CZ" dirty="0"/>
              <a:t>, ale i bez vzájemných vztahů.</a:t>
            </a:r>
          </a:p>
          <a:p>
            <a:r>
              <a:rPr lang="cs-CZ" dirty="0"/>
              <a:t>Žijeme v </a:t>
            </a:r>
            <a:r>
              <a:rPr lang="cs-CZ" b="1" dirty="0"/>
              <a:t>agregátech</a:t>
            </a:r>
            <a:r>
              <a:rPr lang="cs-CZ" dirty="0"/>
              <a:t>, a dokonce mezi </a:t>
            </a:r>
            <a:r>
              <a:rPr lang="cs-CZ" b="1" dirty="0"/>
              <a:t>cizinci</a:t>
            </a:r>
            <a:r>
              <a:rPr lang="cs-CZ" dirty="0"/>
              <a:t>. </a:t>
            </a:r>
          </a:p>
          <a:p>
            <a:r>
              <a:rPr lang="cs-CZ" dirty="0"/>
              <a:t>(I když po WW2 vznikly v Evropě poprvé státy téměř jednonárodní). </a:t>
            </a:r>
          </a:p>
          <a:p>
            <a:r>
              <a:rPr lang="cs-CZ" dirty="0"/>
              <a:t>Jak to zvládneme, že se nepozabíjíme? </a:t>
            </a:r>
          </a:p>
          <a:p>
            <a:r>
              <a:rPr lang="cs-CZ" dirty="0"/>
              <a:t>Někde se musí ta dnešní bezmezná důvěra k tzv. bližním vzít (ačkoli je dennodenně podrobována zkouškám: např. piráti silnic).</a:t>
            </a:r>
          </a:p>
        </p:txBody>
      </p:sp>
    </p:spTree>
    <p:extLst>
      <p:ext uri="{BB962C8B-B14F-4D97-AF65-F5344CB8AC3E}">
        <p14:creationId xmlns:p14="http://schemas.microsoft.com/office/powerpoint/2010/main" val="5680183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DDCB44-E9F8-ED14-678C-E5B735FE3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a spravedlnost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AEBE0E-E2B9-E667-ECA6-922C57F2A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4772000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Ta důvěra je opřena o </a:t>
            </a:r>
            <a:r>
              <a:rPr lang="cs-CZ" b="1" dirty="0"/>
              <a:t>právo</a:t>
            </a:r>
            <a:r>
              <a:rPr lang="cs-CZ" dirty="0"/>
              <a:t>, které tu existuje také od dob velkých světovládců (srov. </a:t>
            </a:r>
            <a:r>
              <a:rPr lang="cs-CZ" dirty="0" err="1"/>
              <a:t>Chammurapiho</a:t>
            </a:r>
            <a:r>
              <a:rPr lang="cs-CZ" dirty="0"/>
              <a:t> zákoník).</a:t>
            </a:r>
          </a:p>
          <a:p>
            <a:endParaRPr lang="cs-CZ" dirty="0"/>
          </a:p>
          <a:p>
            <a:r>
              <a:rPr lang="cs-CZ" dirty="0"/>
              <a:t>My se cítíme chráněni právem, které se opírá o </a:t>
            </a:r>
            <a:r>
              <a:rPr lang="cs-CZ" b="1" dirty="0"/>
              <a:t>spravedlnost.</a:t>
            </a:r>
          </a:p>
          <a:p>
            <a:r>
              <a:rPr lang="cs-CZ" dirty="0"/>
              <a:t>Naši představu (neosobní, slepé) spravedlnosti máme tendenci kulturně přeceňovat. </a:t>
            </a:r>
          </a:p>
          <a:p>
            <a:r>
              <a:rPr lang="cs-CZ" dirty="0"/>
              <a:t>Existují však i jiné principy, než je tato spravedlnost: Např. harmonizace vztahů, kompenzace či rodinné „právo“:</a:t>
            </a:r>
          </a:p>
          <a:p>
            <a:r>
              <a:rPr lang="cs-CZ" dirty="0"/>
              <a:t>Matějček: </a:t>
            </a:r>
            <a:r>
              <a:rPr lang="cs-CZ" dirty="0">
                <a:hlinkClick r:id="rId2"/>
              </a:rPr>
              <a:t>https://www.youtube.com/</a:t>
            </a:r>
            <a:r>
              <a:rPr lang="cs-CZ" dirty="0" err="1">
                <a:hlinkClick r:id="rId2"/>
              </a:rPr>
              <a:t>watch?v</a:t>
            </a:r>
            <a:r>
              <a:rPr lang="cs-CZ" dirty="0">
                <a:hlinkClick r:id="rId2"/>
              </a:rPr>
              <a:t>=vzQ-Xry0GZM&amp;ab_channel=N%C3%A1vrat%2Co.z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14470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89A5CE-5547-162D-DC92-C76751956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Přátelství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AB2D75-49F8-9BBD-749E-CA53C3E05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My (kdo všechno?) známe </a:t>
            </a:r>
            <a:r>
              <a:rPr lang="cs-CZ" b="1" dirty="0"/>
              <a:t>přátelství</a:t>
            </a:r>
            <a:r>
              <a:rPr lang="cs-CZ" dirty="0"/>
              <a:t>, které je pro nás klíčové. </a:t>
            </a:r>
          </a:p>
          <a:p>
            <a:endParaRPr lang="cs-CZ" dirty="0"/>
          </a:p>
          <a:p>
            <a:r>
              <a:rPr lang="cs-CZ" dirty="0"/>
              <a:t>Opět máme tendenci přeceňovat rozšíření tohoto konceptu – srov. Papua – Nová Guinea (</a:t>
            </a:r>
            <a:r>
              <a:rPr lang="cs-CZ" dirty="0" err="1"/>
              <a:t>Diamond</a:t>
            </a:r>
            <a:r>
              <a:rPr lang="cs-CZ" dirty="0"/>
              <a:t>, 2004).</a:t>
            </a:r>
          </a:p>
        </p:txBody>
      </p:sp>
    </p:spTree>
    <p:extLst>
      <p:ext uri="{BB962C8B-B14F-4D97-AF65-F5344CB8AC3E}">
        <p14:creationId xmlns:p14="http://schemas.microsoft.com/office/powerpoint/2010/main" val="1214477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86DA2E-AEE0-C41A-85FC-7D50EF7DD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042437-9F91-E96C-9BD8-5A6B596D7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6840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944F43-1470-43AA-9CDF-0DD954ED5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Evoluce sociálních skupin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AD80D8-93A0-45C4-9892-4249103C9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Sociální vztahy mezi jedinci zakládají sociální skupiny a systémy. </a:t>
            </a:r>
          </a:p>
          <a:p>
            <a:r>
              <a:rPr lang="cs-CZ" dirty="0"/>
              <a:t>Sociální vztahy a systémy se vyvíjejí ze základních dyadických vztahů (z potřeb reprodukce: matka-dítě, otec-dítě, já-partner/</a:t>
            </a:r>
            <a:r>
              <a:rPr lang="cs-CZ" dirty="0" err="1"/>
              <a:t>ka</a:t>
            </a:r>
            <a:r>
              <a:rPr lang="cs-CZ" dirty="0"/>
              <a:t>) směrem k různě propojeným sociálním skupinám.</a:t>
            </a:r>
          </a:p>
          <a:p>
            <a:r>
              <a:rPr lang="cs-CZ" dirty="0"/>
              <a:t>Hierarchické uspořádání se objevuje od neolitu, ale vrcholí v době bronzové.</a:t>
            </a:r>
          </a:p>
          <a:p>
            <a:r>
              <a:rPr lang="cs-CZ" dirty="0"/>
              <a:t>Lovecko-sběračské společnosti jsou egalitářské. Osobní hrdost často nevítaná (srov. !</a:t>
            </a:r>
            <a:r>
              <a:rPr lang="cs-CZ" dirty="0" err="1"/>
              <a:t>Kungové</a:t>
            </a:r>
            <a:r>
              <a:rPr lang="cs-CZ" dirty="0"/>
              <a:t>/</a:t>
            </a:r>
            <a:r>
              <a:rPr lang="cs-CZ" dirty="0" err="1"/>
              <a:t>Sanové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763752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SKUPINA</a:t>
            </a:r>
          </a:p>
        </p:txBody>
      </p:sp>
      <p:pic>
        <p:nvPicPr>
          <p:cNvPr id="1026" name="Picture 2" descr="Výsledek obrázku pro fellowship of the ri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8840"/>
            <a:ext cx="9144000" cy="413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9519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SKUPINA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363272" cy="462560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/>
              <a:t>= základní a klíčový termín sociální psychologie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DEF:</a:t>
            </a:r>
          </a:p>
          <a:p>
            <a:pPr>
              <a:buNone/>
            </a:pPr>
            <a:r>
              <a:rPr lang="cs-CZ" dirty="0"/>
              <a:t>1: sociální skupina je soubor jedinců, </a:t>
            </a:r>
            <a:r>
              <a:rPr lang="cs-CZ" b="1" dirty="0"/>
              <a:t>mezi kterými existuje specifická sociální interakce</a:t>
            </a:r>
            <a:r>
              <a:rPr lang="cs-CZ" dirty="0"/>
              <a:t>, a to jak bezprostřední interakce, tak i zprostředkovaná. </a:t>
            </a:r>
          </a:p>
          <a:p>
            <a:pPr>
              <a:buNone/>
            </a:pPr>
            <a:r>
              <a:rPr lang="cs-CZ" dirty="0"/>
              <a:t>2: soc. skupina má schopnost společného jednání = </a:t>
            </a:r>
            <a:r>
              <a:rPr lang="cs-CZ" b="1" dirty="0"/>
              <a:t>chování členů je podřízeno</a:t>
            </a:r>
            <a:r>
              <a:rPr lang="cs-CZ" dirty="0"/>
              <a:t> </a:t>
            </a:r>
            <a:r>
              <a:rPr lang="cs-CZ" b="1" dirty="0"/>
              <a:t>cílům a normám skupiny</a:t>
            </a:r>
            <a:r>
              <a:rPr lang="cs-CZ" dirty="0"/>
              <a:t>.</a:t>
            </a:r>
          </a:p>
          <a:p>
            <a:pPr>
              <a:buNone/>
            </a:pPr>
            <a:r>
              <a:rPr lang="cs-CZ" dirty="0"/>
              <a:t>3: členové soc. skupin </a:t>
            </a:r>
            <a:r>
              <a:rPr lang="cs-CZ" b="1" dirty="0"/>
              <a:t>si musejí být přináležení do dané soc. skupiny vědomi </a:t>
            </a:r>
            <a:r>
              <a:rPr lang="cs-CZ" dirty="0"/>
              <a:t>(jedině tak se mohou řídit jejich normami).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0622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SKUPINA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5191"/>
            <a:ext cx="8640960" cy="4625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Hranice některých soc. skupin jsou ostré (naše kapela), jiné méně (národ).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Každá soc. skupina nějak odlišuje ty </a:t>
            </a:r>
            <a:r>
              <a:rPr lang="cs-CZ" i="1" dirty="0"/>
              <a:t>uvnitř</a:t>
            </a:r>
            <a:r>
              <a:rPr lang="cs-CZ" dirty="0"/>
              <a:t> a ty </a:t>
            </a:r>
            <a:r>
              <a:rPr lang="cs-CZ" i="1" dirty="0"/>
              <a:t>venku</a:t>
            </a:r>
            <a:r>
              <a:rPr lang="cs-CZ" dirty="0"/>
              <a:t>: </a:t>
            </a:r>
            <a:r>
              <a:rPr lang="cs-CZ" b="1" dirty="0"/>
              <a:t>my a oni</a:t>
            </a:r>
            <a:r>
              <a:rPr lang="cs-CZ" b="1" i="1" dirty="0"/>
              <a:t> </a:t>
            </a:r>
            <a:r>
              <a:rPr lang="cs-CZ" dirty="0"/>
              <a:t>(</a:t>
            </a:r>
            <a:r>
              <a:rPr lang="cs-CZ" i="1" dirty="0" err="1"/>
              <a:t>insider</a:t>
            </a:r>
            <a:r>
              <a:rPr lang="cs-CZ" i="1" dirty="0"/>
              <a:t> x outsider</a:t>
            </a:r>
            <a:r>
              <a:rPr lang="cs-CZ" dirty="0"/>
              <a:t>): srov. prezentaci „13. </a:t>
            </a:r>
            <a:r>
              <a:rPr lang="cs-CZ" dirty="0" err="1"/>
              <a:t>Meziskupinové</a:t>
            </a:r>
            <a:r>
              <a:rPr lang="cs-CZ" dirty="0"/>
              <a:t> vztahy“.</a:t>
            </a:r>
          </a:p>
          <a:p>
            <a:pPr>
              <a:buNone/>
            </a:pPr>
            <a:endParaRPr lang="cs-CZ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SKUPINA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40559"/>
          </a:xfrm>
        </p:spPr>
        <p:txBody>
          <a:bodyPr>
            <a:normAutofit fontScale="92500" lnSpcReduction="10000"/>
          </a:bodyPr>
          <a:lstStyle/>
          <a:p>
            <a:pPr marL="118872" indent="0">
              <a:buNone/>
            </a:pPr>
            <a:r>
              <a:rPr lang="cs-CZ" dirty="0"/>
              <a:t>Dle různých kritérií lze vydělit </a:t>
            </a:r>
            <a:r>
              <a:rPr lang="cs-CZ" b="1" dirty="0"/>
              <a:t>různé typy soc. skupin</a:t>
            </a:r>
            <a:r>
              <a:rPr lang="cs-CZ" dirty="0"/>
              <a:t>:</a:t>
            </a:r>
            <a:r>
              <a:rPr lang="cs-CZ" b="1" dirty="0"/>
              <a:t> </a:t>
            </a:r>
            <a:endParaRPr lang="cs-CZ" dirty="0"/>
          </a:p>
          <a:p>
            <a:pPr marL="118872" indent="0">
              <a:buNone/>
            </a:pPr>
            <a:r>
              <a:rPr lang="cs-CZ" dirty="0"/>
              <a:t>-	</a:t>
            </a:r>
            <a:r>
              <a:rPr lang="cs-CZ" b="1" dirty="0"/>
              <a:t>velké x malé </a:t>
            </a:r>
            <a:r>
              <a:rPr lang="cs-CZ" dirty="0"/>
              <a:t>(malé do cca 30 členů)</a:t>
            </a:r>
          </a:p>
          <a:p>
            <a:pPr marL="118872" indent="0">
              <a:buNone/>
            </a:pPr>
            <a:r>
              <a:rPr lang="cs-CZ" dirty="0"/>
              <a:t>- 	</a:t>
            </a:r>
            <a:r>
              <a:rPr lang="cs-CZ" b="1" dirty="0"/>
              <a:t>krátkodobé x dlouhodobé x trvalé</a:t>
            </a:r>
          </a:p>
          <a:p>
            <a:pPr marL="118872" indent="0">
              <a:buNone/>
            </a:pPr>
            <a:r>
              <a:rPr lang="cs-CZ" dirty="0"/>
              <a:t>-	vysoce organizované (= </a:t>
            </a:r>
            <a:r>
              <a:rPr lang="cs-CZ" b="1" dirty="0"/>
              <a:t>formální</a:t>
            </a:r>
            <a:r>
              <a:rPr lang="cs-CZ" dirty="0"/>
              <a:t>) x</a:t>
            </a:r>
          </a:p>
          <a:p>
            <a:pPr marL="118872" indent="0">
              <a:buNone/>
            </a:pPr>
            <a:r>
              <a:rPr lang="cs-CZ" dirty="0"/>
              <a:t>	málo organizované (= </a:t>
            </a:r>
            <a:r>
              <a:rPr lang="cs-CZ" b="1" dirty="0"/>
              <a:t>neformální</a:t>
            </a:r>
            <a:r>
              <a:rPr lang="cs-CZ" dirty="0"/>
              <a:t>) </a:t>
            </a:r>
          </a:p>
          <a:p>
            <a:pPr marL="118872" indent="0">
              <a:buNone/>
            </a:pPr>
            <a:r>
              <a:rPr lang="cs-CZ" dirty="0"/>
              <a:t>-	</a:t>
            </a:r>
            <a:r>
              <a:rPr lang="cs-CZ" b="1" dirty="0"/>
              <a:t>s jasnými cíly x s obecnějšími cíly</a:t>
            </a:r>
          </a:p>
          <a:p>
            <a:pPr marL="118872" indent="0">
              <a:buNone/>
            </a:pPr>
            <a:r>
              <a:rPr lang="cs-CZ" dirty="0"/>
              <a:t>- 	</a:t>
            </a:r>
            <a:r>
              <a:rPr lang="cs-CZ" b="1" dirty="0"/>
              <a:t>lokalizované x rozptýlené</a:t>
            </a:r>
          </a:p>
          <a:p>
            <a:pPr marL="118872" indent="0">
              <a:buNone/>
            </a:pPr>
            <a:r>
              <a:rPr lang="cs-CZ" dirty="0"/>
              <a:t>-	</a:t>
            </a:r>
            <a:r>
              <a:rPr lang="cs-CZ" b="1" dirty="0"/>
              <a:t>s automatickým členstvím x s voleným č</a:t>
            </a:r>
            <a:r>
              <a:rPr lang="cs-CZ" dirty="0"/>
              <a:t>.</a:t>
            </a:r>
          </a:p>
          <a:p>
            <a:pPr marL="118872" indent="0">
              <a:buNone/>
            </a:pPr>
            <a:r>
              <a:rPr lang="cs-CZ" dirty="0"/>
              <a:t>-          </a:t>
            </a:r>
            <a:r>
              <a:rPr lang="cs-CZ" b="1" dirty="0"/>
              <a:t>otevřené x uzavřené</a:t>
            </a:r>
          </a:p>
          <a:p>
            <a:pPr marL="118872" indent="0">
              <a:buNone/>
            </a:pPr>
            <a:r>
              <a:rPr lang="cs-CZ" dirty="0"/>
              <a:t>-          ad.</a:t>
            </a:r>
          </a:p>
        </p:txBody>
      </p:sp>
    </p:spTree>
    <p:extLst>
      <p:ext uri="{BB962C8B-B14F-4D97-AF65-F5344CB8AC3E}">
        <p14:creationId xmlns:p14="http://schemas.microsoft.com/office/powerpoint/2010/main" val="1925076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0B05BA-331B-6257-E80A-65A74523E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5B90C0-9F08-7E14-55BF-826E36A069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9"/>
            <a:ext cx="8229600" cy="5001744"/>
          </a:xfrm>
        </p:spPr>
        <p:txBody>
          <a:bodyPr>
            <a:normAutofit fontScale="85000" lnSpcReduction="20000"/>
          </a:bodyPr>
          <a:lstStyle/>
          <a:p>
            <a:pPr marL="118872" indent="0">
              <a:buNone/>
            </a:pPr>
            <a:r>
              <a:rPr lang="cs-CZ" b="1" dirty="0"/>
              <a:t>Jsme členy mnoha soc. skupin zaráz! </a:t>
            </a:r>
          </a:p>
          <a:p>
            <a:pPr marL="118872" indent="0">
              <a:buNone/>
            </a:pPr>
            <a:r>
              <a:rPr lang="cs-CZ" dirty="0"/>
              <a:t>(rodina, třída, kámoši, zaměstnání, hospoda, koníček, sport, FB skupiny? …). 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Cvičení: do kolika soc. skupin patřím? 4 min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Srov. oproti tradičnímu (=předindustriálnímu) uspořádání (rodovému uspořádání), kdy naprostá většina osob na této planetě žila a žije v rámci komunit, v nichž jsou všichni (až na výjimky – srov. příjmení Novák, Neuman…) geneticky spřízněni. 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Někde je někdy vztah k rodu víc než lidský život (srov. vraždy ze cti).</a:t>
            </a:r>
          </a:p>
          <a:p>
            <a:pPr marL="118872" indent="0">
              <a:buNone/>
            </a:pPr>
            <a:endParaRPr lang="cs-CZ" b="1" dirty="0"/>
          </a:p>
          <a:p>
            <a:pPr marL="118872" indent="0">
              <a:buNone/>
            </a:pP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4928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AAC393-779D-9B6D-82F3-5F1621E15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Referenční</a:t>
            </a:r>
            <a:r>
              <a:rPr lang="cs-CZ" dirty="0"/>
              <a:t> </a:t>
            </a:r>
            <a:r>
              <a:rPr lang="cs-CZ" b="1" dirty="0"/>
              <a:t>sociální</a:t>
            </a:r>
            <a:r>
              <a:rPr lang="cs-CZ" dirty="0"/>
              <a:t> </a:t>
            </a:r>
            <a:r>
              <a:rPr lang="cs-CZ" b="1" dirty="0"/>
              <a:t>skupina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BE312C-B32D-5598-6F3E-38917609EE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Je ta</a:t>
            </a:r>
            <a:r>
              <a:rPr lang="cs-CZ" dirty="0"/>
              <a:t> </a:t>
            </a:r>
            <a:r>
              <a:rPr lang="cs-CZ" b="1" dirty="0"/>
              <a:t>sociální</a:t>
            </a:r>
            <a:r>
              <a:rPr lang="cs-CZ" dirty="0"/>
              <a:t> </a:t>
            </a:r>
            <a:r>
              <a:rPr lang="cs-CZ" b="1" dirty="0"/>
              <a:t>skupina</a:t>
            </a:r>
            <a:r>
              <a:rPr lang="cs-CZ" dirty="0"/>
              <a:t> má na jedince vliv, jedinec se k ní vztahuje jako k ideálu či vzoru a poměřuje jejími normami svoje </a:t>
            </a:r>
          </a:p>
          <a:p>
            <a:r>
              <a:rPr lang="cs-CZ" dirty="0"/>
              <a:t>chování, </a:t>
            </a:r>
          </a:p>
          <a:p>
            <a:r>
              <a:rPr lang="cs-CZ" dirty="0"/>
              <a:t>postoje, </a:t>
            </a:r>
          </a:p>
          <a:p>
            <a:r>
              <a:rPr lang="cs-CZ" dirty="0"/>
              <a:t>ambice, </a:t>
            </a:r>
          </a:p>
          <a:p>
            <a:r>
              <a:rPr lang="cs-CZ" dirty="0"/>
              <a:t>vzhled.</a:t>
            </a:r>
          </a:p>
          <a:p>
            <a:endParaRPr lang="cs-CZ" dirty="0"/>
          </a:p>
          <a:p>
            <a:r>
              <a:rPr lang="cs-CZ" dirty="0"/>
              <a:t>Pro nás to bývá většinou vrstevnická skupina.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25581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20487</TotalTime>
  <Words>1426</Words>
  <Application>Microsoft Office PowerPoint</Application>
  <PresentationFormat>Předvádění na obrazovce (4:3)</PresentationFormat>
  <Paragraphs>133</Paragraphs>
  <Slides>27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4" baseType="lpstr">
      <vt:lpstr>Arial</vt:lpstr>
      <vt:lpstr>Calibri</vt:lpstr>
      <vt:lpstr>Corbel</vt:lpstr>
      <vt:lpstr>Wingdings</vt:lpstr>
      <vt:lpstr>Wingdings 2</vt:lpstr>
      <vt:lpstr>Wingdings 3</vt:lpstr>
      <vt:lpstr>Modul</vt:lpstr>
      <vt:lpstr>Sociální psychologie Sociální skupiny</vt:lpstr>
      <vt:lpstr>Dotaz na minulou přednášku</vt:lpstr>
      <vt:lpstr>Evoluce sociálních skupin</vt:lpstr>
      <vt:lpstr>SOCIÁLNÍ SKUPINA</vt:lpstr>
      <vt:lpstr>SOCIÁLNÍ SKUPINA</vt:lpstr>
      <vt:lpstr>SOCIÁLNÍ SKUPINA</vt:lpstr>
      <vt:lpstr>SOCIÁLNÍ SKUPINA</vt:lpstr>
      <vt:lpstr>Prezentace aplikace PowerPoint</vt:lpstr>
      <vt:lpstr>Referenční sociální skupina</vt:lpstr>
      <vt:lpstr>Subkultury</vt:lpstr>
      <vt:lpstr>Sociální skupina?</vt:lpstr>
      <vt:lpstr>Agregáty</vt:lpstr>
      <vt:lpstr>Sociální kategorie</vt:lpstr>
      <vt:lpstr>Sociální organizace a jejich struktura</vt:lpstr>
      <vt:lpstr>Organizace a jejich struktura</vt:lpstr>
      <vt:lpstr>Prezentace aplikace PowerPoint</vt:lpstr>
      <vt:lpstr>Sociální skupiny v životě</vt:lpstr>
      <vt:lpstr>Manželský systém</vt:lpstr>
      <vt:lpstr>Prezentace aplikace PowerPoint</vt:lpstr>
      <vt:lpstr>Sociální skupiny a násilí</vt:lpstr>
      <vt:lpstr>Prezentace aplikace PowerPoint</vt:lpstr>
      <vt:lpstr>Vládcové a genocidy</vt:lpstr>
      <vt:lpstr>Prezentace aplikace PowerPoint</vt:lpstr>
      <vt:lpstr>Industriální společnosti</vt:lpstr>
      <vt:lpstr>Právo a spravedlnost</vt:lpstr>
      <vt:lpstr>Přátelství</vt:lpstr>
      <vt:lpstr>Prezentace aplikace PowerPoint</vt:lpstr>
    </vt:vector>
  </TitlesOfParts>
  <Company>Pedagogicka fakulta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 1</dc:title>
  <dc:creator>Krasa</dc:creator>
  <cp:lastModifiedBy>Jan Krása</cp:lastModifiedBy>
  <cp:revision>273</cp:revision>
  <dcterms:created xsi:type="dcterms:W3CDTF">2015-10-20T07:43:33Z</dcterms:created>
  <dcterms:modified xsi:type="dcterms:W3CDTF">2024-12-01T21:23:58Z</dcterms:modified>
</cp:coreProperties>
</file>