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4" r:id="rId3"/>
    <p:sldId id="316" r:id="rId4"/>
    <p:sldId id="328" r:id="rId5"/>
    <p:sldId id="330" r:id="rId6"/>
    <p:sldId id="331" r:id="rId7"/>
    <p:sldId id="334" r:id="rId8"/>
    <p:sldId id="333" r:id="rId9"/>
    <p:sldId id="332" r:id="rId10"/>
    <p:sldId id="329"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4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294E83-DF70-B671-A51A-1019579908C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D231237-C170-50C1-BC47-71EFB0208F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AB1B42A-CCC5-93B2-4C3E-1E0D65CB394D}"/>
              </a:ext>
            </a:extLst>
          </p:cNvPr>
          <p:cNvSpPr>
            <a:spLocks noGrp="1"/>
          </p:cNvSpPr>
          <p:nvPr>
            <p:ph type="dt" sz="half" idx="10"/>
          </p:nvPr>
        </p:nvSpPr>
        <p:spPr/>
        <p:txBody>
          <a:bodyPr/>
          <a:lstStyle/>
          <a:p>
            <a:fld id="{52BBABA7-7F5E-4D0C-B368-6047D1B28306}" type="datetimeFigureOut">
              <a:rPr lang="cs-CZ" smtClean="0"/>
              <a:t>24.02.2025</a:t>
            </a:fld>
            <a:endParaRPr lang="cs-CZ"/>
          </a:p>
        </p:txBody>
      </p:sp>
      <p:sp>
        <p:nvSpPr>
          <p:cNvPr id="5" name="Zástupný symbol pro zápatí 4">
            <a:extLst>
              <a:ext uri="{FF2B5EF4-FFF2-40B4-BE49-F238E27FC236}">
                <a16:creationId xmlns:a16="http://schemas.microsoft.com/office/drawing/2014/main" id="{8DEE672C-C96E-F18D-F68D-DB7AB022FE4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475902-88E9-451F-E398-01316952F59D}"/>
              </a:ext>
            </a:extLst>
          </p:cNvPr>
          <p:cNvSpPr>
            <a:spLocks noGrp="1"/>
          </p:cNvSpPr>
          <p:nvPr>
            <p:ph type="sldNum" sz="quarter" idx="12"/>
          </p:nvPr>
        </p:nvSpPr>
        <p:spPr/>
        <p:txBody>
          <a:bodyPr/>
          <a:lstStyle/>
          <a:p>
            <a:fld id="{7BE6CD33-334D-4F34-89A1-FDE475F78F30}" type="slidenum">
              <a:rPr lang="cs-CZ" smtClean="0"/>
              <a:t>‹#›</a:t>
            </a:fld>
            <a:endParaRPr lang="cs-CZ"/>
          </a:p>
        </p:txBody>
      </p:sp>
    </p:spTree>
    <p:extLst>
      <p:ext uri="{BB962C8B-B14F-4D97-AF65-F5344CB8AC3E}">
        <p14:creationId xmlns:p14="http://schemas.microsoft.com/office/powerpoint/2010/main" val="4089748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38E0D7-F337-5CF0-B2C8-1F277FE7AC3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612DEFB-6681-B37A-A7E1-0001A8ABF02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3DC015D-B966-1484-C4A9-50B425D9F03E}"/>
              </a:ext>
            </a:extLst>
          </p:cNvPr>
          <p:cNvSpPr>
            <a:spLocks noGrp="1"/>
          </p:cNvSpPr>
          <p:nvPr>
            <p:ph type="dt" sz="half" idx="10"/>
          </p:nvPr>
        </p:nvSpPr>
        <p:spPr/>
        <p:txBody>
          <a:bodyPr/>
          <a:lstStyle/>
          <a:p>
            <a:fld id="{52BBABA7-7F5E-4D0C-B368-6047D1B28306}" type="datetimeFigureOut">
              <a:rPr lang="cs-CZ" smtClean="0"/>
              <a:t>24.02.2025</a:t>
            </a:fld>
            <a:endParaRPr lang="cs-CZ"/>
          </a:p>
        </p:txBody>
      </p:sp>
      <p:sp>
        <p:nvSpPr>
          <p:cNvPr id="5" name="Zástupný symbol pro zápatí 4">
            <a:extLst>
              <a:ext uri="{FF2B5EF4-FFF2-40B4-BE49-F238E27FC236}">
                <a16:creationId xmlns:a16="http://schemas.microsoft.com/office/drawing/2014/main" id="{13154CA7-27FE-DEE5-94C6-E3CD2F1AD11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12B90A-D122-C02C-F48D-32FBCFFE9830}"/>
              </a:ext>
            </a:extLst>
          </p:cNvPr>
          <p:cNvSpPr>
            <a:spLocks noGrp="1"/>
          </p:cNvSpPr>
          <p:nvPr>
            <p:ph type="sldNum" sz="quarter" idx="12"/>
          </p:nvPr>
        </p:nvSpPr>
        <p:spPr/>
        <p:txBody>
          <a:bodyPr/>
          <a:lstStyle/>
          <a:p>
            <a:fld id="{7BE6CD33-334D-4F34-89A1-FDE475F78F30}" type="slidenum">
              <a:rPr lang="cs-CZ" smtClean="0"/>
              <a:t>‹#›</a:t>
            </a:fld>
            <a:endParaRPr lang="cs-CZ"/>
          </a:p>
        </p:txBody>
      </p:sp>
    </p:spTree>
    <p:extLst>
      <p:ext uri="{BB962C8B-B14F-4D97-AF65-F5344CB8AC3E}">
        <p14:creationId xmlns:p14="http://schemas.microsoft.com/office/powerpoint/2010/main" val="981145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3EF491D-5293-AE78-C1D9-D7B1C030345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6CF5F0E-7BA5-FE97-9131-3776E89A923F}"/>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AA2C2DD-6FD8-F758-6011-C892612F6B69}"/>
              </a:ext>
            </a:extLst>
          </p:cNvPr>
          <p:cNvSpPr>
            <a:spLocks noGrp="1"/>
          </p:cNvSpPr>
          <p:nvPr>
            <p:ph type="dt" sz="half" idx="10"/>
          </p:nvPr>
        </p:nvSpPr>
        <p:spPr/>
        <p:txBody>
          <a:bodyPr/>
          <a:lstStyle/>
          <a:p>
            <a:fld id="{52BBABA7-7F5E-4D0C-B368-6047D1B28306}" type="datetimeFigureOut">
              <a:rPr lang="cs-CZ" smtClean="0"/>
              <a:t>24.02.2025</a:t>
            </a:fld>
            <a:endParaRPr lang="cs-CZ"/>
          </a:p>
        </p:txBody>
      </p:sp>
      <p:sp>
        <p:nvSpPr>
          <p:cNvPr id="5" name="Zástupný symbol pro zápatí 4">
            <a:extLst>
              <a:ext uri="{FF2B5EF4-FFF2-40B4-BE49-F238E27FC236}">
                <a16:creationId xmlns:a16="http://schemas.microsoft.com/office/drawing/2014/main" id="{0328C7A6-87EF-2C22-AF2A-7F1B78F5796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9852E90-9F38-0B6F-8B8E-FDC46755759A}"/>
              </a:ext>
            </a:extLst>
          </p:cNvPr>
          <p:cNvSpPr>
            <a:spLocks noGrp="1"/>
          </p:cNvSpPr>
          <p:nvPr>
            <p:ph type="sldNum" sz="quarter" idx="12"/>
          </p:nvPr>
        </p:nvSpPr>
        <p:spPr/>
        <p:txBody>
          <a:bodyPr/>
          <a:lstStyle/>
          <a:p>
            <a:fld id="{7BE6CD33-334D-4F34-89A1-FDE475F78F30}" type="slidenum">
              <a:rPr lang="cs-CZ" smtClean="0"/>
              <a:t>‹#›</a:t>
            </a:fld>
            <a:endParaRPr lang="cs-CZ"/>
          </a:p>
        </p:txBody>
      </p:sp>
    </p:spTree>
    <p:extLst>
      <p:ext uri="{BB962C8B-B14F-4D97-AF65-F5344CB8AC3E}">
        <p14:creationId xmlns:p14="http://schemas.microsoft.com/office/powerpoint/2010/main" val="1992541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BB0B8D-66BF-FB3D-16A5-4AFE110A232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3977BC1-1053-4157-0F39-427661D8F69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3A6ADB4-1E14-952A-6E43-38FF2A5C879B}"/>
              </a:ext>
            </a:extLst>
          </p:cNvPr>
          <p:cNvSpPr>
            <a:spLocks noGrp="1"/>
          </p:cNvSpPr>
          <p:nvPr>
            <p:ph type="dt" sz="half" idx="10"/>
          </p:nvPr>
        </p:nvSpPr>
        <p:spPr/>
        <p:txBody>
          <a:bodyPr/>
          <a:lstStyle/>
          <a:p>
            <a:fld id="{52BBABA7-7F5E-4D0C-B368-6047D1B28306}" type="datetimeFigureOut">
              <a:rPr lang="cs-CZ" smtClean="0"/>
              <a:t>24.02.2025</a:t>
            </a:fld>
            <a:endParaRPr lang="cs-CZ"/>
          </a:p>
        </p:txBody>
      </p:sp>
      <p:sp>
        <p:nvSpPr>
          <p:cNvPr id="5" name="Zástupný symbol pro zápatí 4">
            <a:extLst>
              <a:ext uri="{FF2B5EF4-FFF2-40B4-BE49-F238E27FC236}">
                <a16:creationId xmlns:a16="http://schemas.microsoft.com/office/drawing/2014/main" id="{34ADAF26-6F34-0051-B825-74C6459647B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20B6C50-57F2-5FB4-BAD2-0E86494ACD16}"/>
              </a:ext>
            </a:extLst>
          </p:cNvPr>
          <p:cNvSpPr>
            <a:spLocks noGrp="1"/>
          </p:cNvSpPr>
          <p:nvPr>
            <p:ph type="sldNum" sz="quarter" idx="12"/>
          </p:nvPr>
        </p:nvSpPr>
        <p:spPr/>
        <p:txBody>
          <a:bodyPr/>
          <a:lstStyle/>
          <a:p>
            <a:fld id="{7BE6CD33-334D-4F34-89A1-FDE475F78F30}" type="slidenum">
              <a:rPr lang="cs-CZ" smtClean="0"/>
              <a:t>‹#›</a:t>
            </a:fld>
            <a:endParaRPr lang="cs-CZ"/>
          </a:p>
        </p:txBody>
      </p:sp>
    </p:spTree>
    <p:extLst>
      <p:ext uri="{BB962C8B-B14F-4D97-AF65-F5344CB8AC3E}">
        <p14:creationId xmlns:p14="http://schemas.microsoft.com/office/powerpoint/2010/main" val="3553710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52213A-4A04-0CE1-4BCF-5B096ADF54B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D5F6C0B4-7130-4127-A1BE-CB090035045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97716E5-5D00-87E5-6175-448BFE9374C1}"/>
              </a:ext>
            </a:extLst>
          </p:cNvPr>
          <p:cNvSpPr>
            <a:spLocks noGrp="1"/>
          </p:cNvSpPr>
          <p:nvPr>
            <p:ph type="dt" sz="half" idx="10"/>
          </p:nvPr>
        </p:nvSpPr>
        <p:spPr/>
        <p:txBody>
          <a:bodyPr/>
          <a:lstStyle/>
          <a:p>
            <a:fld id="{52BBABA7-7F5E-4D0C-B368-6047D1B28306}" type="datetimeFigureOut">
              <a:rPr lang="cs-CZ" smtClean="0"/>
              <a:t>24.02.2025</a:t>
            </a:fld>
            <a:endParaRPr lang="cs-CZ"/>
          </a:p>
        </p:txBody>
      </p:sp>
      <p:sp>
        <p:nvSpPr>
          <p:cNvPr id="5" name="Zástupný symbol pro zápatí 4">
            <a:extLst>
              <a:ext uri="{FF2B5EF4-FFF2-40B4-BE49-F238E27FC236}">
                <a16:creationId xmlns:a16="http://schemas.microsoft.com/office/drawing/2014/main" id="{C6AE97A0-4AE2-E5DF-95F9-0F4DAD2B574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A44907B-DB0C-664E-210D-86FF7428C014}"/>
              </a:ext>
            </a:extLst>
          </p:cNvPr>
          <p:cNvSpPr>
            <a:spLocks noGrp="1"/>
          </p:cNvSpPr>
          <p:nvPr>
            <p:ph type="sldNum" sz="quarter" idx="12"/>
          </p:nvPr>
        </p:nvSpPr>
        <p:spPr/>
        <p:txBody>
          <a:bodyPr/>
          <a:lstStyle/>
          <a:p>
            <a:fld id="{7BE6CD33-334D-4F34-89A1-FDE475F78F30}" type="slidenum">
              <a:rPr lang="cs-CZ" smtClean="0"/>
              <a:t>‹#›</a:t>
            </a:fld>
            <a:endParaRPr lang="cs-CZ"/>
          </a:p>
        </p:txBody>
      </p:sp>
    </p:spTree>
    <p:extLst>
      <p:ext uri="{BB962C8B-B14F-4D97-AF65-F5344CB8AC3E}">
        <p14:creationId xmlns:p14="http://schemas.microsoft.com/office/powerpoint/2010/main" val="3529705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B66389-A695-F9AE-540A-4388E4E339D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3ECEA2E-2B19-F8AC-3374-87957F5C7AA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A4BCF72-43C5-2531-57F1-2852CE85B88D}"/>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F5532FB-BE67-CE0C-EF2E-55FF38BC0B23}"/>
              </a:ext>
            </a:extLst>
          </p:cNvPr>
          <p:cNvSpPr>
            <a:spLocks noGrp="1"/>
          </p:cNvSpPr>
          <p:nvPr>
            <p:ph type="dt" sz="half" idx="10"/>
          </p:nvPr>
        </p:nvSpPr>
        <p:spPr/>
        <p:txBody>
          <a:bodyPr/>
          <a:lstStyle/>
          <a:p>
            <a:fld id="{52BBABA7-7F5E-4D0C-B368-6047D1B28306}" type="datetimeFigureOut">
              <a:rPr lang="cs-CZ" smtClean="0"/>
              <a:t>24.02.2025</a:t>
            </a:fld>
            <a:endParaRPr lang="cs-CZ"/>
          </a:p>
        </p:txBody>
      </p:sp>
      <p:sp>
        <p:nvSpPr>
          <p:cNvPr id="6" name="Zástupný symbol pro zápatí 5">
            <a:extLst>
              <a:ext uri="{FF2B5EF4-FFF2-40B4-BE49-F238E27FC236}">
                <a16:creationId xmlns:a16="http://schemas.microsoft.com/office/drawing/2014/main" id="{51506DF4-1749-C322-B332-C29AB8AAF2B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208A3A4-4736-D47D-8C55-03EEA2A2B3C6}"/>
              </a:ext>
            </a:extLst>
          </p:cNvPr>
          <p:cNvSpPr>
            <a:spLocks noGrp="1"/>
          </p:cNvSpPr>
          <p:nvPr>
            <p:ph type="sldNum" sz="quarter" idx="12"/>
          </p:nvPr>
        </p:nvSpPr>
        <p:spPr/>
        <p:txBody>
          <a:bodyPr/>
          <a:lstStyle/>
          <a:p>
            <a:fld id="{7BE6CD33-334D-4F34-89A1-FDE475F78F30}" type="slidenum">
              <a:rPr lang="cs-CZ" smtClean="0"/>
              <a:t>‹#›</a:t>
            </a:fld>
            <a:endParaRPr lang="cs-CZ"/>
          </a:p>
        </p:txBody>
      </p:sp>
    </p:spTree>
    <p:extLst>
      <p:ext uri="{BB962C8B-B14F-4D97-AF65-F5344CB8AC3E}">
        <p14:creationId xmlns:p14="http://schemas.microsoft.com/office/powerpoint/2010/main" val="4237450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18019E-B9B3-E59C-4C8A-16E4F932E5E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71B65DB-FAED-CAD0-45AD-D4379D11DE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CE1F926-9BC2-D04C-0E38-E3C97B67D00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6349244F-4D7D-901D-D2AA-697B1AAC94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B28BD4F-26F4-4B84-0167-DDFA5AC607F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10F3E22-C4B0-CF14-C4EC-020ADD975EE4}"/>
              </a:ext>
            </a:extLst>
          </p:cNvPr>
          <p:cNvSpPr>
            <a:spLocks noGrp="1"/>
          </p:cNvSpPr>
          <p:nvPr>
            <p:ph type="dt" sz="half" idx="10"/>
          </p:nvPr>
        </p:nvSpPr>
        <p:spPr/>
        <p:txBody>
          <a:bodyPr/>
          <a:lstStyle/>
          <a:p>
            <a:fld id="{52BBABA7-7F5E-4D0C-B368-6047D1B28306}" type="datetimeFigureOut">
              <a:rPr lang="cs-CZ" smtClean="0"/>
              <a:t>24.02.2025</a:t>
            </a:fld>
            <a:endParaRPr lang="cs-CZ"/>
          </a:p>
        </p:txBody>
      </p:sp>
      <p:sp>
        <p:nvSpPr>
          <p:cNvPr id="8" name="Zástupný symbol pro zápatí 7">
            <a:extLst>
              <a:ext uri="{FF2B5EF4-FFF2-40B4-BE49-F238E27FC236}">
                <a16:creationId xmlns:a16="http://schemas.microsoft.com/office/drawing/2014/main" id="{9F5BEDF1-9E6A-7DDF-8371-9B941B82919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3A217579-F1F4-3AF6-4970-169C34CA156C}"/>
              </a:ext>
            </a:extLst>
          </p:cNvPr>
          <p:cNvSpPr>
            <a:spLocks noGrp="1"/>
          </p:cNvSpPr>
          <p:nvPr>
            <p:ph type="sldNum" sz="quarter" idx="12"/>
          </p:nvPr>
        </p:nvSpPr>
        <p:spPr/>
        <p:txBody>
          <a:bodyPr/>
          <a:lstStyle/>
          <a:p>
            <a:fld id="{7BE6CD33-334D-4F34-89A1-FDE475F78F30}" type="slidenum">
              <a:rPr lang="cs-CZ" smtClean="0"/>
              <a:t>‹#›</a:t>
            </a:fld>
            <a:endParaRPr lang="cs-CZ"/>
          </a:p>
        </p:txBody>
      </p:sp>
    </p:spTree>
    <p:extLst>
      <p:ext uri="{BB962C8B-B14F-4D97-AF65-F5344CB8AC3E}">
        <p14:creationId xmlns:p14="http://schemas.microsoft.com/office/powerpoint/2010/main" val="2582934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E042CA-D4FB-FDD6-3013-812CABAB2D7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4FAFE2E-28C0-0B0F-4016-BE7E2595EE9E}"/>
              </a:ext>
            </a:extLst>
          </p:cNvPr>
          <p:cNvSpPr>
            <a:spLocks noGrp="1"/>
          </p:cNvSpPr>
          <p:nvPr>
            <p:ph type="dt" sz="half" idx="10"/>
          </p:nvPr>
        </p:nvSpPr>
        <p:spPr/>
        <p:txBody>
          <a:bodyPr/>
          <a:lstStyle/>
          <a:p>
            <a:fld id="{52BBABA7-7F5E-4D0C-B368-6047D1B28306}" type="datetimeFigureOut">
              <a:rPr lang="cs-CZ" smtClean="0"/>
              <a:t>24.02.2025</a:t>
            </a:fld>
            <a:endParaRPr lang="cs-CZ"/>
          </a:p>
        </p:txBody>
      </p:sp>
      <p:sp>
        <p:nvSpPr>
          <p:cNvPr id="4" name="Zástupný symbol pro zápatí 3">
            <a:extLst>
              <a:ext uri="{FF2B5EF4-FFF2-40B4-BE49-F238E27FC236}">
                <a16:creationId xmlns:a16="http://schemas.microsoft.com/office/drawing/2014/main" id="{8A9C2376-058F-36D8-762F-9D2DE23442B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1E19A08B-BDBB-3A62-3B27-4F8DEA93CBC5}"/>
              </a:ext>
            </a:extLst>
          </p:cNvPr>
          <p:cNvSpPr>
            <a:spLocks noGrp="1"/>
          </p:cNvSpPr>
          <p:nvPr>
            <p:ph type="sldNum" sz="quarter" idx="12"/>
          </p:nvPr>
        </p:nvSpPr>
        <p:spPr/>
        <p:txBody>
          <a:bodyPr/>
          <a:lstStyle/>
          <a:p>
            <a:fld id="{7BE6CD33-334D-4F34-89A1-FDE475F78F30}" type="slidenum">
              <a:rPr lang="cs-CZ" smtClean="0"/>
              <a:t>‹#›</a:t>
            </a:fld>
            <a:endParaRPr lang="cs-CZ"/>
          </a:p>
        </p:txBody>
      </p:sp>
    </p:spTree>
    <p:extLst>
      <p:ext uri="{BB962C8B-B14F-4D97-AF65-F5344CB8AC3E}">
        <p14:creationId xmlns:p14="http://schemas.microsoft.com/office/powerpoint/2010/main" val="3858513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5337C70-ECCF-87EC-F910-51B3F41610C6}"/>
              </a:ext>
            </a:extLst>
          </p:cNvPr>
          <p:cNvSpPr>
            <a:spLocks noGrp="1"/>
          </p:cNvSpPr>
          <p:nvPr>
            <p:ph type="dt" sz="half" idx="10"/>
          </p:nvPr>
        </p:nvSpPr>
        <p:spPr/>
        <p:txBody>
          <a:bodyPr/>
          <a:lstStyle/>
          <a:p>
            <a:fld id="{52BBABA7-7F5E-4D0C-B368-6047D1B28306}" type="datetimeFigureOut">
              <a:rPr lang="cs-CZ" smtClean="0"/>
              <a:t>24.02.2025</a:t>
            </a:fld>
            <a:endParaRPr lang="cs-CZ"/>
          </a:p>
        </p:txBody>
      </p:sp>
      <p:sp>
        <p:nvSpPr>
          <p:cNvPr id="3" name="Zástupný symbol pro zápatí 2">
            <a:extLst>
              <a:ext uri="{FF2B5EF4-FFF2-40B4-BE49-F238E27FC236}">
                <a16:creationId xmlns:a16="http://schemas.microsoft.com/office/drawing/2014/main" id="{AF2BB933-F133-5A4A-BEF3-777F1FA42C4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D1D4C1E-0A26-011B-DCBB-824990193460}"/>
              </a:ext>
            </a:extLst>
          </p:cNvPr>
          <p:cNvSpPr>
            <a:spLocks noGrp="1"/>
          </p:cNvSpPr>
          <p:nvPr>
            <p:ph type="sldNum" sz="quarter" idx="12"/>
          </p:nvPr>
        </p:nvSpPr>
        <p:spPr/>
        <p:txBody>
          <a:bodyPr/>
          <a:lstStyle/>
          <a:p>
            <a:fld id="{7BE6CD33-334D-4F34-89A1-FDE475F78F30}" type="slidenum">
              <a:rPr lang="cs-CZ" smtClean="0"/>
              <a:t>‹#›</a:t>
            </a:fld>
            <a:endParaRPr lang="cs-CZ"/>
          </a:p>
        </p:txBody>
      </p:sp>
    </p:spTree>
    <p:extLst>
      <p:ext uri="{BB962C8B-B14F-4D97-AF65-F5344CB8AC3E}">
        <p14:creationId xmlns:p14="http://schemas.microsoft.com/office/powerpoint/2010/main" val="100146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FAC664-C32F-3BE6-723E-0851044D9B8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5D440F31-44EC-D10F-DE76-ABF1B9BD11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B58FADA5-5EEB-EC63-A20A-3E2FDADA11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ABC594F-91A0-230F-B586-25A048BF91FC}"/>
              </a:ext>
            </a:extLst>
          </p:cNvPr>
          <p:cNvSpPr>
            <a:spLocks noGrp="1"/>
          </p:cNvSpPr>
          <p:nvPr>
            <p:ph type="dt" sz="half" idx="10"/>
          </p:nvPr>
        </p:nvSpPr>
        <p:spPr/>
        <p:txBody>
          <a:bodyPr/>
          <a:lstStyle/>
          <a:p>
            <a:fld id="{52BBABA7-7F5E-4D0C-B368-6047D1B28306}" type="datetimeFigureOut">
              <a:rPr lang="cs-CZ" smtClean="0"/>
              <a:t>24.02.2025</a:t>
            </a:fld>
            <a:endParaRPr lang="cs-CZ"/>
          </a:p>
        </p:txBody>
      </p:sp>
      <p:sp>
        <p:nvSpPr>
          <p:cNvPr id="6" name="Zástupný symbol pro zápatí 5">
            <a:extLst>
              <a:ext uri="{FF2B5EF4-FFF2-40B4-BE49-F238E27FC236}">
                <a16:creationId xmlns:a16="http://schemas.microsoft.com/office/drawing/2014/main" id="{9E4AFC76-9F3B-7EEF-321F-8A8639D1F44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608DB3A-8148-C4F8-AEEB-BAA631E42CE4}"/>
              </a:ext>
            </a:extLst>
          </p:cNvPr>
          <p:cNvSpPr>
            <a:spLocks noGrp="1"/>
          </p:cNvSpPr>
          <p:nvPr>
            <p:ph type="sldNum" sz="quarter" idx="12"/>
          </p:nvPr>
        </p:nvSpPr>
        <p:spPr/>
        <p:txBody>
          <a:bodyPr/>
          <a:lstStyle/>
          <a:p>
            <a:fld id="{7BE6CD33-334D-4F34-89A1-FDE475F78F30}" type="slidenum">
              <a:rPr lang="cs-CZ" smtClean="0"/>
              <a:t>‹#›</a:t>
            </a:fld>
            <a:endParaRPr lang="cs-CZ"/>
          </a:p>
        </p:txBody>
      </p:sp>
    </p:spTree>
    <p:extLst>
      <p:ext uri="{BB962C8B-B14F-4D97-AF65-F5344CB8AC3E}">
        <p14:creationId xmlns:p14="http://schemas.microsoft.com/office/powerpoint/2010/main" val="2919922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D7C668-6AD1-D269-A571-171CBB24C11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92CAD314-C549-E5BB-FAEB-190805C408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0D42605-24CD-F44F-2691-B30C55EA31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15D758E-CB5F-A42F-1F03-EF7F80ECF6AF}"/>
              </a:ext>
            </a:extLst>
          </p:cNvPr>
          <p:cNvSpPr>
            <a:spLocks noGrp="1"/>
          </p:cNvSpPr>
          <p:nvPr>
            <p:ph type="dt" sz="half" idx="10"/>
          </p:nvPr>
        </p:nvSpPr>
        <p:spPr/>
        <p:txBody>
          <a:bodyPr/>
          <a:lstStyle/>
          <a:p>
            <a:fld id="{52BBABA7-7F5E-4D0C-B368-6047D1B28306}" type="datetimeFigureOut">
              <a:rPr lang="cs-CZ" smtClean="0"/>
              <a:t>24.02.2025</a:t>
            </a:fld>
            <a:endParaRPr lang="cs-CZ"/>
          </a:p>
        </p:txBody>
      </p:sp>
      <p:sp>
        <p:nvSpPr>
          <p:cNvPr id="6" name="Zástupný symbol pro zápatí 5">
            <a:extLst>
              <a:ext uri="{FF2B5EF4-FFF2-40B4-BE49-F238E27FC236}">
                <a16:creationId xmlns:a16="http://schemas.microsoft.com/office/drawing/2014/main" id="{1E5A7338-36C7-F43E-62AE-E3C4F2B73EE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2E8D495-C8DB-D9CA-51DB-30AE4F9E7F0E}"/>
              </a:ext>
            </a:extLst>
          </p:cNvPr>
          <p:cNvSpPr>
            <a:spLocks noGrp="1"/>
          </p:cNvSpPr>
          <p:nvPr>
            <p:ph type="sldNum" sz="quarter" idx="12"/>
          </p:nvPr>
        </p:nvSpPr>
        <p:spPr/>
        <p:txBody>
          <a:bodyPr/>
          <a:lstStyle/>
          <a:p>
            <a:fld id="{7BE6CD33-334D-4F34-89A1-FDE475F78F30}" type="slidenum">
              <a:rPr lang="cs-CZ" smtClean="0"/>
              <a:t>‹#›</a:t>
            </a:fld>
            <a:endParaRPr lang="cs-CZ"/>
          </a:p>
        </p:txBody>
      </p:sp>
    </p:spTree>
    <p:extLst>
      <p:ext uri="{BB962C8B-B14F-4D97-AF65-F5344CB8AC3E}">
        <p14:creationId xmlns:p14="http://schemas.microsoft.com/office/powerpoint/2010/main" val="4069532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94D5033-0DE7-ADFB-C909-DD23EEE8D9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EB05CC6F-97B2-8641-3B7B-80A1B410F1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1D3AD2C-4618-5D40-FD6B-027BB8A2E9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BBABA7-7F5E-4D0C-B368-6047D1B28306}" type="datetimeFigureOut">
              <a:rPr lang="cs-CZ" smtClean="0"/>
              <a:t>24.02.2025</a:t>
            </a:fld>
            <a:endParaRPr lang="cs-CZ"/>
          </a:p>
        </p:txBody>
      </p:sp>
      <p:sp>
        <p:nvSpPr>
          <p:cNvPr id="5" name="Zástupný symbol pro zápatí 4">
            <a:extLst>
              <a:ext uri="{FF2B5EF4-FFF2-40B4-BE49-F238E27FC236}">
                <a16:creationId xmlns:a16="http://schemas.microsoft.com/office/drawing/2014/main" id="{B14D7090-5BA8-99D3-068B-5105A555D9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F1958635-59D1-B5BE-A80F-66696FA41F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E6CD33-334D-4F34-89A1-FDE475F78F30}" type="slidenum">
              <a:rPr lang="cs-CZ" smtClean="0"/>
              <a:t>‹#›</a:t>
            </a:fld>
            <a:endParaRPr lang="cs-CZ"/>
          </a:p>
        </p:txBody>
      </p:sp>
    </p:spTree>
    <p:extLst>
      <p:ext uri="{BB962C8B-B14F-4D97-AF65-F5344CB8AC3E}">
        <p14:creationId xmlns:p14="http://schemas.microsoft.com/office/powerpoint/2010/main" val="3659999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kuv.upol.cz/index.php?seo_url=aktualni-cislo&amp;casopis=19&amp;clanek=218" TargetMode="External"/><Relationship Id="rId2" Type="http://schemas.openxmlformats.org/officeDocument/2006/relationships/hyperlink" Target="http://www.kuv.upol.cz/index.php?seo_url=aktualni-cislo&amp;casopis=3&amp;clanek=2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Nadpis 1">
            <a:extLst>
              <a:ext uri="{FF2B5EF4-FFF2-40B4-BE49-F238E27FC236}">
                <a16:creationId xmlns:a16="http://schemas.microsoft.com/office/drawing/2014/main" id="{8ADC225B-7D67-7336-8BCB-9DD70C491F27}"/>
              </a:ext>
            </a:extLst>
          </p:cNvPr>
          <p:cNvSpPr>
            <a:spLocks noGrp="1"/>
          </p:cNvSpPr>
          <p:nvPr>
            <p:ph type="ctrTitle"/>
          </p:nvPr>
        </p:nvSpPr>
        <p:spPr>
          <a:xfrm>
            <a:off x="3880430" y="583345"/>
            <a:ext cx="7160357" cy="4164820"/>
          </a:xfrm>
        </p:spPr>
        <p:txBody>
          <a:bodyPr anchor="t">
            <a:normAutofit/>
          </a:bodyPr>
          <a:lstStyle/>
          <a:p>
            <a:pPr algn="r"/>
            <a:r>
              <a:rPr lang="cs-CZ" sz="8000">
                <a:solidFill>
                  <a:srgbClr val="FFFFFF"/>
                </a:solidFill>
              </a:rPr>
              <a:t>Výtvarné projekty - charakteristika</a:t>
            </a:r>
          </a:p>
        </p:txBody>
      </p:sp>
      <p:sp>
        <p:nvSpPr>
          <p:cNvPr id="3" name="Podnadpis 2">
            <a:extLst>
              <a:ext uri="{FF2B5EF4-FFF2-40B4-BE49-F238E27FC236}">
                <a16:creationId xmlns:a16="http://schemas.microsoft.com/office/drawing/2014/main" id="{1987AF72-19D0-411B-D992-C2D07088C0A9}"/>
              </a:ext>
            </a:extLst>
          </p:cNvPr>
          <p:cNvSpPr>
            <a:spLocks noGrp="1"/>
          </p:cNvSpPr>
          <p:nvPr>
            <p:ph type="subTitle" idx="1"/>
          </p:nvPr>
        </p:nvSpPr>
        <p:spPr>
          <a:xfrm>
            <a:off x="1208228" y="5972174"/>
            <a:ext cx="8578699" cy="504825"/>
          </a:xfrm>
        </p:spPr>
        <p:txBody>
          <a:bodyPr>
            <a:normAutofit/>
          </a:bodyPr>
          <a:lstStyle/>
          <a:p>
            <a:pPr algn="l"/>
            <a:endParaRPr lang="cs-CZ" sz="2000">
              <a:solidFill>
                <a:srgbClr val="FFFFFF"/>
              </a:solidFill>
            </a:endParaRP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244018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501BC-D211-F93B-1E29-175EB15771FB}"/>
              </a:ext>
            </a:extLst>
          </p:cNvPr>
          <p:cNvSpPr>
            <a:spLocks noGrp="1"/>
          </p:cNvSpPr>
          <p:nvPr>
            <p:ph type="title"/>
          </p:nvPr>
        </p:nvSpPr>
        <p:spPr/>
        <p:txBody>
          <a:bodyPr/>
          <a:lstStyle/>
          <a:p>
            <a:r>
              <a:rPr lang="cs-CZ" dirty="0"/>
              <a:t>Literatura:</a:t>
            </a:r>
          </a:p>
        </p:txBody>
      </p:sp>
      <p:sp>
        <p:nvSpPr>
          <p:cNvPr id="3" name="Zástupný obsah 2">
            <a:extLst>
              <a:ext uri="{FF2B5EF4-FFF2-40B4-BE49-F238E27FC236}">
                <a16:creationId xmlns:a16="http://schemas.microsoft.com/office/drawing/2014/main" id="{0ED2E40C-206C-506E-0DDC-0C0FB30F5FB2}"/>
              </a:ext>
            </a:extLst>
          </p:cNvPr>
          <p:cNvSpPr>
            <a:spLocks noGrp="1"/>
          </p:cNvSpPr>
          <p:nvPr>
            <p:ph idx="1"/>
          </p:nvPr>
        </p:nvSpPr>
        <p:spPr/>
        <p:txBody>
          <a:bodyPr>
            <a:normAutofit fontScale="70000" lnSpcReduction="20000"/>
          </a:bodyPr>
          <a:lstStyle/>
          <a:p>
            <a:pPr marL="0" indent="0" defTabSz="443484">
              <a:spcBef>
                <a:spcPts val="0"/>
              </a:spcBef>
              <a:buSzTx/>
              <a:buNone/>
              <a:defRPr sz="1746">
                <a:solidFill>
                  <a:srgbClr val="A8A9AD"/>
                </a:solidFill>
                <a:latin typeface="Georgia"/>
                <a:ea typeface="Georgia"/>
                <a:cs typeface="Georgia"/>
                <a:sym typeface="Georgia"/>
              </a:defRPr>
            </a:pPr>
            <a:endParaRPr lang="cs-CZ" sz="2800" dirty="0">
              <a:solidFill>
                <a:schemeClr val="tx1">
                  <a:lumMod val="95000"/>
                  <a:lumOff val="5000"/>
                </a:schemeClr>
              </a:solidFill>
            </a:endParaRPr>
          </a:p>
          <a:p>
            <a:pPr marL="0" indent="0" defTabSz="443484">
              <a:spcBef>
                <a:spcPts val="0"/>
              </a:spcBef>
              <a:buNone/>
              <a:defRPr sz="1746">
                <a:solidFill>
                  <a:srgbClr val="A8A9AD"/>
                </a:solidFill>
                <a:latin typeface="Georgia"/>
                <a:ea typeface="Georgia"/>
                <a:cs typeface="Georgia"/>
                <a:sym typeface="Georgia"/>
              </a:defRPr>
            </a:pPr>
            <a:r>
              <a:rPr lang="cs-CZ" sz="2800" dirty="0">
                <a:solidFill>
                  <a:schemeClr val="tx1">
                    <a:lumMod val="95000"/>
                    <a:lumOff val="5000"/>
                  </a:schemeClr>
                </a:solidFill>
              </a:rPr>
              <a:t>EXLER, Petr. 2015. Využití projektové metody ve výtvarné výchově s </a:t>
            </a:r>
            <a:r>
              <a:rPr lang="cs-CZ" sz="2800" dirty="0" err="1">
                <a:solidFill>
                  <a:schemeClr val="tx1">
                    <a:lumMod val="95000"/>
                    <a:lumOff val="5000"/>
                  </a:schemeClr>
                </a:solidFill>
              </a:rPr>
              <a:t>artefiletickými</a:t>
            </a:r>
            <a:r>
              <a:rPr lang="cs-CZ" sz="2800" dirty="0">
                <a:solidFill>
                  <a:schemeClr val="tx1">
                    <a:lumMod val="95000"/>
                    <a:lumOff val="5000"/>
                  </a:schemeClr>
                </a:solidFill>
              </a:rPr>
              <a:t> postupy. Dostupné z: https://kvv.upol.cz/</a:t>
            </a:r>
            <a:r>
              <a:rPr lang="cs-CZ" sz="2800" dirty="0" err="1">
                <a:solidFill>
                  <a:schemeClr val="tx1">
                    <a:lumMod val="95000"/>
                    <a:lumOff val="5000"/>
                  </a:schemeClr>
                </a:solidFill>
              </a:rPr>
              <a:t>images</a:t>
            </a:r>
            <a:r>
              <a:rPr lang="cs-CZ" sz="2800" dirty="0">
                <a:solidFill>
                  <a:schemeClr val="tx1">
                    <a:lumMod val="95000"/>
                    <a:lumOff val="5000"/>
                  </a:schemeClr>
                </a:solidFill>
              </a:rPr>
              <a:t>/upload/</a:t>
            </a:r>
            <a:r>
              <a:rPr lang="cs-CZ" sz="2800" dirty="0" err="1">
                <a:solidFill>
                  <a:schemeClr val="tx1">
                    <a:lumMod val="95000"/>
                    <a:lumOff val="5000"/>
                  </a:schemeClr>
                </a:solidFill>
              </a:rPr>
              <a:t>files</a:t>
            </a:r>
            <a:r>
              <a:rPr lang="cs-CZ" sz="2800" dirty="0">
                <a:solidFill>
                  <a:schemeClr val="tx1">
                    <a:lumMod val="95000"/>
                    <a:lumOff val="5000"/>
                  </a:schemeClr>
                </a:solidFill>
              </a:rPr>
              <a:t>/využití%20projektové%20metody_exler_final.pdf</a:t>
            </a:r>
          </a:p>
          <a:p>
            <a:pPr marL="0" indent="0" defTabSz="443484">
              <a:spcBef>
                <a:spcPts val="0"/>
              </a:spcBef>
              <a:buNone/>
              <a:defRPr sz="1746">
                <a:solidFill>
                  <a:srgbClr val="A8A9AD"/>
                </a:solidFill>
                <a:latin typeface="Georgia"/>
                <a:ea typeface="Georgia"/>
                <a:cs typeface="Georgia"/>
                <a:sym typeface="Georgia"/>
              </a:defRPr>
            </a:pPr>
            <a:endParaRPr lang="cs-CZ" sz="2800" dirty="0">
              <a:solidFill>
                <a:schemeClr val="tx1">
                  <a:lumMod val="95000"/>
                  <a:lumOff val="5000"/>
                </a:schemeClr>
              </a:solidFill>
            </a:endParaRPr>
          </a:p>
          <a:p>
            <a:pPr marL="0" indent="0" defTabSz="443484">
              <a:spcBef>
                <a:spcPts val="0"/>
              </a:spcBef>
              <a:buNone/>
              <a:defRPr sz="1746">
                <a:solidFill>
                  <a:srgbClr val="A8A9AD"/>
                </a:solidFill>
                <a:latin typeface="Georgia"/>
                <a:ea typeface="Georgia"/>
                <a:cs typeface="Georgia"/>
                <a:sym typeface="Georgia"/>
              </a:defRPr>
            </a:pPr>
            <a:r>
              <a:rPr lang="cs-CZ" sz="2800" dirty="0">
                <a:solidFill>
                  <a:schemeClr val="tx1">
                    <a:lumMod val="95000"/>
                    <a:lumOff val="5000"/>
                  </a:schemeClr>
                </a:solidFill>
              </a:rPr>
              <a:t>ŘEPA, Karel. 2022. </a:t>
            </a:r>
            <a:r>
              <a:rPr lang="cs-CZ" sz="2800" i="1" dirty="0">
                <a:solidFill>
                  <a:schemeClr val="tx1">
                    <a:lumMod val="95000"/>
                    <a:lumOff val="5000"/>
                  </a:schemeClr>
                </a:solidFill>
              </a:rPr>
              <a:t>Didaktické listy. </a:t>
            </a:r>
            <a:r>
              <a:rPr lang="cs-CZ" sz="2800" dirty="0">
                <a:solidFill>
                  <a:schemeClr val="tx1">
                    <a:lumMod val="95000"/>
                    <a:lumOff val="5000"/>
                  </a:schemeClr>
                </a:solidFill>
              </a:rPr>
              <a:t>Dostupné z: chrome-</a:t>
            </a:r>
            <a:r>
              <a:rPr lang="cs-CZ" sz="2800" dirty="0" err="1">
                <a:solidFill>
                  <a:schemeClr val="tx1">
                    <a:lumMod val="95000"/>
                    <a:lumOff val="5000"/>
                  </a:schemeClr>
                </a:solidFill>
              </a:rPr>
              <a:t>extension</a:t>
            </a:r>
            <a:r>
              <a:rPr lang="cs-CZ" sz="2800" dirty="0">
                <a:solidFill>
                  <a:schemeClr val="tx1">
                    <a:lumMod val="95000"/>
                    <a:lumOff val="5000"/>
                  </a:schemeClr>
                </a:solidFill>
              </a:rPr>
              <a:t>://</a:t>
            </a:r>
            <a:r>
              <a:rPr lang="cs-CZ" sz="2800" dirty="0" err="1">
                <a:solidFill>
                  <a:schemeClr val="tx1">
                    <a:lumMod val="95000"/>
                    <a:lumOff val="5000"/>
                  </a:schemeClr>
                </a:solidFill>
              </a:rPr>
              <a:t>efaidnbmnnnibpcajpcglclefindmkaj</a:t>
            </a:r>
            <a:r>
              <a:rPr lang="cs-CZ" sz="2800" dirty="0">
                <a:solidFill>
                  <a:schemeClr val="tx1">
                    <a:lumMod val="95000"/>
                    <a:lumOff val="5000"/>
                  </a:schemeClr>
                </a:solidFill>
              </a:rPr>
              <a:t>/https://www.pf.jcu.cz/images/PF/veda-vyzkum/edicni-cinnost/download </a:t>
            </a:r>
          </a:p>
          <a:p>
            <a:pPr marL="0" indent="0" defTabSz="443484">
              <a:spcBef>
                <a:spcPts val="0"/>
              </a:spcBef>
              <a:buSzTx/>
              <a:buNone/>
              <a:defRPr sz="1746">
                <a:solidFill>
                  <a:srgbClr val="A8A9AD"/>
                </a:solidFill>
                <a:latin typeface="Georgia"/>
                <a:ea typeface="Georgia"/>
                <a:cs typeface="Georgia"/>
                <a:sym typeface="Georgia"/>
              </a:defRPr>
            </a:pPr>
            <a:endParaRPr lang="cs-CZ" sz="2800" dirty="0">
              <a:solidFill>
                <a:schemeClr val="tx1">
                  <a:lumMod val="95000"/>
                  <a:lumOff val="5000"/>
                </a:schemeClr>
              </a:solidFill>
            </a:endParaRPr>
          </a:p>
          <a:p>
            <a:pPr marL="0" indent="0" defTabSz="443484">
              <a:spcBef>
                <a:spcPts val="0"/>
              </a:spcBef>
              <a:buSzTx/>
              <a:buNone/>
              <a:defRPr sz="1746">
                <a:solidFill>
                  <a:srgbClr val="A8A9AD"/>
                </a:solidFill>
                <a:latin typeface="Georgia"/>
                <a:ea typeface="Georgia"/>
                <a:cs typeface="Georgia"/>
                <a:sym typeface="Georgia"/>
              </a:defRPr>
            </a:pPr>
            <a:r>
              <a:rPr lang="cs-CZ" sz="2800" dirty="0">
                <a:solidFill>
                  <a:schemeClr val="tx1">
                    <a:lumMod val="95000"/>
                    <a:lumOff val="5000"/>
                  </a:schemeClr>
                </a:solidFill>
                <a:sym typeface="Helvetica"/>
              </a:rPr>
              <a:t>ŠTĚPÁNKOVÁ, Kateřina. (2013). Jak „zabít“ tvořivost ve výtvarné výchově. Kultura, umění a výchova, 1(1) [cit. 2013-10-03]. ISSN 2336-1824. Dostupné z:</a:t>
            </a:r>
            <a:r>
              <a:rPr lang="cs-CZ" sz="2800" dirty="0">
                <a:solidFill>
                  <a:schemeClr val="tx1">
                    <a:lumMod val="95000"/>
                    <a:lumOff val="5000"/>
                  </a:schemeClr>
                </a:solidFill>
              </a:rPr>
              <a:t> </a:t>
            </a:r>
            <a:r>
              <a:rPr lang="cs-CZ" sz="2800" u="sng" dirty="0">
                <a:solidFill>
                  <a:schemeClr val="tx1">
                    <a:lumMod val="95000"/>
                    <a:lumOff val="5000"/>
                  </a:schemeClr>
                </a:solidFill>
                <a:uFill>
                  <a:solidFill>
                    <a:srgbClr val="0000FF"/>
                  </a:solidFill>
                </a:uFill>
                <a:hlinkClick r:id="rId2">
                  <a:extLst>
                    <a:ext uri="{A12FA001-AC4F-418D-AE19-62706E023703}">
                      <ahyp:hlinkClr xmlns:ahyp="http://schemas.microsoft.com/office/drawing/2018/hyperlinkcolor" val="tx"/>
                    </a:ext>
                  </a:extLst>
                </a:hlinkClick>
              </a:rPr>
              <a:t>http://www.kuv.upol.cz/</a:t>
            </a:r>
            <a:r>
              <a:rPr lang="cs-CZ" sz="2800" u="sng" dirty="0" err="1">
                <a:solidFill>
                  <a:schemeClr val="tx1">
                    <a:lumMod val="95000"/>
                    <a:lumOff val="5000"/>
                  </a:schemeClr>
                </a:solidFill>
                <a:uFill>
                  <a:solidFill>
                    <a:srgbClr val="0000FF"/>
                  </a:solidFill>
                </a:uFill>
                <a:hlinkClick r:id="rId2">
                  <a:extLst>
                    <a:ext uri="{A12FA001-AC4F-418D-AE19-62706E023703}">
                      <ahyp:hlinkClr xmlns:ahyp="http://schemas.microsoft.com/office/drawing/2018/hyperlinkcolor" val="tx"/>
                    </a:ext>
                  </a:extLst>
                </a:hlinkClick>
              </a:rPr>
              <a:t>index.php?seo_url</a:t>
            </a:r>
            <a:r>
              <a:rPr lang="cs-CZ" sz="2800" u="sng" dirty="0">
                <a:solidFill>
                  <a:schemeClr val="tx1">
                    <a:lumMod val="95000"/>
                    <a:lumOff val="5000"/>
                  </a:schemeClr>
                </a:solidFill>
                <a:uFill>
                  <a:solidFill>
                    <a:srgbClr val="0000FF"/>
                  </a:solidFill>
                </a:uFill>
                <a:hlinkClick r:id="rId2">
                  <a:extLst>
                    <a:ext uri="{A12FA001-AC4F-418D-AE19-62706E023703}">
                      <ahyp:hlinkClr xmlns:ahyp="http://schemas.microsoft.com/office/drawing/2018/hyperlinkcolor" val="tx"/>
                    </a:ext>
                  </a:extLst>
                </a:hlinkClick>
              </a:rPr>
              <a:t>=</a:t>
            </a:r>
            <a:r>
              <a:rPr lang="cs-CZ" sz="2800" u="sng" dirty="0" err="1">
                <a:solidFill>
                  <a:schemeClr val="tx1">
                    <a:lumMod val="95000"/>
                    <a:lumOff val="5000"/>
                  </a:schemeClr>
                </a:solidFill>
                <a:uFill>
                  <a:solidFill>
                    <a:srgbClr val="0000FF"/>
                  </a:solidFill>
                </a:uFill>
                <a:hlinkClick r:id="rId2">
                  <a:extLst>
                    <a:ext uri="{A12FA001-AC4F-418D-AE19-62706E023703}">
                      <ahyp:hlinkClr xmlns:ahyp="http://schemas.microsoft.com/office/drawing/2018/hyperlinkcolor" val="tx"/>
                    </a:ext>
                  </a:extLst>
                </a:hlinkClick>
              </a:rPr>
              <a:t>aktualni-cislo&amp;casopis</a:t>
            </a:r>
            <a:r>
              <a:rPr lang="cs-CZ" sz="2800" u="sng" dirty="0">
                <a:solidFill>
                  <a:schemeClr val="tx1">
                    <a:lumMod val="95000"/>
                    <a:lumOff val="5000"/>
                  </a:schemeClr>
                </a:solidFill>
                <a:uFill>
                  <a:solidFill>
                    <a:srgbClr val="0000FF"/>
                  </a:solidFill>
                </a:uFill>
                <a:hlinkClick r:id="rId2">
                  <a:extLst>
                    <a:ext uri="{A12FA001-AC4F-418D-AE19-62706E023703}">
                      <ahyp:hlinkClr xmlns:ahyp="http://schemas.microsoft.com/office/drawing/2018/hyperlinkcolor" val="tx"/>
                    </a:ext>
                  </a:extLst>
                </a:hlinkClick>
              </a:rPr>
              <a:t>=3&amp;clanek=21</a:t>
            </a:r>
            <a:r>
              <a:rPr lang="cs-CZ" sz="2800" dirty="0">
                <a:solidFill>
                  <a:schemeClr val="tx1">
                    <a:lumMod val="95000"/>
                    <a:lumOff val="5000"/>
                  </a:schemeClr>
                </a:solidFill>
              </a:rPr>
              <a:t>.</a:t>
            </a:r>
          </a:p>
          <a:p>
            <a:pPr marL="0" indent="0" defTabSz="443484">
              <a:spcBef>
                <a:spcPts val="0"/>
              </a:spcBef>
              <a:buSzTx/>
              <a:buNone/>
              <a:defRPr sz="1746">
                <a:solidFill>
                  <a:srgbClr val="A8A9AD"/>
                </a:solidFill>
                <a:latin typeface="Georgia"/>
                <a:ea typeface="Georgia"/>
                <a:cs typeface="Georgia"/>
                <a:sym typeface="Georgia"/>
              </a:defRPr>
            </a:pPr>
            <a:endParaRPr lang="cs-CZ" sz="2800" dirty="0">
              <a:solidFill>
                <a:schemeClr val="tx1">
                  <a:lumMod val="95000"/>
                  <a:lumOff val="5000"/>
                </a:schemeClr>
              </a:solidFill>
            </a:endParaRPr>
          </a:p>
          <a:p>
            <a:pPr marL="0" indent="0" defTabSz="443484">
              <a:spcBef>
                <a:spcPts val="0"/>
              </a:spcBef>
              <a:buNone/>
              <a:defRPr sz="1746">
                <a:solidFill>
                  <a:srgbClr val="A8A9AD"/>
                </a:solidFill>
                <a:latin typeface="Georgia"/>
                <a:ea typeface="Georgia"/>
                <a:cs typeface="Georgia"/>
                <a:sym typeface="Georgia"/>
              </a:defRPr>
            </a:pPr>
            <a:r>
              <a:rPr lang="cs-CZ" sz="2800" dirty="0">
                <a:solidFill>
                  <a:schemeClr val="tx1">
                    <a:lumMod val="95000"/>
                    <a:lumOff val="5000"/>
                  </a:schemeClr>
                </a:solidFill>
                <a:sym typeface="Georgia"/>
              </a:rPr>
              <a:t>ŠTĚPÁNKOVÁ, Kateřina. 2020. Mýty o tvořivosti a jejich vliv na naplňování kurikula ve výtvarné výchově. </a:t>
            </a:r>
            <a:r>
              <a:rPr lang="cs-CZ" sz="2800" i="1" dirty="0">
                <a:solidFill>
                  <a:schemeClr val="tx1">
                    <a:lumMod val="95000"/>
                    <a:lumOff val="5000"/>
                  </a:schemeClr>
                </a:solidFill>
                <a:sym typeface="Georgia"/>
              </a:rPr>
              <a:t>Kultura, umění a výchova</a:t>
            </a:r>
            <a:r>
              <a:rPr lang="cs-CZ" sz="2800" dirty="0">
                <a:solidFill>
                  <a:schemeClr val="tx1">
                    <a:lumMod val="95000"/>
                    <a:lumOff val="5000"/>
                  </a:schemeClr>
                </a:solidFill>
                <a:sym typeface="Georgia"/>
              </a:rPr>
              <a:t>, 8(1) [cit. 2020-11-02]. ISSN 2336-1824. Dostupné z: </a:t>
            </a:r>
            <a:r>
              <a:rPr lang="cs-CZ" sz="2800" dirty="0">
                <a:solidFill>
                  <a:schemeClr val="tx1">
                    <a:lumMod val="95000"/>
                    <a:lumOff val="5000"/>
                  </a:schemeClr>
                </a:solidFill>
                <a:sym typeface="Georgia"/>
                <a:hlinkClick r:id="rId3">
                  <a:extLst>
                    <a:ext uri="{A12FA001-AC4F-418D-AE19-62706E023703}">
                      <ahyp:hlinkClr xmlns:ahyp="http://schemas.microsoft.com/office/drawing/2018/hyperlinkcolor" val="tx"/>
                    </a:ext>
                  </a:extLst>
                </a:hlinkClick>
              </a:rPr>
              <a:t>http://www.kuv.upol.cz/</a:t>
            </a:r>
            <a:r>
              <a:rPr lang="cs-CZ" sz="2800" dirty="0" err="1">
                <a:solidFill>
                  <a:schemeClr val="tx1">
                    <a:lumMod val="95000"/>
                    <a:lumOff val="5000"/>
                  </a:schemeClr>
                </a:solidFill>
                <a:sym typeface="Georgia"/>
                <a:hlinkClick r:id="rId3">
                  <a:extLst>
                    <a:ext uri="{A12FA001-AC4F-418D-AE19-62706E023703}">
                      <ahyp:hlinkClr xmlns:ahyp="http://schemas.microsoft.com/office/drawing/2018/hyperlinkcolor" val="tx"/>
                    </a:ext>
                  </a:extLst>
                </a:hlinkClick>
              </a:rPr>
              <a:t>index.php?seo_url</a:t>
            </a:r>
            <a:r>
              <a:rPr lang="cs-CZ" sz="2800" dirty="0">
                <a:solidFill>
                  <a:schemeClr val="tx1">
                    <a:lumMod val="95000"/>
                    <a:lumOff val="5000"/>
                  </a:schemeClr>
                </a:solidFill>
                <a:sym typeface="Georgia"/>
                <a:hlinkClick r:id="rId3">
                  <a:extLst>
                    <a:ext uri="{A12FA001-AC4F-418D-AE19-62706E023703}">
                      <ahyp:hlinkClr xmlns:ahyp="http://schemas.microsoft.com/office/drawing/2018/hyperlinkcolor" val="tx"/>
                    </a:ext>
                  </a:extLst>
                </a:hlinkClick>
              </a:rPr>
              <a:t>=</a:t>
            </a:r>
            <a:r>
              <a:rPr lang="cs-CZ" sz="2800" dirty="0" err="1">
                <a:solidFill>
                  <a:schemeClr val="tx1">
                    <a:lumMod val="95000"/>
                    <a:lumOff val="5000"/>
                  </a:schemeClr>
                </a:solidFill>
                <a:sym typeface="Georgia"/>
                <a:hlinkClick r:id="rId3">
                  <a:extLst>
                    <a:ext uri="{A12FA001-AC4F-418D-AE19-62706E023703}">
                      <ahyp:hlinkClr xmlns:ahyp="http://schemas.microsoft.com/office/drawing/2018/hyperlinkcolor" val="tx"/>
                    </a:ext>
                  </a:extLst>
                </a:hlinkClick>
              </a:rPr>
              <a:t>aktualni-cislo&amp;casopis</a:t>
            </a:r>
            <a:r>
              <a:rPr lang="cs-CZ" sz="2800" dirty="0">
                <a:solidFill>
                  <a:schemeClr val="tx1">
                    <a:lumMod val="95000"/>
                    <a:lumOff val="5000"/>
                  </a:schemeClr>
                </a:solidFill>
                <a:sym typeface="Georgia"/>
                <a:hlinkClick r:id="rId3">
                  <a:extLst>
                    <a:ext uri="{A12FA001-AC4F-418D-AE19-62706E023703}">
                      <ahyp:hlinkClr xmlns:ahyp="http://schemas.microsoft.com/office/drawing/2018/hyperlinkcolor" val="tx"/>
                    </a:ext>
                  </a:extLst>
                </a:hlinkClick>
              </a:rPr>
              <a:t>=19&amp;clanek=218</a:t>
            </a:r>
            <a:r>
              <a:rPr lang="cs-CZ" sz="2800" dirty="0">
                <a:solidFill>
                  <a:schemeClr val="tx1">
                    <a:lumMod val="95000"/>
                    <a:lumOff val="5000"/>
                  </a:schemeClr>
                </a:solidFill>
                <a:sym typeface="Georgia"/>
              </a:rPr>
              <a:t>.</a:t>
            </a:r>
          </a:p>
          <a:p>
            <a:pPr marL="0" indent="0" defTabSz="443484">
              <a:spcBef>
                <a:spcPts val="0"/>
              </a:spcBef>
              <a:buNone/>
              <a:defRPr sz="1746">
                <a:solidFill>
                  <a:srgbClr val="A8A9AD"/>
                </a:solidFill>
                <a:latin typeface="Georgia"/>
                <a:ea typeface="Georgia"/>
                <a:cs typeface="Georgia"/>
                <a:sym typeface="Georgia"/>
              </a:defRPr>
            </a:pPr>
            <a:endParaRPr lang="cs-CZ" sz="2800" dirty="0">
              <a:solidFill>
                <a:schemeClr val="tx1">
                  <a:lumMod val="95000"/>
                  <a:lumOff val="5000"/>
                </a:schemeClr>
              </a:solidFill>
              <a:sym typeface="Georgia"/>
            </a:endParaRPr>
          </a:p>
          <a:p>
            <a:pPr marL="0" indent="0" defTabSz="443484">
              <a:spcBef>
                <a:spcPts val="0"/>
              </a:spcBef>
              <a:buNone/>
              <a:defRPr sz="1746">
                <a:solidFill>
                  <a:srgbClr val="A8A9AD"/>
                </a:solidFill>
                <a:latin typeface="Georgia"/>
                <a:ea typeface="Georgia"/>
                <a:cs typeface="Georgia"/>
                <a:sym typeface="Georgia"/>
              </a:defRPr>
            </a:pPr>
            <a:endParaRPr lang="cs-CZ" sz="2800" dirty="0">
              <a:solidFill>
                <a:schemeClr val="tx1">
                  <a:lumMod val="95000"/>
                  <a:lumOff val="5000"/>
                </a:schemeClr>
              </a:solidFill>
              <a:sym typeface="Georgia"/>
            </a:endParaRPr>
          </a:p>
          <a:p>
            <a:pPr marL="0" indent="0" defTabSz="443484">
              <a:spcBef>
                <a:spcPts val="0"/>
              </a:spcBef>
              <a:buNone/>
              <a:defRPr sz="1746">
                <a:solidFill>
                  <a:srgbClr val="A8A9AD"/>
                </a:solidFill>
                <a:latin typeface="Georgia"/>
                <a:ea typeface="Georgia"/>
                <a:cs typeface="Georgia"/>
                <a:sym typeface="Georgia"/>
              </a:defRPr>
            </a:pPr>
            <a:endParaRPr lang="cs-CZ" sz="2800" dirty="0">
              <a:solidFill>
                <a:schemeClr val="tx1">
                  <a:lumMod val="95000"/>
                  <a:lumOff val="5000"/>
                </a:schemeClr>
              </a:solidFill>
              <a:sym typeface="Georgia"/>
            </a:endParaRPr>
          </a:p>
          <a:p>
            <a:endParaRPr lang="cs-CZ" dirty="0"/>
          </a:p>
        </p:txBody>
      </p:sp>
    </p:spTree>
    <p:extLst>
      <p:ext uri="{BB962C8B-B14F-4D97-AF65-F5344CB8AC3E}">
        <p14:creationId xmlns:p14="http://schemas.microsoft.com/office/powerpoint/2010/main" val="1497890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Nadpis 1">
            <a:extLst>
              <a:ext uri="{FF2B5EF4-FFF2-40B4-BE49-F238E27FC236}">
                <a16:creationId xmlns:a16="http://schemas.microsoft.com/office/drawing/2014/main" id="{2AB24EC6-FB58-4B80-B1AD-9B2ED0211DA5}"/>
              </a:ext>
            </a:extLst>
          </p:cNvPr>
          <p:cNvSpPr>
            <a:spLocks noGrp="1"/>
          </p:cNvSpPr>
          <p:nvPr>
            <p:ph type="title"/>
          </p:nvPr>
        </p:nvSpPr>
        <p:spPr>
          <a:xfrm>
            <a:off x="1188069" y="381935"/>
            <a:ext cx="4008583" cy="5974414"/>
          </a:xfrm>
        </p:spPr>
        <p:txBody>
          <a:bodyPr anchor="ctr">
            <a:normAutofit/>
          </a:bodyPr>
          <a:lstStyle/>
          <a:p>
            <a:r>
              <a:rPr lang="cs-CZ" sz="3200">
                <a:solidFill>
                  <a:srgbClr val="FFFFFF"/>
                </a:solidFill>
              </a:rPr>
              <a:t>Projektová výuka</a:t>
            </a:r>
            <a:br>
              <a:rPr lang="cs-CZ" sz="3200">
                <a:solidFill>
                  <a:srgbClr val="FFFFFF"/>
                </a:solidFill>
              </a:rPr>
            </a:br>
            <a:br>
              <a:rPr lang="cs-CZ" sz="3200">
                <a:solidFill>
                  <a:srgbClr val="FFFFFF"/>
                </a:solidFill>
              </a:rPr>
            </a:br>
            <a:r>
              <a:rPr lang="cs-CZ" sz="3200">
                <a:solidFill>
                  <a:srgbClr val="FFFFFF"/>
                </a:solidFill>
              </a:rPr>
              <a:t>Problematice projektů věnovalo již mnoho dalších odborníků, např. E. Lukavská, J. Skalková, J. Maňák, H. Kasíková, J. Kratochvílová, V. Spilková a další.</a:t>
            </a:r>
            <a:br>
              <a:rPr lang="cs-CZ" sz="3200">
                <a:solidFill>
                  <a:srgbClr val="FFFFFF"/>
                </a:solidFill>
              </a:rPr>
            </a:br>
            <a:endParaRPr lang="cs-CZ" sz="3200">
              <a:solidFill>
                <a:srgbClr val="FFFFFF"/>
              </a:solidFill>
            </a:endParaRP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Zástupný obsah 2">
            <a:extLst>
              <a:ext uri="{FF2B5EF4-FFF2-40B4-BE49-F238E27FC236}">
                <a16:creationId xmlns:a16="http://schemas.microsoft.com/office/drawing/2014/main" id="{2A86048B-E745-4945-8B5B-C9C35864DE8C}"/>
              </a:ext>
            </a:extLst>
          </p:cNvPr>
          <p:cNvSpPr>
            <a:spLocks noGrp="1"/>
          </p:cNvSpPr>
          <p:nvPr>
            <p:ph idx="1"/>
          </p:nvPr>
        </p:nvSpPr>
        <p:spPr>
          <a:xfrm>
            <a:off x="6297233" y="518400"/>
            <a:ext cx="4771607" cy="5837949"/>
          </a:xfrm>
        </p:spPr>
        <p:txBody>
          <a:bodyPr anchor="ctr">
            <a:normAutofit/>
          </a:bodyPr>
          <a:lstStyle/>
          <a:p>
            <a:pPr marL="0" indent="0">
              <a:buNone/>
            </a:pPr>
            <a:r>
              <a:rPr lang="cs-CZ" sz="2000" b="1">
                <a:solidFill>
                  <a:schemeClr val="tx1">
                    <a:alpha val="80000"/>
                  </a:schemeClr>
                </a:solidFill>
              </a:rPr>
              <a:t>Jaký by měl být správný projekt:</a:t>
            </a:r>
            <a:endParaRPr lang="cs-CZ" sz="2000">
              <a:solidFill>
                <a:schemeClr val="tx1">
                  <a:alpha val="80000"/>
                </a:schemeClr>
              </a:solidFill>
            </a:endParaRPr>
          </a:p>
          <a:p>
            <a:pPr lvl="0"/>
            <a:r>
              <a:rPr lang="cs-CZ" sz="2000">
                <a:solidFill>
                  <a:schemeClr val="tx1">
                    <a:alpha val="80000"/>
                  </a:schemeClr>
                </a:solidFill>
              </a:rPr>
              <a:t>Měl by zaujmout a zároveň motivovat žáky.</a:t>
            </a:r>
          </a:p>
          <a:p>
            <a:pPr lvl="0"/>
            <a:r>
              <a:rPr lang="cs-CZ" sz="2000">
                <a:solidFill>
                  <a:schemeClr val="tx1">
                    <a:alpha val="80000"/>
                  </a:schemeClr>
                </a:solidFill>
              </a:rPr>
              <a:t>Měl by být odlišný od běžného stylu výuky.</a:t>
            </a:r>
          </a:p>
          <a:p>
            <a:pPr lvl="0"/>
            <a:r>
              <a:rPr lang="cs-CZ" sz="2000">
                <a:solidFill>
                  <a:schemeClr val="tx1">
                    <a:alpha val="80000"/>
                  </a:schemeClr>
                </a:solidFill>
              </a:rPr>
              <a:t>Měl by byl mezipředmětově provázán.</a:t>
            </a:r>
          </a:p>
          <a:p>
            <a:pPr lvl="0"/>
            <a:r>
              <a:rPr lang="cs-CZ" sz="2000">
                <a:solidFill>
                  <a:schemeClr val="tx1">
                    <a:alpha val="80000"/>
                  </a:schemeClr>
                </a:solidFill>
              </a:rPr>
              <a:t>Měl by být pro žáky zdrojem nových zkušeností.</a:t>
            </a:r>
          </a:p>
          <a:p>
            <a:pPr lvl="0"/>
            <a:r>
              <a:rPr lang="cs-CZ" sz="2000">
                <a:solidFill>
                  <a:schemeClr val="tx1">
                    <a:alpha val="80000"/>
                  </a:schemeClr>
                </a:solidFill>
              </a:rPr>
              <a:t>Měl by přinést žákům nové informace, fakta a souvislosti mezi nimi.</a:t>
            </a:r>
          </a:p>
          <a:p>
            <a:pPr lvl="0"/>
            <a:r>
              <a:rPr lang="cs-CZ" sz="2000">
                <a:solidFill>
                  <a:schemeClr val="tx1">
                    <a:alpha val="80000"/>
                  </a:schemeClr>
                </a:solidFill>
              </a:rPr>
              <a:t>Měl by žákům poskytnout nové informace a poznatky, které si dlouhodobě zapamatují. </a:t>
            </a:r>
          </a:p>
          <a:p>
            <a:pPr marL="0" lvl="0" indent="0">
              <a:buNone/>
            </a:pPr>
            <a:r>
              <a:rPr lang="cs-CZ" sz="2000">
                <a:solidFill>
                  <a:schemeClr val="tx1">
                    <a:alpha val="80000"/>
                  </a:schemeClr>
                </a:solidFill>
              </a:rPr>
              <a:t>(Kratochvílová, 2006)</a:t>
            </a:r>
          </a:p>
          <a:p>
            <a:endParaRPr lang="cs-CZ" sz="200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1339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53A2793-DA56-40CB-89FD-1252826AFE7A}"/>
              </a:ext>
            </a:extLst>
          </p:cNvPr>
          <p:cNvSpPr>
            <a:spLocks noGrp="1"/>
          </p:cNvSpPr>
          <p:nvPr>
            <p:ph type="title"/>
          </p:nvPr>
        </p:nvSpPr>
        <p:spPr>
          <a:xfrm>
            <a:off x="1245072" y="1289765"/>
            <a:ext cx="3651101" cy="4270963"/>
          </a:xfrm>
        </p:spPr>
        <p:txBody>
          <a:bodyPr anchor="ctr">
            <a:normAutofit/>
          </a:bodyPr>
          <a:lstStyle/>
          <a:p>
            <a:pPr algn="ctr"/>
            <a:r>
              <a:rPr lang="cs-CZ" sz="5600">
                <a:solidFill>
                  <a:srgbClr val="FFFFFF"/>
                </a:solidFill>
              </a:rPr>
              <a:t>Projekty ve výtvarné výchově</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Zástupný obsah 2">
            <a:extLst>
              <a:ext uri="{FF2B5EF4-FFF2-40B4-BE49-F238E27FC236}">
                <a16:creationId xmlns:a16="http://schemas.microsoft.com/office/drawing/2014/main" id="{8A822A41-35C1-4A73-B5A9-B565000C93B5}"/>
              </a:ext>
            </a:extLst>
          </p:cNvPr>
          <p:cNvSpPr>
            <a:spLocks noGrp="1"/>
          </p:cNvSpPr>
          <p:nvPr>
            <p:ph idx="1"/>
          </p:nvPr>
        </p:nvSpPr>
        <p:spPr>
          <a:xfrm>
            <a:off x="6297233" y="518400"/>
            <a:ext cx="4771607" cy="5837949"/>
          </a:xfrm>
        </p:spPr>
        <p:txBody>
          <a:bodyPr anchor="ctr">
            <a:normAutofit/>
          </a:bodyPr>
          <a:lstStyle/>
          <a:p>
            <a:pPr marL="0" indent="0">
              <a:buNone/>
            </a:pPr>
            <a:r>
              <a:rPr lang="cs-CZ" sz="1300">
                <a:solidFill>
                  <a:schemeClr val="tx1">
                    <a:alpha val="80000"/>
                  </a:schemeClr>
                </a:solidFill>
              </a:rPr>
              <a:t>70. léta 20. století (především v uměleckém vzdělávání - LŠU, ZUŠ): </a:t>
            </a:r>
          </a:p>
          <a:p>
            <a:r>
              <a:rPr lang="cs-CZ" sz="1300">
                <a:solidFill>
                  <a:schemeClr val="tx1">
                    <a:alpha val="80000"/>
                  </a:schemeClr>
                </a:solidFill>
              </a:rPr>
              <a:t>snaha o výuku v souvislostech; </a:t>
            </a:r>
          </a:p>
          <a:p>
            <a:r>
              <a:rPr lang="cs-CZ" sz="1300">
                <a:solidFill>
                  <a:schemeClr val="tx1">
                    <a:alpha val="80000"/>
                  </a:schemeClr>
                </a:solidFill>
              </a:rPr>
              <a:t>naučit děti vnímat okolní svět a porozumět mu; </a:t>
            </a:r>
          </a:p>
          <a:p>
            <a:r>
              <a:rPr lang="cs-CZ" sz="1300">
                <a:solidFill>
                  <a:schemeClr val="tx1">
                    <a:alpha val="80000"/>
                  </a:schemeClr>
                </a:solidFill>
              </a:rPr>
              <a:t>nabízet  více rovin k přemýšlení o pro děti zajímavém tématu;</a:t>
            </a:r>
          </a:p>
          <a:p>
            <a:pPr marL="0" indent="0">
              <a:buNone/>
            </a:pPr>
            <a:endParaRPr lang="cs-CZ" sz="1300">
              <a:solidFill>
                <a:schemeClr val="tx1">
                  <a:alpha val="80000"/>
                </a:schemeClr>
              </a:solidFill>
            </a:endParaRPr>
          </a:p>
          <a:p>
            <a:pPr marL="0" indent="0">
              <a:buNone/>
            </a:pPr>
            <a:r>
              <a:rPr lang="cs-CZ" sz="1300">
                <a:solidFill>
                  <a:schemeClr val="tx1">
                    <a:alpha val="80000"/>
                  </a:schemeClr>
                </a:solidFill>
              </a:rPr>
              <a:t> </a:t>
            </a:r>
            <a:r>
              <a:rPr lang="cs-CZ" sz="1300" b="1">
                <a:solidFill>
                  <a:schemeClr val="tx1">
                    <a:alpha val="80000"/>
                  </a:schemeClr>
                </a:solidFill>
              </a:rPr>
              <a:t>Výtvarné řady </a:t>
            </a:r>
            <a:r>
              <a:rPr lang="cs-CZ" sz="1300">
                <a:solidFill>
                  <a:schemeClr val="tx1">
                    <a:alpha val="80000"/>
                  </a:schemeClr>
                </a:solidFill>
              </a:rPr>
              <a:t>(vhodné pro základní vzdělávání)</a:t>
            </a:r>
          </a:p>
          <a:p>
            <a:pPr marL="0" indent="0">
              <a:buNone/>
            </a:pPr>
            <a:endParaRPr lang="cs-CZ" sz="1300">
              <a:solidFill>
                <a:schemeClr val="tx1">
                  <a:alpha val="80000"/>
                </a:schemeClr>
              </a:solidFill>
            </a:endParaRPr>
          </a:p>
          <a:p>
            <a:r>
              <a:rPr lang="cs-CZ" sz="1300">
                <a:solidFill>
                  <a:schemeClr val="tx1">
                    <a:alpha val="80000"/>
                  </a:schemeClr>
                </a:solidFill>
              </a:rPr>
              <a:t>promyšlené skladby navazujících výtvarných prací, které vytváří jednoduché celky;</a:t>
            </a:r>
          </a:p>
          <a:p>
            <a:r>
              <a:rPr lang="cs-CZ" sz="1300">
                <a:solidFill>
                  <a:schemeClr val="tx1">
                    <a:alpha val="80000"/>
                  </a:schemeClr>
                </a:solidFill>
              </a:rPr>
              <a:t>východisko - jakýkoli námět, učební látka, výchovný problém apod.</a:t>
            </a:r>
          </a:p>
          <a:p>
            <a:r>
              <a:rPr lang="cs-CZ" sz="1300">
                <a:solidFill>
                  <a:schemeClr val="tx1">
                    <a:alpha val="80000"/>
                  </a:schemeClr>
                </a:solidFill>
              </a:rPr>
              <a:t>pro mladší žáky jsou obvykle volena volnější a hravá témata rozvíjející smyslové požitky, emoce </a:t>
            </a:r>
            <a:br>
              <a:rPr lang="cs-CZ" sz="1300">
                <a:solidFill>
                  <a:schemeClr val="tx1">
                    <a:alpha val="80000"/>
                  </a:schemeClr>
                </a:solidFill>
              </a:rPr>
            </a:br>
            <a:r>
              <a:rPr lang="cs-CZ" sz="1300">
                <a:solidFill>
                  <a:schemeClr val="tx1">
                    <a:alpha val="80000"/>
                  </a:schemeClr>
                </a:solidFill>
              </a:rPr>
              <a:t>nebo jsou pro žáky obsahově zajímavá.</a:t>
            </a:r>
          </a:p>
          <a:p>
            <a:endParaRPr lang="cs-CZ" sz="1300">
              <a:solidFill>
                <a:schemeClr val="tx1">
                  <a:alpha val="80000"/>
                </a:schemeClr>
              </a:solidFill>
            </a:endParaRPr>
          </a:p>
          <a:p>
            <a:pPr marL="0" indent="0">
              <a:buNone/>
            </a:pPr>
            <a:r>
              <a:rPr lang="cs-CZ" sz="1300">
                <a:solidFill>
                  <a:schemeClr val="tx1">
                    <a:alpha val="80000"/>
                  </a:schemeClr>
                </a:solidFill>
              </a:rPr>
              <a:t>Roeselová, V. (1997). </a:t>
            </a:r>
            <a:r>
              <a:rPr lang="cs-CZ" sz="1300" i="1">
                <a:solidFill>
                  <a:schemeClr val="tx1">
                    <a:alpha val="80000"/>
                  </a:schemeClr>
                </a:solidFill>
              </a:rPr>
              <a:t>Řady a projekty ve výtvarné výchově. </a:t>
            </a:r>
            <a:r>
              <a:rPr lang="cs-CZ" sz="1300">
                <a:solidFill>
                  <a:schemeClr val="tx1">
                    <a:alpha val="80000"/>
                  </a:schemeClr>
                </a:solidFill>
              </a:rPr>
              <a:t>Praha: Sarah.</a:t>
            </a:r>
          </a:p>
          <a:p>
            <a:pPr marL="0" indent="0">
              <a:buNone/>
            </a:pPr>
            <a:endParaRPr lang="cs-CZ" sz="1300">
              <a:solidFill>
                <a:schemeClr val="tx1">
                  <a:alpha val="80000"/>
                </a:schemeClr>
              </a:solidFill>
            </a:endParaRPr>
          </a:p>
          <a:p>
            <a:pPr marL="0" indent="0">
              <a:buNone/>
            </a:pPr>
            <a:r>
              <a:rPr lang="cs-CZ" sz="1300" b="1">
                <a:solidFill>
                  <a:schemeClr val="tx1">
                    <a:alpha val="80000"/>
                  </a:schemeClr>
                </a:solidFill>
              </a:rPr>
              <a:t>Hana Dvořáková, Leonid Ochrymčuk, Igor Zhoř, Karla Cikánové, Helena Hazuková, Hana Stehlíková Babyrádová, Hana Stadlerová, Vladimíra Slavíková aj.</a:t>
            </a:r>
          </a:p>
          <a:p>
            <a:pPr marL="0" indent="0">
              <a:buNone/>
            </a:pPr>
            <a:endParaRPr lang="cs-CZ" sz="1300">
              <a:solidFill>
                <a:schemeClr val="tx1">
                  <a:alpha val="80000"/>
                </a:schemeClr>
              </a:solidFill>
            </a:endParaRPr>
          </a:p>
          <a:p>
            <a:endParaRPr lang="cs-CZ" sz="130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9529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8D601A0-9E0E-138A-9C64-E5F9BA84300C}"/>
              </a:ext>
            </a:extLst>
          </p:cNvPr>
          <p:cNvSpPr>
            <a:spLocks noGrp="1"/>
          </p:cNvSpPr>
          <p:nvPr>
            <p:ph type="title"/>
          </p:nvPr>
        </p:nvSpPr>
        <p:spPr>
          <a:xfrm>
            <a:off x="1245072" y="1289765"/>
            <a:ext cx="3651101" cy="4270963"/>
          </a:xfrm>
        </p:spPr>
        <p:txBody>
          <a:bodyPr anchor="ctr">
            <a:normAutofit/>
          </a:bodyPr>
          <a:lstStyle/>
          <a:p>
            <a:pPr algn="ctr"/>
            <a:r>
              <a:rPr lang="cs-CZ" sz="5600">
                <a:solidFill>
                  <a:srgbClr val="FFFFFF"/>
                </a:solidFill>
              </a:rPr>
              <a:t>Výtvarné projekty</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Zástupný obsah 2">
            <a:extLst>
              <a:ext uri="{FF2B5EF4-FFF2-40B4-BE49-F238E27FC236}">
                <a16:creationId xmlns:a16="http://schemas.microsoft.com/office/drawing/2014/main" id="{6C1694AB-DE1D-DDD0-9435-E04CBAFAAE56}"/>
              </a:ext>
            </a:extLst>
          </p:cNvPr>
          <p:cNvSpPr>
            <a:spLocks noGrp="1"/>
          </p:cNvSpPr>
          <p:nvPr>
            <p:ph idx="1"/>
          </p:nvPr>
        </p:nvSpPr>
        <p:spPr>
          <a:xfrm>
            <a:off x="6297233" y="518400"/>
            <a:ext cx="4771607" cy="5837949"/>
          </a:xfrm>
        </p:spPr>
        <p:txBody>
          <a:bodyPr anchor="ctr">
            <a:normAutofit/>
          </a:bodyPr>
          <a:lstStyle/>
          <a:p>
            <a:r>
              <a:rPr lang="cs-CZ" sz="2000">
                <a:solidFill>
                  <a:schemeClr val="tx1">
                    <a:alpha val="80000"/>
                  </a:schemeClr>
                </a:solidFill>
              </a:rPr>
              <a:t>Výtvarné projekty jsou rozsáhlejší celky s promyšlenou stavbou úloh a vyznačují se náročnějším myšlenkovým obsahem a tvůrčím přístupem pedagoga i žáků. Jde o určitý způsob zvolené cesty, která umožňuje plnění výchovněvzdělávacích cílů, kdy učitel a jeho žáci zkoumají a rozvíjejí základní myšlenku a problém zvolené učební látky. </a:t>
            </a:r>
          </a:p>
          <a:p>
            <a:r>
              <a:rPr lang="cs-CZ" sz="2000">
                <a:solidFill>
                  <a:schemeClr val="tx1">
                    <a:alpha val="80000"/>
                  </a:schemeClr>
                </a:solidFill>
              </a:rPr>
              <a:t>Důraz se klade na svobodné vyjádření žáka při vlastním přístupu k tématu.</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326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1EB7D15-7B20-5AD9-E358-034E1BF611E7}"/>
              </a:ext>
            </a:extLst>
          </p:cNvPr>
          <p:cNvSpPr>
            <a:spLocks noGrp="1"/>
          </p:cNvSpPr>
          <p:nvPr>
            <p:ph type="title"/>
          </p:nvPr>
        </p:nvSpPr>
        <p:spPr>
          <a:xfrm>
            <a:off x="1245072" y="1289765"/>
            <a:ext cx="3651101" cy="4270963"/>
          </a:xfrm>
        </p:spPr>
        <p:txBody>
          <a:bodyPr anchor="ctr">
            <a:normAutofit/>
          </a:bodyPr>
          <a:lstStyle/>
          <a:p>
            <a:pPr algn="ctr"/>
            <a:r>
              <a:rPr lang="cs-CZ" sz="5600">
                <a:solidFill>
                  <a:srgbClr val="FFFFFF"/>
                </a:solidFill>
              </a:rPr>
              <a:t>Výtvarné řady</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Zástupný obsah 2">
            <a:extLst>
              <a:ext uri="{FF2B5EF4-FFF2-40B4-BE49-F238E27FC236}">
                <a16:creationId xmlns:a16="http://schemas.microsoft.com/office/drawing/2014/main" id="{787900A3-33ED-76A0-5C53-0E3B6D8A5C3A}"/>
              </a:ext>
            </a:extLst>
          </p:cNvPr>
          <p:cNvSpPr>
            <a:spLocks noGrp="1"/>
          </p:cNvSpPr>
          <p:nvPr>
            <p:ph idx="1"/>
          </p:nvPr>
        </p:nvSpPr>
        <p:spPr>
          <a:xfrm>
            <a:off x="6297233" y="518400"/>
            <a:ext cx="4771607" cy="5837949"/>
          </a:xfrm>
        </p:spPr>
        <p:txBody>
          <a:bodyPr anchor="ctr">
            <a:normAutofit/>
          </a:bodyPr>
          <a:lstStyle/>
          <a:p>
            <a:r>
              <a:rPr lang="cs-CZ" sz="2000">
                <a:solidFill>
                  <a:schemeClr val="tx1">
                    <a:alpha val="80000"/>
                  </a:schemeClr>
                </a:solidFill>
              </a:rPr>
              <a:t>Výtvarné řady jsou kratší celky a srozumitelnější útvary, které rozvíjejí zvolený námět, část učební látky nebo výchovný problém. </a:t>
            </a:r>
          </a:p>
          <a:p>
            <a:r>
              <a:rPr lang="cs-CZ" sz="2000">
                <a:solidFill>
                  <a:schemeClr val="tx1">
                    <a:alpha val="80000"/>
                  </a:schemeClr>
                </a:solidFill>
              </a:rPr>
              <a:t>Výtvarné řady využívají zejména učitelé základních škol, neboť zvolená skladba učiva odpovídá věku žáků a jejich schopnostem.</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5559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E7AA7E8-8006-4E1F-A566-FCF37EE6F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Nadpis 1">
            <a:extLst>
              <a:ext uri="{FF2B5EF4-FFF2-40B4-BE49-F238E27FC236}">
                <a16:creationId xmlns:a16="http://schemas.microsoft.com/office/drawing/2014/main" id="{6024198C-6102-2AB9-7DC1-AEDA472059CD}"/>
              </a:ext>
            </a:extLst>
          </p:cNvPr>
          <p:cNvSpPr>
            <a:spLocks noGrp="1"/>
          </p:cNvSpPr>
          <p:nvPr>
            <p:ph type="title"/>
          </p:nvPr>
        </p:nvSpPr>
        <p:spPr>
          <a:xfrm>
            <a:off x="242910" y="1598246"/>
            <a:ext cx="4626709" cy="5122985"/>
          </a:xfrm>
        </p:spPr>
        <p:txBody>
          <a:bodyPr vert="horz" lIns="91440" tIns="45720" rIns="91440" bIns="45720" rtlCol="0" anchor="t">
            <a:normAutofit/>
          </a:bodyPr>
          <a:lstStyle/>
          <a:p>
            <a:pPr algn="r"/>
            <a:r>
              <a:rPr lang="en-US" sz="7400" kern="1200">
                <a:solidFill>
                  <a:srgbClr val="FFFFFF"/>
                </a:solidFill>
                <a:latin typeface="+mj-lt"/>
                <a:ea typeface="+mj-ea"/>
                <a:cs typeface="+mj-cs"/>
              </a:rPr>
              <a:t>Zpracování výtvarné řady</a:t>
            </a:r>
          </a:p>
        </p:txBody>
      </p:sp>
      <p:sp>
        <p:nvSpPr>
          <p:cNvPr id="3" name="Zástupný obsah 2">
            <a:extLst>
              <a:ext uri="{FF2B5EF4-FFF2-40B4-BE49-F238E27FC236}">
                <a16:creationId xmlns:a16="http://schemas.microsoft.com/office/drawing/2014/main" id="{62293924-1C2E-BFD2-CA0D-23158CDD8890}"/>
              </a:ext>
            </a:extLst>
          </p:cNvPr>
          <p:cNvSpPr>
            <a:spLocks noGrp="1"/>
          </p:cNvSpPr>
          <p:nvPr>
            <p:ph idx="1"/>
          </p:nvPr>
        </p:nvSpPr>
        <p:spPr>
          <a:xfrm>
            <a:off x="5792994" y="442452"/>
            <a:ext cx="5672176" cy="6243609"/>
          </a:xfrm>
        </p:spPr>
        <p:txBody>
          <a:bodyPr vert="horz" lIns="91440" tIns="45720" rIns="91440" bIns="45720" rtlCol="0">
            <a:normAutofit fontScale="92500"/>
          </a:bodyPr>
          <a:lstStyle/>
          <a:p>
            <a:r>
              <a:rPr lang="cs-CZ" sz="4400" dirty="0">
                <a:solidFill>
                  <a:srgbClr val="FFFFFF"/>
                </a:solidFill>
              </a:rPr>
              <a:t>téma</a:t>
            </a:r>
          </a:p>
          <a:p>
            <a:r>
              <a:rPr lang="cs-CZ" sz="4400" kern="1200" dirty="0">
                <a:solidFill>
                  <a:srgbClr val="FFFFFF"/>
                </a:solidFill>
                <a:latin typeface="+mn-lt"/>
                <a:ea typeface="+mn-ea"/>
                <a:cs typeface="+mn-cs"/>
              </a:rPr>
              <a:t>jednotlivé náměty šesti aktivit rozvíjející téma </a:t>
            </a:r>
          </a:p>
          <a:p>
            <a:r>
              <a:rPr lang="cs-CZ" sz="4400" dirty="0">
                <a:solidFill>
                  <a:srgbClr val="FFFFFF"/>
                </a:solidFill>
              </a:rPr>
              <a:t>v</a:t>
            </a:r>
            <a:r>
              <a:rPr lang="cs-CZ" sz="4400" kern="1200" dirty="0">
                <a:solidFill>
                  <a:srgbClr val="FFFFFF"/>
                </a:solidFill>
                <a:latin typeface="+mn-lt"/>
                <a:ea typeface="+mn-ea"/>
                <a:cs typeface="+mn-cs"/>
              </a:rPr>
              <a:t>ýtvarný problém (vychází z učiva VV)</a:t>
            </a:r>
          </a:p>
          <a:p>
            <a:r>
              <a:rPr lang="cs-CZ" sz="4400" dirty="0">
                <a:solidFill>
                  <a:srgbClr val="FFFFFF"/>
                </a:solidFill>
              </a:rPr>
              <a:t>reflexe průběhu a výstupů tvůrčí činnosti ve vztahu k učivu VV</a:t>
            </a:r>
          </a:p>
          <a:p>
            <a:r>
              <a:rPr lang="cs-CZ" sz="4400" dirty="0">
                <a:solidFill>
                  <a:srgbClr val="FFFFFF"/>
                </a:solidFill>
              </a:rPr>
              <a:t>dokumentace</a:t>
            </a:r>
          </a:p>
          <a:p>
            <a:pPr marL="0" indent="0">
              <a:buNone/>
            </a:pPr>
            <a:endParaRPr lang="cs-CZ" sz="4400" dirty="0">
              <a:solidFill>
                <a:srgbClr val="FFFFFF"/>
              </a:solidFill>
            </a:endParaRPr>
          </a:p>
          <a:p>
            <a:pPr marL="0" indent="0">
              <a:buNone/>
            </a:pPr>
            <a:endParaRPr lang="cs-CZ" sz="4400" kern="1200" dirty="0">
              <a:solidFill>
                <a:srgbClr val="FFFFFF"/>
              </a:solidFill>
              <a:latin typeface="+mn-lt"/>
              <a:ea typeface="+mn-ea"/>
              <a:cs typeface="+mn-cs"/>
            </a:endParaRPr>
          </a:p>
          <a:p>
            <a:pPr marL="0" indent="0">
              <a:buNone/>
            </a:pPr>
            <a:endParaRPr lang="en-US" sz="4400" kern="1200" dirty="0">
              <a:solidFill>
                <a:srgbClr val="FFFFFF"/>
              </a:solidFill>
              <a:latin typeface="+mn-lt"/>
              <a:ea typeface="+mn-ea"/>
              <a:cs typeface="+mn-cs"/>
            </a:endParaRPr>
          </a:p>
        </p:txBody>
      </p:sp>
      <p:cxnSp>
        <p:nvCxnSpPr>
          <p:cNvPr id="10" name="Straight Connector 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8960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83181C-7257-E726-8C64-B416BCC6808D}"/>
              </a:ext>
            </a:extLst>
          </p:cNvPr>
          <p:cNvSpPr>
            <a:spLocks noGrp="1"/>
          </p:cNvSpPr>
          <p:nvPr>
            <p:ph type="title"/>
          </p:nvPr>
        </p:nvSpPr>
        <p:spPr/>
        <p:txBody>
          <a:bodyPr/>
          <a:lstStyle/>
          <a:p>
            <a:r>
              <a:rPr lang="cs-CZ" dirty="0"/>
              <a:t>Téma výtvarné řady</a:t>
            </a:r>
          </a:p>
        </p:txBody>
      </p:sp>
      <p:sp>
        <p:nvSpPr>
          <p:cNvPr id="3" name="Zástupný obsah 2">
            <a:extLst>
              <a:ext uri="{FF2B5EF4-FFF2-40B4-BE49-F238E27FC236}">
                <a16:creationId xmlns:a16="http://schemas.microsoft.com/office/drawing/2014/main" id="{C4EE8B09-00D5-0241-8A0E-70721F87936A}"/>
              </a:ext>
            </a:extLst>
          </p:cNvPr>
          <p:cNvSpPr>
            <a:spLocks noGrp="1"/>
          </p:cNvSpPr>
          <p:nvPr>
            <p:ph idx="1"/>
          </p:nvPr>
        </p:nvSpPr>
        <p:spPr/>
        <p:txBody>
          <a:bodyPr/>
          <a:lstStyle/>
          <a:p>
            <a:pPr>
              <a:lnSpc>
                <a:spcPct val="107000"/>
              </a:lnSpc>
              <a:spcAft>
                <a:spcPts val="800"/>
              </a:spcAft>
            </a:pPr>
            <a:r>
              <a:rPr lang="cs-CZ" sz="2800" dirty="0">
                <a:latin typeface="Calibri" panose="020F0502020204030204" pitchFamily="34" charset="0"/>
                <a:ea typeface="Calibri" panose="020F0502020204030204" pitchFamily="34" charset="0"/>
                <a:cs typeface="Times New Roman" panose="02020603050405020304" pitchFamily="18" charset="0"/>
              </a:rPr>
              <a:t>S</a:t>
            </a:r>
            <a:r>
              <a:rPr lang="cs-CZ" sz="2800" dirty="0">
                <a:effectLst/>
                <a:latin typeface="Calibri" panose="020F0502020204030204" pitchFamily="34" charset="0"/>
                <a:ea typeface="Calibri" panose="020F0502020204030204" pitchFamily="34" charset="0"/>
                <a:cs typeface="Times New Roman" panose="02020603050405020304" pitchFamily="18" charset="0"/>
              </a:rPr>
              <a:t>ilná, jednotící myšlenka s mnoha významovými polohami, vícevrstevný podnět s různými úrovněmi, které učitel a žáci odkrývají během edukačního procesu. </a:t>
            </a:r>
          </a:p>
          <a:p>
            <a:pPr>
              <a:lnSpc>
                <a:spcPct val="107000"/>
              </a:lnSpc>
              <a:spcAft>
                <a:spcPts val="800"/>
              </a:spcAft>
            </a:pPr>
            <a:r>
              <a:rPr lang="cs-CZ" sz="2800" dirty="0">
                <a:effectLst/>
                <a:latin typeface="Calibri" panose="020F0502020204030204" pitchFamily="34" charset="0"/>
                <a:ea typeface="Calibri" panose="020F0502020204030204" pitchFamily="34" charset="0"/>
                <a:cs typeface="Times New Roman" panose="02020603050405020304" pitchFamily="18" charset="0"/>
              </a:rPr>
              <a:t>Téma zastřešuje tento celek, spojuje veškeré výtvarné činnosti po určité období, kdy trvá práce na řadě, projektu. Téma žáci pod pedagogickým vedením rozvíjejí v jednotlivých krocích. Ty jsou neseny dílčími „tématy“, kterým říkáme náměty. </a:t>
            </a:r>
          </a:p>
          <a:p>
            <a:endParaRPr lang="cs-CZ" dirty="0"/>
          </a:p>
        </p:txBody>
      </p:sp>
    </p:spTree>
    <p:extLst>
      <p:ext uri="{BB962C8B-B14F-4D97-AF65-F5344CB8AC3E}">
        <p14:creationId xmlns:p14="http://schemas.microsoft.com/office/powerpoint/2010/main" val="1514061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Nadpis 1">
            <a:extLst>
              <a:ext uri="{FF2B5EF4-FFF2-40B4-BE49-F238E27FC236}">
                <a16:creationId xmlns:a16="http://schemas.microsoft.com/office/drawing/2014/main" id="{E449B9C2-ECF7-FE91-A893-9DD3BB19B079}"/>
              </a:ext>
            </a:extLst>
          </p:cNvPr>
          <p:cNvSpPr>
            <a:spLocks noGrp="1"/>
          </p:cNvSpPr>
          <p:nvPr>
            <p:ph type="title"/>
          </p:nvPr>
        </p:nvSpPr>
        <p:spPr>
          <a:xfrm>
            <a:off x="1188069" y="381935"/>
            <a:ext cx="4008583" cy="5974414"/>
          </a:xfrm>
        </p:spPr>
        <p:txBody>
          <a:bodyPr anchor="ctr">
            <a:normAutofit/>
          </a:bodyPr>
          <a:lstStyle/>
          <a:p>
            <a:r>
              <a:rPr lang="cs-CZ" sz="8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Náměty</a:t>
            </a:r>
            <a:endParaRPr lang="cs-CZ" sz="8000">
              <a:solidFill>
                <a:srgbClr val="FFFFFF"/>
              </a:solidFill>
            </a:endParaRP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Zástupný obsah 2">
            <a:extLst>
              <a:ext uri="{FF2B5EF4-FFF2-40B4-BE49-F238E27FC236}">
                <a16:creationId xmlns:a16="http://schemas.microsoft.com/office/drawing/2014/main" id="{EA8F6F69-6E23-B0BA-4397-B0869A452906}"/>
              </a:ext>
            </a:extLst>
          </p:cNvPr>
          <p:cNvSpPr>
            <a:spLocks noGrp="1"/>
          </p:cNvSpPr>
          <p:nvPr>
            <p:ph idx="1"/>
          </p:nvPr>
        </p:nvSpPr>
        <p:spPr>
          <a:xfrm>
            <a:off x="6297233" y="518400"/>
            <a:ext cx="4771607" cy="5837949"/>
          </a:xfrm>
        </p:spPr>
        <p:txBody>
          <a:bodyPr anchor="ctr">
            <a:normAutofit/>
          </a:bodyPr>
          <a:lstStyle/>
          <a:p>
            <a:r>
              <a:rPr lang="cs-CZ" sz="2000">
                <a:solidFill>
                  <a:schemeClr val="tx1">
                    <a:alpha val="80000"/>
                  </a:schemeClr>
                </a:solidFill>
                <a:latin typeface="Calibri" panose="020F0502020204030204" pitchFamily="34" charset="0"/>
                <a:ea typeface="Calibri" panose="020F0502020204030204" pitchFamily="34" charset="0"/>
                <a:cs typeface="Times New Roman" panose="02020603050405020304" pitchFamily="18" charset="0"/>
              </a:rPr>
              <a:t>Náměty ř</a:t>
            </a:r>
            <a:r>
              <a:rPr lang="cs-CZ" sz="200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eší jednotící téma z rozličných úhlů. Vedou dané téma jedním z mnoha možných konkrétních směrů podle zaměření učitele, jeho zájmů a znalostí. Je vhodné do rozpracování tématu na jednotlivé náměty zapojit žáky. Ti mohou učitele přivést k promýšlení dalších jednotlivých námětů nebo mohou putování tématem zavést úplně jiným směrem, který pedagog sám neobjevil. Zapojení žáků do projektování celku znamená jejich větší motivaci k činnostem. Na učitele však klade nároky, protože reaguje na podněty žáků přípravou další vyučovací jednotky, kterou musí promyslet ve všech dále zmíněných bodech. </a:t>
            </a:r>
          </a:p>
          <a:p>
            <a:endParaRPr lang="cs-CZ" sz="200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7087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Nadpis 1">
            <a:extLst>
              <a:ext uri="{FF2B5EF4-FFF2-40B4-BE49-F238E27FC236}">
                <a16:creationId xmlns:a16="http://schemas.microsoft.com/office/drawing/2014/main" id="{AE80F18B-A84E-675D-CD8A-0F783E71F3DA}"/>
              </a:ext>
            </a:extLst>
          </p:cNvPr>
          <p:cNvSpPr>
            <a:spLocks noGrp="1"/>
          </p:cNvSpPr>
          <p:nvPr>
            <p:ph type="title"/>
          </p:nvPr>
        </p:nvSpPr>
        <p:spPr>
          <a:xfrm>
            <a:off x="1188069" y="381935"/>
            <a:ext cx="4008583" cy="5974414"/>
          </a:xfrm>
        </p:spPr>
        <p:txBody>
          <a:bodyPr anchor="ctr">
            <a:normAutofit/>
          </a:bodyPr>
          <a:lstStyle/>
          <a:p>
            <a:r>
              <a:rPr lang="cs-CZ" sz="8000">
                <a:solidFill>
                  <a:srgbClr val="FFFFFF"/>
                </a:solidFill>
              </a:rPr>
              <a:t>Výtvarný problém</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Zástupný obsah 2">
            <a:extLst>
              <a:ext uri="{FF2B5EF4-FFF2-40B4-BE49-F238E27FC236}">
                <a16:creationId xmlns:a16="http://schemas.microsoft.com/office/drawing/2014/main" id="{FBA7B4F3-0C58-8DFC-EA92-FDD5A53B9008}"/>
              </a:ext>
            </a:extLst>
          </p:cNvPr>
          <p:cNvSpPr>
            <a:spLocks noGrp="1"/>
          </p:cNvSpPr>
          <p:nvPr>
            <p:ph idx="1"/>
          </p:nvPr>
        </p:nvSpPr>
        <p:spPr>
          <a:xfrm>
            <a:off x="6297233" y="518400"/>
            <a:ext cx="4771607" cy="5837949"/>
          </a:xfrm>
        </p:spPr>
        <p:txBody>
          <a:bodyPr anchor="ctr">
            <a:normAutofit/>
          </a:bodyPr>
          <a:lstStyle/>
          <a:p>
            <a:pPr marL="0" indent="0">
              <a:buNone/>
            </a:pPr>
            <a:r>
              <a:rPr lang="cs-CZ" sz="1700" dirty="0">
                <a:solidFill>
                  <a:schemeClr val="tx1">
                    <a:alpha val="80000"/>
                  </a:schemeClr>
                </a:solidFill>
                <a:latin typeface="Calibri" panose="020F0502020204030204" pitchFamily="34" charset="0"/>
                <a:ea typeface="Calibri" panose="020F0502020204030204" pitchFamily="34" charset="0"/>
                <a:cs typeface="Times New Roman" panose="02020603050405020304" pitchFamily="18" charset="0"/>
              </a:rPr>
              <a:t>P</a:t>
            </a:r>
            <a:r>
              <a:rPr lang="cs-CZ" sz="1700"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ředstavuje učební látku výtvarného charakteru. Témata a náměty nejsou učivem, jsou tedy zaměnitelné. Učivo je však závazně stanoveno příslušným kurikulárním dokumentem (RVP ZV). Řídíme se obsahem vzdělávací oblasti Umění a kultura. </a:t>
            </a:r>
          </a:p>
          <a:p>
            <a:pPr marL="0" indent="0">
              <a:buNone/>
            </a:pPr>
            <a:endParaRPr lang="cs-CZ" sz="1700"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sz="1700" dirty="0">
              <a:solidFill>
                <a:schemeClr val="tx1">
                  <a:alpha val="80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cs-CZ" sz="1700" dirty="0">
                <a:solidFill>
                  <a:schemeClr val="tx1">
                    <a:alpha val="80000"/>
                  </a:schemeClr>
                </a:solidFill>
                <a:effectLst/>
                <a:latin typeface="Calibri" panose="020F0502020204030204" pitchFamily="34" charset="0"/>
                <a:ea typeface="Calibri" panose="020F0502020204030204" pitchFamily="34" charset="0"/>
                <a:cs typeface="Times New Roman" panose="02020603050405020304" pitchFamily="18" charset="0"/>
              </a:rPr>
              <a:t>Učitel sám se musí dobře orientovat v učivu, které je povinen podle vzdělávacího programu žákům předávat. Pak nebude pociťovat jako problém formulaci učební látky jednotlivých vyučovacích jednotek a spojení učiva s náměty. V zadání výtvarné úlohy nemusí být nutně výtvarné učivo formulováno (zvláště ne ve výuce mladších dětí). Není vhodné tlumočit ho žákům jazykem příslušných učebních dokumentů. Učitel by však měl být schopen učivo v příslušných pojmech formulovat, mimo jiné také proto, aby byl schopen obhájit svůj způsob projektování výuky.</a:t>
            </a:r>
            <a:endParaRPr lang="cs-CZ" sz="17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894255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TotalTime>
  <Words>904</Words>
  <Application>Microsoft Office PowerPoint</Application>
  <PresentationFormat>Širokoúhlá obrazovka</PresentationFormat>
  <Paragraphs>59</Paragraphs>
  <Slides>10</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10</vt:i4>
      </vt:variant>
    </vt:vector>
  </HeadingPairs>
  <TitlesOfParts>
    <vt:vector size="17" baseType="lpstr">
      <vt:lpstr>Aptos</vt:lpstr>
      <vt:lpstr>Aptos Display</vt:lpstr>
      <vt:lpstr>Arial</vt:lpstr>
      <vt:lpstr>Calibri</vt:lpstr>
      <vt:lpstr>Georgia</vt:lpstr>
      <vt:lpstr>Helvetica</vt:lpstr>
      <vt:lpstr>Motiv Office</vt:lpstr>
      <vt:lpstr>Výtvarné projekty - charakteristika</vt:lpstr>
      <vt:lpstr>Projektová výuka  Problematice projektů věnovalo již mnoho dalších odborníků, např. E. Lukavská, J. Skalková, J. Maňák, H. Kasíková, J. Kratochvílová, V. Spilková a další. </vt:lpstr>
      <vt:lpstr>Projekty ve výtvarné výchově</vt:lpstr>
      <vt:lpstr>Výtvarné projekty</vt:lpstr>
      <vt:lpstr>Výtvarné řady</vt:lpstr>
      <vt:lpstr>Zpracování výtvarné řady</vt:lpstr>
      <vt:lpstr>Téma výtvarné řady</vt:lpstr>
      <vt:lpstr>Náměty</vt:lpstr>
      <vt:lpstr>Výtvarný problém</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Hana Stadlerová</dc:creator>
  <cp:lastModifiedBy>Hana Stadlerová</cp:lastModifiedBy>
  <cp:revision>1</cp:revision>
  <dcterms:created xsi:type="dcterms:W3CDTF">2025-02-24T15:11:02Z</dcterms:created>
  <dcterms:modified xsi:type="dcterms:W3CDTF">2025-02-24T15:34:23Z</dcterms:modified>
</cp:coreProperties>
</file>