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ED0B-8369-4ED7-AE00-457C3EF126E5}" type="datetimeFigureOut">
              <a:rPr lang="cs-CZ" smtClean="0"/>
              <a:pPr/>
              <a:t>10.10.2007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300457-4074-49E8-B63E-D6EBBEE6631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ED0B-8369-4ED7-AE00-457C3EF126E5}" type="datetimeFigureOut">
              <a:rPr lang="cs-CZ" smtClean="0"/>
              <a:pPr/>
              <a:t>10.10.2007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0457-4074-49E8-B63E-D6EBBEE663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ED0B-8369-4ED7-AE00-457C3EF126E5}" type="datetimeFigureOut">
              <a:rPr lang="cs-CZ" smtClean="0"/>
              <a:pPr/>
              <a:t>10.10.2007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0457-4074-49E8-B63E-D6EBBEE663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20FED0B-8369-4ED7-AE00-457C3EF126E5}" type="datetimeFigureOut">
              <a:rPr lang="cs-CZ" smtClean="0"/>
              <a:pPr/>
              <a:t>10.10.2007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5300457-4074-49E8-B63E-D6EBBEE6631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ED0B-8369-4ED7-AE00-457C3EF126E5}" type="datetimeFigureOut">
              <a:rPr lang="cs-CZ" smtClean="0"/>
              <a:pPr/>
              <a:t>10.10.2007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0457-4074-49E8-B63E-D6EBBEE6631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ED0B-8369-4ED7-AE00-457C3EF126E5}" type="datetimeFigureOut">
              <a:rPr lang="cs-CZ" smtClean="0"/>
              <a:pPr/>
              <a:t>10.10.2007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0457-4074-49E8-B63E-D6EBBEE6631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0457-4074-49E8-B63E-D6EBBEE6631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ED0B-8369-4ED7-AE00-457C3EF126E5}" type="datetimeFigureOut">
              <a:rPr lang="cs-CZ" smtClean="0"/>
              <a:pPr/>
              <a:t>10.10.2007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ED0B-8369-4ED7-AE00-457C3EF126E5}" type="datetimeFigureOut">
              <a:rPr lang="cs-CZ" smtClean="0"/>
              <a:pPr/>
              <a:t>10.10.2007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0457-4074-49E8-B63E-D6EBBEE6631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ED0B-8369-4ED7-AE00-457C3EF126E5}" type="datetimeFigureOut">
              <a:rPr lang="cs-CZ" smtClean="0"/>
              <a:pPr/>
              <a:t>10.10.2007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0457-4074-49E8-B63E-D6EBBEE663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20FED0B-8369-4ED7-AE00-457C3EF126E5}" type="datetimeFigureOut">
              <a:rPr lang="cs-CZ" smtClean="0"/>
              <a:pPr/>
              <a:t>10.10.2007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300457-4074-49E8-B63E-D6EBBEE6631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ED0B-8369-4ED7-AE00-457C3EF126E5}" type="datetimeFigureOut">
              <a:rPr lang="cs-CZ" smtClean="0"/>
              <a:pPr/>
              <a:t>10.10.2007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300457-4074-49E8-B63E-D6EBBEE6631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20FED0B-8369-4ED7-AE00-457C3EF126E5}" type="datetimeFigureOut">
              <a:rPr lang="cs-CZ" smtClean="0"/>
              <a:pPr/>
              <a:t>10.10.2007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5300457-4074-49E8-B63E-D6EBBEE6631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Osobnostní charakteristiky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Zvládání životních těžkostí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524000"/>
            <a:ext cx="8472518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err="1" smtClean="0"/>
              <a:t>Coping</a:t>
            </a:r>
            <a:r>
              <a:rPr lang="cs-CZ" sz="2000" dirty="0" smtClean="0"/>
              <a:t> (=zvládání stresu) – z lat. </a:t>
            </a:r>
            <a:r>
              <a:rPr lang="cs-CZ" sz="2000" dirty="0" err="1" smtClean="0"/>
              <a:t>kolaphus</a:t>
            </a:r>
            <a:r>
              <a:rPr lang="cs-CZ" sz="2000" dirty="0" smtClean="0"/>
              <a:t> – rána uštědřená protivníkovi v boxu.</a:t>
            </a:r>
          </a:p>
          <a:p>
            <a:pPr>
              <a:buNone/>
            </a:pPr>
            <a:r>
              <a:rPr lang="cs-CZ" sz="2000" dirty="0" smtClean="0"/>
              <a:t>	R. S. </a:t>
            </a:r>
            <a:r>
              <a:rPr lang="cs-CZ" sz="2000" dirty="0" err="1" smtClean="0"/>
              <a:t>Lazarus</a:t>
            </a:r>
            <a:r>
              <a:rPr lang="cs-CZ" sz="2000" dirty="0" smtClean="0"/>
              <a:t>:</a:t>
            </a:r>
          </a:p>
          <a:p>
            <a:pPr>
              <a:buNone/>
            </a:pPr>
            <a:r>
              <a:rPr lang="cs-CZ" sz="2000" dirty="0" smtClean="0"/>
              <a:t>	Zvládáním se rozumí proces řízení vnějších i vnitřních faktorů, které jsou člověkem ve stresu hodnoceny jako ohrožující jeho zdroje.</a:t>
            </a:r>
          </a:p>
          <a:p>
            <a:pPr>
              <a:buNone/>
            </a:pPr>
            <a:r>
              <a:rPr lang="cs-CZ" sz="2000" dirty="0" smtClean="0"/>
              <a:t>	Jádrem zvládání je využívání snah řídit (monitorovat, ovládnout, minimalizovat, zmenšovat, tolerovat, akceptovat…) vnitřní či vnější požadavky, které těžce doléhají na člověka .</a:t>
            </a:r>
          </a:p>
          <a:p>
            <a:pPr>
              <a:buNone/>
            </a:pPr>
            <a:r>
              <a:rPr lang="cs-CZ" sz="2000" dirty="0" smtClean="0"/>
              <a:t>	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err="1" smtClean="0"/>
              <a:t>Coping</a:t>
            </a:r>
            <a:r>
              <a:rPr lang="cs-CZ" sz="2000" dirty="0" smtClean="0"/>
              <a:t> x </a:t>
            </a:r>
            <a:r>
              <a:rPr lang="cs-CZ" sz="2000" dirty="0" err="1" smtClean="0"/>
              <a:t>coping</a:t>
            </a:r>
            <a:r>
              <a:rPr lang="cs-CZ" sz="2000" dirty="0" smtClean="0"/>
              <a:t> </a:t>
            </a:r>
            <a:r>
              <a:rPr lang="cs-CZ" sz="2000" dirty="0" err="1" smtClean="0"/>
              <a:t>reactions</a:t>
            </a:r>
            <a:r>
              <a:rPr lang="cs-CZ" sz="2000" dirty="0" smtClean="0"/>
              <a:t> (zvládací reakce) – jsou vrozené, probíhají </a:t>
            </a:r>
            <a:r>
              <a:rPr lang="cs-CZ" sz="2000" dirty="0" err="1" smtClean="0"/>
              <a:t>auromaticky</a:t>
            </a:r>
            <a:r>
              <a:rPr lang="cs-CZ" sz="2000" dirty="0" smtClean="0"/>
              <a:t>, bez účasti vědomí.</a:t>
            </a:r>
            <a:endParaRPr lang="cs-CZ" sz="2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Definice zvládání</a:t>
            </a:r>
            <a:endParaRPr lang="cs-CZ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85720" y="1428736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	Ohnisko řízení (ovlivňování) činnosti – kam klade jedinec příčinu konkrétní situace?</a:t>
            </a:r>
          </a:p>
          <a:p>
            <a:pPr>
              <a:buNone/>
            </a:pPr>
            <a:r>
              <a:rPr lang="cs-CZ" sz="2000" dirty="0" smtClean="0"/>
              <a:t>	Iniciativa vychází z nich samých – interní </a:t>
            </a:r>
            <a:r>
              <a:rPr lang="cs-CZ" sz="2000" dirty="0" err="1" smtClean="0"/>
              <a:t>locus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control</a:t>
            </a:r>
            <a:r>
              <a:rPr lang="cs-CZ" sz="2000" dirty="0" smtClean="0"/>
              <a:t> (místo řízení) – vychází ze sebe, z vlastních schopností, možností, dovedností…</a:t>
            </a:r>
          </a:p>
          <a:p>
            <a:pPr>
              <a:buNone/>
            </a:pPr>
            <a:r>
              <a:rPr lang="cs-CZ" sz="2000" dirty="0" smtClean="0"/>
              <a:t>	Iniciativa stojí mimo osobnost – externí </a:t>
            </a:r>
            <a:r>
              <a:rPr lang="cs-CZ" sz="2000" dirty="0" err="1" smtClean="0"/>
              <a:t>locus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control</a:t>
            </a:r>
            <a:r>
              <a:rPr lang="cs-CZ" sz="2000" dirty="0" smtClean="0"/>
              <a:t> – situace se vyřeší samy, důsledek osudu, zásahu shora, jiných lidí...</a:t>
            </a:r>
          </a:p>
          <a:p>
            <a:pPr>
              <a:buNone/>
            </a:pPr>
            <a:r>
              <a:rPr lang="cs-CZ" sz="2000" dirty="0" smtClean="0"/>
              <a:t>	Mezi těmito póly se nachází každý z nás. </a:t>
            </a: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18 měsíční experiment v domově důchodců - 93% zlepšení v první skupině, 73% zhoršení psychického i fyzického stavu v druhé skupině.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/>
              <a:t>Locus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control</a:t>
            </a:r>
            <a:r>
              <a:rPr lang="cs-CZ" sz="3200" dirty="0" smtClean="0"/>
              <a:t> – </a:t>
            </a:r>
            <a:r>
              <a:rPr lang="cs-CZ" sz="3200" dirty="0" err="1" smtClean="0"/>
              <a:t>Julian</a:t>
            </a:r>
            <a:r>
              <a:rPr lang="cs-CZ" sz="3200" dirty="0" smtClean="0"/>
              <a:t> </a:t>
            </a:r>
            <a:r>
              <a:rPr lang="cs-CZ" sz="3200" dirty="0" err="1" smtClean="0"/>
              <a:t>Rotter</a:t>
            </a:r>
            <a:endParaRPr lang="cs-CZ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14282" y="1000108"/>
            <a:ext cx="8229600" cy="535785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2000" dirty="0" smtClean="0"/>
              <a:t>	Nezdolnost jako osobnostní charakteristika typu „nedat se a bojovat s těžkostí“.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err="1" smtClean="0"/>
              <a:t>Resilience</a:t>
            </a:r>
            <a:r>
              <a:rPr lang="cs-CZ" sz="2000" dirty="0" smtClean="0"/>
              <a:t> – elastičnost, houževnatost, mrštnost, nezlomnost, schopnost rychle se vzpamatovávat…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Důraz v </a:t>
            </a:r>
            <a:r>
              <a:rPr lang="cs-CZ" sz="2000" dirty="0" err="1" smtClean="0"/>
              <a:t>resilienci</a:t>
            </a:r>
            <a:r>
              <a:rPr lang="cs-CZ" sz="2000" dirty="0" smtClean="0"/>
              <a:t> – autonomie osobnosti spojená se schopností požádat o pomoc druhé lidi v těžkých situacích.</a:t>
            </a:r>
          </a:p>
          <a:p>
            <a:pPr>
              <a:buNone/>
            </a:pPr>
            <a:r>
              <a:rPr lang="cs-CZ" sz="2000" dirty="0" smtClean="0"/>
              <a:t>	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err="1" smtClean="0"/>
              <a:t>R</a:t>
            </a:r>
            <a:r>
              <a:rPr lang="cs-CZ" sz="2000" dirty="0" err="1" smtClean="0"/>
              <a:t>esilientní</a:t>
            </a:r>
            <a:r>
              <a:rPr lang="cs-CZ" sz="2000" dirty="0" smtClean="0"/>
              <a:t> charakteristiky: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	</a:t>
            </a:r>
            <a:r>
              <a:rPr lang="cs-CZ" sz="2000" dirty="0" smtClean="0"/>
              <a:t>záliby (hobby) v mládí, které jim dělala radost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	</a:t>
            </a:r>
            <a:r>
              <a:rPr lang="cs-CZ" sz="2000" dirty="0" smtClean="0"/>
              <a:t>dobrá komunikace s druhými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	</a:t>
            </a:r>
            <a:r>
              <a:rPr lang="cs-CZ" sz="2000" dirty="0" smtClean="0"/>
              <a:t>emočně citlivější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	</a:t>
            </a:r>
            <a:r>
              <a:rPr lang="cs-CZ" sz="2000" dirty="0" smtClean="0"/>
              <a:t>větší víra ve své schopnosti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	</a:t>
            </a:r>
            <a:r>
              <a:rPr lang="cs-CZ" sz="2000" dirty="0" smtClean="0"/>
              <a:t>vysoká míra sebehodnocení (vědomí vlastní kompetence)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	</a:t>
            </a:r>
            <a:r>
              <a:rPr lang="cs-CZ" sz="2000" dirty="0" smtClean="0"/>
              <a:t>úzký vztah alespoň k jednomu z „pečovatelů“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	</a:t>
            </a:r>
            <a:r>
              <a:rPr lang="cs-CZ" sz="2000" dirty="0" smtClean="0"/>
              <a:t>existence dobrého vzoru v dětství, chlapci muže, dívky ženy</a:t>
            </a:r>
          </a:p>
          <a:p>
            <a:pPr>
              <a:buNone/>
            </a:pPr>
            <a:r>
              <a:rPr lang="cs-CZ" sz="2000" dirty="0" smtClean="0"/>
              <a:t>	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	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	</a:t>
            </a:r>
            <a:endParaRPr lang="cs-CZ" sz="2000" dirty="0" smtClean="0"/>
          </a:p>
          <a:p>
            <a:pPr>
              <a:buNone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>
            <a:normAutofit/>
          </a:bodyPr>
          <a:lstStyle/>
          <a:p>
            <a:r>
              <a:rPr lang="cs-CZ" sz="3200" dirty="0" err="1" smtClean="0"/>
              <a:t>Resilience</a:t>
            </a:r>
            <a:endParaRPr lang="cs-CZ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42844" y="1000108"/>
            <a:ext cx="8543956" cy="50958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err="1" smtClean="0"/>
              <a:t>Aaron</a:t>
            </a:r>
            <a:r>
              <a:rPr lang="cs-CZ" sz="2000" dirty="0" smtClean="0"/>
              <a:t> </a:t>
            </a:r>
            <a:r>
              <a:rPr lang="cs-CZ" sz="2000" dirty="0" err="1" smtClean="0"/>
              <a:t>Antonovsky</a:t>
            </a:r>
            <a:r>
              <a:rPr lang="cs-CZ" sz="2000" dirty="0" smtClean="0"/>
              <a:t> – věnoval se Židům, kteří přežili holocaust.</a:t>
            </a:r>
          </a:p>
          <a:p>
            <a:pPr>
              <a:buNone/>
            </a:pPr>
            <a:r>
              <a:rPr lang="cs-CZ" sz="2000" dirty="0" smtClean="0"/>
              <a:t>	Formuloval osobnostní charakteristiku </a:t>
            </a:r>
            <a:r>
              <a:rPr lang="cs-CZ" sz="2000" dirty="0" smtClean="0">
                <a:solidFill>
                  <a:schemeClr val="accent2"/>
                </a:solidFill>
              </a:rPr>
              <a:t>koherence – smysl pro integritu </a:t>
            </a:r>
            <a:r>
              <a:rPr lang="cs-CZ" sz="2000" dirty="0" smtClean="0"/>
              <a:t>(</a:t>
            </a:r>
            <a:r>
              <a:rPr lang="cs-CZ" sz="2000" dirty="0" err="1" smtClean="0"/>
              <a:t>sense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coherence</a:t>
            </a:r>
            <a:r>
              <a:rPr lang="cs-CZ" sz="2000" dirty="0" smtClean="0"/>
              <a:t>, SOC).</a:t>
            </a:r>
          </a:p>
          <a:p>
            <a:pPr>
              <a:buNone/>
            </a:pPr>
            <a:r>
              <a:rPr lang="cs-CZ" sz="2000" dirty="0" smtClean="0"/>
              <a:t>	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Tři základní dimenze SOC: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	</a:t>
            </a:r>
            <a:r>
              <a:rPr lang="cs-CZ" sz="2000" dirty="0" smtClean="0"/>
              <a:t>srozumitelnost situace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	</a:t>
            </a:r>
            <a:r>
              <a:rPr lang="cs-CZ" sz="2000" dirty="0" smtClean="0"/>
              <a:t>smysluplnost boje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	</a:t>
            </a:r>
            <a:r>
              <a:rPr lang="cs-CZ" sz="2000" dirty="0" smtClean="0"/>
              <a:t>zvládnutelnost úkolu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04832"/>
          </a:xfrm>
        </p:spPr>
        <p:txBody>
          <a:bodyPr>
            <a:normAutofit/>
          </a:bodyPr>
          <a:lstStyle/>
          <a:p>
            <a:r>
              <a:rPr lang="cs-CZ" sz="3200" dirty="0" smtClean="0"/>
              <a:t>Koherence</a:t>
            </a:r>
            <a:endParaRPr lang="cs-CZ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14282" y="1524000"/>
            <a:ext cx="8472518" cy="4572000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sz="2000" b="1" dirty="0" smtClean="0"/>
              <a:t>Kladný pól </a:t>
            </a:r>
          </a:p>
          <a:p>
            <a:pPr>
              <a:buNone/>
            </a:pPr>
            <a:r>
              <a:rPr lang="cs-CZ" sz="2000" dirty="0" smtClean="0"/>
              <a:t>	N</a:t>
            </a:r>
            <a:r>
              <a:rPr lang="cs-CZ" sz="2000" dirty="0" smtClean="0"/>
              <a:t>evidí jen dílčí situaci, ale celkový obraz světa, chápe funkci a hodnotu jak lidí, tak sebe i dění ve světě, v tomto obrazu vidí řád a pořádek, jehož existenci chápe jako něco trvalého, na co se může spolehnout a důvěřovat tomu.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b="1" dirty="0" smtClean="0"/>
              <a:t>Negativní pól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Vidí svět jako mozaiku nesourodých střípků. Vše se zdá být chaotické. V celém dění neexistuje řád a v sociální interakci žádná pravidla hry. Nic v jejich světě není pevné a spolehlivé. Nemožnost orientace v chaosu, člověk se chápe jako ve slepé uličce. 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2"/>
                </a:solidFill>
              </a:rPr>
              <a:t>Srozumitelnost situace</a:t>
            </a:r>
            <a:endParaRPr lang="cs-CZ" sz="32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14282" y="1524000"/>
            <a:ext cx="8472518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b="1" dirty="0" smtClean="0"/>
              <a:t>Kladný pól</a:t>
            </a:r>
          </a:p>
          <a:p>
            <a:pPr>
              <a:buNone/>
            </a:pPr>
            <a:r>
              <a:rPr lang="cs-CZ" sz="2000" b="1" dirty="0" smtClean="0"/>
              <a:t>	</a:t>
            </a:r>
            <a:r>
              <a:rPr lang="cs-CZ" sz="2000" dirty="0" smtClean="0"/>
              <a:t>Přesvědčení, že situace, do níž se jedinec dostal a její řešení, mají smysl. Stojí za to se v řešení dané situace angažovat, věnovat určitou energii, čas a úsilí, možnost projevit svou iniciativu a kreativitu.</a:t>
            </a:r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Negativní pól</a:t>
            </a:r>
          </a:p>
          <a:p>
            <a:pPr>
              <a:buNone/>
            </a:pPr>
            <a:r>
              <a:rPr lang="cs-CZ" sz="2000" b="1" dirty="0" smtClean="0"/>
              <a:t>	</a:t>
            </a:r>
            <a:r>
              <a:rPr lang="cs-CZ" sz="2000" dirty="0" smtClean="0"/>
              <a:t>Odcizení – citová neangažovanost na tom, co se děje a oč jde. Styk s druhými se stává obtížný, je třeba se mu vyhýbat.</a:t>
            </a:r>
            <a:endParaRPr lang="cs-CZ" sz="20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2"/>
                </a:solidFill>
              </a:rPr>
              <a:t>Smysluplnost</a:t>
            </a:r>
            <a:endParaRPr lang="cs-CZ" sz="32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42844" y="1524000"/>
            <a:ext cx="8543956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b="1" dirty="0" smtClean="0"/>
              <a:t>Kladný pól</a:t>
            </a:r>
          </a:p>
          <a:p>
            <a:pPr>
              <a:buNone/>
            </a:pPr>
            <a:r>
              <a:rPr lang="cs-CZ" sz="2000" dirty="0" smtClean="0"/>
              <a:t>	Povědomí o přiměřenosti, adekvátnosti jak vlastních sil, tak možností i dalších zainteresovaných lidí. Důvěra v účinnost řešení. Přiměřené osobní i sociální kompetence. „To se dá zvládnout, vyřešíme to spolu s… v kombinaci s…“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b="1" dirty="0" smtClean="0"/>
              <a:t>Negativní pól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Všeobecná bezvýchodnost. Je to nad naše síly, prostředky, které máme k dispozici…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2"/>
                </a:solidFill>
              </a:rPr>
              <a:t>Zvládnutelnost úkolu</a:t>
            </a:r>
            <a:endParaRPr lang="cs-CZ" sz="32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14282" y="1285860"/>
            <a:ext cx="8472518" cy="48101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>
                <a:solidFill>
                  <a:schemeClr val="accent2"/>
                </a:solidFill>
              </a:rPr>
              <a:t>Vnímaná osobní zdatnost (</a:t>
            </a:r>
            <a:r>
              <a:rPr lang="cs-CZ" sz="2000" dirty="0" err="1" smtClean="0">
                <a:solidFill>
                  <a:schemeClr val="accent2"/>
                </a:solidFill>
              </a:rPr>
              <a:t>self</a:t>
            </a:r>
            <a:r>
              <a:rPr lang="cs-CZ" sz="2000" dirty="0" smtClean="0">
                <a:solidFill>
                  <a:schemeClr val="accent2"/>
                </a:solidFill>
              </a:rPr>
              <a:t>-</a:t>
            </a:r>
            <a:r>
              <a:rPr lang="cs-CZ" sz="2000" dirty="0" err="1" smtClean="0">
                <a:solidFill>
                  <a:schemeClr val="accent2"/>
                </a:solidFill>
              </a:rPr>
              <a:t>efficacy</a:t>
            </a:r>
            <a:r>
              <a:rPr lang="cs-CZ" sz="2000" dirty="0" smtClean="0">
                <a:solidFill>
                  <a:schemeClr val="accent2"/>
                </a:solidFill>
              </a:rPr>
              <a:t>)</a:t>
            </a:r>
            <a:endParaRPr lang="cs-CZ" sz="20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Subjektivní představa vlastní schopnosti zvládnout danou situaci.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Pocit, že člověk je schopen řídit chod dění, je vždy spojován s představou lepšího zvládání životních těžkostí. 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>
                <a:solidFill>
                  <a:schemeClr val="accent2"/>
                </a:solidFill>
              </a:rPr>
              <a:t>Naučený optimismus a pesimismus - </a:t>
            </a:r>
            <a:r>
              <a:rPr lang="cs-CZ" sz="2000" dirty="0" err="1" smtClean="0">
                <a:solidFill>
                  <a:schemeClr val="accent2"/>
                </a:solidFill>
              </a:rPr>
              <a:t>Seligman</a:t>
            </a:r>
            <a:endParaRPr lang="cs-CZ" sz="20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Obecný postoj k vidění světa v dimenzi optimismus – pesimismus ovlivňuje chápání konkrétní situace. „Pesimisté“ častěji hodnotí dění jako to které je nad jejich síly, vidí nedostatky v sobě, ve svých blízkých, okolí, očekávají je a tím i „přitahují“. Interpretují i neutrální situace jako negativní.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>
            <a:normAutofit/>
          </a:bodyPr>
          <a:lstStyle/>
          <a:p>
            <a:r>
              <a:rPr lang="cs-CZ" sz="3200" dirty="0" smtClean="0"/>
              <a:t>Další témata</a:t>
            </a:r>
            <a:endParaRPr lang="cs-CZ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98</TotalTime>
  <Words>22</Words>
  <Application>Microsoft Office PowerPoint</Application>
  <PresentationFormat>Předvádění na obrazovce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Papír</vt:lpstr>
      <vt:lpstr>Zvládání životních těžkostí</vt:lpstr>
      <vt:lpstr>Definice zvládání</vt:lpstr>
      <vt:lpstr>Locus of control – Julian Rotter</vt:lpstr>
      <vt:lpstr>Resilience</vt:lpstr>
      <vt:lpstr>Koherence</vt:lpstr>
      <vt:lpstr>Srozumitelnost situace</vt:lpstr>
      <vt:lpstr>Smysluplnost</vt:lpstr>
      <vt:lpstr>Zvládnutelnost úkolu</vt:lpstr>
      <vt:lpstr>Další témata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Zvládání životních těžkostí</dc:title>
  <dc:creator>Denisa</dc:creator>
  <cp:lastModifiedBy>Denisa</cp:lastModifiedBy>
  <cp:revision>11</cp:revision>
  <dcterms:created xsi:type="dcterms:W3CDTF">2007-10-10T08:58:35Z</dcterms:created>
  <dcterms:modified xsi:type="dcterms:W3CDTF">2007-10-10T12:44:00Z</dcterms:modified>
</cp:coreProperties>
</file>