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Nadpis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cxnSp>
        <p:nvCxnSpPr>
          <p:cNvPr id="8" name="Přímá spojovací čára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ovací čára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Elipsa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Zástupný symbol pro datum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FED0B-8369-4ED7-AE00-457C3EF126E5}" type="datetimeFigureOut">
              <a:rPr lang="cs-CZ" smtClean="0"/>
              <a:pPr/>
              <a:t>10.10.2007</a:t>
            </a:fld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5300457-4074-49E8-B63E-D6EBBEE6631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FED0B-8369-4ED7-AE00-457C3EF126E5}" type="datetimeFigureOut">
              <a:rPr lang="cs-CZ" smtClean="0"/>
              <a:pPr/>
              <a:t>10.10.2007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00457-4074-49E8-B63E-D6EBBEE6631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FED0B-8369-4ED7-AE00-457C3EF126E5}" type="datetimeFigureOut">
              <a:rPr lang="cs-CZ" smtClean="0"/>
              <a:pPr/>
              <a:t>10.10.2007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00457-4074-49E8-B63E-D6EBBEE6631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pro obsah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620FED0B-8369-4ED7-AE00-457C3EF126E5}" type="datetimeFigureOut">
              <a:rPr lang="cs-CZ" smtClean="0"/>
              <a:pPr/>
              <a:t>10.10.2007</a:t>
            </a:fld>
            <a:endParaRPr lang="cs-CZ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55300457-4074-49E8-B63E-D6EBBEE6631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6" name="Zástupný symbol pro zápatí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FED0B-8369-4ED7-AE00-457C3EF126E5}" type="datetimeFigureOut">
              <a:rPr lang="cs-CZ" smtClean="0"/>
              <a:pPr/>
              <a:t>10.10.2007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00457-4074-49E8-B63E-D6EBBEE6631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cxnSp>
        <p:nvCxnSpPr>
          <p:cNvPr id="7" name="Přímá spojovací čára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FED0B-8369-4ED7-AE00-457C3EF126E5}" type="datetimeFigureOut">
              <a:rPr lang="cs-CZ" smtClean="0"/>
              <a:pPr/>
              <a:t>10.10.2007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00457-4074-49E8-B63E-D6EBBEE6631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00457-4074-49E8-B63E-D6EBBEE6631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FED0B-8369-4ED7-AE00-457C3EF126E5}" type="datetimeFigureOut">
              <a:rPr lang="cs-CZ" smtClean="0"/>
              <a:pPr/>
              <a:t>10.10.2007</a:t>
            </a:fld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32" name="Zástupný symbol pro obsah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34" name="Zástupný symbol pro obsah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cxnSp>
        <p:nvCxnSpPr>
          <p:cNvPr id="10" name="Přímá spojovací čára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ovací čára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FED0B-8369-4ED7-AE00-457C3EF126E5}" type="datetimeFigureOut">
              <a:rPr lang="cs-CZ" smtClean="0"/>
              <a:pPr/>
              <a:t>10.10.2007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00457-4074-49E8-B63E-D6EBBEE6631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FED0B-8369-4ED7-AE00-457C3EF126E5}" type="datetimeFigureOut">
              <a:rPr lang="cs-CZ" smtClean="0"/>
              <a:pPr/>
              <a:t>10.10.2007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00457-4074-49E8-B63E-D6EBBEE6631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Zástupný symbol pro obsah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31" name="Nadpis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620FED0B-8369-4ED7-AE00-457C3EF126E5}" type="datetimeFigureOut">
              <a:rPr lang="cs-CZ" smtClean="0"/>
              <a:pPr/>
              <a:t>10.10.2007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55300457-4074-49E8-B63E-D6EBBEE6631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FED0B-8369-4ED7-AE00-457C3EF126E5}" type="datetimeFigureOut">
              <a:rPr lang="cs-CZ" smtClean="0"/>
              <a:pPr/>
              <a:t>10.10.2007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5300457-4074-49E8-B63E-D6EBBEE6631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pro text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4" name="Zástupný symbol pro datum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20FED0B-8369-4ED7-AE00-457C3EF126E5}" type="datetimeFigureOut">
              <a:rPr lang="cs-CZ" smtClean="0"/>
              <a:pPr/>
              <a:t>10.10.2007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55300457-4074-49E8-B63E-D6EBBEE6631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5" name="Zástupný symbol pro nadpis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Osobnostní charakteristiky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Zvládání životních těžkostí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14282" y="1524000"/>
            <a:ext cx="8472518" cy="4572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2000" dirty="0" smtClean="0"/>
              <a:t>	</a:t>
            </a:r>
            <a:r>
              <a:rPr lang="cs-CZ" sz="2000" dirty="0" err="1" smtClean="0"/>
              <a:t>Coping</a:t>
            </a:r>
            <a:r>
              <a:rPr lang="cs-CZ" sz="2000" dirty="0" smtClean="0"/>
              <a:t> (=zvládání stresu) – z lat. </a:t>
            </a:r>
            <a:r>
              <a:rPr lang="cs-CZ" sz="2000" dirty="0" err="1" smtClean="0"/>
              <a:t>kolaphus</a:t>
            </a:r>
            <a:r>
              <a:rPr lang="cs-CZ" sz="2000" dirty="0" smtClean="0"/>
              <a:t> – rána uštědřená protivníkovi v boxu.</a:t>
            </a:r>
          </a:p>
          <a:p>
            <a:pPr>
              <a:buNone/>
            </a:pPr>
            <a:r>
              <a:rPr lang="cs-CZ" sz="2000" dirty="0" smtClean="0"/>
              <a:t>	R. S. </a:t>
            </a:r>
            <a:r>
              <a:rPr lang="cs-CZ" sz="2000" dirty="0" err="1" smtClean="0"/>
              <a:t>Lazarus</a:t>
            </a:r>
            <a:r>
              <a:rPr lang="cs-CZ" sz="2000" dirty="0" smtClean="0"/>
              <a:t>:</a:t>
            </a:r>
          </a:p>
          <a:p>
            <a:pPr>
              <a:buNone/>
            </a:pPr>
            <a:r>
              <a:rPr lang="cs-CZ" sz="2000" dirty="0" smtClean="0"/>
              <a:t>	Zvládáním se rozumí proces řízení vnějších i vnitřních faktorů, které jsou člověkem ve stresu hodnoceny jako ohrožující jeho zdroje.</a:t>
            </a:r>
          </a:p>
          <a:p>
            <a:pPr>
              <a:buNone/>
            </a:pPr>
            <a:r>
              <a:rPr lang="cs-CZ" sz="2000" dirty="0" smtClean="0"/>
              <a:t>	Jádrem zvládání je využívání snah řídit (monitorovat, ovládnout, minimalizovat, zmenšovat, tolerovat, akceptovat…) vnitřní či vnější požadavky, které těžce doléhají na člověka .</a:t>
            </a:r>
          </a:p>
          <a:p>
            <a:pPr>
              <a:buNone/>
            </a:pPr>
            <a:r>
              <a:rPr lang="cs-CZ" sz="2000" dirty="0" smtClean="0"/>
              <a:t>	</a:t>
            </a:r>
          </a:p>
          <a:p>
            <a:pPr>
              <a:buNone/>
            </a:pPr>
            <a:r>
              <a:rPr lang="cs-CZ" sz="2000" dirty="0" smtClean="0"/>
              <a:t>	</a:t>
            </a:r>
            <a:r>
              <a:rPr lang="cs-CZ" sz="2000" dirty="0" err="1" smtClean="0"/>
              <a:t>Coping</a:t>
            </a:r>
            <a:r>
              <a:rPr lang="cs-CZ" sz="2000" dirty="0" smtClean="0"/>
              <a:t> x </a:t>
            </a:r>
            <a:r>
              <a:rPr lang="cs-CZ" sz="2000" dirty="0" err="1" smtClean="0"/>
              <a:t>coping</a:t>
            </a:r>
            <a:r>
              <a:rPr lang="cs-CZ" sz="2000" dirty="0" smtClean="0"/>
              <a:t> </a:t>
            </a:r>
            <a:r>
              <a:rPr lang="cs-CZ" sz="2000" dirty="0" err="1" smtClean="0"/>
              <a:t>reactions</a:t>
            </a:r>
            <a:r>
              <a:rPr lang="cs-CZ" sz="2000" dirty="0" smtClean="0"/>
              <a:t> (zvládací reakce) – jsou vrozené, probíhají </a:t>
            </a:r>
            <a:r>
              <a:rPr lang="cs-CZ" sz="2000" dirty="0" err="1" smtClean="0"/>
              <a:t>auromaticky</a:t>
            </a:r>
            <a:r>
              <a:rPr lang="cs-CZ" sz="2000" dirty="0" smtClean="0"/>
              <a:t>, bez účasti vědomí.</a:t>
            </a:r>
            <a:endParaRPr lang="cs-CZ" sz="2000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 smtClean="0"/>
              <a:t>Definice zvládání</a:t>
            </a:r>
            <a:endParaRPr lang="cs-CZ" sz="3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285720" y="1428736"/>
            <a:ext cx="8229600" cy="4572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2000" dirty="0" smtClean="0"/>
              <a:t>	Ohnisko řízení (ovlivňování) činnosti – kam klade jedinec příčinu konkrétní situace?</a:t>
            </a:r>
          </a:p>
          <a:p>
            <a:pPr>
              <a:buNone/>
            </a:pPr>
            <a:r>
              <a:rPr lang="cs-CZ" sz="2000" dirty="0" smtClean="0"/>
              <a:t>	Iniciativa vychází z nich samých – interní </a:t>
            </a:r>
            <a:r>
              <a:rPr lang="cs-CZ" sz="2000" dirty="0" err="1" smtClean="0"/>
              <a:t>locus</a:t>
            </a:r>
            <a:r>
              <a:rPr lang="cs-CZ" sz="2000" dirty="0" smtClean="0"/>
              <a:t> </a:t>
            </a:r>
            <a:r>
              <a:rPr lang="cs-CZ" sz="2000" dirty="0" err="1" smtClean="0"/>
              <a:t>of</a:t>
            </a:r>
            <a:r>
              <a:rPr lang="cs-CZ" sz="2000" dirty="0" smtClean="0"/>
              <a:t> </a:t>
            </a:r>
            <a:r>
              <a:rPr lang="cs-CZ" sz="2000" dirty="0" err="1" smtClean="0"/>
              <a:t>control</a:t>
            </a:r>
            <a:r>
              <a:rPr lang="cs-CZ" sz="2000" dirty="0" smtClean="0"/>
              <a:t> (místo řízení) – vychází ze sebe, z vlastních schopností, možností, dovedností…</a:t>
            </a:r>
          </a:p>
          <a:p>
            <a:pPr>
              <a:buNone/>
            </a:pPr>
            <a:r>
              <a:rPr lang="cs-CZ" sz="2000" dirty="0" smtClean="0"/>
              <a:t>	Iniciativa stojí mimo osobnost – externí </a:t>
            </a:r>
            <a:r>
              <a:rPr lang="cs-CZ" sz="2000" dirty="0" err="1" smtClean="0"/>
              <a:t>locus</a:t>
            </a:r>
            <a:r>
              <a:rPr lang="cs-CZ" sz="2000" dirty="0" smtClean="0"/>
              <a:t> </a:t>
            </a:r>
            <a:r>
              <a:rPr lang="cs-CZ" sz="2000" dirty="0" err="1" smtClean="0"/>
              <a:t>of</a:t>
            </a:r>
            <a:r>
              <a:rPr lang="cs-CZ" sz="2000" dirty="0" smtClean="0"/>
              <a:t> </a:t>
            </a:r>
            <a:r>
              <a:rPr lang="cs-CZ" sz="2000" dirty="0" err="1" smtClean="0"/>
              <a:t>control</a:t>
            </a:r>
            <a:r>
              <a:rPr lang="cs-CZ" sz="2000" dirty="0" smtClean="0"/>
              <a:t> – situace se vyřeší samy, důsledek osudu, zásahu shora, jiných lidí...</a:t>
            </a:r>
          </a:p>
          <a:p>
            <a:pPr>
              <a:buNone/>
            </a:pPr>
            <a:r>
              <a:rPr lang="cs-CZ" sz="2000" dirty="0" smtClean="0"/>
              <a:t>	Mezi těmito póly se nachází každý z nás. </a:t>
            </a:r>
            <a:endParaRPr lang="cs-CZ" sz="2000" dirty="0" smtClean="0"/>
          </a:p>
          <a:p>
            <a:pPr>
              <a:buNone/>
            </a:pPr>
            <a:endParaRPr lang="cs-CZ" sz="2000" dirty="0" smtClean="0"/>
          </a:p>
          <a:p>
            <a:pPr>
              <a:buNone/>
            </a:pPr>
            <a:r>
              <a:rPr lang="cs-CZ" sz="2000" dirty="0" smtClean="0"/>
              <a:t>	18 měsíční experiment v domově důchodců - 93% zlepšení v první skupině, 73% zhoršení psychického i fyzického stavu v druhé skupině.</a:t>
            </a:r>
            <a:endParaRPr lang="cs-CZ" sz="20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 err="1" smtClean="0"/>
              <a:t>Locus</a:t>
            </a:r>
            <a:r>
              <a:rPr lang="cs-CZ" sz="3200" dirty="0" smtClean="0"/>
              <a:t> </a:t>
            </a:r>
            <a:r>
              <a:rPr lang="cs-CZ" sz="3200" dirty="0" err="1" smtClean="0"/>
              <a:t>of</a:t>
            </a:r>
            <a:r>
              <a:rPr lang="cs-CZ" sz="3200" dirty="0" smtClean="0"/>
              <a:t> </a:t>
            </a:r>
            <a:r>
              <a:rPr lang="cs-CZ" sz="3200" dirty="0" err="1" smtClean="0"/>
              <a:t>control</a:t>
            </a:r>
            <a:r>
              <a:rPr lang="cs-CZ" sz="3200" dirty="0" smtClean="0"/>
              <a:t> – </a:t>
            </a:r>
            <a:r>
              <a:rPr lang="cs-CZ" sz="3200" dirty="0" err="1" smtClean="0"/>
              <a:t>Julian</a:t>
            </a:r>
            <a:r>
              <a:rPr lang="cs-CZ" sz="3200" dirty="0" smtClean="0"/>
              <a:t> </a:t>
            </a:r>
            <a:r>
              <a:rPr lang="cs-CZ" sz="3200" dirty="0" err="1" smtClean="0"/>
              <a:t>Rotter</a:t>
            </a:r>
            <a:endParaRPr lang="cs-CZ" sz="3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214282" y="1000108"/>
            <a:ext cx="8229600" cy="535785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cs-CZ" sz="2000" dirty="0" smtClean="0"/>
              <a:t>	Nezdolnost jako osobnostní charakteristika typu „nedat se a bojovat s těžkostí“.</a:t>
            </a:r>
          </a:p>
          <a:p>
            <a:pPr>
              <a:buNone/>
            </a:pPr>
            <a:r>
              <a:rPr lang="cs-CZ" sz="2000" dirty="0" smtClean="0"/>
              <a:t>	</a:t>
            </a:r>
            <a:r>
              <a:rPr lang="cs-CZ" sz="2000" dirty="0" err="1" smtClean="0"/>
              <a:t>Resilience</a:t>
            </a:r>
            <a:r>
              <a:rPr lang="cs-CZ" sz="2000" dirty="0" smtClean="0"/>
              <a:t> – elastičnost, houževnatost, mrštnost, nezlomnost, schopnost rychle se vzpamatovávat…</a:t>
            </a:r>
          </a:p>
          <a:p>
            <a:pPr>
              <a:buNone/>
            </a:pPr>
            <a:r>
              <a:rPr lang="cs-CZ" sz="2000" dirty="0" smtClean="0"/>
              <a:t>	</a:t>
            </a:r>
            <a:r>
              <a:rPr lang="cs-CZ" sz="2000" dirty="0" smtClean="0"/>
              <a:t>Důraz v </a:t>
            </a:r>
            <a:r>
              <a:rPr lang="cs-CZ" sz="2000" dirty="0" err="1" smtClean="0"/>
              <a:t>resilienci</a:t>
            </a:r>
            <a:r>
              <a:rPr lang="cs-CZ" sz="2000" dirty="0" smtClean="0"/>
              <a:t> – autonomie osobnosti spojená se schopností požádat o pomoc druhé lidi v těžkých situacích.</a:t>
            </a:r>
          </a:p>
          <a:p>
            <a:pPr>
              <a:buNone/>
            </a:pPr>
            <a:r>
              <a:rPr lang="cs-CZ" sz="2000" dirty="0" smtClean="0"/>
              <a:t>	</a:t>
            </a:r>
            <a:endParaRPr lang="cs-CZ" sz="2000" dirty="0" smtClean="0"/>
          </a:p>
          <a:p>
            <a:pPr>
              <a:buNone/>
            </a:pPr>
            <a:r>
              <a:rPr lang="cs-CZ" sz="2000" dirty="0" smtClean="0"/>
              <a:t>	</a:t>
            </a:r>
            <a:r>
              <a:rPr lang="cs-CZ" sz="2000" dirty="0" err="1" smtClean="0"/>
              <a:t>R</a:t>
            </a:r>
            <a:r>
              <a:rPr lang="cs-CZ" sz="2000" dirty="0" err="1" smtClean="0"/>
              <a:t>esilientní</a:t>
            </a:r>
            <a:r>
              <a:rPr lang="cs-CZ" sz="2000" dirty="0" smtClean="0"/>
              <a:t> charakteristiky:</a:t>
            </a:r>
          </a:p>
          <a:p>
            <a:pPr>
              <a:buFont typeface="Wingdings" pitchFamily="2" charset="2"/>
              <a:buChar char="Ø"/>
            </a:pPr>
            <a:r>
              <a:rPr lang="cs-CZ" sz="2000" dirty="0" smtClean="0"/>
              <a:t>	</a:t>
            </a:r>
            <a:r>
              <a:rPr lang="cs-CZ" sz="2000" dirty="0" smtClean="0"/>
              <a:t>záliby (hobby) v mládí, které jim dělala radost</a:t>
            </a:r>
          </a:p>
          <a:p>
            <a:pPr>
              <a:buFont typeface="Wingdings" pitchFamily="2" charset="2"/>
              <a:buChar char="Ø"/>
            </a:pPr>
            <a:r>
              <a:rPr lang="cs-CZ" sz="2000" dirty="0" smtClean="0"/>
              <a:t>	</a:t>
            </a:r>
            <a:r>
              <a:rPr lang="cs-CZ" sz="2000" dirty="0" smtClean="0"/>
              <a:t>dobrá komunikace s druhými</a:t>
            </a:r>
          </a:p>
          <a:p>
            <a:pPr>
              <a:buFont typeface="Wingdings" pitchFamily="2" charset="2"/>
              <a:buChar char="Ø"/>
            </a:pPr>
            <a:r>
              <a:rPr lang="cs-CZ" sz="2000" dirty="0" smtClean="0"/>
              <a:t>	</a:t>
            </a:r>
            <a:r>
              <a:rPr lang="cs-CZ" sz="2000" dirty="0" smtClean="0"/>
              <a:t>emočně citlivější</a:t>
            </a:r>
          </a:p>
          <a:p>
            <a:pPr>
              <a:buFont typeface="Wingdings" pitchFamily="2" charset="2"/>
              <a:buChar char="Ø"/>
            </a:pPr>
            <a:r>
              <a:rPr lang="cs-CZ" sz="2000" dirty="0" smtClean="0"/>
              <a:t>	</a:t>
            </a:r>
            <a:r>
              <a:rPr lang="cs-CZ" sz="2000" dirty="0" smtClean="0"/>
              <a:t>větší víra ve své schopnosti</a:t>
            </a:r>
          </a:p>
          <a:p>
            <a:pPr>
              <a:buFont typeface="Wingdings" pitchFamily="2" charset="2"/>
              <a:buChar char="Ø"/>
            </a:pPr>
            <a:r>
              <a:rPr lang="cs-CZ" sz="2000" dirty="0" smtClean="0"/>
              <a:t>	</a:t>
            </a:r>
            <a:r>
              <a:rPr lang="cs-CZ" sz="2000" dirty="0" smtClean="0"/>
              <a:t>vysoká míra sebehodnocení (vědomí vlastní kompetence)</a:t>
            </a:r>
          </a:p>
          <a:p>
            <a:pPr>
              <a:buFont typeface="Wingdings" pitchFamily="2" charset="2"/>
              <a:buChar char="Ø"/>
            </a:pPr>
            <a:r>
              <a:rPr lang="cs-CZ" sz="2000" dirty="0" smtClean="0"/>
              <a:t>	</a:t>
            </a:r>
            <a:r>
              <a:rPr lang="cs-CZ" sz="2000" dirty="0" smtClean="0"/>
              <a:t>úzký vztah alespoň k jednomu z „pečovatelů“</a:t>
            </a:r>
          </a:p>
          <a:p>
            <a:pPr>
              <a:buFont typeface="Wingdings" pitchFamily="2" charset="2"/>
              <a:buChar char="Ø"/>
            </a:pPr>
            <a:r>
              <a:rPr lang="cs-CZ" sz="2000" dirty="0" smtClean="0"/>
              <a:t>	</a:t>
            </a:r>
            <a:r>
              <a:rPr lang="cs-CZ" sz="2000" dirty="0" smtClean="0"/>
              <a:t>existence dobrého vzoru v dětství, chlapci muže, dívky ženy</a:t>
            </a:r>
          </a:p>
          <a:p>
            <a:pPr>
              <a:buNone/>
            </a:pPr>
            <a:r>
              <a:rPr lang="cs-CZ" sz="2000" dirty="0" smtClean="0"/>
              <a:t>	</a:t>
            </a:r>
            <a:endParaRPr lang="cs-CZ" sz="2000" dirty="0" smtClean="0"/>
          </a:p>
          <a:p>
            <a:pPr>
              <a:buNone/>
            </a:pPr>
            <a:r>
              <a:rPr lang="cs-CZ" sz="2000" dirty="0" smtClean="0"/>
              <a:t>	</a:t>
            </a:r>
            <a:r>
              <a:rPr lang="cs-CZ" sz="2000" dirty="0" smtClean="0"/>
              <a:t>	</a:t>
            </a:r>
          </a:p>
          <a:p>
            <a:pPr>
              <a:buNone/>
            </a:pPr>
            <a:r>
              <a:rPr lang="cs-CZ" sz="2000" dirty="0" smtClean="0"/>
              <a:t>	</a:t>
            </a:r>
            <a:r>
              <a:rPr lang="cs-CZ" sz="2000" dirty="0" smtClean="0"/>
              <a:t>	</a:t>
            </a:r>
            <a:endParaRPr lang="cs-CZ" sz="2000" dirty="0" smtClean="0"/>
          </a:p>
          <a:p>
            <a:pPr>
              <a:buNone/>
            </a:pPr>
            <a:endParaRPr lang="cs-CZ" sz="20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76270"/>
          </a:xfrm>
        </p:spPr>
        <p:txBody>
          <a:bodyPr>
            <a:normAutofit/>
          </a:bodyPr>
          <a:lstStyle/>
          <a:p>
            <a:r>
              <a:rPr lang="cs-CZ" sz="3200" dirty="0" err="1" smtClean="0"/>
              <a:t>Resilience</a:t>
            </a:r>
            <a:endParaRPr lang="cs-CZ" sz="3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42844" y="1000108"/>
            <a:ext cx="8543956" cy="509589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2000" dirty="0" smtClean="0"/>
              <a:t>	</a:t>
            </a:r>
            <a:r>
              <a:rPr lang="cs-CZ" sz="2000" dirty="0" err="1" smtClean="0"/>
              <a:t>Aaron</a:t>
            </a:r>
            <a:r>
              <a:rPr lang="cs-CZ" sz="2000" dirty="0" smtClean="0"/>
              <a:t> </a:t>
            </a:r>
            <a:r>
              <a:rPr lang="cs-CZ" sz="2000" dirty="0" err="1" smtClean="0"/>
              <a:t>Antonovsky</a:t>
            </a:r>
            <a:r>
              <a:rPr lang="cs-CZ" sz="2000" dirty="0" smtClean="0"/>
              <a:t> – věnoval se Židům, kteří přežili holocaust.</a:t>
            </a:r>
          </a:p>
          <a:p>
            <a:pPr>
              <a:buNone/>
            </a:pPr>
            <a:r>
              <a:rPr lang="cs-CZ" sz="2000" dirty="0" smtClean="0"/>
              <a:t>	Formuloval osobnostní charakteristiku </a:t>
            </a:r>
            <a:r>
              <a:rPr lang="cs-CZ" sz="2000" dirty="0" smtClean="0">
                <a:solidFill>
                  <a:schemeClr val="accent2"/>
                </a:solidFill>
              </a:rPr>
              <a:t>koherence – smysl pro integritu </a:t>
            </a:r>
            <a:r>
              <a:rPr lang="cs-CZ" sz="2000" dirty="0" smtClean="0"/>
              <a:t>(</a:t>
            </a:r>
            <a:r>
              <a:rPr lang="cs-CZ" sz="2000" dirty="0" err="1" smtClean="0"/>
              <a:t>sense</a:t>
            </a:r>
            <a:r>
              <a:rPr lang="cs-CZ" sz="2000" dirty="0" smtClean="0"/>
              <a:t> </a:t>
            </a:r>
            <a:r>
              <a:rPr lang="cs-CZ" sz="2000" dirty="0" err="1" smtClean="0"/>
              <a:t>of</a:t>
            </a:r>
            <a:r>
              <a:rPr lang="cs-CZ" sz="2000" dirty="0" smtClean="0"/>
              <a:t> </a:t>
            </a:r>
            <a:r>
              <a:rPr lang="cs-CZ" sz="2000" dirty="0" err="1" smtClean="0"/>
              <a:t>coherence</a:t>
            </a:r>
            <a:r>
              <a:rPr lang="cs-CZ" sz="2000" dirty="0" smtClean="0"/>
              <a:t>, SOC).</a:t>
            </a:r>
          </a:p>
          <a:p>
            <a:pPr>
              <a:buNone/>
            </a:pPr>
            <a:r>
              <a:rPr lang="cs-CZ" sz="2000" dirty="0" smtClean="0"/>
              <a:t>	</a:t>
            </a:r>
            <a:endParaRPr lang="cs-CZ" sz="2000" dirty="0" smtClean="0"/>
          </a:p>
          <a:p>
            <a:pPr>
              <a:buNone/>
            </a:pPr>
            <a:r>
              <a:rPr lang="cs-CZ" sz="2000" dirty="0" smtClean="0"/>
              <a:t>	</a:t>
            </a:r>
            <a:r>
              <a:rPr lang="cs-CZ" sz="2000" dirty="0" smtClean="0"/>
              <a:t>Tři základní dimenze SOC:</a:t>
            </a:r>
          </a:p>
          <a:p>
            <a:pPr>
              <a:buFont typeface="Wingdings" pitchFamily="2" charset="2"/>
              <a:buChar char="Ø"/>
            </a:pPr>
            <a:r>
              <a:rPr lang="cs-CZ" sz="2000" dirty="0" smtClean="0"/>
              <a:t>	</a:t>
            </a:r>
            <a:r>
              <a:rPr lang="cs-CZ" sz="2000" dirty="0" smtClean="0"/>
              <a:t>srozumitelnost situace</a:t>
            </a:r>
          </a:p>
          <a:p>
            <a:pPr>
              <a:buFont typeface="Wingdings" pitchFamily="2" charset="2"/>
              <a:buChar char="Ø"/>
            </a:pPr>
            <a:r>
              <a:rPr lang="cs-CZ" sz="2000" dirty="0" smtClean="0"/>
              <a:t>	</a:t>
            </a:r>
            <a:r>
              <a:rPr lang="cs-CZ" sz="2000" dirty="0" smtClean="0"/>
              <a:t>smysluplnost boje</a:t>
            </a:r>
          </a:p>
          <a:p>
            <a:pPr>
              <a:buFont typeface="Wingdings" pitchFamily="2" charset="2"/>
              <a:buChar char="Ø"/>
            </a:pPr>
            <a:r>
              <a:rPr lang="cs-CZ" sz="2000" dirty="0" smtClean="0"/>
              <a:t>	</a:t>
            </a:r>
            <a:r>
              <a:rPr lang="cs-CZ" sz="2000" dirty="0" smtClean="0"/>
              <a:t>zvládnutelnost úkolu</a:t>
            </a:r>
          </a:p>
          <a:p>
            <a:pPr>
              <a:buNone/>
            </a:pPr>
            <a:endParaRPr lang="cs-CZ" sz="2000" dirty="0" smtClean="0"/>
          </a:p>
          <a:p>
            <a:pPr>
              <a:buNone/>
            </a:pPr>
            <a:endParaRPr lang="cs-CZ" sz="2000" dirty="0" smtClean="0"/>
          </a:p>
          <a:p>
            <a:pPr>
              <a:buNone/>
            </a:pPr>
            <a:endParaRPr lang="cs-CZ" sz="20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04832"/>
          </a:xfrm>
        </p:spPr>
        <p:txBody>
          <a:bodyPr>
            <a:normAutofit/>
          </a:bodyPr>
          <a:lstStyle/>
          <a:p>
            <a:r>
              <a:rPr lang="cs-CZ" sz="3200" dirty="0" smtClean="0"/>
              <a:t>Koherence</a:t>
            </a:r>
            <a:endParaRPr lang="cs-CZ" sz="32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214282" y="1524000"/>
            <a:ext cx="8472518" cy="4572000"/>
          </a:xfrm>
        </p:spPr>
        <p:txBody>
          <a:bodyPr/>
          <a:lstStyle/>
          <a:p>
            <a:pPr>
              <a:buNone/>
            </a:pPr>
            <a:r>
              <a:rPr lang="cs-CZ" dirty="0" smtClean="0"/>
              <a:t>	</a:t>
            </a:r>
            <a:r>
              <a:rPr lang="cs-CZ" sz="2000" b="1" dirty="0" smtClean="0"/>
              <a:t>Kladný pól </a:t>
            </a:r>
          </a:p>
          <a:p>
            <a:pPr>
              <a:buNone/>
            </a:pPr>
            <a:r>
              <a:rPr lang="cs-CZ" sz="2000" dirty="0" smtClean="0"/>
              <a:t>	N</a:t>
            </a:r>
            <a:r>
              <a:rPr lang="cs-CZ" sz="2000" dirty="0" smtClean="0"/>
              <a:t>evidí jen dílčí situaci, ale celkový obraz světa, chápe funkci a hodnotu jak lidí, tak sebe i dění ve světě, v tomto obrazu vidí řád a pořádek, jehož existenci chápe jako něco trvalého, na co se může spolehnout a důvěřovat tomu.</a:t>
            </a:r>
          </a:p>
          <a:p>
            <a:pPr>
              <a:buNone/>
            </a:pPr>
            <a:endParaRPr lang="cs-CZ" sz="2000" dirty="0" smtClean="0"/>
          </a:p>
          <a:p>
            <a:pPr>
              <a:buNone/>
            </a:pPr>
            <a:r>
              <a:rPr lang="cs-CZ" sz="2000" dirty="0" smtClean="0"/>
              <a:t>	</a:t>
            </a:r>
            <a:r>
              <a:rPr lang="cs-CZ" sz="2000" b="1" dirty="0" smtClean="0"/>
              <a:t>Negativní pól</a:t>
            </a:r>
          </a:p>
          <a:p>
            <a:pPr>
              <a:buNone/>
            </a:pPr>
            <a:r>
              <a:rPr lang="cs-CZ" sz="2000" dirty="0" smtClean="0"/>
              <a:t>	</a:t>
            </a:r>
            <a:r>
              <a:rPr lang="cs-CZ" sz="2000" dirty="0" smtClean="0"/>
              <a:t>Vidí svět jako mozaiku nesourodých střípků. Vše se zdá být chaotické. V celém dění neexistuje řád a v sociální interakci žádná pravidla hry. Nic v jejich světě není pevné a spolehlivé. Nemožnost orientace v chaosu, člověk se chápe jako ve slepé uličce. </a:t>
            </a:r>
            <a:endParaRPr lang="cs-CZ" sz="20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 smtClean="0">
                <a:solidFill>
                  <a:schemeClr val="accent2"/>
                </a:solidFill>
              </a:rPr>
              <a:t>Srozumitelnost situace</a:t>
            </a:r>
            <a:endParaRPr lang="cs-CZ" sz="3200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214282" y="1524000"/>
            <a:ext cx="8472518" cy="4572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2000" dirty="0" smtClean="0"/>
              <a:t>	</a:t>
            </a:r>
            <a:r>
              <a:rPr lang="cs-CZ" sz="2000" b="1" dirty="0" smtClean="0"/>
              <a:t>Kladný pól</a:t>
            </a:r>
          </a:p>
          <a:p>
            <a:pPr>
              <a:buNone/>
            </a:pPr>
            <a:r>
              <a:rPr lang="cs-CZ" sz="2000" b="1" dirty="0" smtClean="0"/>
              <a:t>	</a:t>
            </a:r>
            <a:r>
              <a:rPr lang="cs-CZ" sz="2000" dirty="0" smtClean="0"/>
              <a:t>Přesvědčení, že situace, do níž se jedinec dostal a její řešení, mají smysl. Stojí za to se v řešení dané situace angažovat, věnovat určitou energii, čas a úsilí, možnost projevit svou iniciativu a kreativitu.</a:t>
            </a:r>
          </a:p>
          <a:p>
            <a:pPr>
              <a:buNone/>
            </a:pPr>
            <a:endParaRPr lang="cs-CZ" sz="2000" b="1" dirty="0" smtClean="0"/>
          </a:p>
          <a:p>
            <a:pPr>
              <a:buNone/>
            </a:pPr>
            <a:r>
              <a:rPr lang="cs-CZ" sz="2000" b="1" dirty="0" smtClean="0"/>
              <a:t>	Negativní pól</a:t>
            </a:r>
          </a:p>
          <a:p>
            <a:pPr>
              <a:buNone/>
            </a:pPr>
            <a:r>
              <a:rPr lang="cs-CZ" sz="2000" b="1" dirty="0" smtClean="0"/>
              <a:t>	</a:t>
            </a:r>
            <a:r>
              <a:rPr lang="cs-CZ" sz="2000" dirty="0" smtClean="0"/>
              <a:t>Odcizení – citová neangažovanost na tom, co se děje a oč jde. Styk s druhými se stává obtížný, je třeba se mu vyhýbat.</a:t>
            </a:r>
            <a:endParaRPr lang="cs-CZ" sz="2000" b="1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 smtClean="0">
                <a:solidFill>
                  <a:schemeClr val="accent2"/>
                </a:solidFill>
              </a:rPr>
              <a:t>Smysluplnost</a:t>
            </a:r>
            <a:endParaRPr lang="cs-CZ" sz="3200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42844" y="1524000"/>
            <a:ext cx="8543956" cy="4572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2000" dirty="0" smtClean="0"/>
              <a:t>	</a:t>
            </a:r>
            <a:r>
              <a:rPr lang="cs-CZ" sz="2000" b="1" dirty="0" smtClean="0"/>
              <a:t>Kladný pól</a:t>
            </a:r>
          </a:p>
          <a:p>
            <a:pPr>
              <a:buNone/>
            </a:pPr>
            <a:r>
              <a:rPr lang="cs-CZ" sz="2000" dirty="0" smtClean="0"/>
              <a:t>	Povědomí o přiměřenosti, adekvátnosti jak vlastních sil, tak možností i dalších zainteresovaných lidí. Důvěra v účinnost řešení. Přiměřené osobní i sociální kompetence. „To se dá zvládnout, vyřešíme to spolu s… v kombinaci s…“</a:t>
            </a:r>
          </a:p>
          <a:p>
            <a:pPr>
              <a:buNone/>
            </a:pPr>
            <a:endParaRPr lang="cs-CZ" sz="2000" dirty="0" smtClean="0"/>
          </a:p>
          <a:p>
            <a:pPr>
              <a:buNone/>
            </a:pPr>
            <a:r>
              <a:rPr lang="cs-CZ" sz="2000" dirty="0" smtClean="0"/>
              <a:t>	</a:t>
            </a:r>
            <a:r>
              <a:rPr lang="cs-CZ" sz="2000" b="1" dirty="0" smtClean="0"/>
              <a:t>Negativní pól</a:t>
            </a:r>
          </a:p>
          <a:p>
            <a:pPr>
              <a:buNone/>
            </a:pPr>
            <a:r>
              <a:rPr lang="cs-CZ" sz="2000" dirty="0" smtClean="0"/>
              <a:t>	</a:t>
            </a:r>
            <a:r>
              <a:rPr lang="cs-CZ" sz="2000" dirty="0" smtClean="0"/>
              <a:t>Všeobecná bezvýchodnost. Je to nad naše síly, prostředky, které máme k dispozici…</a:t>
            </a:r>
            <a:endParaRPr lang="cs-CZ" sz="20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 smtClean="0">
                <a:solidFill>
                  <a:schemeClr val="accent2"/>
                </a:solidFill>
              </a:rPr>
              <a:t>Zvládnutelnost úkolu</a:t>
            </a:r>
            <a:endParaRPr lang="cs-CZ" sz="3200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214282" y="1285860"/>
            <a:ext cx="8472518" cy="481014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2000" dirty="0" smtClean="0"/>
              <a:t>	</a:t>
            </a:r>
            <a:r>
              <a:rPr lang="cs-CZ" sz="2000" dirty="0" smtClean="0">
                <a:solidFill>
                  <a:schemeClr val="accent2"/>
                </a:solidFill>
              </a:rPr>
              <a:t>Vnímaná osobní zdatnost (</a:t>
            </a:r>
            <a:r>
              <a:rPr lang="cs-CZ" sz="2000" dirty="0" err="1" smtClean="0">
                <a:solidFill>
                  <a:schemeClr val="accent2"/>
                </a:solidFill>
              </a:rPr>
              <a:t>self</a:t>
            </a:r>
            <a:r>
              <a:rPr lang="cs-CZ" sz="2000" dirty="0" smtClean="0">
                <a:solidFill>
                  <a:schemeClr val="accent2"/>
                </a:solidFill>
              </a:rPr>
              <a:t>-</a:t>
            </a:r>
            <a:r>
              <a:rPr lang="cs-CZ" sz="2000" dirty="0" err="1" smtClean="0">
                <a:solidFill>
                  <a:schemeClr val="accent2"/>
                </a:solidFill>
              </a:rPr>
              <a:t>efficacy</a:t>
            </a:r>
            <a:r>
              <a:rPr lang="cs-CZ" sz="2000" dirty="0" smtClean="0">
                <a:solidFill>
                  <a:schemeClr val="accent2"/>
                </a:solidFill>
              </a:rPr>
              <a:t>)</a:t>
            </a:r>
            <a:endParaRPr lang="cs-CZ" sz="2000" dirty="0" smtClean="0">
              <a:solidFill>
                <a:schemeClr val="accent2"/>
              </a:solidFill>
            </a:endParaRPr>
          </a:p>
          <a:p>
            <a:pPr>
              <a:buNone/>
            </a:pPr>
            <a:r>
              <a:rPr lang="cs-CZ" sz="2000" dirty="0" smtClean="0"/>
              <a:t>	</a:t>
            </a:r>
            <a:r>
              <a:rPr lang="cs-CZ" sz="2000" dirty="0" smtClean="0"/>
              <a:t>Subjektivní představa vlastní schopnosti zvládnout danou situaci.</a:t>
            </a:r>
          </a:p>
          <a:p>
            <a:pPr>
              <a:buNone/>
            </a:pPr>
            <a:r>
              <a:rPr lang="cs-CZ" sz="2000" dirty="0" smtClean="0"/>
              <a:t>	</a:t>
            </a:r>
            <a:r>
              <a:rPr lang="cs-CZ" sz="2000" dirty="0" smtClean="0"/>
              <a:t>Pocit, že člověk je schopen řídit chod dění, je vždy spojován s představou lepšího zvládání životních těžkostí. </a:t>
            </a:r>
          </a:p>
          <a:p>
            <a:pPr>
              <a:buNone/>
            </a:pPr>
            <a:endParaRPr lang="cs-CZ" sz="2000" dirty="0" smtClean="0"/>
          </a:p>
          <a:p>
            <a:pPr>
              <a:buNone/>
            </a:pPr>
            <a:r>
              <a:rPr lang="cs-CZ" sz="2000" dirty="0" smtClean="0"/>
              <a:t>	</a:t>
            </a:r>
            <a:r>
              <a:rPr lang="cs-CZ" sz="2000" dirty="0" smtClean="0">
                <a:solidFill>
                  <a:schemeClr val="accent2"/>
                </a:solidFill>
              </a:rPr>
              <a:t>Naučený optimismus a pesimismus - </a:t>
            </a:r>
            <a:r>
              <a:rPr lang="cs-CZ" sz="2000" dirty="0" err="1" smtClean="0">
                <a:solidFill>
                  <a:schemeClr val="accent2"/>
                </a:solidFill>
              </a:rPr>
              <a:t>Seligman</a:t>
            </a:r>
            <a:endParaRPr lang="cs-CZ" sz="2000" dirty="0" smtClean="0">
              <a:solidFill>
                <a:schemeClr val="accent2"/>
              </a:solidFill>
            </a:endParaRPr>
          </a:p>
          <a:p>
            <a:pPr>
              <a:buNone/>
            </a:pPr>
            <a:r>
              <a:rPr lang="cs-CZ" sz="2000" dirty="0" smtClean="0"/>
              <a:t>	</a:t>
            </a:r>
            <a:r>
              <a:rPr lang="cs-CZ" sz="2000" dirty="0" smtClean="0"/>
              <a:t>Obecný postoj k vidění světa v dimenzi optimismus – pesimismus ovlivňuje chápání konkrétní situace. „Pesimisté“ častěji hodnotí dění jako to které je nad jejich síly, vidí nedostatky v sobě, ve svých blízkých, okolí, očekávají je a tím i „přitahují“. Interpretují i neutrální situace jako negativní.</a:t>
            </a:r>
            <a:endParaRPr lang="cs-CZ" sz="20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9146"/>
          </a:xfrm>
        </p:spPr>
        <p:txBody>
          <a:bodyPr>
            <a:normAutofit/>
          </a:bodyPr>
          <a:lstStyle/>
          <a:p>
            <a:r>
              <a:rPr lang="cs-CZ" sz="3200" dirty="0" smtClean="0"/>
              <a:t>Další témata</a:t>
            </a:r>
            <a:endParaRPr lang="cs-CZ" sz="32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ír">
  <a:themeElements>
    <a:clrScheme name="Papí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í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í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98</TotalTime>
  <Words>22</Words>
  <Application>Microsoft Office PowerPoint</Application>
  <PresentationFormat>Předvádění na obrazovce (4:3)</PresentationFormat>
  <Paragraphs>66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Papír</vt:lpstr>
      <vt:lpstr>Zvládání životních těžkostí</vt:lpstr>
      <vt:lpstr>Definice zvládání</vt:lpstr>
      <vt:lpstr>Locus of control – Julian Rotter</vt:lpstr>
      <vt:lpstr>Resilience</vt:lpstr>
      <vt:lpstr>Koherence</vt:lpstr>
      <vt:lpstr>Srozumitelnost situace</vt:lpstr>
      <vt:lpstr>Smysluplnost</vt:lpstr>
      <vt:lpstr>Zvládnutelnost úkolu</vt:lpstr>
      <vt:lpstr>Další témata</vt:lpstr>
    </vt:vector>
  </TitlesOfParts>
  <Company>Pedagogicka fakulta MU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Zvládání životních těžkostí</dc:title>
  <dc:creator>Denisa</dc:creator>
  <cp:lastModifiedBy>Denisa</cp:lastModifiedBy>
  <cp:revision>11</cp:revision>
  <dcterms:created xsi:type="dcterms:W3CDTF">2007-10-10T08:58:35Z</dcterms:created>
  <dcterms:modified xsi:type="dcterms:W3CDTF">2007-10-10T12:44:00Z</dcterms:modified>
</cp:coreProperties>
</file>