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2C7912-8B45-44BB-AFE8-2D4CD82F3E62}" type="datetimeFigureOut">
              <a:rPr lang="cs-CZ" smtClean="0"/>
              <a:pPr/>
              <a:t>23.10.2008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5587B5-ED2D-4655-9130-2CD89612B64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DÝCHACÍ SOUSTAVA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NáDORY</a:t>
            </a:r>
            <a:r>
              <a:rPr lang="cs-CZ" dirty="0" smtClean="0"/>
              <a:t> PLIC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053018" cy="47244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Karcinom plic </a:t>
            </a:r>
            <a:r>
              <a:rPr lang="cs-CZ" dirty="0" smtClean="0"/>
              <a:t>– nejčastější zhoubný nádor dýchacího ústrojí a nejfrekventovanější nádor u mužů nad 40 let. Kouření cigaret představuje nejdůležitější rizikový faktor, ale také rovněž vliv různých chemických látek (radon)</a:t>
            </a:r>
          </a:p>
          <a:p>
            <a:r>
              <a:rPr lang="cs-CZ" b="1" dirty="0" smtClean="0"/>
              <a:t>Metastázy zhoubných nádorů </a:t>
            </a:r>
            <a:r>
              <a:rPr lang="cs-CZ" dirty="0" smtClean="0"/>
              <a:t>–častý nález v pokročilých stádiích nádorových onemocnění.</a:t>
            </a:r>
            <a:endParaRPr lang="cs-CZ" dirty="0"/>
          </a:p>
        </p:txBody>
      </p:sp>
      <p:pic>
        <p:nvPicPr>
          <p:cNvPr id="4098" name="Picture 2" descr="C:\Users\Jitka\Desktop\rtg plíc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14554"/>
            <a:ext cx="264320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5715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TUBERKULÓZA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72164"/>
          </a:xfrm>
        </p:spPr>
        <p:txBody>
          <a:bodyPr>
            <a:noAutofit/>
          </a:bodyPr>
          <a:lstStyle/>
          <a:p>
            <a:r>
              <a:rPr lang="cs-CZ" sz="2300" dirty="0" smtClean="0"/>
              <a:t>TBC, hovorově souchotě, je infekční onemocnění postihující nejčastěji plíce, ledviny, mozkové obaly a kosti.</a:t>
            </a:r>
          </a:p>
          <a:p>
            <a:r>
              <a:rPr lang="cs-CZ" sz="2300" dirty="0" smtClean="0"/>
              <a:t>Šíří se formou kapénkové infekce. Bakterie při vdechnutí pronikají až do plicních sklípků a vyvolávají zde místní zánět. Rychle se množí a šíří do spádových lymfatických uzlin. Způsobují jejich zvětšení. </a:t>
            </a:r>
          </a:p>
          <a:p>
            <a:r>
              <a:rPr lang="cs-CZ" sz="2300" dirty="0" smtClean="0"/>
              <a:t>Nejčastějším projevem onemocnění je tuberkulóza plic. Charakterizuje ji zánět plicní tkáně. Postižená místa se rozpadají a vyprazdňují. Na jejich místě vznikají typické dutiny – kaverny. Nemoc provází zduření lymfatických uzlin, horečka a celkové vyčerpání organismu. Nemocní trpí kašlem, jsou unavení a ztrácejí tělesnou hmotnost. Při vyprázdnění ložisek zánětu do dýchacích cest se může k obtížím přidat vykašlávání krve s množstvím bakterií, které jsou zdrojem další infekce. </a:t>
            </a:r>
          </a:p>
          <a:p>
            <a:r>
              <a:rPr lang="cs-CZ" sz="2300" dirty="0" smtClean="0"/>
              <a:t>Prevence tuberkulózy spočívá v očkování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/>
          <a:lstStyle/>
          <a:p>
            <a:r>
              <a:rPr lang="cs-CZ" dirty="0" smtClean="0"/>
              <a:t>ONEMOCNĚNÍ POHRUDNICE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/>
          <a:lstStyle/>
          <a:p>
            <a:r>
              <a:rPr lang="cs-CZ" b="1" dirty="0" smtClean="0"/>
              <a:t>Zánět pohrudnice </a:t>
            </a:r>
            <a:r>
              <a:rPr lang="cs-CZ" dirty="0" smtClean="0"/>
              <a:t>- pleuritida - plesura je postižena zánětem druhotně při nějakém onemocnění </a:t>
            </a:r>
          </a:p>
          <a:p>
            <a:r>
              <a:rPr lang="cs-CZ" b="1" dirty="0" err="1" smtClean="0"/>
              <a:t>Hydrotorax</a:t>
            </a:r>
            <a:r>
              <a:rPr lang="cs-CZ" dirty="0" smtClean="0"/>
              <a:t> – nahromadění tekutiny v pohrudniční dutině</a:t>
            </a:r>
          </a:p>
          <a:p>
            <a:r>
              <a:rPr lang="cs-CZ" b="1" dirty="0" err="1" smtClean="0"/>
              <a:t>Hemotorax</a:t>
            </a:r>
            <a:r>
              <a:rPr lang="cs-CZ" dirty="0" smtClean="0"/>
              <a:t> – nahromadění krve v pleurální dutině</a:t>
            </a:r>
          </a:p>
          <a:p>
            <a:r>
              <a:rPr lang="cs-CZ" b="1" dirty="0" smtClean="0"/>
              <a:t>Pneumotorax</a:t>
            </a:r>
            <a:r>
              <a:rPr lang="cs-CZ" dirty="0" smtClean="0"/>
              <a:t> – vniknutí vzduchu do pohrudniční dutiny, prudká bolest, dušnost.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686800" cy="785818"/>
          </a:xfrm>
        </p:spPr>
        <p:txBody>
          <a:bodyPr>
            <a:normAutofit/>
          </a:bodyPr>
          <a:lstStyle/>
          <a:p>
            <a:r>
              <a:rPr lang="cs-CZ" dirty="0" err="1" smtClean="0"/>
              <a:t>aLERGIE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214422"/>
            <a:ext cx="4929222" cy="511017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Alergie je škodlivá reakce imunitního systému na neškodné látky v okolním prostředí. </a:t>
            </a:r>
          </a:p>
          <a:p>
            <a:r>
              <a:rPr lang="cs-CZ" sz="2400" b="1" dirty="0" smtClean="0"/>
              <a:t>Alergická rýma </a:t>
            </a:r>
            <a:r>
              <a:rPr lang="cs-CZ" sz="2400" dirty="0" smtClean="0"/>
              <a:t>- Alergen působí na imunitní buňky v nosní sliznici, které následkem toho začnou produkovat látky dráždivé pro nosní sliznici.</a:t>
            </a:r>
          </a:p>
          <a:p>
            <a:r>
              <a:rPr lang="cs-CZ" sz="2400" b="1" dirty="0" smtClean="0"/>
              <a:t>Potravinová alergie </a:t>
            </a:r>
            <a:r>
              <a:rPr lang="cs-CZ" sz="2400" dirty="0" smtClean="0"/>
              <a:t>– vyloučit danou potravinu z jídelníčku, kožní reakce (atopický ekzém, kopřivky, otoky), rýma, zvracení, průjem, bolesti břicha</a:t>
            </a:r>
            <a:endParaRPr lang="cs-CZ" sz="2400" dirty="0"/>
          </a:p>
        </p:txBody>
      </p:sp>
      <p:pic>
        <p:nvPicPr>
          <p:cNvPr id="1026" name="Picture 2" descr="C:\Users\Jitka\Desktop\pylova-alergi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428736"/>
            <a:ext cx="3429024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ASTMA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00174"/>
            <a:ext cx="8686800" cy="492922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Průduškové astma </a:t>
            </a:r>
            <a:r>
              <a:rPr lang="cs-CZ" dirty="0" smtClean="0"/>
              <a:t>je chronické zánětlivé onemocnění dýchacích cest. </a:t>
            </a:r>
          </a:p>
          <a:p>
            <a:r>
              <a:rPr lang="cs-CZ" dirty="0" smtClean="0"/>
              <a:t>Průdušky jsou postiženy neinfekčním, </a:t>
            </a:r>
            <a:r>
              <a:rPr lang="cs-CZ" b="1" dirty="0" smtClean="0"/>
              <a:t>alergickým zánětem</a:t>
            </a:r>
            <a:r>
              <a:rPr lang="cs-CZ" dirty="0" smtClean="0"/>
              <a:t>, který vyvolává jejich stažení, otok sliznice a nadměrnou tvorbu hlenu. </a:t>
            </a:r>
          </a:p>
          <a:p>
            <a:r>
              <a:rPr lang="cs-CZ" dirty="0" smtClean="0"/>
              <a:t>Takto vzniklé zúžení průdušek vede ke ztíženému dýchání, výdechové dušnosti, sípání, pocitům tíže na hrudi, suchému dráždivému kašli, který se objevuje zejména po námaze a nebo v noci, a ruší tak spánek a omezuje fyzickou aktivitu. </a:t>
            </a:r>
          </a:p>
          <a:p>
            <a:r>
              <a:rPr lang="cs-CZ" dirty="0" smtClean="0"/>
              <a:t>Astmatický kašel může být vyvolán i silnými emocemi, jako je smích nebo pláč, a také kontaktem s alergenem, například se zvířetem.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Patologie – Jan </a:t>
            </a:r>
            <a:r>
              <a:rPr lang="cs-CZ" dirty="0" err="1" smtClean="0"/>
              <a:t>Stříteský</a:t>
            </a:r>
            <a:r>
              <a:rPr lang="cs-CZ" dirty="0" smtClean="0"/>
              <a:t>, EPAVA Olomouc</a:t>
            </a:r>
          </a:p>
          <a:p>
            <a:r>
              <a:rPr lang="cs-CZ" dirty="0" smtClean="0"/>
              <a:t>www.</a:t>
            </a:r>
            <a:r>
              <a:rPr lang="cs-CZ" dirty="0" err="1" smtClean="0"/>
              <a:t>zdravcentra.cz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bezalergie.cz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142984"/>
            <a:ext cx="8686800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b="1" dirty="0" smtClean="0"/>
              <a:t>DĚKUJI ZA POZORNOST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		Jitka Ventrubová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Dýchání (respirace)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Zajišťuje společně s krevním oběhem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výměnu kyslíku a oxidu uhličitého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mezi zevním prostředím a všemi buňkami lidského organismu.</a:t>
            </a:r>
          </a:p>
          <a:p>
            <a:pPr algn="just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Výměna plynů mezi vzduchem a krví je funkcí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dýchací-ho systému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zejména plic.</a:t>
            </a:r>
          </a:p>
          <a:p>
            <a:pPr algn="just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Zahrnuje mechanickou výměnu vzduchu mezi zevním prostředím a plicními sklípky (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ventilace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), pronikání plynů tkáněmi mezi vzduchem a krví v plicích (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difúze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 i proudění krve v plicních kapilárách (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perfúze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Dýchací orgány dělíme: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Jitka\Desktop\astm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9700" y="1285860"/>
            <a:ext cx="3392498" cy="5451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HORNÍ CESTY DÝCHACÍ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Nos</a:t>
            </a:r>
          </a:p>
          <a:p>
            <a:r>
              <a:rPr lang="cs-CZ" dirty="0" smtClean="0"/>
              <a:t>Dutina nosní – je vystlána sliznicí, která zvlhčuje vzduch, filtruje ho a otepluje.</a:t>
            </a:r>
          </a:p>
          <a:p>
            <a:pPr lvl="1"/>
            <a:r>
              <a:rPr lang="cs-CZ" dirty="0" smtClean="0"/>
              <a:t>Vedlejší dutiny nosní – mají ještě větší objem než dutina nosní, jsou s ní spojeny</a:t>
            </a:r>
          </a:p>
          <a:p>
            <a:r>
              <a:rPr lang="cs-CZ" dirty="0" smtClean="0"/>
              <a:t>Dutina nosní přechází do hltanu dvěma zadními nosními otvory (choanami). Hltan se dělí na tři části:</a:t>
            </a:r>
          </a:p>
          <a:p>
            <a:pPr lvl="1"/>
            <a:r>
              <a:rPr lang="cs-CZ" dirty="0" smtClean="0"/>
              <a:t>Horní (nosohltan)</a:t>
            </a:r>
          </a:p>
          <a:p>
            <a:pPr lvl="1"/>
            <a:r>
              <a:rPr lang="cs-CZ" dirty="0" smtClean="0"/>
              <a:t>Střední (ústní část)</a:t>
            </a:r>
          </a:p>
          <a:p>
            <a:pPr lvl="1"/>
            <a:r>
              <a:rPr lang="cs-CZ" dirty="0" smtClean="0"/>
              <a:t>Dolní (hrtanová část)</a:t>
            </a:r>
            <a:endParaRPr lang="cs-CZ" dirty="0"/>
          </a:p>
        </p:txBody>
      </p:sp>
      <p:pic>
        <p:nvPicPr>
          <p:cNvPr id="1026" name="Picture 2" descr="C:\Users\Jitka\Desktop\horní cesty dýchací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29689"/>
            <a:ext cx="4343400" cy="4065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dolní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CESTY DÝCHACÍ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Hrtan – vyztužený hlasivkami</a:t>
            </a:r>
          </a:p>
          <a:p>
            <a:r>
              <a:rPr lang="cs-CZ" dirty="0" smtClean="0"/>
              <a:t>Průdušnice - skelet tvoří prstence hyalinní chrupavky</a:t>
            </a:r>
          </a:p>
          <a:p>
            <a:r>
              <a:rPr lang="cs-CZ" dirty="0" smtClean="0"/>
              <a:t>Plíce</a:t>
            </a:r>
          </a:p>
          <a:p>
            <a:r>
              <a:rPr lang="cs-CZ" dirty="0" smtClean="0"/>
              <a:t>Průdušky</a:t>
            </a:r>
          </a:p>
          <a:p>
            <a:r>
              <a:rPr lang="cs-CZ" dirty="0" smtClean="0"/>
              <a:t>Průdušinky</a:t>
            </a:r>
          </a:p>
          <a:p>
            <a:r>
              <a:rPr lang="cs-CZ" dirty="0" smtClean="0"/>
              <a:t>Plicní sklípky</a:t>
            </a:r>
          </a:p>
          <a:p>
            <a:endParaRPr lang="cs-CZ" dirty="0"/>
          </a:p>
        </p:txBody>
      </p:sp>
      <p:pic>
        <p:nvPicPr>
          <p:cNvPr id="2050" name="Picture 2" descr="C:\Users\Jitka\Desktop\dolní cesty dýchací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000240"/>
            <a:ext cx="3429024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642942"/>
          </a:xfrm>
        </p:spPr>
        <p:txBody>
          <a:bodyPr>
            <a:normAutofit/>
          </a:bodyPr>
          <a:lstStyle/>
          <a:p>
            <a:r>
              <a:rPr lang="cs-CZ" dirty="0" smtClean="0"/>
              <a:t>Nemoci dýchací trubice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Rýma (</a:t>
            </a:r>
            <a:r>
              <a:rPr lang="cs-CZ" sz="2400" b="1" dirty="0" err="1" smtClean="0"/>
              <a:t>rhinitida</a:t>
            </a:r>
            <a:r>
              <a:rPr lang="cs-CZ" sz="2400" b="1" dirty="0" smtClean="0"/>
              <a:t>) </a:t>
            </a:r>
            <a:r>
              <a:rPr lang="cs-CZ" sz="2400" dirty="0" smtClean="0"/>
              <a:t>– je katarální zánět nosní sliznice. Sliznice je překrvená a tak zvětšená edémem, že společně s množstvím hlenu „ucpává nos“.</a:t>
            </a:r>
          </a:p>
          <a:p>
            <a:r>
              <a:rPr lang="cs-CZ" sz="2400" b="1" dirty="0" err="1" smtClean="0"/>
              <a:t>Nazofaryngitida</a:t>
            </a:r>
            <a:r>
              <a:rPr lang="cs-CZ" sz="2400" b="1" dirty="0" smtClean="0"/>
              <a:t> </a:t>
            </a:r>
            <a:r>
              <a:rPr lang="cs-CZ" sz="2400" dirty="0" smtClean="0"/>
              <a:t>– zánět nosohltanu stejného charakteru jako u rýmy. Bakteriální infekce se může zejména u malých dětí šířit krátkou Eustachovou trubicí do středouší a způsobit zánět středního ucha (akutní </a:t>
            </a:r>
            <a:r>
              <a:rPr lang="cs-CZ" sz="2400" dirty="0" err="1" smtClean="0"/>
              <a:t>mesotitida</a:t>
            </a:r>
            <a:r>
              <a:rPr lang="cs-CZ" sz="2400" dirty="0" smtClean="0"/>
              <a:t>).</a:t>
            </a:r>
          </a:p>
          <a:p>
            <a:r>
              <a:rPr lang="cs-CZ" sz="2400" b="1" dirty="0" err="1" smtClean="0"/>
              <a:t>Laryngitída</a:t>
            </a:r>
            <a:r>
              <a:rPr lang="cs-CZ" sz="2400" b="1" dirty="0" smtClean="0"/>
              <a:t> (zánět hrtanu) </a:t>
            </a:r>
            <a:r>
              <a:rPr lang="cs-CZ" sz="2400" dirty="0" smtClean="0"/>
              <a:t>- je klinicky charakterizovaná především chrapotem, sípotem, bolestí v krku a kašlem.</a:t>
            </a:r>
          </a:p>
          <a:p>
            <a:r>
              <a:rPr lang="cs-CZ" sz="2400" b="1" dirty="0" smtClean="0"/>
              <a:t>Karcinom laryngu </a:t>
            </a:r>
            <a:r>
              <a:rPr lang="cs-CZ" sz="2400" dirty="0" smtClean="0"/>
              <a:t>– vzniká z epitelu sliznice kryjící hlasivky, z epitelu na povrchu hrtanové příklopky (epiglottis) nebo z epitelu sliznice pod hlasivkami.</a:t>
            </a:r>
          </a:p>
          <a:p>
            <a:r>
              <a:rPr lang="cs-CZ" sz="2400" b="1" dirty="0" smtClean="0"/>
              <a:t>Akutní tracheitida </a:t>
            </a:r>
            <a:r>
              <a:rPr lang="cs-CZ" sz="2400" dirty="0" smtClean="0"/>
              <a:t>– prudký zánět průdušnice. Často se vyskytuje společně se zánětem průdušek jako </a:t>
            </a:r>
            <a:r>
              <a:rPr lang="cs-CZ" sz="2400" b="1" dirty="0" err="1" smtClean="0"/>
              <a:t>tracheobronchitida</a:t>
            </a:r>
            <a:r>
              <a:rPr lang="cs-CZ" sz="2400" dirty="0" smtClean="0"/>
              <a:t>.</a:t>
            </a:r>
          </a:p>
          <a:p>
            <a:r>
              <a:rPr lang="cs-CZ" sz="2400" b="1" dirty="0" err="1" smtClean="0"/>
              <a:t>Asthma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bronchiale</a:t>
            </a:r>
            <a:r>
              <a:rPr lang="cs-CZ" sz="2400" b="1" dirty="0" smtClean="0"/>
              <a:t> (průduškové astma)</a:t>
            </a:r>
            <a:r>
              <a:rPr lang="cs-CZ" sz="2400" dirty="0" smtClean="0"/>
              <a:t> – charakteristické záchvatovitou dušností, navíc provázena ztíženým výdechem a zvýšenou sekrecí vazkého hlenu, který je vykašláván.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78581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PORUCHY VZDUŠNOSTI PLIC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722827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Poruchy vzdušnosti se vyznačují abnormálním obsahem vzduchu v plicních sklípcích: mimořádně vysokým při zvýšené vzdušnosti nebo velmi nízkým až žádným při vzdušnosti snížené (atelektáza, kolaps).</a:t>
            </a:r>
          </a:p>
          <a:p>
            <a:r>
              <a:rPr lang="cs-CZ" sz="2800" b="1" dirty="0" smtClean="0"/>
              <a:t>Plicní emfyzém (rozedma plic) </a:t>
            </a:r>
            <a:r>
              <a:rPr lang="cs-CZ" sz="2800" dirty="0" smtClean="0"/>
              <a:t>– trvale zvýšená vzduchová náplň v konečných částech dýchacích cest</a:t>
            </a:r>
          </a:p>
          <a:p>
            <a:r>
              <a:rPr lang="cs-CZ" sz="2800" dirty="0" smtClean="0"/>
              <a:t>Atelektáza – vrozená nevzdušnost plíce, která je spojena s těžkým klinickým stavem novorozenců, často končícím smrtí. Ve většině případů důsledek nezralosti plodu.</a:t>
            </a:r>
          </a:p>
          <a:p>
            <a:r>
              <a:rPr lang="cs-CZ" sz="2800" dirty="0" smtClean="0"/>
              <a:t>Kolaps plíce (získaná atelektáza) – získaná plicní nevzdušnost. Výsledkem bývá hypoxémie a dušnost.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PLICNÍHO OBĚHU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4857784" cy="4929222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b="1" dirty="0" smtClean="0"/>
              <a:t>Plicní edém </a:t>
            </a:r>
            <a:r>
              <a:rPr lang="cs-CZ" sz="2400" dirty="0" smtClean="0"/>
              <a:t>– těžký stav, kdy se v alveolech hromadí tekutina. Tekutina se dostává z plic až do horních cest dýchacích, kde se projevuje jako narůžovělá pěna.</a:t>
            </a:r>
          </a:p>
          <a:p>
            <a:pPr algn="just"/>
            <a:r>
              <a:rPr lang="cs-CZ" sz="2400" b="1" dirty="0" smtClean="0"/>
              <a:t>Syndrom respirační tísně dospělých </a:t>
            </a:r>
            <a:r>
              <a:rPr lang="cs-CZ" sz="2400" dirty="0" smtClean="0"/>
              <a:t>– porucha plicního oběhu, těžké poškození stěn sklípků.</a:t>
            </a:r>
          </a:p>
          <a:p>
            <a:pPr algn="just"/>
            <a:r>
              <a:rPr lang="cs-CZ" sz="2400" b="1" dirty="0" smtClean="0"/>
              <a:t>Syndrom respirační tísně </a:t>
            </a:r>
            <a:r>
              <a:rPr lang="cs-CZ" sz="2400" b="1" dirty="0" err="1" smtClean="0"/>
              <a:t>novorozen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ců</a:t>
            </a:r>
            <a:r>
              <a:rPr lang="cs-CZ" sz="2400" b="1" dirty="0" smtClean="0"/>
              <a:t> </a:t>
            </a:r>
            <a:r>
              <a:rPr lang="cs-CZ" sz="2400" dirty="0" smtClean="0"/>
              <a:t>– onemocnění vzniká u </a:t>
            </a:r>
            <a:r>
              <a:rPr lang="cs-CZ" sz="2400" dirty="0" err="1" smtClean="0"/>
              <a:t>nedono</a:t>
            </a:r>
            <a:r>
              <a:rPr lang="cs-CZ" sz="2400" dirty="0" smtClean="0"/>
              <a:t>-</a:t>
            </a:r>
            <a:r>
              <a:rPr lang="cs-CZ" sz="2400" dirty="0" err="1" smtClean="0"/>
              <a:t>šených</a:t>
            </a:r>
            <a:r>
              <a:rPr lang="cs-CZ" sz="2400" dirty="0" smtClean="0"/>
              <a:t>, kteří nejsou ještě schopni produkovat plicní antiatelektatický faktor, nutný pro rozvinutí plic.</a:t>
            </a:r>
            <a:endParaRPr lang="cs-CZ" sz="2400" dirty="0"/>
          </a:p>
        </p:txBody>
      </p:sp>
      <p:pic>
        <p:nvPicPr>
          <p:cNvPr id="3074" name="Picture 2" descr="C:\Users\Jitka\Desktop\zdravá plíc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00700" y="2214554"/>
            <a:ext cx="3114704" cy="2686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Záněty plic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Záněty plic (pneumonie) </a:t>
            </a:r>
            <a:r>
              <a:rPr lang="cs-CZ" dirty="0" smtClean="0"/>
              <a:t>– mohou být vyvolány patogenními bakteriemi, viry, plísněmi, parazity, chemickými látkami a vznikají též na podkladě alergickém a autoimunitním.</a:t>
            </a:r>
          </a:p>
          <a:p>
            <a:r>
              <a:rPr lang="cs-CZ" b="1" dirty="0" smtClean="0"/>
              <a:t>Bronchopneumonie</a:t>
            </a:r>
            <a:r>
              <a:rPr lang="cs-CZ" dirty="0" smtClean="0"/>
              <a:t> – zánět sklípků, </a:t>
            </a:r>
            <a:r>
              <a:rPr lang="cs-CZ" dirty="0" err="1" smtClean="0"/>
              <a:t>bronchiolů</a:t>
            </a:r>
            <a:r>
              <a:rPr lang="cs-CZ" dirty="0" smtClean="0"/>
              <a:t> i větších bronchiálních větví, souvislé postižení celého laloku nebo celé plíce je vzácné. </a:t>
            </a:r>
          </a:p>
          <a:p>
            <a:r>
              <a:rPr lang="cs-CZ" b="1" dirty="0" smtClean="0"/>
              <a:t>Intersticiální pneumonie (atypické pneumonie) </a:t>
            </a:r>
            <a:r>
              <a:rPr lang="cs-CZ" dirty="0" smtClean="0"/>
              <a:t>– může se blížit syndromu respirační tísně dospělých. Klinický stav může být lehčí bez klasických příznaků plicního zánětu, v těžších případech může ohrožovat život. </a:t>
            </a:r>
          </a:p>
          <a:p>
            <a:r>
              <a:rPr lang="cs-CZ" b="1" dirty="0" smtClean="0"/>
              <a:t>Plicní tuberkulóza </a:t>
            </a:r>
            <a:r>
              <a:rPr lang="cs-CZ" dirty="0" smtClean="0"/>
              <a:t>– </a:t>
            </a:r>
            <a:r>
              <a:rPr lang="cs-CZ" dirty="0" err="1" smtClean="0"/>
              <a:t>granulomatózní</a:t>
            </a:r>
            <a:r>
              <a:rPr lang="cs-CZ" dirty="0" smtClean="0"/>
              <a:t> zánět, vyvolaný Kochovým bacilem. </a:t>
            </a:r>
          </a:p>
          <a:p>
            <a:r>
              <a:rPr lang="cs-CZ" b="1" dirty="0" smtClean="0"/>
              <a:t>Difúzní intersticiální fibróza plic </a:t>
            </a:r>
            <a:r>
              <a:rPr lang="cs-CZ" dirty="0" smtClean="0"/>
              <a:t>– vazivové ztluštění velkého množství </a:t>
            </a:r>
            <a:r>
              <a:rPr lang="cs-CZ" dirty="0" err="1" smtClean="0"/>
              <a:t>interalveolárních</a:t>
            </a:r>
            <a:r>
              <a:rPr lang="cs-CZ" dirty="0" smtClean="0"/>
              <a:t> sept, popř. také přítomností vaziva v prostorech alveolů.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996</Words>
  <Application>Microsoft Office PowerPoint</Application>
  <PresentationFormat>Předvádění na obrazovce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Snímek 1</vt:lpstr>
      <vt:lpstr>Dýchání (respirace)</vt:lpstr>
      <vt:lpstr>Dýchací orgány dělíme:</vt:lpstr>
      <vt:lpstr>HORNÍ CESTY DÝCHACÍ</vt:lpstr>
      <vt:lpstr>dolní CESTY DÝCHACÍ</vt:lpstr>
      <vt:lpstr>Nemoci dýchací trubice</vt:lpstr>
      <vt:lpstr>PORUCHY VZDUŠNOSTI PLIC</vt:lpstr>
      <vt:lpstr>PORUCHY PLICNÍHO OBĚHU</vt:lpstr>
      <vt:lpstr>Záněty plic</vt:lpstr>
      <vt:lpstr>NáDORY PLIC</vt:lpstr>
      <vt:lpstr>TUBERKULÓZA</vt:lpstr>
      <vt:lpstr>ONEMOCNĚNÍ POHRUDNICE</vt:lpstr>
      <vt:lpstr>aLERGIE</vt:lpstr>
      <vt:lpstr>ASTMA</vt:lpstr>
      <vt:lpstr>Literatura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Jitka</dc:creator>
  <cp:lastModifiedBy>Jitka</cp:lastModifiedBy>
  <cp:revision>31</cp:revision>
  <dcterms:created xsi:type="dcterms:W3CDTF">2008-10-20T19:15:05Z</dcterms:created>
  <dcterms:modified xsi:type="dcterms:W3CDTF">2008-10-23T05:14:57Z</dcterms:modified>
</cp:coreProperties>
</file>