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3" r:id="rId3"/>
    <p:sldId id="276" r:id="rId4"/>
    <p:sldId id="288" r:id="rId5"/>
    <p:sldId id="272" r:id="rId6"/>
    <p:sldId id="264" r:id="rId7"/>
    <p:sldId id="274" r:id="rId8"/>
    <p:sldId id="260" r:id="rId9"/>
    <p:sldId id="265" r:id="rId10"/>
    <p:sldId id="257" r:id="rId11"/>
    <p:sldId id="258" r:id="rId12"/>
    <p:sldId id="266" r:id="rId13"/>
    <p:sldId id="256" r:id="rId14"/>
    <p:sldId id="261" r:id="rId15"/>
    <p:sldId id="262" r:id="rId16"/>
    <p:sldId id="283" r:id="rId17"/>
    <p:sldId id="263" r:id="rId18"/>
    <p:sldId id="281" r:id="rId19"/>
    <p:sldId id="282" r:id="rId20"/>
    <p:sldId id="284" r:id="rId21"/>
    <p:sldId id="278" r:id="rId22"/>
    <p:sldId id="279" r:id="rId23"/>
    <p:sldId id="286" r:id="rId24"/>
    <p:sldId id="285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847702-A937-46A8-91F1-B0BD8A08C2FD}" type="datetimeFigureOut">
              <a:rPr lang="cs-CZ" smtClean="0"/>
              <a:pPr/>
              <a:t>9.12.2009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50352F-24A8-4316-819C-60F9BA7CCBC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gps\video\GPS.m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Letectvo_Spojen%C3%BDch_st%C3%A1t%C5%AF" TargetMode="External"/><Relationship Id="rId3" Type="http://schemas.openxmlformats.org/officeDocument/2006/relationships/hyperlink" Target="http://cs.wikipedia.org/wiki/Los_Angeles" TargetMode="External"/><Relationship Id="rId7" Type="http://schemas.openxmlformats.org/officeDocument/2006/relationships/hyperlink" Target="http://cs.wikipedia.org/wiki/Cape_Canaveral" TargetMode="External"/><Relationship Id="rId2" Type="http://schemas.openxmlformats.org/officeDocument/2006/relationships/hyperlink" Target="http://cs.wikipedia.org/wiki/Leti%C5%A1t%C4%9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Colorado" TargetMode="External"/><Relationship Id="rId5" Type="http://schemas.openxmlformats.org/officeDocument/2006/relationships/hyperlink" Target="http://cs.wikipedia.org/wiki/Spojen%C3%A9_st%C3%A1ty_americk%C3%A9" TargetMode="External"/><Relationship Id="rId4" Type="http://schemas.openxmlformats.org/officeDocument/2006/relationships/hyperlink" Target="http://cs.wikipedia.org/wiki/Kalifornie" TargetMode="External"/><Relationship Id="rId9" Type="http://schemas.openxmlformats.org/officeDocument/2006/relationships/hyperlink" Target="http://cs.wikipedia.org/w/index.php?title=National_Geospatial-Intelligence_Agency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file:///E:\Katka\Skola\GIS\data+mobilGIS\mobil%20GIS\summit.jpg" TargetMode="External"/><Relationship Id="rId7" Type="http://schemas.openxmlformats.org/officeDocument/2006/relationships/image" Target="file:///E:\Katka\Skola\GIS\data+mobilGIS\mobil%20GIS\a1762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file:///E:\Katka\Skola\GIS\data+mobilGIS\mobil%20GIS\geodetickeGPS\GEOINVEST%20-%20GPS%20syst&#233;my%20pro%20geod&#233;zii_files\4600ls.jpg" TargetMode="External"/><Relationship Id="rId5" Type="http://schemas.openxmlformats.org/officeDocument/2006/relationships/image" Target="file:///E:\Katka\Skola\GIS\data+mobilGIS\mobil%20GIS\aleg4.gif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file:///E:\Katka\Skola\GIS\data+mobilGIS\mobil%20GIS\geodetickeGPS\Geodetick&#233;%20p&#345;ij&#237;ma&#269;e%20ASHTECH-geovap_files\gg24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Dru%C5%BEic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28._prosinec" TargetMode="External"/><Relationship Id="rId7" Type="http://schemas.openxmlformats.org/officeDocument/2006/relationships/hyperlink" Target="http://cs.wikipedia.org/wiki/2008" TargetMode="External"/><Relationship Id="rId2" Type="http://schemas.openxmlformats.org/officeDocument/2006/relationships/hyperlink" Target="http://cs.wikipedia.org/wiki/Um%C4%9Bl%C3%A1_dru%C5%BE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27._duben" TargetMode="External"/><Relationship Id="rId5" Type="http://schemas.openxmlformats.org/officeDocument/2006/relationships/hyperlink" Target="http://cs.wikipedia.org/wiki/Kosmodrom_Bajkonur" TargetMode="External"/><Relationship Id="rId4" Type="http://schemas.openxmlformats.org/officeDocument/2006/relationships/hyperlink" Target="http://cs.wikipedia.org/wiki/200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r#Kilometr" TargetMode="External"/><Relationship Id="rId2" Type="http://schemas.openxmlformats.org/officeDocument/2006/relationships/hyperlink" Target="http://cs.wikipedia.org/wiki/Um%C4%9Bl%C3%A1_dru%C5%BE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cs.wikipedia.org/wiki/2012" TargetMode="External"/><Relationship Id="rId4" Type="http://schemas.openxmlformats.org/officeDocument/2006/relationships/hyperlink" Target="http://cs.wikipedia.org/wiki/199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uristick%C3%BD_naviga%C4%8Dn%C3%AD_p%C5%99%C3%ADstroj" TargetMode="External"/><Relationship Id="rId3" Type="http://schemas.openxmlformats.org/officeDocument/2006/relationships/hyperlink" Target="http://cs.wikipedia.org/wiki/Sport" TargetMode="External"/><Relationship Id="rId7" Type="http://schemas.openxmlformats.org/officeDocument/2006/relationships/hyperlink" Target="http://cs.wikipedia.org/wiki/World_Geodetic_System" TargetMode="External"/><Relationship Id="rId2" Type="http://schemas.openxmlformats.org/officeDocument/2006/relationships/hyperlink" Target="http://cs.wikipedia.org/wiki/H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Zem%C4%9Bpisn%C3%A9_sou%C5%99adnice" TargetMode="External"/><Relationship Id="rId5" Type="http://schemas.openxmlformats.org/officeDocument/2006/relationships/hyperlink" Target="http://cs.wikipedia.org/wiki/Global_Positioning_System" TargetMode="External"/><Relationship Id="rId4" Type="http://schemas.openxmlformats.org/officeDocument/2006/relationships/hyperlink" Target="http://cs.wikipedia.org/wiki/Turistik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Indie" TargetMode="External"/><Relationship Id="rId3" Type="http://schemas.openxmlformats.org/officeDocument/2006/relationships/hyperlink" Target="http://cs.wikipedia.org/wiki/Spojen%C3%A9_st%C3%A1ty_americk%C3%A9" TargetMode="External"/><Relationship Id="rId7" Type="http://schemas.openxmlformats.org/officeDocument/2006/relationships/hyperlink" Target="http://cs.wikipedia.org/wiki/%C4%8C%C3%ADna" TargetMode="External"/><Relationship Id="rId2" Type="http://schemas.openxmlformats.org/officeDocument/2006/relationships/hyperlink" Target="http://cs.wikipedia.org/wiki/Global_Positioning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Compass" TargetMode="External"/><Relationship Id="rId5" Type="http://schemas.openxmlformats.org/officeDocument/2006/relationships/hyperlink" Target="http://cs.wikipedia.org/wiki/Naviga%C4%8Dn%C3%AD_syst%C3%A9m_Galileo" TargetMode="External"/><Relationship Id="rId4" Type="http://schemas.openxmlformats.org/officeDocument/2006/relationships/hyperlink" Target="http://cs.wikipedia.org/wiki/GLONA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E:\Katka\Skola\GIS\data+mobilGIS\mobil%20GIS\summit.jp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851648" cy="1828800"/>
          </a:xfrm>
        </p:spPr>
        <p:txBody>
          <a:bodyPr/>
          <a:lstStyle/>
          <a:p>
            <a:r>
              <a:rPr lang="cs-CZ" dirty="0" smtClean="0"/>
              <a:t>Navigační systémy pro určení polohy na Zemi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268" t="14286" r="24106" b="42857"/>
          <a:stretch>
            <a:fillRect/>
          </a:stretch>
        </p:blipFill>
        <p:spPr bwMode="auto">
          <a:xfrm>
            <a:off x="214282" y="2571720"/>
            <a:ext cx="25003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Výhody navigace: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24h denně </a:t>
            </a:r>
          </a:p>
          <a:p>
            <a:r>
              <a:rPr lang="cs-CZ" dirty="0" smtClean="0"/>
              <a:t>nezávisle na počasí,</a:t>
            </a:r>
          </a:p>
          <a:p>
            <a:r>
              <a:rPr lang="cs-CZ" dirty="0" smtClean="0"/>
              <a:t> kdekoliv na zemském povrchu,</a:t>
            </a:r>
          </a:p>
          <a:p>
            <a:r>
              <a:rPr lang="cs-CZ" dirty="0" smtClean="0"/>
              <a:t> přesnost až cm,</a:t>
            </a:r>
          </a:p>
          <a:p>
            <a:r>
              <a:rPr lang="cs-CZ" dirty="0" smtClean="0"/>
              <a:t>3D souřadnice,</a:t>
            </a:r>
          </a:p>
          <a:p>
            <a:r>
              <a:rPr lang="cs-CZ" dirty="0" smtClean="0"/>
              <a:t> rychlost ---&gt;efektivnost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Nevýhody: 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nutná přímá viditelnost na družice ---&gt; problémy s měřením v hustých porostech, zástavbách,</a:t>
            </a:r>
          </a:p>
          <a:p>
            <a:r>
              <a:rPr lang="cs-CZ" dirty="0" smtClean="0"/>
              <a:t> nemožnost měření v podzemí,</a:t>
            </a:r>
          </a:p>
          <a:p>
            <a:r>
              <a:rPr lang="cs-CZ" dirty="0" smtClean="0"/>
              <a:t>baterky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přijímačů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využití:</a:t>
            </a:r>
          </a:p>
          <a:p>
            <a:pPr lvl="1"/>
            <a:r>
              <a:rPr lang="cs-CZ" dirty="0" smtClean="0"/>
              <a:t> letecké, lodní, mapovací, časové, měřické, kosmické, navigační, turistické, </a:t>
            </a:r>
          </a:p>
          <a:p>
            <a:r>
              <a:rPr lang="cs-CZ" dirty="0" smtClean="0"/>
              <a:t>podle přijímaných signálů: </a:t>
            </a:r>
          </a:p>
          <a:p>
            <a:pPr lvl="1"/>
            <a:r>
              <a:rPr lang="cs-CZ" dirty="0" smtClean="0"/>
              <a:t>kódové, fázové </a:t>
            </a:r>
          </a:p>
          <a:p>
            <a:r>
              <a:rPr lang="cs-CZ" dirty="0" smtClean="0"/>
              <a:t>podle počtu přijímaných družic:  </a:t>
            </a:r>
          </a:p>
          <a:p>
            <a:pPr lvl="1"/>
            <a:r>
              <a:rPr lang="cs-CZ" dirty="0" smtClean="0"/>
              <a:t>jedno a více kanálové</a:t>
            </a:r>
          </a:p>
          <a:p>
            <a:r>
              <a:rPr lang="cs-CZ" dirty="0" smtClean="0"/>
              <a:t>podle přesnosti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642918"/>
            <a:ext cx="4114800" cy="1357322"/>
          </a:xfrm>
        </p:spPr>
        <p:txBody>
          <a:bodyPr>
            <a:normAutofit/>
          </a:bodyPr>
          <a:lstStyle/>
          <a:p>
            <a:r>
              <a:rPr lang="cs-CZ" sz="7200" dirty="0" smtClean="0"/>
              <a:t>GPS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Global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</p:txBody>
      </p:sp>
      <p:sp>
        <p:nvSpPr>
          <p:cNvPr id="4100" name="AutoShape 5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990600" y="6096000"/>
            <a:ext cx="685800" cy="381000"/>
          </a:xfrm>
          <a:prstGeom prst="actionButtonMovi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Kosmický segment GPS: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pův. 24 družic na 6 drahách,</a:t>
            </a:r>
          </a:p>
          <a:p>
            <a:r>
              <a:rPr lang="cs-CZ" sz="2800" smtClean="0"/>
              <a:t> 20200km, </a:t>
            </a:r>
          </a:p>
          <a:p>
            <a:r>
              <a:rPr lang="cs-CZ" sz="2800" smtClean="0"/>
              <a:t>doba oběhu 12h, </a:t>
            </a:r>
          </a:p>
          <a:p>
            <a:r>
              <a:rPr lang="cs-CZ" sz="2800" smtClean="0"/>
              <a:t>dráhy skloněny 55° k polární rovině, </a:t>
            </a:r>
          </a:p>
          <a:p>
            <a:r>
              <a:rPr lang="cs-CZ" sz="2800" smtClean="0"/>
              <a:t>viditelnost 4-12 z každého místa na Zemi</a:t>
            </a:r>
          </a:p>
          <a:p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Řídící segment GPS: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hlavní řídící stanice (Colorado </a:t>
            </a:r>
            <a:r>
              <a:rPr lang="cs-CZ" sz="2000" dirty="0" err="1" smtClean="0"/>
              <a:t>Springs</a:t>
            </a:r>
            <a:r>
              <a:rPr lang="cs-CZ" sz="2000" dirty="0" smtClean="0"/>
              <a:t>), 5 monitorovacích a 3 řídící, řízení, monitorování družic - nastavení přesných efemerid (oběžných drah), uchovávání přesného GPS času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10244" name="Picture 2" descr="C:\Documents and Settings\svatonova\Dokumenty\GPS\stan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928938"/>
            <a:ext cx="607218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cs-CZ" dirty="0" smtClean="0"/>
              <a:t>Řídící segment GPS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3891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velitelství</a:t>
            </a:r>
            <a:r>
              <a:rPr lang="cs-CZ" sz="2000" dirty="0" smtClean="0"/>
              <a:t> - </a:t>
            </a:r>
            <a:r>
              <a:rPr lang="cs-CZ" sz="2000" dirty="0" err="1" smtClean="0"/>
              <a:t>Navstar</a:t>
            </a:r>
            <a:r>
              <a:rPr lang="cs-CZ" sz="2000" dirty="0" smtClean="0"/>
              <a:t> </a:t>
            </a:r>
            <a:r>
              <a:rPr lang="cs-CZ" sz="2000" dirty="0" err="1" smtClean="0"/>
              <a:t>Headquarters</a:t>
            </a:r>
            <a:r>
              <a:rPr lang="cs-CZ" sz="2000" dirty="0" smtClean="0"/>
              <a:t> na </a:t>
            </a:r>
            <a:r>
              <a:rPr lang="cs-CZ" sz="2000" dirty="0" smtClean="0">
                <a:hlinkClick r:id="rId2" action="ppaction://hlinkfile" tooltip="Letiště"/>
              </a:rPr>
              <a:t>letecké základně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3" action="ppaction://hlinkfile" tooltip="Los Angeles"/>
              </a:rPr>
              <a:t>Los Angeles</a:t>
            </a:r>
            <a:r>
              <a:rPr lang="cs-CZ" sz="2000" dirty="0" smtClean="0"/>
              <a:t> v </a:t>
            </a:r>
            <a:r>
              <a:rPr lang="cs-CZ" sz="2000" dirty="0" err="1" smtClean="0">
                <a:hlinkClick r:id="rId4" action="ppaction://hlinkfile" tooltip="Kalifornie"/>
              </a:rPr>
              <a:t>Californii</a:t>
            </a:r>
            <a:r>
              <a:rPr lang="cs-CZ" sz="2000" dirty="0" smtClean="0"/>
              <a:t> v </a:t>
            </a:r>
            <a:r>
              <a:rPr lang="cs-CZ" sz="2000" dirty="0" smtClean="0">
                <a:hlinkClick r:id="rId5" action="ppaction://hlinkfile" tooltip="Spojené státy americké"/>
              </a:rPr>
              <a:t>USA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řídicí středisko</a:t>
            </a:r>
            <a:r>
              <a:rPr lang="cs-CZ" sz="2000" dirty="0" smtClean="0"/>
              <a:t> na letecké základně v </a:t>
            </a:r>
            <a:r>
              <a:rPr lang="cs-CZ" sz="2000" dirty="0" smtClean="0">
                <a:hlinkClick r:id="rId6" action="ppaction://hlinkfile" tooltip="Colorado"/>
              </a:rPr>
              <a:t>Colorado </a:t>
            </a:r>
            <a:r>
              <a:rPr lang="cs-CZ" sz="2000" dirty="0" err="1" smtClean="0">
                <a:hlinkClick r:id="rId6" action="ppaction://hlinkfile" tooltip="Colorado"/>
              </a:rPr>
              <a:t>Springs</a:t>
            </a:r>
            <a:r>
              <a:rPr lang="cs-CZ" sz="2000" dirty="0" smtClean="0"/>
              <a:t>, Záložní řídící středisko přebírá cvičně 4× do roka řízení systému, v nouzi je připravena do 24hodin.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3 </a:t>
            </a:r>
            <a:r>
              <a:rPr lang="cs-CZ" sz="2000" b="1" dirty="0" smtClean="0"/>
              <a:t>povelové stanice</a:t>
            </a:r>
            <a:r>
              <a:rPr lang="cs-CZ" sz="2000" dirty="0" smtClean="0"/>
              <a:t> , které jsou umístěny na základnách : </a:t>
            </a:r>
            <a:r>
              <a:rPr lang="cs-CZ" sz="2000" dirty="0" err="1" smtClean="0"/>
              <a:t>Kwajalein</a:t>
            </a:r>
            <a:r>
              <a:rPr lang="cs-CZ" sz="2000" dirty="0" smtClean="0"/>
              <a:t>, </a:t>
            </a:r>
            <a:r>
              <a:rPr lang="cs-CZ" sz="2000" dirty="0" err="1" smtClean="0"/>
              <a:t>Diego</a:t>
            </a:r>
            <a:r>
              <a:rPr lang="cs-CZ" sz="2000" dirty="0" smtClean="0"/>
              <a:t> </a:t>
            </a:r>
            <a:r>
              <a:rPr lang="cs-CZ" sz="2000" dirty="0" err="1" smtClean="0"/>
              <a:t>Garcia</a:t>
            </a:r>
            <a:r>
              <a:rPr lang="cs-CZ" sz="2000" dirty="0" smtClean="0"/>
              <a:t>, </a:t>
            </a:r>
            <a:r>
              <a:rPr lang="cs-CZ" sz="2000" dirty="0" err="1" smtClean="0"/>
              <a:t>Ascension</a:t>
            </a:r>
            <a:r>
              <a:rPr lang="cs-CZ" sz="2000" dirty="0" smtClean="0"/>
              <a:t> Island případně i </a:t>
            </a:r>
            <a:r>
              <a:rPr lang="cs-CZ" sz="2000" dirty="0" err="1" smtClean="0">
                <a:hlinkClick r:id="rId7" action="ppaction://hlinkfile" tooltip="Cape Canaveral"/>
              </a:rPr>
              <a:t>Cape</a:t>
            </a:r>
            <a:r>
              <a:rPr lang="cs-CZ" sz="2000" dirty="0" smtClean="0">
                <a:hlinkClick r:id="rId7" action="ppaction://hlinkfile" tooltip="Cape Canaveral"/>
              </a:rPr>
              <a:t> </a:t>
            </a:r>
            <a:r>
              <a:rPr lang="cs-CZ" sz="2000" dirty="0" err="1" smtClean="0">
                <a:hlinkClick r:id="rId7" action="ppaction://hlinkfile" tooltip="Cape Canaveral"/>
              </a:rPr>
              <a:t>Canaveral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18 </a:t>
            </a:r>
            <a:r>
              <a:rPr lang="cs-CZ" sz="2000" b="1" dirty="0" smtClean="0"/>
              <a:t>monitorovacích stanic</a:t>
            </a:r>
            <a:r>
              <a:rPr lang="cs-CZ" sz="2000" dirty="0" smtClean="0"/>
              <a:t>, které jsou umístěny na základnách </a:t>
            </a:r>
            <a:r>
              <a:rPr lang="cs-CZ" sz="2000" dirty="0" smtClean="0">
                <a:hlinkClick r:id="rId8" action="ppaction://hlinkfile" tooltip="Letectvo Spojených států"/>
              </a:rPr>
              <a:t>USAF</a:t>
            </a:r>
            <a:r>
              <a:rPr lang="cs-CZ" sz="2000" dirty="0" smtClean="0"/>
              <a:t>: Havaj, Colorado </a:t>
            </a:r>
            <a:r>
              <a:rPr lang="cs-CZ" sz="2000" dirty="0" err="1" smtClean="0"/>
              <a:t>Springs</a:t>
            </a:r>
            <a:r>
              <a:rPr lang="cs-CZ" sz="2000" dirty="0" smtClean="0"/>
              <a:t>, </a:t>
            </a:r>
            <a:r>
              <a:rPr lang="cs-CZ" sz="2000" dirty="0" err="1" smtClean="0"/>
              <a:t>Cape</a:t>
            </a:r>
            <a:r>
              <a:rPr lang="cs-CZ" sz="2000" dirty="0" smtClean="0"/>
              <a:t> </a:t>
            </a:r>
            <a:r>
              <a:rPr lang="cs-CZ" sz="2000" dirty="0" err="1" smtClean="0"/>
              <a:t>Canaveral</a:t>
            </a:r>
            <a:r>
              <a:rPr lang="cs-CZ" sz="2000" dirty="0" smtClean="0"/>
              <a:t>, </a:t>
            </a:r>
            <a:r>
              <a:rPr lang="cs-CZ" sz="2000" dirty="0" err="1" smtClean="0"/>
              <a:t>Ascension</a:t>
            </a:r>
            <a:r>
              <a:rPr lang="cs-CZ" sz="2000" dirty="0" smtClean="0"/>
              <a:t> Island, </a:t>
            </a:r>
            <a:r>
              <a:rPr lang="cs-CZ" sz="2000" dirty="0" err="1" smtClean="0"/>
              <a:t>Diego</a:t>
            </a:r>
            <a:r>
              <a:rPr lang="cs-CZ" sz="2000" dirty="0" smtClean="0"/>
              <a:t> </a:t>
            </a:r>
            <a:r>
              <a:rPr lang="cs-CZ" sz="2000" dirty="0" err="1" smtClean="0"/>
              <a:t>Garcia</a:t>
            </a:r>
            <a:r>
              <a:rPr lang="cs-CZ" sz="2000" dirty="0" smtClean="0"/>
              <a:t>, </a:t>
            </a:r>
            <a:r>
              <a:rPr lang="cs-CZ" sz="2000" dirty="0" err="1" smtClean="0"/>
              <a:t>Kwajalein</a:t>
            </a:r>
            <a:r>
              <a:rPr lang="cs-CZ" sz="2000" dirty="0" smtClean="0"/>
              <a:t> a dále stanice spravující </a:t>
            </a:r>
            <a:r>
              <a:rPr lang="cs-CZ" sz="2000" dirty="0" smtClean="0">
                <a:hlinkClick r:id="rId9" action="ppaction://hlinkfile" tooltip="National Geospatial-Intelligence Agency (stránka neexistuje)"/>
              </a:rPr>
              <a:t>NGA</a:t>
            </a:r>
            <a:r>
              <a:rPr lang="cs-CZ" sz="2000" dirty="0" smtClean="0"/>
              <a:t>: </a:t>
            </a:r>
            <a:r>
              <a:rPr lang="cs-CZ" sz="2000" dirty="0" err="1" smtClean="0"/>
              <a:t>Fairbanks</a:t>
            </a:r>
            <a:r>
              <a:rPr lang="cs-CZ" sz="2000" dirty="0" smtClean="0"/>
              <a:t> (Aljaška), </a:t>
            </a:r>
            <a:r>
              <a:rPr lang="cs-CZ" sz="2000" dirty="0" err="1" smtClean="0"/>
              <a:t>Papeete</a:t>
            </a:r>
            <a:r>
              <a:rPr lang="cs-CZ" sz="2000" dirty="0" smtClean="0"/>
              <a:t> (Tahiti), Washington DC (USA), </a:t>
            </a:r>
            <a:r>
              <a:rPr lang="cs-CZ" sz="2000" dirty="0" err="1" smtClean="0"/>
              <a:t>Quitto</a:t>
            </a:r>
            <a:r>
              <a:rPr lang="cs-CZ" sz="2000" dirty="0" smtClean="0"/>
              <a:t> (Ekvádor), Buenos Aires (Argentina), </a:t>
            </a:r>
            <a:r>
              <a:rPr lang="cs-CZ" sz="2000" dirty="0" err="1" smtClean="0"/>
              <a:t>Hermitage</a:t>
            </a:r>
            <a:r>
              <a:rPr lang="cs-CZ" sz="2000" dirty="0" smtClean="0"/>
              <a:t> (Anglie), Pretoria (Jižní Afrika), </a:t>
            </a:r>
            <a:r>
              <a:rPr lang="cs-CZ" sz="2000" dirty="0" err="1" smtClean="0"/>
              <a:t>Manama</a:t>
            </a:r>
            <a:r>
              <a:rPr lang="cs-CZ" sz="2000" dirty="0" smtClean="0"/>
              <a:t> (</a:t>
            </a:r>
            <a:r>
              <a:rPr lang="cs-CZ" sz="2000" dirty="0" err="1" smtClean="0"/>
              <a:t>Bahrain</a:t>
            </a:r>
            <a:r>
              <a:rPr lang="cs-CZ" sz="2000" dirty="0" smtClean="0"/>
              <a:t>), </a:t>
            </a:r>
            <a:r>
              <a:rPr lang="cs-CZ" sz="2000" dirty="0" err="1" smtClean="0"/>
              <a:t>Osan</a:t>
            </a:r>
            <a:r>
              <a:rPr lang="cs-CZ" sz="2000" dirty="0" smtClean="0"/>
              <a:t> (Jižní Korea), Adelaide (Austrálie) a Wellington (Nový Zéland).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cs-CZ" dirty="0" smtClean="0"/>
              <a:t>Uživatelský segment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/>
          <a:lstStyle/>
          <a:p>
            <a:r>
              <a:rPr lang="cs-CZ" dirty="0" smtClean="0"/>
              <a:t>: uživatelé (autorizovaní a ostatní)  + přístroje + software</a:t>
            </a:r>
          </a:p>
          <a:p>
            <a:endParaRPr lang="cs-CZ" dirty="0" smtClean="0"/>
          </a:p>
        </p:txBody>
      </p:sp>
      <p:pic>
        <p:nvPicPr>
          <p:cNvPr id="11269" name="Picture 10" descr="E:\Katka\Skola\GIS\data+mobilGIS\mobil GIS\summi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00958" y="3429000"/>
            <a:ext cx="1494020" cy="246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:\Katka\Skola\GIS\data+mobilGIS\mobil GIS\aleg4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42910" y="3000372"/>
            <a:ext cx="1844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:\Katka\Skola\GIS\data+mobilGIS\mobil GIS\a1762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214678" y="307181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Katka\Skola\GIS\data+mobilGIS\mobil GIS\geodetickeGPS\Geodetické přijímače ASHTECH-geovap_files\gg24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358082" y="0"/>
            <a:ext cx="1617079" cy="132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:\Katka\Skola\GIS\data+mobilGIS\mobil GIS\geodetickeGPS\GEOINVEST - GPS systémy pro geodézii_files\4600ls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429388" y="1857364"/>
            <a:ext cx="1472253" cy="86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autorizovaní uživatelé,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vojenský sektor USA a vybrané spojenecké armády </a:t>
            </a:r>
            <a:r>
              <a:rPr lang="cs-CZ" dirty="0" smtClean="0"/>
              <a:t>využívající službu </a:t>
            </a:r>
            <a:r>
              <a:rPr lang="cs-CZ" i="1" dirty="0" err="1" smtClean="0"/>
              <a:t>Precise</a:t>
            </a:r>
            <a:r>
              <a:rPr lang="cs-CZ" i="1" dirty="0" smtClean="0"/>
              <a:t> </a:t>
            </a:r>
            <a:r>
              <a:rPr lang="cs-CZ" i="1" dirty="0" err="1" smtClean="0"/>
              <a:t>Positioning</a:t>
            </a:r>
            <a:r>
              <a:rPr lang="cs-CZ" i="1" dirty="0" smtClean="0"/>
              <a:t> </a:t>
            </a:r>
            <a:r>
              <a:rPr lang="cs-CZ" i="1" dirty="0" err="1" smtClean="0"/>
              <a:t>Service</a:t>
            </a:r>
            <a:r>
              <a:rPr lang="cs-CZ" dirty="0" smtClean="0"/>
              <a:t> (PPS) mající k dispozici </a:t>
            </a:r>
            <a:r>
              <a:rPr lang="cs-CZ" u="sng" dirty="0" smtClean="0"/>
              <a:t>dekódovací klíče k P(Y</a:t>
            </a:r>
            <a:r>
              <a:rPr lang="cs-CZ" dirty="0" smtClean="0"/>
              <a:t>) kódu na frekvencích L1 a L2. Tito uživatelé mají zaručenou vyšší přesnost systému. </a:t>
            </a:r>
          </a:p>
          <a:p>
            <a:r>
              <a:rPr lang="cs-CZ" dirty="0" smtClean="0"/>
              <a:t>aplikace: </a:t>
            </a:r>
          </a:p>
          <a:p>
            <a:pPr lvl="1"/>
            <a:r>
              <a:rPr lang="cs-CZ" dirty="0" smtClean="0"/>
              <a:t>podpora velení a vojáků v poli</a:t>
            </a:r>
          </a:p>
          <a:p>
            <a:pPr lvl="1"/>
            <a:r>
              <a:rPr lang="cs-CZ" dirty="0" smtClean="0"/>
              <a:t>doprava</a:t>
            </a:r>
          </a:p>
          <a:p>
            <a:pPr lvl="1"/>
            <a:r>
              <a:rPr lang="cs-CZ" dirty="0" smtClean="0"/>
              <a:t>navádění zbraňových systémů</a:t>
            </a:r>
          </a:p>
          <a:p>
            <a:pPr lvl="1"/>
            <a:r>
              <a:rPr lang="cs-CZ" dirty="0" smtClean="0"/>
              <a:t>vojenská geodézie a mapování</a:t>
            </a:r>
          </a:p>
          <a:p>
            <a:pPr lvl="1"/>
            <a:r>
              <a:rPr lang="cs-CZ" dirty="0" smtClean="0"/>
              <a:t>přesný čas (&lt;10</a:t>
            </a:r>
            <a:r>
              <a:rPr lang="cs-CZ" baseline="30000" dirty="0" smtClean="0"/>
              <a:t>-7</a:t>
            </a:r>
            <a:r>
              <a:rPr lang="cs-CZ" dirty="0" smtClean="0"/>
              <a:t>s)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ostatní uživatelé a aplikace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(především civilní sektor) mohou využívat </a:t>
            </a:r>
            <a:r>
              <a:rPr lang="cs-CZ" i="1" dirty="0" smtClean="0"/>
              <a:t>Standard </a:t>
            </a:r>
            <a:r>
              <a:rPr lang="cs-CZ" i="1" dirty="0" err="1" smtClean="0"/>
              <a:t>Positioning</a:t>
            </a:r>
            <a:r>
              <a:rPr lang="cs-CZ" i="1" dirty="0" smtClean="0"/>
              <a:t> </a:t>
            </a:r>
            <a:r>
              <a:rPr lang="cs-CZ" i="1" dirty="0" err="1" smtClean="0"/>
              <a:t>Service</a:t>
            </a:r>
            <a:r>
              <a:rPr lang="cs-CZ" dirty="0" smtClean="0"/>
              <a:t> (SPS) a mají k dispozici C/A kód na frekvencích L1. Tyto limity vychází z prevence </a:t>
            </a:r>
            <a:r>
              <a:rPr lang="cs-CZ" u="sng" dirty="0" smtClean="0"/>
              <a:t>možného zneužití jako systému </a:t>
            </a:r>
            <a:r>
              <a:rPr lang="cs-CZ" dirty="0" smtClean="0"/>
              <a:t>orientace v prostoru ve zbraních obdobných balistickým raketám nebo střelám s plochou dráhou letu. </a:t>
            </a:r>
          </a:p>
          <a:p>
            <a:r>
              <a:rPr lang="cs-CZ" dirty="0" smtClean="0"/>
              <a:t>Typickými profesemi a odvětvími civilních uživatelů jsou: </a:t>
            </a:r>
          </a:p>
          <a:p>
            <a:pPr lvl="1"/>
            <a:r>
              <a:rPr lang="cs-CZ" dirty="0" smtClean="0"/>
              <a:t>doprava (pozemní doprava, letectví, námořnictvo, kosmické lety)</a:t>
            </a:r>
          </a:p>
          <a:p>
            <a:pPr lvl="1"/>
            <a:r>
              <a:rPr lang="cs-CZ" dirty="0" smtClean="0"/>
              <a:t>geologie a geofyzika</a:t>
            </a:r>
          </a:p>
          <a:p>
            <a:pPr lvl="1"/>
            <a:r>
              <a:rPr lang="cs-CZ" dirty="0" smtClean="0"/>
              <a:t>geodézie </a:t>
            </a:r>
          </a:p>
          <a:p>
            <a:pPr lvl="1"/>
            <a:r>
              <a:rPr lang="cs-CZ" dirty="0" smtClean="0"/>
              <a:t> geografické informační systémy</a:t>
            </a:r>
          </a:p>
          <a:p>
            <a:pPr lvl="1"/>
            <a:r>
              <a:rPr lang="cs-CZ" dirty="0" smtClean="0"/>
              <a:t>archeologie</a:t>
            </a:r>
          </a:p>
          <a:p>
            <a:pPr lvl="1"/>
            <a:r>
              <a:rPr lang="cs-CZ" dirty="0" smtClean="0"/>
              <a:t>lesnictví a zemědělství</a:t>
            </a:r>
          </a:p>
          <a:p>
            <a:pPr lvl="1"/>
            <a:r>
              <a:rPr lang="cs-CZ" dirty="0" smtClean="0"/>
              <a:t>turistika a zábava</a:t>
            </a:r>
          </a:p>
          <a:p>
            <a:pPr lvl="1"/>
            <a:r>
              <a:rPr lang="cs-CZ" dirty="0" smtClean="0"/>
              <a:t>přesný čas (&lt;10</a:t>
            </a:r>
            <a:r>
              <a:rPr lang="cs-CZ" baseline="30000" dirty="0" smtClean="0"/>
              <a:t>-6</a:t>
            </a:r>
            <a:r>
              <a:rPr lang="cs-CZ" dirty="0" smtClean="0"/>
              <a:t>s)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Definice globálních navigačních polohových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systémem  umožňující  uživatelům určit polohu na Zemi s celosvětovým pokrytím za pomoci </a:t>
            </a:r>
            <a:r>
              <a:rPr lang="cs-CZ" dirty="0" smtClean="0">
                <a:hlinkClick r:id="rId2" action="ppaction://hlinkfile" tooltip="Družice"/>
              </a:rPr>
              <a:t>družic</a:t>
            </a:r>
            <a:r>
              <a:rPr lang="cs-CZ" dirty="0" smtClean="0"/>
              <a:t> .</a:t>
            </a:r>
          </a:p>
          <a:p>
            <a:endParaRPr lang="cs-CZ" dirty="0" smtClean="0"/>
          </a:p>
          <a:p>
            <a:r>
              <a:rPr lang="cs-CZ" dirty="0" smtClean="0"/>
              <a:t>Uživatelé této služby používají malé </a:t>
            </a:r>
            <a:r>
              <a:rPr lang="cs-CZ" u="sng" dirty="0" smtClean="0"/>
              <a:t>elektronické radiové přijímače,</a:t>
            </a:r>
            <a:r>
              <a:rPr lang="cs-CZ" dirty="0" smtClean="0"/>
              <a:t> které na základě odeslaných signálů z družic umožňují vypočítat jejich polohu s přesností na desítky až jednotky metrů. Přesnost ve speciálních nebo vědeckých aplikacích může být až několik centimetrů až milimetrů.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2357430"/>
            <a:ext cx="5643602" cy="1143000"/>
          </a:xfrm>
        </p:spPr>
        <p:txBody>
          <a:bodyPr>
            <a:normAutofit/>
          </a:bodyPr>
          <a:lstStyle/>
          <a:p>
            <a:r>
              <a:rPr lang="cs-CZ" sz="6600" dirty="0" smtClean="0"/>
              <a:t>Další systémy</a:t>
            </a:r>
            <a:endParaRPr lang="cs-CZ" sz="6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Galileo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Systém má být tvořen 30 operačními </a:t>
            </a:r>
            <a:r>
              <a:rPr lang="cs-CZ" dirty="0" smtClean="0">
                <a:hlinkClick r:id="rId2" action="ppaction://hlinkfile" tooltip="Umělá družice"/>
              </a:rPr>
              <a:t>družicemi</a:t>
            </a:r>
            <a:r>
              <a:rPr lang="cs-CZ" dirty="0" smtClean="0"/>
              <a:t> (27+3), obíhajícími ve výšce přibližně 23 tisíc kilometrů nad povrchem Země po drahách se sklonem 56° k zemskému rovníku ve třech rovinách, vzájemně vůči sobě posunutých o 60°. Každá dráha bude mít 9 pozic pro družice a 1 pozici jako zálohu, aby systém mohl být při selhání družice rychle doplněn na plný počet.</a:t>
            </a:r>
          </a:p>
          <a:p>
            <a:r>
              <a:rPr lang="cs-CZ" dirty="0" smtClean="0"/>
              <a:t>Dne </a:t>
            </a:r>
            <a:r>
              <a:rPr lang="cs-CZ" dirty="0" smtClean="0">
                <a:hlinkClick r:id="rId3" action="ppaction://hlinkfile" tooltip="28. prosinec"/>
              </a:rPr>
              <a:t>28. prosince</a:t>
            </a:r>
            <a:r>
              <a:rPr lang="cs-CZ" dirty="0" smtClean="0"/>
              <a:t> </a:t>
            </a:r>
            <a:r>
              <a:rPr lang="cs-CZ" dirty="0" smtClean="0">
                <a:hlinkClick r:id="rId4" action="ppaction://hlinkfile" tooltip="2005"/>
              </a:rPr>
              <a:t>2005</a:t>
            </a:r>
            <a:r>
              <a:rPr lang="cs-CZ" dirty="0" smtClean="0"/>
              <a:t> byla do vesmíru vyslána první technologická navigační družice pro testování komponent tohoto </a:t>
            </a:r>
            <a:r>
              <a:rPr lang="cs-CZ" dirty="0" err="1" smtClean="0"/>
              <a:t>systémuVynesla</a:t>
            </a:r>
            <a:r>
              <a:rPr lang="cs-CZ" dirty="0" smtClean="0"/>
              <a:t> ji z kazašského </a:t>
            </a:r>
            <a:r>
              <a:rPr lang="cs-CZ" dirty="0" smtClean="0">
                <a:hlinkClick r:id="rId5" action="ppaction://hlinkfile" tooltip="Kosmodrom Bajkonur"/>
              </a:rPr>
              <a:t>kosmodromu </a:t>
            </a:r>
            <a:r>
              <a:rPr lang="cs-CZ" dirty="0" err="1" smtClean="0">
                <a:hlinkClick r:id="rId5" action="ppaction://hlinkfile" tooltip="Kosmodrom Bajkonur"/>
              </a:rPr>
              <a:t>Bajkonur</a:t>
            </a:r>
            <a:r>
              <a:rPr lang="cs-CZ" dirty="0" smtClean="0"/>
              <a:t> , druhá družice, </a:t>
            </a:r>
            <a:r>
              <a:rPr lang="cs-CZ" dirty="0" smtClean="0">
                <a:hlinkClick r:id="rId6" action="ppaction://hlinkfile" tooltip="27. duben"/>
              </a:rPr>
              <a:t>27. dubna</a:t>
            </a:r>
            <a:r>
              <a:rPr lang="cs-CZ" dirty="0" smtClean="0"/>
              <a:t> </a:t>
            </a:r>
            <a:r>
              <a:rPr lang="cs-CZ" dirty="0" smtClean="0">
                <a:hlinkClick r:id="rId7" action="ppaction://hlinkfile" tooltip="2008"/>
              </a:rPr>
              <a:t>2008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Glonass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227933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Kosmický segment je projektován na 24 </a:t>
            </a:r>
            <a:r>
              <a:rPr lang="cs-CZ" dirty="0" smtClean="0">
                <a:hlinkClick r:id="rId2" action="ppaction://hlinkfile" tooltip="Umělá družice"/>
              </a:rPr>
              <a:t>družic</a:t>
            </a:r>
            <a:r>
              <a:rPr lang="cs-CZ" dirty="0" smtClean="0"/>
              <a:t>, které obíhají ve výšce 19 100 </a:t>
            </a:r>
            <a:r>
              <a:rPr lang="cs-CZ" dirty="0" smtClean="0">
                <a:hlinkClick r:id="rId3" action="ppaction://hlinkfile" tooltip="Metr"/>
              </a:rPr>
              <a:t>km</a:t>
            </a:r>
            <a:r>
              <a:rPr lang="cs-CZ" dirty="0" smtClean="0"/>
              <a:t> nad povrchem Země na 3 kruhových drahách se sklonem 65°. Dráhy jsou vzájemně posunuty o 120° a na každé dráze je 8 symetrických pozic pro družice po 45°, které jsou číslovány</a:t>
            </a:r>
          </a:p>
          <a:p>
            <a:r>
              <a:rPr lang="cs-CZ" b="1" dirty="0" smtClean="0"/>
              <a:t>plná operační schopnost</a:t>
            </a:r>
            <a:r>
              <a:rPr lang="cs-CZ" dirty="0" smtClean="0"/>
              <a:t> (FOC, </a:t>
            </a:r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Capability</a:t>
            </a:r>
            <a:r>
              <a:rPr lang="cs-CZ" dirty="0" smtClean="0"/>
              <a:t>) - označení stavu, kdy je nejméně 24 družic plně funkčních, podporující novou technologii. Nebyl nikdy vyhlášen, ale koncem roku </a:t>
            </a:r>
            <a:r>
              <a:rPr lang="cs-CZ" dirty="0" smtClean="0">
                <a:hlinkClick r:id="rId4" action="ppaction://hlinkfile" tooltip="1996"/>
              </a:rPr>
              <a:t>1996</a:t>
            </a:r>
            <a:r>
              <a:rPr lang="cs-CZ" dirty="0" smtClean="0"/>
              <a:t> bylo krátce na orbitu 24 družic a od té doby klesal až na 9 v roce 2001. Opětovný stav 24 družic je plánován na rok </a:t>
            </a:r>
            <a:r>
              <a:rPr lang="cs-CZ" dirty="0" smtClean="0">
                <a:hlinkClick r:id="rId5" action="ppaction://hlinkfile" tooltip="2012"/>
              </a:rPr>
              <a:t>2012</a:t>
            </a:r>
            <a:endParaRPr lang="cs-CZ" dirty="0"/>
          </a:p>
        </p:txBody>
      </p:sp>
      <p:pic>
        <p:nvPicPr>
          <p:cNvPr id="4" name="Obrázek 3" descr="Glonass-pl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095750"/>
            <a:ext cx="29718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Buducnost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Budoucnost</a:t>
            </a:r>
            <a:r>
              <a:rPr lang="cs-CZ" dirty="0" smtClean="0"/>
              <a:t>: </a:t>
            </a:r>
          </a:p>
          <a:p>
            <a:r>
              <a:rPr lang="cs-CZ" dirty="0" smtClean="0"/>
              <a:t>zvyšování přesnosti, bezpečnosti - kombinace GPS, </a:t>
            </a:r>
            <a:r>
              <a:rPr lang="cs-CZ" dirty="0" err="1" smtClean="0"/>
              <a:t>Glonass</a:t>
            </a:r>
            <a:r>
              <a:rPr lang="cs-CZ" dirty="0" smtClean="0"/>
              <a:t>, Galileo, </a:t>
            </a:r>
          </a:p>
          <a:p>
            <a:r>
              <a:rPr lang="cs-CZ" dirty="0" smtClean="0"/>
              <a:t>zvyšování počtu družic a jejich modernizace,</a:t>
            </a:r>
          </a:p>
          <a:p>
            <a:r>
              <a:rPr lang="cs-CZ" dirty="0" smtClean="0"/>
              <a:t> přidání dalších nosných frekvencí.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3000372"/>
            <a:ext cx="6572296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Geocaching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hledání „pokladu“ s GPS</a:t>
            </a:r>
            <a:br>
              <a:rPr lang="cs-CZ" b="1" dirty="0" smtClean="0"/>
            </a:br>
            <a:r>
              <a:rPr lang="cs-CZ" b="1" dirty="0" smtClean="0"/>
              <a:t>využití i v zeměpise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Geocaching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Geocaching</a:t>
            </a:r>
            <a:r>
              <a:rPr lang="cs-CZ" dirty="0" smtClean="0"/>
              <a:t> je </a:t>
            </a:r>
            <a:r>
              <a:rPr lang="cs-CZ" dirty="0" smtClean="0">
                <a:hlinkClick r:id="rId2" action="ppaction://hlinkfile" tooltip="Hra"/>
              </a:rPr>
              <a:t>hra</a:t>
            </a:r>
            <a:r>
              <a:rPr lang="cs-CZ" dirty="0" smtClean="0"/>
              <a:t> na pomezí </a:t>
            </a:r>
            <a:r>
              <a:rPr lang="cs-CZ" dirty="0" smtClean="0">
                <a:hlinkClick r:id="rId3" action="ppaction://hlinkfile" tooltip="Sport"/>
              </a:rPr>
              <a:t>sportu</a:t>
            </a:r>
            <a:r>
              <a:rPr lang="cs-CZ" dirty="0" smtClean="0"/>
              <a:t> a </a:t>
            </a:r>
            <a:r>
              <a:rPr lang="cs-CZ" dirty="0" smtClean="0">
                <a:hlinkClick r:id="rId4" action="ppaction://hlinkfile" tooltip="Turistika"/>
              </a:rPr>
              <a:t>turistiky</a:t>
            </a:r>
            <a:r>
              <a:rPr lang="cs-CZ" dirty="0" smtClean="0"/>
              <a:t>, která spočívá v použití navigačního systému </a:t>
            </a:r>
            <a:r>
              <a:rPr lang="cs-CZ" dirty="0" smtClean="0">
                <a:hlinkClick r:id="rId5" action="ppaction://hlinkfile" tooltip="Global Positioning System"/>
              </a:rPr>
              <a:t>GPS</a:t>
            </a:r>
            <a:r>
              <a:rPr lang="cs-CZ" dirty="0" smtClean="0"/>
              <a:t> při hledání skryté schránky nazývané </a:t>
            </a:r>
            <a:r>
              <a:rPr lang="cs-CZ" i="1" dirty="0" err="1" smtClean="0"/>
              <a:t>cache</a:t>
            </a:r>
            <a:r>
              <a:rPr lang="cs-CZ" dirty="0" smtClean="0"/>
              <a:t> (v češtině psáno i </a:t>
            </a:r>
            <a:r>
              <a:rPr lang="cs-CZ" i="1" dirty="0" err="1" smtClean="0"/>
              <a:t>keš</a:t>
            </a:r>
            <a:r>
              <a:rPr lang="cs-CZ" dirty="0" smtClean="0"/>
              <a:t>), o níž jsou známy jen její </a:t>
            </a:r>
            <a:r>
              <a:rPr lang="cs-CZ" dirty="0" smtClean="0">
                <a:hlinkClick r:id="rId6" action="ppaction://hlinkfile" tooltip="Zeměpisné souřadnice"/>
              </a:rPr>
              <a:t>zeměpisné souřadnice</a:t>
            </a:r>
            <a:r>
              <a:rPr lang="cs-CZ" dirty="0" smtClean="0"/>
              <a:t> (v systému </a:t>
            </a:r>
            <a:r>
              <a:rPr lang="cs-CZ" dirty="0" smtClean="0">
                <a:hlinkClick r:id="rId7" action="ppaction://hlinkfile" tooltip="World Geodetic System"/>
              </a:rPr>
              <a:t>WGS 84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Při hledání se používají </a:t>
            </a:r>
            <a:r>
              <a:rPr lang="cs-CZ" dirty="0" smtClean="0">
                <a:hlinkClick r:id="rId8" action="ppaction://hlinkfile" tooltip="Turistický navigační přístroj"/>
              </a:rPr>
              <a:t>turistické přijímače GPS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Jednou ze základních myšlenek </a:t>
            </a:r>
            <a:r>
              <a:rPr lang="cs-CZ" dirty="0" err="1" smtClean="0"/>
              <a:t>geocachingu</a:t>
            </a:r>
            <a:r>
              <a:rPr lang="cs-CZ" dirty="0" smtClean="0"/>
              <a:t> je umisťování </a:t>
            </a:r>
            <a:r>
              <a:rPr lang="cs-CZ" dirty="0" err="1" smtClean="0"/>
              <a:t>keší</a:t>
            </a:r>
            <a:r>
              <a:rPr lang="cs-CZ" dirty="0" smtClean="0"/>
              <a:t> na místech, která jsou něčím zajímavá a přesto nejsou turisticky navštěvovaná. </a:t>
            </a:r>
          </a:p>
          <a:p>
            <a:r>
              <a:rPr lang="cs-CZ" dirty="0" smtClean="0"/>
              <a:t>V popisu </a:t>
            </a:r>
            <a:r>
              <a:rPr lang="cs-CZ" dirty="0" err="1" smtClean="0"/>
              <a:t>cache</a:t>
            </a:r>
            <a:r>
              <a:rPr lang="cs-CZ" dirty="0" smtClean="0"/>
              <a:t> (</a:t>
            </a:r>
            <a:r>
              <a:rPr lang="cs-CZ" i="1" dirty="0" err="1" smtClean="0"/>
              <a:t>listing</a:t>
            </a:r>
            <a:r>
              <a:rPr lang="cs-CZ" dirty="0" smtClean="0"/>
              <a:t>) jsou pak uvedeny informace o místě s jeho zvláštnostmi a zajímavostmi. </a:t>
            </a:r>
            <a:r>
              <a:rPr lang="cs-CZ" dirty="0" err="1" smtClean="0"/>
              <a:t>Cache</a:t>
            </a:r>
            <a:r>
              <a:rPr lang="cs-CZ" dirty="0" smtClean="0"/>
              <a:t> se ale umisťují i do zajímavých míst velmi frekventovaných.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Globální navigační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  <a:hlinkClick r:id="rId2" action="ppaction://hlinkfile" tooltip="Global Positioning System"/>
              </a:rPr>
              <a:t>světové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2" action="ppaction://hlinkfile" tooltip="Global Positioning System"/>
              </a:rPr>
              <a:t>GPS</a:t>
            </a:r>
            <a:r>
              <a:rPr lang="cs-CZ" dirty="0" smtClean="0">
                <a:solidFill>
                  <a:srgbClr val="FFFF00"/>
                </a:solidFill>
              </a:rPr>
              <a:t> - armáda </a:t>
            </a:r>
            <a:r>
              <a:rPr lang="cs-CZ" dirty="0" smtClean="0">
                <a:solidFill>
                  <a:srgbClr val="FFFF00"/>
                </a:solidFill>
                <a:hlinkClick r:id="rId3" action="ppaction://hlinkfile" tooltip="Spojené státy americké"/>
              </a:rPr>
              <a:t>USA</a:t>
            </a:r>
            <a:r>
              <a:rPr lang="cs-CZ" dirty="0" smtClean="0">
                <a:solidFill>
                  <a:srgbClr val="FFFF00"/>
                </a:solidFill>
              </a:rPr>
              <a:t>, jediný plně funkční systém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4" action="ppaction://hlinkfile" tooltip="GLONASS"/>
              </a:rPr>
              <a:t>GLONASS</a:t>
            </a:r>
            <a:r>
              <a:rPr lang="cs-CZ" dirty="0" smtClean="0">
                <a:solidFill>
                  <a:srgbClr val="FFFF00"/>
                </a:solidFill>
              </a:rPr>
              <a:t>   -Rusko 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5" action="ppaction://hlinkfile" tooltip="Navigační systém Galileo"/>
              </a:rPr>
              <a:t>Galileo</a:t>
            </a:r>
            <a:r>
              <a:rPr lang="cs-CZ" dirty="0" smtClean="0">
                <a:solidFill>
                  <a:srgbClr val="FFFF00"/>
                </a:solidFill>
              </a:rPr>
              <a:t> - EU,</a:t>
            </a:r>
          </a:p>
          <a:p>
            <a:pPr lvl="1"/>
            <a:r>
              <a:rPr lang="cs-CZ" dirty="0" err="1" smtClean="0">
                <a:solidFill>
                  <a:srgbClr val="FFFF00"/>
                </a:solidFill>
                <a:hlinkClick r:id="rId6" action="ppaction://hlinkfile" tooltip="Compass"/>
              </a:rPr>
              <a:t>Compass</a:t>
            </a:r>
            <a:r>
              <a:rPr lang="cs-CZ" dirty="0" smtClean="0">
                <a:solidFill>
                  <a:srgbClr val="FFFF00"/>
                </a:solidFill>
              </a:rPr>
              <a:t>  - Čína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 regionální 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  <a:hlinkClick r:id="rId7" action="ppaction://hlinkfile" tooltip="Čína"/>
              </a:rPr>
              <a:t>čínský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Beidou</a:t>
            </a:r>
            <a:endParaRPr lang="cs-CZ" dirty="0" smtClean="0">
              <a:solidFill>
                <a:srgbClr val="FFFF00"/>
              </a:solidFill>
            </a:endParaRP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  <a:hlinkClick r:id="rId8" action="ppaction://hlinkfile" tooltip="Indie"/>
              </a:rPr>
              <a:t>indický</a:t>
            </a:r>
            <a:r>
              <a:rPr lang="cs-CZ" dirty="0" smtClean="0">
                <a:solidFill>
                  <a:srgbClr val="FFFF00"/>
                </a:solidFill>
              </a:rPr>
              <a:t> IRNSS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 japonský QZSS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0179" t="45000" r="30357" b="9285"/>
          <a:stretch>
            <a:fillRect/>
          </a:stretch>
        </p:blipFill>
        <p:spPr bwMode="auto">
          <a:xfrm>
            <a:off x="1357290" y="857232"/>
            <a:ext cx="6000792" cy="581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143000"/>
          </a:xfrm>
        </p:spPr>
        <p:txBody>
          <a:bodyPr/>
          <a:lstStyle/>
          <a:p>
            <a:r>
              <a:rPr lang="cs-CZ" dirty="0" smtClean="0"/>
              <a:t>Princip fungování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Systém pracuje na principu </a:t>
            </a:r>
            <a:r>
              <a:rPr lang="cs-CZ" b="1" dirty="0" smtClean="0"/>
              <a:t>jednosměrného dálkoměru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Měřenou veličinou je </a:t>
            </a:r>
            <a:r>
              <a:rPr lang="cs-CZ" u="sng" dirty="0" smtClean="0"/>
              <a:t>doba šíření signálu z družicové antény k přijímací anténě. </a:t>
            </a:r>
          </a:p>
          <a:p>
            <a:r>
              <a:rPr lang="cs-CZ" dirty="0" smtClean="0"/>
              <a:t>Naměřený čas je pomocí rychlosti šíření signálu </a:t>
            </a:r>
            <a:r>
              <a:rPr lang="cs-CZ" u="sng" dirty="0" smtClean="0"/>
              <a:t>převáděn na vzdálenost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>
              <a:buNone/>
            </a:pPr>
            <a:r>
              <a:rPr lang="cs-CZ" i="1" dirty="0" smtClean="0"/>
              <a:t>Pozn. </a:t>
            </a:r>
            <a:endParaRPr lang="cs-CZ" dirty="0" smtClean="0"/>
          </a:p>
          <a:p>
            <a:pPr lvl="1"/>
            <a:r>
              <a:rPr lang="cs-CZ" i="1" dirty="0" smtClean="0"/>
              <a:t>dokonalá synchronizace  času družic a přijímačů  není možná , vzniká chyba v určení vzdálenosti, měřená vzdálenost se označuje jako  </a:t>
            </a:r>
            <a:r>
              <a:rPr lang="cs-CZ" dirty="0" err="1" smtClean="0"/>
              <a:t>pseudovzdálenost</a:t>
            </a:r>
            <a:r>
              <a:rPr lang="cs-CZ" dirty="0" smtClean="0"/>
              <a:t>.</a:t>
            </a:r>
            <a:r>
              <a:rPr lang="cs-CZ" i="1" dirty="0" smtClean="0"/>
              <a:t> (chyba 1 </a:t>
            </a:r>
            <a:r>
              <a:rPr lang="cs-CZ" i="1" dirty="0" err="1" smtClean="0"/>
              <a:t>ns</a:t>
            </a:r>
            <a:r>
              <a:rPr lang="cs-CZ" i="1" dirty="0" smtClean="0"/>
              <a:t> v šíření signálu odpovídá chybě 0,3m v měřené vzdálenosti</a:t>
            </a:r>
          </a:p>
          <a:p>
            <a:pPr lvl="1"/>
            <a:r>
              <a:rPr lang="cs-CZ" i="1" dirty="0" smtClean="0"/>
              <a:t>Proměření času se používají </a:t>
            </a:r>
            <a:r>
              <a:rPr lang="cs-CZ" i="1" u="sng" dirty="0" smtClean="0"/>
              <a:t>atomové hodiny </a:t>
            </a:r>
            <a:r>
              <a:rPr lang="cs-CZ" i="1" dirty="0" smtClean="0"/>
              <a:t>určující  tzv. atomový čas z kmitočtů atomů, tedy zcela nezávisle na rotaci Země</a:t>
            </a:r>
          </a:p>
          <a:p>
            <a:pPr lvl="1"/>
            <a:r>
              <a:rPr lang="cs-CZ" i="1" dirty="0" smtClean="0"/>
              <a:t>Obecně existují dva základní způsoby odvozování času:z pohybu Země (astronomický čas) a z kmitočtu atomů (atomový čas)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Určování polohy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Pro 3D souřadnice nutné alespoň 4 družice (X,Y,Z + čas)</a:t>
            </a:r>
          </a:p>
          <a:p>
            <a:endParaRPr lang="cs-CZ" sz="2400" smtClean="0"/>
          </a:p>
        </p:txBody>
      </p:sp>
      <p:pic>
        <p:nvPicPr>
          <p:cNvPr id="12292" name="Picture 4" descr="C:\Documents and Settings\svatonova\Dokumenty\GPS\příj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786062"/>
            <a:ext cx="6643204" cy="371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Časový systém – základ měření vzdáleností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Čas je řízen </a:t>
            </a:r>
            <a:r>
              <a:rPr lang="cs-CZ" u="sng" dirty="0" smtClean="0"/>
              <a:t>hlavními kontrolními hodinami </a:t>
            </a:r>
            <a:r>
              <a:rPr lang="cs-CZ" dirty="0" smtClean="0"/>
              <a:t>(umístěné v</a:t>
            </a:r>
            <a:r>
              <a:rPr lang="cs-CZ" u="sng" dirty="0" smtClean="0"/>
              <a:t> hlavní řídící stanici</a:t>
            </a:r>
            <a:r>
              <a:rPr lang="cs-CZ" dirty="0" smtClean="0"/>
              <a:t>), kterými jsou synchronizovány hodiny jednotlivých družic tak, aby odchylka nepřekročila 1ms. </a:t>
            </a:r>
          </a:p>
          <a:p>
            <a:r>
              <a:rPr lang="cs-CZ" dirty="0" smtClean="0"/>
              <a:t>Družicový čas si udržuje každá družice samostatně – je vybavena  několika atomovými hodinami. Ty jsou v případě potřeby pozemní monitorovací stanicí resetovány tak, aby se udržel rozdíl menší než 1ms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aoblený obdélník 11"/>
          <p:cNvSpPr>
            <a:spLocks noChangeArrowheads="1"/>
          </p:cNvSpPr>
          <p:nvPr/>
        </p:nvSpPr>
        <p:spPr bwMode="auto">
          <a:xfrm>
            <a:off x="1500166" y="4786322"/>
            <a:ext cx="7072362" cy="15001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Složení  navigačního systému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714752"/>
            <a:ext cx="7886728" cy="2762248"/>
          </a:xfrm>
        </p:spPr>
        <p:txBody>
          <a:bodyPr/>
          <a:lstStyle/>
          <a:p>
            <a:endParaRPr lang="cs-CZ" sz="2400" dirty="0" smtClean="0"/>
          </a:p>
          <a:p>
            <a:pPr>
              <a:buFontTx/>
              <a:buNone/>
            </a:pPr>
            <a:endParaRPr lang="cs-CZ" dirty="0" smtClean="0"/>
          </a:p>
        </p:txBody>
      </p:sp>
      <p:sp>
        <p:nvSpPr>
          <p:cNvPr id="8197" name="Obdélník 5"/>
          <p:cNvSpPr>
            <a:spLocks noChangeArrowheads="1"/>
          </p:cNvSpPr>
          <p:nvPr/>
        </p:nvSpPr>
        <p:spPr bwMode="auto">
          <a:xfrm>
            <a:off x="857224" y="1500174"/>
            <a:ext cx="664368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Kosmický </a:t>
            </a:r>
            <a:r>
              <a:rPr lang="cs-CZ" sz="2000" b="1" dirty="0" smtClean="0"/>
              <a:t>segment – systém družic</a:t>
            </a:r>
            <a:endParaRPr lang="cs-CZ" sz="2000" b="1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Řídící segment</a:t>
            </a:r>
            <a:r>
              <a:rPr lang="cs-CZ" sz="2000" b="1" dirty="0" smtClean="0"/>
              <a:t>: - řídící stanice, ř</a:t>
            </a:r>
            <a:r>
              <a:rPr lang="cs-CZ" sz="2000" dirty="0" smtClean="0"/>
              <a:t>ídící segment monitoruje kosmický segment, zasílá povely družicím, provádí jejich manévry a údržbu atomových hodin. </a:t>
            </a:r>
            <a:endParaRPr lang="cs-CZ" sz="2000" b="1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Uživatelský </a:t>
            </a:r>
            <a:r>
              <a:rPr lang="cs-CZ" sz="2000" b="1" dirty="0" smtClean="0"/>
              <a:t>segment – uživatel s přístrojem, </a:t>
            </a:r>
            <a:r>
              <a:rPr lang="cs-CZ" sz="1600" b="1" dirty="0" smtClean="0"/>
              <a:t>p</a:t>
            </a:r>
            <a:r>
              <a:rPr lang="cs-CZ" sz="1600" dirty="0" smtClean="0"/>
              <a:t>řijímač </a:t>
            </a:r>
            <a:r>
              <a:rPr lang="cs-CZ" sz="1600" dirty="0"/>
              <a:t>tvoří anténa, </a:t>
            </a:r>
            <a:r>
              <a:rPr lang="cs-CZ" sz="1600" dirty="0" err="1"/>
              <a:t>radiofrekvenční</a:t>
            </a:r>
            <a:r>
              <a:rPr lang="cs-CZ" sz="1600" dirty="0"/>
              <a:t> jednotka, mikroprocesor, komunikační jednotka, paměť a zdroj napětí</a:t>
            </a:r>
            <a:endParaRPr lang="cs-CZ" sz="2000" b="1" dirty="0"/>
          </a:p>
        </p:txBody>
      </p:sp>
      <p:pic>
        <p:nvPicPr>
          <p:cNvPr id="8198" name="Picture 6" descr="C:\Documents and Settings\svatonova\Dokumenty\GPS\druž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14884"/>
            <a:ext cx="1378496" cy="17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C:\Documents and Settings\svatonova\Dokumenty\GPS\stani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72074"/>
            <a:ext cx="2000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us 8"/>
          <p:cNvSpPr/>
          <p:nvPr/>
        </p:nvSpPr>
        <p:spPr bwMode="auto">
          <a:xfrm>
            <a:off x="2714612" y="5214950"/>
            <a:ext cx="914400" cy="914400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Times New Roman" pitchFamily="18" charset="-18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6286512" y="5357826"/>
            <a:ext cx="914400" cy="914400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Times New Roman" pitchFamily="18" charset="-18"/>
            </a:endParaRPr>
          </a:p>
        </p:txBody>
      </p:sp>
      <p:pic>
        <p:nvPicPr>
          <p:cNvPr id="8202" name="Picture 10" descr="E:\Katka\Skola\GIS\data+mobilGIS\mobil GIS\summit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43834" y="4643446"/>
            <a:ext cx="11049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Faktory přesnosti GPS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cs-CZ" sz="2400" dirty="0" smtClean="0"/>
              <a:t>počet viditelných družic a jejich poloha</a:t>
            </a:r>
          </a:p>
          <a:p>
            <a:r>
              <a:rPr lang="cs-CZ" sz="2400" dirty="0" smtClean="0"/>
              <a:t>synchronizace hodin</a:t>
            </a:r>
          </a:p>
          <a:p>
            <a:r>
              <a:rPr lang="cs-CZ" sz="2400" dirty="0" smtClean="0"/>
              <a:t>vliv atmosféry - ionosférická </a:t>
            </a:r>
            <a:r>
              <a:rPr lang="cs-CZ" sz="2400" dirty="0" err="1" smtClean="0"/>
              <a:t>rekfrakce</a:t>
            </a:r>
            <a:r>
              <a:rPr lang="cs-CZ" sz="2400" dirty="0" smtClean="0"/>
              <a:t> , troposférická refrakce</a:t>
            </a:r>
          </a:p>
          <a:p>
            <a:r>
              <a:rPr lang="cs-CZ" sz="2400" dirty="0" smtClean="0"/>
              <a:t>poměr signálu /šum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859</Words>
  <Application>Microsoft Office PowerPoint</Application>
  <PresentationFormat>Předvádění na obrazovce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Tok</vt:lpstr>
      <vt:lpstr>Navigační systémy pro určení polohy na Zemi</vt:lpstr>
      <vt:lpstr>Definice globálních navigačních polohových systémů</vt:lpstr>
      <vt:lpstr>Globální navigační systémy</vt:lpstr>
      <vt:lpstr>Snímek 4</vt:lpstr>
      <vt:lpstr>Princip fungování</vt:lpstr>
      <vt:lpstr>Určování polohy</vt:lpstr>
      <vt:lpstr>Časový systém – základ měření vzdáleností</vt:lpstr>
      <vt:lpstr>Složení  navigačního systému </vt:lpstr>
      <vt:lpstr>Faktory přesnosti GPS</vt:lpstr>
      <vt:lpstr>Výhody navigace: </vt:lpstr>
      <vt:lpstr>Nevýhody: </vt:lpstr>
      <vt:lpstr>Druhy přijímačů</vt:lpstr>
      <vt:lpstr>GPS</vt:lpstr>
      <vt:lpstr>Kosmický segment GPS:  </vt:lpstr>
      <vt:lpstr>Řídící segment GPS:  </vt:lpstr>
      <vt:lpstr>Řídící segment GPS</vt:lpstr>
      <vt:lpstr>Uživatelský segment</vt:lpstr>
      <vt:lpstr>autorizovaní uživatelé, aplikace</vt:lpstr>
      <vt:lpstr>ostatní uživatelé a aplikace </vt:lpstr>
      <vt:lpstr>Další systémy</vt:lpstr>
      <vt:lpstr>Galileo</vt:lpstr>
      <vt:lpstr>Glonass</vt:lpstr>
      <vt:lpstr>Buducnost</vt:lpstr>
      <vt:lpstr>Geocaching hledání „pokladu“ s GPS využití i v zeměpise</vt:lpstr>
      <vt:lpstr>Geocaching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Navigační systémy</dc:title>
  <dc:creator>Svatonova</dc:creator>
  <cp:lastModifiedBy>Hana Svatonova</cp:lastModifiedBy>
  <cp:revision>14</cp:revision>
  <dcterms:created xsi:type="dcterms:W3CDTF">2009-12-06T12:35:31Z</dcterms:created>
  <dcterms:modified xsi:type="dcterms:W3CDTF">2009-12-09T14:03:45Z</dcterms:modified>
</cp:coreProperties>
</file>