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5" r:id="rId5"/>
    <p:sldId id="257" r:id="rId6"/>
    <p:sldId id="266" r:id="rId7"/>
    <p:sldId id="267" r:id="rId8"/>
    <p:sldId id="259" r:id="rId9"/>
    <p:sldId id="268" r:id="rId10"/>
    <p:sldId id="261" r:id="rId11"/>
    <p:sldId id="269" r:id="rId12"/>
    <p:sldId id="262" r:id="rId13"/>
    <p:sldId id="27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29.9.2009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29.9.2009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29.9.2009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29.9.2009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29.9.2009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29.9.2009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29.9.2009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29.9.2009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29.9.2009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29.9.2009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29.9.2009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29.9.2009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44" y="714356"/>
            <a:ext cx="9001156" cy="5715040"/>
          </a:xfrm>
        </p:spPr>
        <p:txBody>
          <a:bodyPr/>
          <a:lstStyle/>
          <a:p>
            <a:endParaRPr lang="cs-CZ" dirty="0" smtClean="0">
              <a:solidFill>
                <a:schemeClr val="accent3"/>
              </a:solidFill>
            </a:endParaRPr>
          </a:p>
          <a:p>
            <a:endParaRPr lang="cs-CZ" dirty="0" smtClean="0">
              <a:solidFill>
                <a:schemeClr val="accent3"/>
              </a:solidFill>
            </a:endParaRPr>
          </a:p>
          <a:p>
            <a:pPr algn="l"/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 rot="10800000" flipV="1">
            <a:off x="683969" y="635308"/>
            <a:ext cx="7709255" cy="5436898"/>
          </a:xfrm>
        </p:spPr>
        <p:txBody>
          <a:bodyPr>
            <a:normAutofit/>
          </a:bodyPr>
          <a:lstStyle/>
          <a:p>
            <a:pPr algn="ctr"/>
            <a:r>
              <a:rPr lang="cs-CZ" sz="6600" b="1" dirty="0" smtClean="0">
                <a:solidFill>
                  <a:schemeClr val="tx1"/>
                </a:solidFill>
              </a:rPr>
              <a:t>Mýtus, </a:t>
            </a:r>
            <a:br>
              <a:rPr lang="cs-CZ" sz="6600" b="1" dirty="0" smtClean="0">
                <a:solidFill>
                  <a:schemeClr val="tx1"/>
                </a:solidFill>
              </a:rPr>
            </a:br>
            <a:r>
              <a:rPr lang="cs-CZ" sz="6600" b="1" dirty="0" smtClean="0">
                <a:solidFill>
                  <a:schemeClr val="tx1"/>
                </a:solidFill>
              </a:rPr>
              <a:t/>
            </a:r>
            <a:br>
              <a:rPr lang="cs-CZ" sz="6600" b="1" dirty="0" smtClean="0">
                <a:solidFill>
                  <a:schemeClr val="tx1"/>
                </a:solidFill>
              </a:rPr>
            </a:br>
            <a:r>
              <a:rPr lang="cs-CZ" sz="6600" b="1" dirty="0" smtClean="0">
                <a:solidFill>
                  <a:schemeClr val="tx1"/>
                </a:solidFill>
              </a:rPr>
              <a:t>racionalita</a:t>
            </a:r>
            <a:br>
              <a:rPr lang="cs-CZ" sz="6600" b="1" dirty="0" smtClean="0">
                <a:solidFill>
                  <a:schemeClr val="tx1"/>
                </a:solidFill>
              </a:rPr>
            </a:br>
            <a:r>
              <a:rPr lang="cs-CZ" sz="6600" b="1" dirty="0" smtClean="0">
                <a:solidFill>
                  <a:schemeClr val="tx1"/>
                </a:solidFill>
              </a:rPr>
              <a:t/>
            </a:r>
            <a:br>
              <a:rPr lang="cs-CZ" sz="6600" b="1" dirty="0" smtClean="0">
                <a:solidFill>
                  <a:schemeClr val="tx1"/>
                </a:solidFill>
              </a:rPr>
            </a:br>
            <a:r>
              <a:rPr lang="cs-CZ" sz="6600" b="1" dirty="0" smtClean="0">
                <a:solidFill>
                  <a:schemeClr val="tx1"/>
                </a:solidFill>
              </a:rPr>
              <a:t>a realita</a:t>
            </a:r>
            <a:endParaRPr lang="cs-CZ" sz="6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Rozpínání a smršťování vesmíru</a:t>
            </a:r>
            <a:endParaRPr lang="cs-CZ" dirty="0"/>
          </a:p>
        </p:txBody>
      </p:sp>
      <p:pic>
        <p:nvPicPr>
          <p:cNvPr id="1026" name="Picture 2" descr="C:\Documents and Settings\Šíp\Dokumenty\VÝUKA\Výuka\PedF\Úvod do filozofie\Obrázky\Gravit5-2.gi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73873" y="609600"/>
            <a:ext cx="5539154" cy="4800600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Mýty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err="1" smtClean="0"/>
              <a:t>Arché</a:t>
            </a:r>
            <a:r>
              <a:rPr lang="cs-CZ" dirty="0" smtClean="0"/>
              <a:t> (starověké Řecko)  </a:t>
            </a:r>
          </a:p>
          <a:p>
            <a:pPr>
              <a:buNone/>
            </a:pPr>
            <a:r>
              <a:rPr lang="cs-CZ" dirty="0" smtClean="0"/>
              <a:t>~   Rozpínání a smršťování vesmíru (moderní doba)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-- založené na představě existující pralátky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i="1" dirty="0" err="1" smtClean="0"/>
              <a:t>Creatio</a:t>
            </a:r>
            <a:r>
              <a:rPr lang="cs-CZ" i="1" dirty="0" smtClean="0"/>
              <a:t> ex </a:t>
            </a:r>
            <a:r>
              <a:rPr lang="cs-CZ" i="1" dirty="0" err="1" smtClean="0"/>
              <a:t>nihilo</a:t>
            </a:r>
            <a:r>
              <a:rPr lang="cs-CZ" i="1" dirty="0" smtClean="0"/>
              <a:t> </a:t>
            </a:r>
            <a:r>
              <a:rPr lang="cs-CZ" dirty="0" smtClean="0"/>
              <a:t>(středověká představa)</a:t>
            </a:r>
          </a:p>
          <a:p>
            <a:pPr>
              <a:buNone/>
            </a:pPr>
            <a:r>
              <a:rPr lang="cs-CZ" i="1" dirty="0" smtClean="0"/>
              <a:t> </a:t>
            </a:r>
            <a:r>
              <a:rPr lang="cs-CZ" i="1" dirty="0" smtClean="0"/>
              <a:t> ~  Velký třesk  (moderní doba</a:t>
            </a:r>
          </a:p>
          <a:p>
            <a:pPr>
              <a:buNone/>
            </a:pPr>
            <a:r>
              <a:rPr lang="cs-CZ" i="1" dirty="0" smtClean="0"/>
              <a:t>   --  založené na vzniku z ničeho</a:t>
            </a:r>
            <a:endParaRPr lang="cs-CZ" i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mýty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= nám pomáhají pochopit složitost světa tím, že nám předkládají zjednodušený obrázek, celkový pohled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= nemůžeme žít mimo mýty; každá mýtus teprve vytváří svou racionalitu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= přesto musíme </a:t>
            </a:r>
            <a:r>
              <a:rPr lang="cs-CZ" dirty="0" smtClean="0"/>
              <a:t>přistupovat kriticky k </a:t>
            </a:r>
            <a:r>
              <a:rPr lang="cs-CZ" dirty="0" smtClean="0"/>
              <a:t>mýtům</a:t>
            </a:r>
            <a:r>
              <a:rPr lang="cs-CZ" dirty="0" smtClean="0"/>
              <a:t> </a:t>
            </a:r>
            <a:r>
              <a:rPr lang="cs-CZ" dirty="0" smtClean="0"/>
              <a:t>a </a:t>
            </a:r>
            <a:r>
              <a:rPr lang="cs-CZ" dirty="0" smtClean="0"/>
              <a:t>tvořivě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Mýtus a realita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Mýtus = vytváření hranic, vytváření smyslu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Realita, racionalita – ta slova mají smysl až uvnitř nějakého mýtu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ÚKOL: Hledat vyprávění, která ovlivňovala vnímání světa a druhých lidí v naší kulturní oblasti. Pochopit klady a zápory vyprávění.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Mýtus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= posvátné vyprávění, v němž se zjevuje rámec, ve kterém žijeme</a:t>
            </a:r>
          </a:p>
          <a:p>
            <a:pPr>
              <a:buNone/>
            </a:pPr>
            <a:r>
              <a:rPr lang="cs-CZ" dirty="0" smtClean="0"/>
              <a:t>= je vždy spjatý s určitou kulturou</a:t>
            </a:r>
          </a:p>
          <a:p>
            <a:pPr>
              <a:buNone/>
            </a:pPr>
            <a:r>
              <a:rPr lang="cs-CZ" dirty="0" smtClean="0"/>
              <a:t>= ale vždy se přizpůsobuje novým zkušenostem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mýtus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Dvě otázky:</a:t>
            </a:r>
          </a:p>
          <a:p>
            <a:pPr>
              <a:buNone/>
            </a:pPr>
            <a:endParaRPr lang="cs-CZ" dirty="0" smtClean="0"/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 smtClean="0"/>
              <a:t>Co to ale znamená: „posvátné </a:t>
            </a:r>
            <a:r>
              <a:rPr lang="cs-CZ" dirty="0" smtClean="0"/>
              <a:t>vyprávění, v němž se zjevuje rámec, ve kterém </a:t>
            </a:r>
            <a:r>
              <a:rPr lang="cs-CZ" dirty="0" smtClean="0"/>
              <a:t>žijeme“?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 smtClean="0"/>
              <a:t>Žijeme v takových příbězích i dnes v době plně racionální?</a:t>
            </a:r>
          </a:p>
          <a:p>
            <a:pPr marL="514350" indent="-514350">
              <a:buAutoNum type="arabicParenR"/>
            </a:pP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Mýtus a otázka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Chceme-li odpovědět na otázku po podstatě nějakého fenoménu, ptejme se po funkci?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Jaké funkce má mýtus?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 mýtů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85720" y="1928802"/>
            <a:ext cx="503905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 smtClean="0">
                <a:solidFill>
                  <a:schemeClr val="tx2"/>
                </a:solidFill>
              </a:rPr>
              <a:t>MÝTUS  O SISYFOVI</a:t>
            </a:r>
          </a:p>
          <a:p>
            <a:endParaRPr lang="cs-CZ" sz="3600" dirty="0" smtClean="0">
              <a:solidFill>
                <a:schemeClr val="tx2"/>
              </a:solidFill>
            </a:endParaRPr>
          </a:p>
          <a:p>
            <a:r>
              <a:rPr lang="cs-CZ" sz="3600" dirty="0" smtClean="0">
                <a:solidFill>
                  <a:schemeClr val="tx2"/>
                </a:solidFill>
              </a:rPr>
              <a:t>MÝTUS O KOŘE</a:t>
            </a:r>
            <a:endParaRPr lang="cs-CZ" sz="3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Mýtus a otázka 1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F‘CE: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Sisyfos: pravidla soužití, vztah božského x lidského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dirty="0" err="1" smtClean="0"/>
              <a:t>Kora</a:t>
            </a:r>
            <a:r>
              <a:rPr lang="cs-CZ" dirty="0" smtClean="0"/>
              <a:t>: pravidelnost přírodního dění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Mýtus a otázka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Vytváří prostor, v němž začínají fungovat slova jako </a:t>
            </a:r>
          </a:p>
          <a:p>
            <a:pPr>
              <a:buFont typeface="Wingdings" pitchFamily="2" charset="2"/>
              <a:buChar char="§"/>
            </a:pPr>
            <a:r>
              <a:rPr lang="cs-CZ" i="1" dirty="0" smtClean="0"/>
              <a:t>pravda </a:t>
            </a:r>
            <a:r>
              <a:rPr lang="cs-CZ" dirty="0" smtClean="0"/>
              <a:t>x</a:t>
            </a:r>
            <a:r>
              <a:rPr lang="cs-CZ" i="1" dirty="0" smtClean="0"/>
              <a:t> nepravda </a:t>
            </a:r>
          </a:p>
          <a:p>
            <a:pPr>
              <a:buFont typeface="Wingdings" pitchFamily="2" charset="2"/>
              <a:buChar char="§"/>
            </a:pPr>
            <a:r>
              <a:rPr lang="cs-CZ" i="1" dirty="0" smtClean="0"/>
              <a:t>dobré </a:t>
            </a:r>
            <a:r>
              <a:rPr lang="cs-CZ" dirty="0" smtClean="0"/>
              <a:t>x</a:t>
            </a:r>
            <a:r>
              <a:rPr lang="cs-CZ" i="1" dirty="0" smtClean="0"/>
              <a:t> zlé </a:t>
            </a:r>
          </a:p>
          <a:p>
            <a:pPr>
              <a:buFont typeface="Wingdings" pitchFamily="2" charset="2"/>
              <a:buChar char="§"/>
            </a:pPr>
            <a:r>
              <a:rPr lang="cs-CZ" i="1" dirty="0" smtClean="0"/>
              <a:t>krásné </a:t>
            </a:r>
            <a:r>
              <a:rPr lang="cs-CZ" dirty="0" smtClean="0"/>
              <a:t>x </a:t>
            </a:r>
            <a:r>
              <a:rPr lang="cs-CZ" i="1" dirty="0" smtClean="0"/>
              <a:t>ošklivé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Mýtus o jeskyni   (Platón – Ústava)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Jeskynní lidé, omezení, nepravé poznání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Vytržení, cesta ke světlu, pravé poznání vyžaduje zásah zvenčí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=&gt; 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Pravé poznání je až za lidskou zkušeností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Důležitý je pohled, ale nikoli pohled očí, ale rozumu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643578"/>
            <a:ext cx="8458200" cy="785818"/>
          </a:xfrm>
        </p:spPr>
        <p:txBody>
          <a:bodyPr>
            <a:normAutofit/>
          </a:bodyPr>
          <a:lstStyle/>
          <a:p>
            <a:r>
              <a:rPr lang="cs-CZ" dirty="0" smtClean="0"/>
              <a:t>Velký třesk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28596" y="609600"/>
            <a:ext cx="8486804" cy="510541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sz="3800" b="1" dirty="0" smtClean="0"/>
              <a:t>Velký </a:t>
            </a:r>
            <a:r>
              <a:rPr lang="cs-CZ" sz="3800" b="1" dirty="0" smtClean="0"/>
              <a:t>třesk</a:t>
            </a:r>
          </a:p>
          <a:p>
            <a:pPr>
              <a:buNone/>
            </a:pPr>
            <a:r>
              <a:rPr lang="cs-CZ" sz="3800" b="1" i="1" dirty="0" smtClean="0"/>
              <a:t>Náš vesmír vznikl zhruba před 15 miliardami let při gigantické explozi, nazývané velký třesk. Nepatrné zrnko </a:t>
            </a:r>
            <a:r>
              <a:rPr lang="cs-CZ" sz="3800" b="1" i="1" dirty="0" err="1" smtClean="0"/>
              <a:t>superhusté</a:t>
            </a:r>
            <a:r>
              <a:rPr lang="cs-CZ" sz="3800" b="1" i="1" dirty="0" smtClean="0"/>
              <a:t> a nepředstavitelně žhavé hmoty vybuchlo v obrovském záblesku energie, při němž vznikl dokonce i prostor jako takový. Jeho rozpínání pokračuje dodnes</a:t>
            </a:r>
            <a:r>
              <a:rPr lang="cs-CZ" sz="3800" b="1" i="1" dirty="0" smtClean="0"/>
              <a:t>.</a:t>
            </a:r>
          </a:p>
          <a:p>
            <a:pPr>
              <a:buNone/>
            </a:pPr>
            <a:r>
              <a:rPr lang="cs-CZ" sz="3800" dirty="0" smtClean="0"/>
              <a:t>Jestliže </a:t>
            </a:r>
            <a:r>
              <a:rPr lang="cs-CZ" sz="3800" dirty="0" smtClean="0"/>
              <a:t>se galaxie od sebe vzdalují podle </a:t>
            </a:r>
            <a:r>
              <a:rPr lang="cs-CZ" sz="3800" dirty="0" err="1" smtClean="0"/>
              <a:t>Hubblova</a:t>
            </a:r>
            <a:r>
              <a:rPr lang="cs-CZ" sz="3800" dirty="0" smtClean="0"/>
              <a:t> zákona, znamená to, že v minulosti byly blíže k sobě než dnes, a že dokonce musel existovat okamžik, kdy byla všechna hmota vesmíru "namačkaná" těsně u sebe. Tomuto okamžiku, v němž obrovské rozpínání vesmíru (jak hmoty tak i prostoru) začalo, se říká velký třesk (</a:t>
            </a:r>
            <a:r>
              <a:rPr lang="cs-CZ" sz="3800" dirty="0" err="1" smtClean="0"/>
              <a:t>Big</a:t>
            </a:r>
            <a:r>
              <a:rPr lang="cs-CZ" sz="3800" dirty="0" smtClean="0"/>
              <a:t> </a:t>
            </a:r>
            <a:r>
              <a:rPr lang="cs-CZ" sz="3800" dirty="0" err="1" smtClean="0"/>
              <a:t>Bang</a:t>
            </a:r>
            <a:r>
              <a:rPr lang="cs-CZ" sz="3800" dirty="0" smtClean="0"/>
              <a:t>). Teoreticky byla tedy v okamžiku velkého třesku veškerá hmota vesmíru soustředěna v nulovém objemu, tzn. že hustota hmoty byla nekonečně velká. Tento stav nazýváme singularita. Velký třesk se sestává z několika fází, které následují rychle za sebou. Před kvantovou érou byla tzv. éra chaosu. Začíná singularitou s obrovitou hustotou a teplotou, v okamžiku, od kterého je definován čas (t = 0). Podmínky byly tak výjimečné, že je neumíme vystihnout žádnou fyzikální teorií. Tato éra skončila uplynutím elementárního časového úseku, </a:t>
            </a:r>
            <a:r>
              <a:rPr lang="cs-CZ" sz="3800" dirty="0" err="1" smtClean="0"/>
              <a:t>Planckova</a:t>
            </a:r>
            <a:r>
              <a:rPr lang="cs-CZ" sz="3800" dirty="0" smtClean="0"/>
              <a:t> času t = 10</a:t>
            </a:r>
            <a:r>
              <a:rPr lang="cs-CZ" sz="3800" baseline="30000" dirty="0" smtClean="0"/>
              <a:t>-43</a:t>
            </a:r>
            <a:r>
              <a:rPr lang="cs-CZ" sz="3800" dirty="0" smtClean="0"/>
              <a:t> s.</a:t>
            </a:r>
          </a:p>
          <a:p>
            <a:pPr>
              <a:buNone/>
            </a:pPr>
            <a:r>
              <a:rPr lang="cs-CZ" sz="3800" dirty="0" smtClean="0"/>
              <a:t>Přirozeně se vnucuje otázka, co bylo před vznikem vesmíru? Před velkým třeskem neexistoval čas. Proto tato otázka nemá smysl. Stejně vznikl i prostor. V dnes pozorovaném vesmíru nenajdeme bod, ze kterého se vesmíru rozpíná, tzn. že neexistuje střed vesmíru.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76</TotalTime>
  <Words>577</Words>
  <Application>Microsoft Office PowerPoint</Application>
  <PresentationFormat>Předvádění na obrazovce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Cesta</vt:lpstr>
      <vt:lpstr>Mýtus,   racionalita  a realita</vt:lpstr>
      <vt:lpstr>Mýtus</vt:lpstr>
      <vt:lpstr>mýtus</vt:lpstr>
      <vt:lpstr>Mýtus a otázka 1</vt:lpstr>
      <vt:lpstr>Příklady  mýtů</vt:lpstr>
      <vt:lpstr>Mýtus a otázka 1 </vt:lpstr>
      <vt:lpstr>Mýtus a otázka 1</vt:lpstr>
      <vt:lpstr>Mýtus o jeskyni   (Platón – Ústava)</vt:lpstr>
      <vt:lpstr>Velký třesk</vt:lpstr>
      <vt:lpstr>Rozpínání a smršťování vesmíru</vt:lpstr>
      <vt:lpstr>Mýty</vt:lpstr>
      <vt:lpstr>mýty</vt:lpstr>
      <vt:lpstr>Mýtus a realita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MÝTUS</dc:title>
  <cp:lastModifiedBy>Šíp</cp:lastModifiedBy>
  <cp:revision>9</cp:revision>
  <dcterms:modified xsi:type="dcterms:W3CDTF">2009-09-29T14:31:20Z</dcterms:modified>
</cp:coreProperties>
</file>