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922EA-B245-4E50-83C6-E5FEE270FB14}" type="datetimeFigureOut">
              <a:rPr lang="cs-CZ" smtClean="0"/>
              <a:pPr/>
              <a:t>18.2.2010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1631C-25F5-49CD-97EB-3E5D8E4939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/index.php?title=Diuretika&amp;action=edit&amp;redlink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%C5%BDena" TargetMode="External"/><Relationship Id="rId3" Type="http://schemas.openxmlformats.org/officeDocument/2006/relationships/hyperlink" Target="http://cs.wikipedia.org/w/index.php?title=Z%C3%A1chvat&amp;action=edit&amp;redlink=1" TargetMode="External"/><Relationship Id="rId7" Type="http://schemas.openxmlformats.org/officeDocument/2006/relationships/hyperlink" Target="http://cs.wikipedia.org/wiki/Hubnut%C3%AD" TargetMode="External"/><Relationship Id="rId2" Type="http://schemas.openxmlformats.org/officeDocument/2006/relationships/hyperlink" Target="http://cs.wikipedia.org/wiki/Anorex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r%C5%AFjem" TargetMode="External"/><Relationship Id="rId5" Type="http://schemas.openxmlformats.org/officeDocument/2006/relationships/hyperlink" Target="http://cs.wikipedia.org/wiki/Potrava" TargetMode="External"/><Relationship Id="rId10" Type="http://schemas.openxmlformats.org/officeDocument/2006/relationships/hyperlink" Target="http://cs.wikipedia.org/wiki/Psychoterapie" TargetMode="External"/><Relationship Id="rId4" Type="http://schemas.openxmlformats.org/officeDocument/2006/relationships/hyperlink" Target="http://cs.wikipedia.org/wiki/Zvracen%C3%AD" TargetMode="External"/><Relationship Id="rId9" Type="http://schemas.openxmlformats.org/officeDocument/2006/relationships/hyperlink" Target="http://cs.wikipedia.org/wiki/Mu%C5%B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bynekmlcoch.cz/info/images/stories/texty/vyzivova_pyramida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drava-vyziva.webz.cz/" TargetMode="External"/><Relationship Id="rId2" Type="http://schemas.openxmlformats.org/officeDocument/2006/relationships/hyperlink" Target="http://www.vitalis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Bulimie" TargetMode="External"/><Relationship Id="rId2" Type="http://schemas.openxmlformats.org/officeDocument/2006/relationships/hyperlink" Target="http://cs.wikipedia.org/wiki/Du%C5%A1evn%C3%AD_nem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Výživa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Zpracovala: Hana </a:t>
            </a:r>
            <a:r>
              <a:rPr lang="cs-CZ" dirty="0" err="1" smtClean="0"/>
              <a:t>Májková</a:t>
            </a:r>
            <a:endParaRPr lang="cs-CZ" dirty="0" smtClean="0"/>
          </a:p>
          <a:p>
            <a:r>
              <a:rPr lang="cs-CZ" dirty="0" smtClean="0"/>
              <a:t>1. </a:t>
            </a:r>
            <a:r>
              <a:rPr lang="cs-CZ" dirty="0" smtClean="0"/>
              <a:t>s</a:t>
            </a:r>
            <a:r>
              <a:rPr lang="cs-CZ" dirty="0" smtClean="0"/>
              <a:t>tupeň ZŠ 5. ročník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Mentální anorexie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Pro anorexii je charakteristické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úmyslné snižování hmotnosti, které se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vyvolává jednak snižováním příjmu tekutin a potravy, dále zvyšováním energetického výdeje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(cvičením), nebo vyprovokovaným zvracením,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průjmy či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užíváním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anorektik a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  <a:hlinkClick r:id="rId2" action="ppaction://hlinkfile" tooltip="Diuretika (stránka neexistuje)"/>
              </a:rPr>
              <a:t>diuretik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anorexie</a:t>
            </a:r>
            <a:endParaRPr lang="cs-CZ" dirty="0"/>
          </a:p>
        </p:txBody>
      </p:sp>
      <p:pic>
        <p:nvPicPr>
          <p:cNvPr id="19458" name="Picture 2" descr="C:\Documents and Settings\Hana\Dokumenty\Obrázky\anorexie!!!-4.5343156067367E+1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214554"/>
            <a:ext cx="1900248" cy="2940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Mentální bulimie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jednou z poruch příjmu potravy, stejně jako </a:t>
            </a:r>
            <a:r>
              <a:rPr lang="cs-CZ" dirty="0" smtClean="0">
                <a:hlinkClick r:id="rId2" action="ppaction://hlinkfile" tooltip="Anorexie"/>
              </a:rPr>
              <a:t>anorexie</a:t>
            </a:r>
            <a:r>
              <a:rPr lang="cs-CZ" dirty="0" smtClean="0"/>
              <a:t>. Spočívá v </a:t>
            </a:r>
            <a:r>
              <a:rPr lang="cs-CZ" dirty="0" smtClean="0">
                <a:hlinkClick r:id="rId3" action="ppaction://hlinkfile" tooltip="Záchvat (stránka neexistuje)"/>
              </a:rPr>
              <a:t>záchvatovitém</a:t>
            </a:r>
            <a:r>
              <a:rPr lang="cs-CZ" dirty="0" smtClean="0"/>
              <a:t> přejídání a snaze tomuto čelit - úmyslným </a:t>
            </a:r>
            <a:r>
              <a:rPr lang="cs-CZ" dirty="0" smtClean="0">
                <a:hlinkClick r:id="rId4" action="ppaction://hlinkfile" tooltip="Zvracení"/>
              </a:rPr>
              <a:t>vyvrhováním</a:t>
            </a:r>
            <a:r>
              <a:rPr lang="cs-CZ" dirty="0" smtClean="0"/>
              <a:t> </a:t>
            </a:r>
            <a:r>
              <a:rPr lang="cs-CZ" dirty="0" smtClean="0">
                <a:hlinkClick r:id="rId5" action="ppaction://hlinkfile" tooltip="Potrava"/>
              </a:rPr>
              <a:t>potravy</a:t>
            </a:r>
            <a:r>
              <a:rPr lang="cs-CZ" dirty="0" smtClean="0"/>
              <a:t>, ale také vyvoláváním </a:t>
            </a:r>
            <a:r>
              <a:rPr lang="cs-CZ" dirty="0" smtClean="0">
                <a:hlinkClick r:id="rId6" action="ppaction://hlinkfile" tooltip="Průjem"/>
              </a:rPr>
              <a:t>průjmu</a:t>
            </a:r>
            <a:r>
              <a:rPr lang="cs-CZ" dirty="0" smtClean="0"/>
              <a:t>, užíváním anorektik či jiných látek k </a:t>
            </a:r>
            <a:r>
              <a:rPr lang="cs-CZ" dirty="0" smtClean="0">
                <a:hlinkClick r:id="rId7" action="ppaction://hlinkfile" tooltip="Hubnutí"/>
              </a:rPr>
              <a:t>hubnutí</a:t>
            </a:r>
            <a:r>
              <a:rPr lang="cs-CZ" dirty="0" smtClean="0"/>
              <a:t> se snahou, aby postižený netloustl. </a:t>
            </a:r>
            <a:endParaRPr lang="cs-CZ" dirty="0" smtClean="0"/>
          </a:p>
          <a:p>
            <a:r>
              <a:rPr lang="cs-CZ" dirty="0" smtClean="0"/>
              <a:t>Projevuje </a:t>
            </a:r>
            <a:r>
              <a:rPr lang="cs-CZ" dirty="0" smtClean="0"/>
              <a:t>se zejména u dívek (</a:t>
            </a:r>
            <a:r>
              <a:rPr lang="cs-CZ" dirty="0" smtClean="0">
                <a:hlinkClick r:id="rId8" action="ppaction://hlinkfile" tooltip="Žena"/>
              </a:rPr>
              <a:t>žen</a:t>
            </a:r>
            <a:r>
              <a:rPr lang="cs-CZ" dirty="0" smtClean="0"/>
              <a:t>) ve věku 13 - 18 let, není však výjimkou ani ve vyšším věku a u </a:t>
            </a:r>
            <a:r>
              <a:rPr lang="cs-CZ" dirty="0" smtClean="0">
                <a:hlinkClick r:id="rId9" action="ppaction://hlinkfile" tooltip="Muž"/>
              </a:rPr>
              <a:t>mužů</a:t>
            </a:r>
            <a:r>
              <a:rPr lang="cs-CZ" dirty="0" smtClean="0"/>
              <a:t>. Bulimie se léčí pomocí </a:t>
            </a:r>
            <a:r>
              <a:rPr lang="cs-CZ" dirty="0" smtClean="0">
                <a:hlinkClick r:id="rId10" action="ppaction://hlinkfile" tooltip="Psychoterapie"/>
              </a:rPr>
              <a:t>psychoterapie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Nemoci spojené s výživou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Shrnutí o nemocech spojených s výživou.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Zdůraznění rizik, které tyto nemoci přináší. Jejich nebezpečnost. 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Vysvětlení, že dnes již nejde o problém výhradně dívek, ale přibývá chlapců, kteří těmito nemocemi trpí.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Vysvětlení, že jde o duševní nemoci a léčí se hlavně psychika.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Co je výživa?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Brainstorming – žáci napíší na tabuli, vše co je napadne, když se řekne výživa.</a:t>
            </a:r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Všichni společně zhodnotíme, co do tohoto tématu zařadíme a co ne. Zbytek smažeme a necháme tam jen slova, na kterých se shodneme. S těmi budeme dále pracovat a bavit se o nich. Vysvětlíme si neznámé pojmy, pokud tam některé budou.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Výživová pyramida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Žáky rozdělím do skupinek po třech. /pomocí kartiček s nakreslenými potravinami, oni se budou snažit najít,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tak,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že při tom nesmí mluvit/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Každá skupina dostane prázdnou pyramidu a vedle toho bude mít obrázky potravin. Potraviny bude mít doplnit do pyramidy. Po doplnění svou pyramidu zkonzultuje s ostatními skupinkami a uděláme na tabuli pyramidu, na které se shodneme všichni.  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ýživová pyramida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Zástupný symbol pro obsah 3" descr="zelenina_je_pyrami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3" y="1428736"/>
            <a:ext cx="4320570" cy="3714776"/>
          </a:xfrm>
        </p:spPr>
      </p:pic>
      <p:pic>
        <p:nvPicPr>
          <p:cNvPr id="1030" name="Picture 6" descr="vyzivova_pyramida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714488"/>
            <a:ext cx="3590699" cy="3411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Výživová pyramida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Na pyramidě si vysvětlíme, čeho bychom měli jíst nejvíce, a co naopak omezit. 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Každou pyramidu tvoří základy, stejně jako dům a jsou nejdůležitější, proto i v našem jídelníčku máme mít z nějakých potravin základ-obiloviny, pečivo, brambory, těstoviny.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Nejméně jíme toho, co tvoří vrch pyramidy – uzeniny, tuky a cukry.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Náš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jídelníček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Každý sám si sestaví jídelníček, co asi tak jedl za poslední tři dny.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Sám si ho zhodnotí podle pyramidy.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Sestavíme ve skupinkách, ve kterých žáci již pracovali ideální jídelníček na další tři dny. Co by v něm nemělo chybět a jak by měl asi vypadat.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Řekneme si, kolik jídel bychom asi za den měli sníst.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Každá skupinka svůj jídelníček představí 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odprezentuje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ostatním skupinkám.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Zdravá výživa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 se dozvíme na internetu?</a:t>
            </a:r>
          </a:p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Žáci dostanou nabídku web stránek se zdravou výživou a budou mít asi půl hodiny na to, aby si stránky prohlédli.</a:t>
            </a:r>
          </a:p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vitalis.cz</a:t>
            </a:r>
            <a:endParaRPr lang="cs-CZ" dirty="0" smtClean="0"/>
          </a:p>
          <a:p>
            <a:r>
              <a:rPr lang="cs-CZ" i="1" dirty="0" smtClean="0">
                <a:hlinkClick r:id="rId3"/>
              </a:rPr>
              <a:t>www.</a:t>
            </a:r>
            <a:r>
              <a:rPr lang="cs-CZ" b="1" i="1" dirty="0" smtClean="0">
                <a:hlinkClick r:id="rId3"/>
              </a:rPr>
              <a:t>zdrava</a:t>
            </a:r>
            <a:r>
              <a:rPr lang="cs-CZ" i="1" dirty="0" smtClean="0">
                <a:hlinkClick r:id="rId3"/>
              </a:rPr>
              <a:t>-</a:t>
            </a:r>
            <a:r>
              <a:rPr lang="cs-CZ" b="1" i="1" dirty="0" err="1" smtClean="0">
                <a:hlinkClick r:id="rId3"/>
              </a:rPr>
              <a:t>vyziva</a:t>
            </a:r>
            <a:r>
              <a:rPr lang="cs-CZ" i="1" dirty="0" err="1" smtClean="0">
                <a:hlinkClick r:id="rId3"/>
              </a:rPr>
              <a:t>.webz.cz</a:t>
            </a:r>
            <a:endParaRPr lang="cs-CZ" i="1" dirty="0" smtClean="0"/>
          </a:p>
          <a:p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zdrava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_</a:t>
            </a:r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vyziva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.a4.cz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Zdravá výživa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Diskuze na téma zdravá výživa. Co se žáci dozvěděli na internetu.</a:t>
            </a:r>
          </a:p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Jak se správně stravovat, jaké zásady dodržovat. Proč bychom svoje stravovací návyky měli řešit a zamýšlet se nad nimi.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Nemoci spojené s výživou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Anorexie je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hlinkClick r:id="rId2" action="ppaction://hlinkfile" tooltip="Duševní nemoc"/>
              </a:rPr>
              <a:t>duševní nemoc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spočívající v odmítání potravy a zkreslené představě o svém těle. Spolu s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  <a:hlinkClick r:id="rId3" action="ppaction://hlinkfile" tooltip="Bulimie"/>
              </a:rPr>
              <a:t>bulimií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se řadí mezi tzv. </a:t>
            </a:r>
            <a:r>
              <a:rPr lang="cs-CZ" i="1" dirty="0" smtClean="0">
                <a:solidFill>
                  <a:schemeClr val="accent2">
                    <a:lumMod val="75000"/>
                  </a:schemeClr>
                </a:solidFill>
              </a:rPr>
              <a:t>poruchy příjmu potravy.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Mentální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anorexie začíná nejčastěji ve věku mezi 14-18 lety života, ale může se objevit dříve i později. Často začíná jako reakce na nějakou novou životní situaci či událost, se kterou se daný jedinec nedokáže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vypořádat.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602</Words>
  <Application>Microsoft Office PowerPoint</Application>
  <PresentationFormat>Předvádění na obrazovce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Výživa</vt:lpstr>
      <vt:lpstr>Co je výživa?</vt:lpstr>
      <vt:lpstr>Výživová pyramida</vt:lpstr>
      <vt:lpstr>Výživová pyramida</vt:lpstr>
      <vt:lpstr>Výživová pyramida</vt:lpstr>
      <vt:lpstr>Náš jídelníček</vt:lpstr>
      <vt:lpstr>Zdravá výživa</vt:lpstr>
      <vt:lpstr>Zdravá výživa</vt:lpstr>
      <vt:lpstr>Nemoci spojené s výživou</vt:lpstr>
      <vt:lpstr>Mentální anorexie</vt:lpstr>
      <vt:lpstr>Mentální anorexie</vt:lpstr>
      <vt:lpstr>Mentální bulimie</vt:lpstr>
      <vt:lpstr>Nemoci spojené s výživou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</dc:title>
  <dc:creator>HM</dc:creator>
  <cp:lastModifiedBy>HM</cp:lastModifiedBy>
  <cp:revision>7</cp:revision>
  <dcterms:created xsi:type="dcterms:W3CDTF">2010-02-17T14:45:06Z</dcterms:created>
  <dcterms:modified xsi:type="dcterms:W3CDTF">2010-02-18T21:05:07Z</dcterms:modified>
</cp:coreProperties>
</file>